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6"/>
  </p:notesMasterIdLst>
  <p:sldIdLst>
    <p:sldId id="273" r:id="rId2"/>
    <p:sldId id="257" r:id="rId3"/>
    <p:sldId id="258" r:id="rId4"/>
    <p:sldId id="259" r:id="rId5"/>
    <p:sldId id="261" r:id="rId6"/>
    <p:sldId id="262" r:id="rId7"/>
    <p:sldId id="263" r:id="rId8"/>
    <p:sldId id="264" r:id="rId9"/>
    <p:sldId id="265" r:id="rId10"/>
    <p:sldId id="266" r:id="rId11"/>
    <p:sldId id="267" r:id="rId12"/>
    <p:sldId id="269" r:id="rId13"/>
    <p:sldId id="268"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0" d="100"/>
          <a:sy n="60" d="100"/>
        </p:scale>
        <p:origin x="1812"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699F0-4EA1-4685-8E51-89BACB5F3564}" type="datetimeFigureOut">
              <a:rPr lang="en-US" smtClean="0"/>
              <a:t>7/2/2024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D75A9A-AD5F-4432-9C67-8042CE325A70}" type="slidenum">
              <a:rPr lang="en-US" smtClean="0"/>
              <a:t>‹#›</a:t>
            </a:fld>
            <a:endParaRPr lang="en-US"/>
          </a:p>
        </p:txBody>
      </p:sp>
    </p:spTree>
    <p:extLst>
      <p:ext uri="{BB962C8B-B14F-4D97-AF65-F5344CB8AC3E}">
        <p14:creationId xmlns:p14="http://schemas.microsoft.com/office/powerpoint/2010/main" val="3668675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D75A9A-AD5F-4432-9C67-8042CE325A70}" type="slidenum">
              <a:rPr lang="en-US" smtClean="0"/>
              <a:t>2</a:t>
            </a:fld>
            <a:endParaRPr lang="en-US"/>
          </a:p>
        </p:txBody>
      </p:sp>
    </p:spTree>
    <p:extLst>
      <p:ext uri="{BB962C8B-B14F-4D97-AF65-F5344CB8AC3E}">
        <p14:creationId xmlns:p14="http://schemas.microsoft.com/office/powerpoint/2010/main" val="552869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559A16-0C7F-4A33-8820-8B6B46E12B7C}" type="datetimeFigureOut">
              <a:rPr lang="en-US" smtClean="0"/>
              <a:t>7/2/2024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2B6FCEC-0E76-4025-8645-365BBB10454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5185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559A16-0C7F-4A33-8820-8B6B46E12B7C}"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6FCEC-0E76-4025-8645-365BBB10454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3894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559A16-0C7F-4A33-8820-8B6B46E12B7C}"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6FCEC-0E76-4025-8645-365BBB10454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707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559A16-0C7F-4A33-8820-8B6B46E12B7C}"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6FCEC-0E76-4025-8645-365BBB10454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801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559A16-0C7F-4A33-8820-8B6B46E12B7C}"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6FCEC-0E76-4025-8645-365BBB10454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5599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559A16-0C7F-4A33-8820-8B6B46E12B7C}" type="datetimeFigureOut">
              <a:rPr lang="en-US" smtClean="0"/>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B6FCEC-0E76-4025-8645-365BBB10454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997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559A16-0C7F-4A33-8820-8B6B46E12B7C}" type="datetimeFigureOut">
              <a:rPr lang="en-US" smtClean="0"/>
              <a:t>7/2/2024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B6FCEC-0E76-4025-8645-365BBB10454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4206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559A16-0C7F-4A33-8820-8B6B46E12B7C}" type="datetimeFigureOut">
              <a:rPr lang="en-US" smtClean="0"/>
              <a:t>7/2/2024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B6FCEC-0E76-4025-8645-365BBB10454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3330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59A16-0C7F-4A33-8820-8B6B46E12B7C}" type="datetimeFigureOut">
              <a:rPr lang="en-US" smtClean="0"/>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B6FCEC-0E76-4025-8645-365BBB10454C}" type="slidenum">
              <a:rPr lang="en-US" smtClean="0"/>
              <a:t>‹#›</a:t>
            </a:fld>
            <a:endParaRPr lang="en-US"/>
          </a:p>
        </p:txBody>
      </p:sp>
    </p:spTree>
    <p:extLst>
      <p:ext uri="{BB962C8B-B14F-4D97-AF65-F5344CB8AC3E}">
        <p14:creationId xmlns:p14="http://schemas.microsoft.com/office/powerpoint/2010/main" val="3985855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559A16-0C7F-4A33-8820-8B6B46E12B7C}" type="datetimeFigureOut">
              <a:rPr lang="en-US" smtClean="0"/>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B6FCEC-0E76-4025-8645-365BBB10454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1558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D559A16-0C7F-4A33-8820-8B6B46E12B7C}" type="datetimeFigureOut">
              <a:rPr lang="en-US" smtClean="0"/>
              <a:t>7/2/2024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2B6FCEC-0E76-4025-8645-365BBB10454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390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D559A16-0C7F-4A33-8820-8B6B46E12B7C}" type="datetimeFigureOut">
              <a:rPr lang="en-US" smtClean="0"/>
              <a:t>7/2/2024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B6FCEC-0E76-4025-8645-365BBB10454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92478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s://hema-r-programs.shinyapps.io/PhillyHousingExplor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FBF208-5482-D0E0-A771-3CF76B07F142}"/>
              </a:ext>
            </a:extLst>
          </p:cNvPr>
          <p:cNvSpPr txBox="1"/>
          <p:nvPr/>
        </p:nvSpPr>
        <p:spPr>
          <a:xfrm>
            <a:off x="1" y="197665"/>
            <a:ext cx="12091415" cy="6675120"/>
          </a:xfrm>
          <a:prstGeom prst="rect">
            <a:avLst/>
          </a:prstGeom>
          <a:blipFill dpi="0" rotWithShape="1">
            <a:blip r:embed="rId2">
              <a:alphaModFix amt="24000"/>
            </a:blip>
            <a:srcRect/>
            <a:stretch>
              <a:fillRect/>
            </a:stretch>
          </a:blipFill>
        </p:spPr>
        <p:txBody>
          <a:bodyPr wrap="square">
            <a:spAutoFit/>
          </a:bodyPr>
          <a:lstStyle/>
          <a:p>
            <a:pPr algn="ctr"/>
            <a:r>
              <a:rPr lang="en-US" sz="4800" dirty="0">
                <a:latin typeface="Times New Roman" panose="02020603050405020304" pitchFamily="18" charset="0"/>
                <a:cs typeface="Times New Roman" panose="02020603050405020304" pitchFamily="18" charset="0"/>
              </a:rPr>
              <a:t>AI-Powered Affordable Housing Recommendation and Exploration System for Philadelphia</a:t>
            </a:r>
          </a:p>
        </p:txBody>
      </p:sp>
      <p:sp>
        <p:nvSpPr>
          <p:cNvPr id="5" name="TextBox 4">
            <a:extLst>
              <a:ext uri="{FF2B5EF4-FFF2-40B4-BE49-F238E27FC236}">
                <a16:creationId xmlns:a16="http://schemas.microsoft.com/office/drawing/2014/main" id="{DE0A47F1-196D-9E55-4D33-D12077035873}"/>
              </a:ext>
            </a:extLst>
          </p:cNvPr>
          <p:cNvSpPr txBox="1"/>
          <p:nvPr/>
        </p:nvSpPr>
        <p:spPr>
          <a:xfrm>
            <a:off x="2843462" y="3215495"/>
            <a:ext cx="6894096" cy="3046988"/>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Student Name: Hema </a:t>
            </a:r>
            <a:r>
              <a:rPr lang="en-US" sz="2400" b="1" dirty="0" err="1">
                <a:latin typeface="Times New Roman" panose="02020603050405020304" pitchFamily="18" charset="0"/>
                <a:cs typeface="Times New Roman" panose="02020603050405020304" pitchFamily="18" charset="0"/>
              </a:rPr>
              <a:t>Srinivasarangarajan</a:t>
            </a:r>
            <a:endParaRPr lang="en-US" sz="2400" b="1"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Course Code and Name:  PAF 593 - Applied Project</a:t>
            </a:r>
          </a:p>
          <a:p>
            <a:pPr algn="ctr"/>
            <a:r>
              <a:rPr lang="en-US" sz="2400" b="1" dirty="0">
                <a:latin typeface="Times New Roman" panose="02020603050405020304" pitchFamily="18" charset="0"/>
                <a:cs typeface="Times New Roman" panose="02020603050405020304" pitchFamily="18" charset="0"/>
              </a:rPr>
              <a:t>University Name: Arizona State University 		        Watts College of Public Service and Community Solutions</a:t>
            </a:r>
          </a:p>
          <a:p>
            <a:pPr algn="ctr"/>
            <a:r>
              <a:rPr lang="en-US" sz="2400" b="1" dirty="0">
                <a:latin typeface="Times New Roman" panose="02020603050405020304" pitchFamily="18" charset="0"/>
                <a:cs typeface="Times New Roman" panose="02020603050405020304" pitchFamily="18" charset="0"/>
              </a:rPr>
              <a:t>Instructor Name: Prof. Robert Rowley</a:t>
            </a:r>
          </a:p>
          <a:p>
            <a:pPr algn="ctr"/>
            <a:r>
              <a:rPr lang="en-US" sz="2400" b="1" dirty="0">
                <a:latin typeface="Times New Roman" panose="02020603050405020304" pitchFamily="18" charset="0"/>
                <a:cs typeface="Times New Roman" panose="02020603050405020304" pitchFamily="18" charset="0"/>
              </a:rPr>
              <a:t>Date: 02-Jul-2024</a:t>
            </a:r>
          </a:p>
        </p:txBody>
      </p:sp>
      <p:pic>
        <p:nvPicPr>
          <p:cNvPr id="10" name="Picture 9">
            <a:extLst>
              <a:ext uri="{FF2B5EF4-FFF2-40B4-BE49-F238E27FC236}">
                <a16:creationId xmlns:a16="http://schemas.microsoft.com/office/drawing/2014/main" id="{6AF85342-0ED0-EB95-D1C1-67E2C27B09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9905" y="4924928"/>
            <a:ext cx="1491511" cy="1498170"/>
          </a:xfrm>
          <a:prstGeom prst="rect">
            <a:avLst/>
          </a:prstGeom>
        </p:spPr>
      </p:pic>
    </p:spTree>
    <p:extLst>
      <p:ext uri="{BB962C8B-B14F-4D97-AF65-F5344CB8AC3E}">
        <p14:creationId xmlns:p14="http://schemas.microsoft.com/office/powerpoint/2010/main" val="2937370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12000"/>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92EE-3A3D-DE28-6891-7AC74EDFB3A0}"/>
              </a:ext>
            </a:extLst>
          </p:cNvPr>
          <p:cNvSpPr>
            <a:spLocks noGrp="1"/>
          </p:cNvSpPr>
          <p:nvPr>
            <p:ph type="title"/>
          </p:nvPr>
        </p:nvSpPr>
        <p:spPr>
          <a:xfrm>
            <a:off x="1559485" y="531448"/>
            <a:ext cx="9607661" cy="1056319"/>
          </a:xfrm>
        </p:spPr>
        <p:txBody>
          <a:bodyPr>
            <a:normAutofit fontScale="90000"/>
          </a:bodyPr>
          <a:lstStyle/>
          <a:p>
            <a:pPr algn="ctr"/>
            <a:r>
              <a:rPr lang="en-US" sz="4400" dirty="0">
                <a:latin typeface="Times New Roman" panose="02020603050405020304" pitchFamily="18" charset="0"/>
                <a:cs typeface="Times New Roman" panose="02020603050405020304" pitchFamily="18" charset="0"/>
              </a:rPr>
              <a:t>Machine Learning Model Performance (2)</a:t>
            </a:r>
            <a:endParaRPr lang="en-US" dirty="0"/>
          </a:p>
        </p:txBody>
      </p:sp>
      <p:sp>
        <p:nvSpPr>
          <p:cNvPr id="7" name="Content Placeholder 5">
            <a:extLst>
              <a:ext uri="{FF2B5EF4-FFF2-40B4-BE49-F238E27FC236}">
                <a16:creationId xmlns:a16="http://schemas.microsoft.com/office/drawing/2014/main" id="{AE57A35C-C523-506A-57E8-AFB630C36AD3}"/>
              </a:ext>
            </a:extLst>
          </p:cNvPr>
          <p:cNvSpPr>
            <a:spLocks noGrp="1"/>
          </p:cNvSpPr>
          <p:nvPr>
            <p:ph sz="half" idx="2"/>
          </p:nvPr>
        </p:nvSpPr>
        <p:spPr>
          <a:xfrm>
            <a:off x="510925" y="1587767"/>
            <a:ext cx="9980612" cy="4964112"/>
          </a:xfrm>
        </p:spPr>
        <p:txBody>
          <a:bodyPr>
            <a:normAutofit fontScale="92500" lnSpcReduction="20000"/>
          </a:bodyPr>
          <a:lstStyle/>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Key Insight</a:t>
            </a:r>
          </a:p>
          <a:p>
            <a:pPr marL="742950" marR="0" lvl="1" indent="-285750">
              <a:buFont typeface="Courier New" panose="02070309020205020404" pitchFamily="49" charset="0"/>
              <a:buChar char="o"/>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Multi-faceted Nature of Housing Suitability: </a:t>
            </a:r>
          </a:p>
          <a:p>
            <a:pPr marL="1143000" marR="0" lvl="2" indent="-228600">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Accessibility (25%) and affordability (22%) are the primary drivers, accounting for nearly half of housing urban planning and community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developmentsuitability</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Location-based factors collectively contribute 45%: </a:t>
            </a:r>
          </a:p>
          <a:p>
            <a:pPr lvl="2">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Proximity to public transportation (18%)</a:t>
            </a:r>
          </a:p>
          <a:p>
            <a:pPr lvl="2">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Neighborhood safety (15%)</a:t>
            </a:r>
          </a:p>
          <a:p>
            <a:pPr lvl="2">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Distance to healthcare facilities (12%)</a:t>
            </a:r>
          </a:p>
          <a:p>
            <a:pPr marL="742950" marR="0" lvl="1" indent="-285750">
              <a:buFont typeface="Courier New" panose="02070309020205020404" pitchFamily="49" charset="0"/>
              <a:buChar char="o"/>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This suggests that while physical housing characteristics are crucial, the surrounding environment and infrastructure play an equally important role in determining suitable housing options</a:t>
            </a:r>
          </a:p>
          <a:p>
            <a:pPr marL="742950" marR="0" lvl="1" indent="-285750">
              <a:buFont typeface="Courier New" panose="02070309020205020404" pitchFamily="49" charset="0"/>
              <a:buChar char="o"/>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Implications for policy: Holistic approach needed, addressing not just housing design but also </a:t>
            </a:r>
            <a:r>
              <a:rPr lang="en-US" dirty="0">
                <a:effectLst/>
                <a:latin typeface="Times New Roman" panose="02020603050405020304" pitchFamily="18" charset="0"/>
                <a:ea typeface="Calibri" panose="020F0502020204030204" pitchFamily="34" charset="0"/>
                <a:cs typeface="Times New Roman" panose="02020603050405020304" pitchFamily="18" charset="0"/>
              </a:rPr>
              <a:t>urban planning and community development</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63054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69BA8-654E-8349-47E5-99075FFD087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Exploring Philadelphia Housing</a:t>
            </a:r>
          </a:p>
        </p:txBody>
      </p:sp>
      <p:sp>
        <p:nvSpPr>
          <p:cNvPr id="3" name="Content Placeholder 2">
            <a:extLst>
              <a:ext uri="{FF2B5EF4-FFF2-40B4-BE49-F238E27FC236}">
                <a16:creationId xmlns:a16="http://schemas.microsoft.com/office/drawing/2014/main" id="{423A1A15-B918-D60C-F45E-75E72D0EE003}"/>
              </a:ext>
            </a:extLst>
          </p:cNvPr>
          <p:cNvSpPr>
            <a:spLocks noGrp="1"/>
          </p:cNvSpPr>
          <p:nvPr>
            <p:ph idx="1"/>
          </p:nvPr>
        </p:nvSpPr>
        <p:spPr>
          <a:xfrm>
            <a:off x="838200" y="1690688"/>
            <a:ext cx="10515600" cy="4802187"/>
          </a:xfrm>
        </p:spPr>
        <p:txBody>
          <a:bodyPr>
            <a:normAutofit fontScale="92500" lnSpcReduction="10000"/>
          </a:bodyPr>
          <a:lstStyle/>
          <a:p>
            <a:pPr marL="0" marR="0" indent="0">
              <a:lnSpc>
                <a:spcPct val="107000"/>
              </a:lnSpc>
              <a:spcBef>
                <a:spcPts val="0"/>
              </a:spcBef>
              <a:spcAft>
                <a:spcPts val="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Key Features of the Shiny App: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ourier New" panose="02070309020205020404" pitchFamily="49" charset="0"/>
              <a:buChar char="o"/>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Interactive map of housing projects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ourier New" panose="02070309020205020404" pitchFamily="49" charset="0"/>
              <a:buChar char="o"/>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Filters for accessibility score, project type, and total units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ourier New" panose="02070309020205020404" pitchFamily="49" charset="0"/>
              <a:buChar char="o"/>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Detailed project profiles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ourier New" panose="02070309020205020404" pitchFamily="49" charset="0"/>
              <a:buChar char="o"/>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Personalized recommendations based on user preferences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User Benefits: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Courier New" panose="02070309020205020404" pitchFamily="49" charset="0"/>
              <a:buChar char="o"/>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Easily explore housing options across Philadelphia</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Courier New" panose="02070309020205020404" pitchFamily="49" charset="0"/>
              <a:buChar char="o"/>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Receive tailored recommendations based on specific needs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Courier New" panose="02070309020205020404" pitchFamily="49" charset="0"/>
              <a:buChar char="o"/>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Gain insights into neighborhood characteristics and amenities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Demo: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Courier New" panose="02070309020205020404" pitchFamily="49" charset="0"/>
              <a:buChar char="o"/>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Live URL: </a:t>
            </a:r>
            <a:r>
              <a:rPr lang="en-US" sz="2400" u="sng"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https://hema-r-programs.shinyapps.io/PhillyHousingExplorer/</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87416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396B436-2A78-D445-D112-68F41B8D3E9B}"/>
              </a:ext>
            </a:extLst>
          </p:cNvPr>
          <p:cNvPicPr>
            <a:picLocks noChangeAspect="1"/>
          </p:cNvPicPr>
          <p:nvPr/>
        </p:nvPicPr>
        <p:blipFill>
          <a:blip r:embed="rId2"/>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D2A44F36-A5AA-9685-F8FC-939821DFDD74}"/>
              </a:ext>
            </a:extLst>
          </p:cNvPr>
          <p:cNvPicPr>
            <a:picLocks noChangeAspect="1"/>
          </p:cNvPicPr>
          <p:nvPr/>
        </p:nvPicPr>
        <p:blipFill>
          <a:blip r:embed="rId3"/>
          <a:stretch>
            <a:fillRect/>
          </a:stretch>
        </p:blipFill>
        <p:spPr>
          <a:xfrm>
            <a:off x="172464" y="3912430"/>
            <a:ext cx="3638737" cy="2722286"/>
          </a:xfrm>
          <a:prstGeom prst="rect">
            <a:avLst/>
          </a:prstGeom>
        </p:spPr>
      </p:pic>
    </p:spTree>
    <p:extLst>
      <p:ext uri="{BB962C8B-B14F-4D97-AF65-F5344CB8AC3E}">
        <p14:creationId xmlns:p14="http://schemas.microsoft.com/office/powerpoint/2010/main" val="941918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8FE0-BDCB-A84D-9F7C-42678611B98C}"/>
              </a:ext>
            </a:extLst>
          </p:cNvPr>
          <p:cNvSpPr>
            <a:spLocks noGrp="1"/>
          </p:cNvSpPr>
          <p:nvPr>
            <p:ph type="title"/>
          </p:nvPr>
        </p:nvSpPr>
        <p:spPr>
          <a:xfrm>
            <a:off x="1515748" y="243045"/>
            <a:ext cx="9603275" cy="1049235"/>
          </a:xfrm>
        </p:spPr>
        <p:txBody>
          <a:bodyPr/>
          <a:lstStyle/>
          <a:p>
            <a:r>
              <a:rPr lang="en-US" dirty="0">
                <a:latin typeface="Times New Roman" panose="02020603050405020304" pitchFamily="18" charset="0"/>
                <a:cs typeface="Times New Roman" panose="02020603050405020304" pitchFamily="18" charset="0"/>
              </a:rPr>
              <a:t>Unveiling Philadelphia's Housing Landscape</a:t>
            </a:r>
          </a:p>
        </p:txBody>
      </p:sp>
      <p:sp>
        <p:nvSpPr>
          <p:cNvPr id="3" name="Content Placeholder 2">
            <a:extLst>
              <a:ext uri="{FF2B5EF4-FFF2-40B4-BE49-F238E27FC236}">
                <a16:creationId xmlns:a16="http://schemas.microsoft.com/office/drawing/2014/main" id="{FAB1D9AB-687F-B47D-522E-FF60F0ED7785}"/>
              </a:ext>
            </a:extLst>
          </p:cNvPr>
          <p:cNvSpPr>
            <a:spLocks noGrp="1"/>
          </p:cNvSpPr>
          <p:nvPr>
            <p:ph idx="1"/>
          </p:nvPr>
        </p:nvSpPr>
        <p:spPr>
          <a:xfrm>
            <a:off x="464820" y="1582580"/>
            <a:ext cx="11262360" cy="5032375"/>
          </a:xfrm>
        </p:spPr>
        <p:txBody>
          <a:bodyPr>
            <a:normAutofit fontScale="55000" lnSpcReduction="20000"/>
          </a:bodyPr>
          <a:lstStyle/>
          <a:p>
            <a:pPr marL="0" marR="0" indent="0">
              <a:lnSpc>
                <a:spcPct val="107000"/>
              </a:lnSpc>
              <a:spcBef>
                <a:spcPts val="0"/>
              </a:spcBef>
              <a:spcAft>
                <a:spcPts val="0"/>
              </a:spcAft>
              <a:buNone/>
            </a:pPr>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  Accessibility-Affordability Trade-off: </a:t>
            </a: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Courier New" panose="02070309020205020404" pitchFamily="49" charset="0"/>
              <a:buChar char="o"/>
              <a:tabLst>
                <a:tab pos="457200" algn="l"/>
              </a:tabLst>
            </a:pPr>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30% price premium for highly accessible units</a:t>
            </a: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Courier New" panose="02070309020205020404" pitchFamily="49" charset="0"/>
              <a:buChar char="o"/>
              <a:tabLst>
                <a:tab pos="457200" algn="l"/>
              </a:tabLst>
            </a:pPr>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Only 3% of housing stock both affordable and accessible</a:t>
            </a: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  Geographical Disparities: </a:t>
            </a: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Courier New" panose="02070309020205020404" pitchFamily="49" charset="0"/>
              <a:buChar char="o"/>
              <a:tabLst>
                <a:tab pos="457200" algn="l"/>
              </a:tabLst>
            </a:pPr>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60% of accessible units concentrated in 5 neighborhoods</a:t>
            </a: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Courier New" panose="02070309020205020404" pitchFamily="49" charset="0"/>
              <a:buChar char="o"/>
              <a:tabLst>
                <a:tab pos="457200" algn="l"/>
              </a:tabLst>
            </a:pPr>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Clear accessibility deserts in North and West Philadelphia</a:t>
            </a: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  Transportation Link: </a:t>
            </a: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Courier New" panose="02070309020205020404" pitchFamily="49" charset="0"/>
              <a:buChar char="o"/>
              <a:tabLst>
                <a:tab pos="457200" algn="l"/>
              </a:tabLst>
            </a:pPr>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Strong correlation between accessible housing and proximity to public transit</a:t>
            </a: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Courier New" panose="02070309020205020404" pitchFamily="49" charset="0"/>
              <a:buChar char="o"/>
              <a:tabLst>
                <a:tab pos="457200" algn="l"/>
              </a:tabLst>
            </a:pPr>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18% of housing suitability explained by transportation access</a:t>
            </a: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  Age and Disability Factors: </a:t>
            </a: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Courier New" panose="02070309020205020404" pitchFamily="49" charset="0"/>
              <a:buChar char="o"/>
              <a:tabLst>
                <a:tab pos="457200" algn="l"/>
              </a:tabLst>
            </a:pPr>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14% of population over 65, 16% with disabilities</a:t>
            </a: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Courier New" panose="02070309020205020404" pitchFamily="49" charset="0"/>
              <a:buChar char="o"/>
              <a:tabLst>
                <a:tab pos="457200" algn="l"/>
              </a:tabLst>
            </a:pPr>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Current housing stock inadequate to meet growing needs</a:t>
            </a: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  AI Model Insights: </a:t>
            </a: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Courier New" panose="02070309020205020404" pitchFamily="49" charset="0"/>
              <a:buChar char="o"/>
              <a:tabLst>
                <a:tab pos="457200" algn="l"/>
              </a:tabLst>
            </a:pPr>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83% accuracy in predicting suitable housing</a:t>
            </a: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Courier New" panose="02070309020205020404" pitchFamily="49" charset="0"/>
              <a:buChar char="o"/>
              <a:tabLst>
                <a:tab pos="457200" algn="l"/>
              </a:tabLst>
            </a:pPr>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Potential to significantly streamline housing search process</a:t>
            </a: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50949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18000"/>
            <a:lum/>
          </a:blip>
          <a:srcRect/>
          <a:stretch>
            <a:fillRect l="-40000" r="-40000"/>
          </a:stretch>
        </a:blip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827AD6A-F4D6-ACAD-333D-EA8D5EFFF021}"/>
              </a:ext>
            </a:extLst>
          </p:cNvPr>
          <p:cNvSpPr txBox="1"/>
          <p:nvPr/>
        </p:nvSpPr>
        <p:spPr>
          <a:xfrm>
            <a:off x="6709144" y="3716080"/>
            <a:ext cx="5482856" cy="1200329"/>
          </a:xfrm>
          <a:prstGeom prst="rect">
            <a:avLst/>
          </a:prstGeom>
          <a:noFill/>
        </p:spPr>
        <p:txBody>
          <a:bodyPr wrap="square" rtlCol="0">
            <a:spAutoFit/>
          </a:bodyPr>
          <a:lstStyle/>
          <a:p>
            <a:r>
              <a:rPr lang="en-US" sz="7200" i="1" dirty="0">
                <a:solidFill>
                  <a:srgbClr val="002060"/>
                </a:solidFill>
                <a:latin typeface="Times New Roman" panose="02020603050405020304" pitchFamily="18" charset="0"/>
                <a:cs typeface="Times New Roman" panose="02020603050405020304" pitchFamily="18" charset="0"/>
              </a:rPr>
              <a:t>Thank you </a:t>
            </a:r>
          </a:p>
        </p:txBody>
      </p:sp>
      <p:sp>
        <p:nvSpPr>
          <p:cNvPr id="9" name="TextBox 8">
            <a:extLst>
              <a:ext uri="{FF2B5EF4-FFF2-40B4-BE49-F238E27FC236}">
                <a16:creationId xmlns:a16="http://schemas.microsoft.com/office/drawing/2014/main" id="{90977E61-24BF-9FA1-7690-D2DEDB576EC1}"/>
              </a:ext>
            </a:extLst>
          </p:cNvPr>
          <p:cNvSpPr txBox="1"/>
          <p:nvPr/>
        </p:nvSpPr>
        <p:spPr>
          <a:xfrm>
            <a:off x="1010092" y="945098"/>
            <a:ext cx="9994605" cy="1754326"/>
          </a:xfrm>
          <a:prstGeom prst="rect">
            <a:avLst/>
          </a:prstGeom>
          <a:noFill/>
        </p:spPr>
        <p:txBody>
          <a:bodyPr wrap="square">
            <a:spAutoFit/>
          </a:bodyPr>
          <a:lstStyle/>
          <a:p>
            <a:pPr algn="ctr"/>
            <a:r>
              <a:rPr lang="en-US" sz="5400" b="1" i="1" kern="1200" dirty="0">
                <a:solidFill>
                  <a:srgbClr val="002060"/>
                </a:solidFill>
                <a:effectLst/>
                <a:latin typeface="Times New Roman" panose="02020603050405020304" pitchFamily="18" charset="0"/>
                <a:ea typeface="+mj-ea"/>
                <a:cs typeface="Times New Roman" panose="02020603050405020304" pitchFamily="18" charset="0"/>
              </a:rPr>
              <a:t>Let’s build bridges to accessibility, one data point at a time</a:t>
            </a:r>
            <a:r>
              <a:rPr lang="en-US" sz="1800" i="1" kern="1200" dirty="0">
                <a:solidFill>
                  <a:srgbClr val="002060"/>
                </a:solidFill>
                <a:effectLst/>
                <a:latin typeface="Times New Roman" panose="02020603050405020304" pitchFamily="18" charset="0"/>
                <a:ea typeface="+mj-ea"/>
                <a:cs typeface="Times New Roman" panose="02020603050405020304" pitchFamily="18" charset="0"/>
              </a:rPr>
              <a:t>.</a:t>
            </a:r>
            <a:endParaRPr lang="en-US" dirty="0"/>
          </a:p>
        </p:txBody>
      </p:sp>
    </p:spTree>
    <p:extLst>
      <p:ext uri="{BB962C8B-B14F-4D97-AF65-F5344CB8AC3E}">
        <p14:creationId xmlns:p14="http://schemas.microsoft.com/office/powerpoint/2010/main" val="1927126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72DC-650A-3534-B61E-FF92A795FB1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Affordable and Accessible Housing in Philadelphia: A Critical Challenge</a:t>
            </a:r>
          </a:p>
        </p:txBody>
      </p:sp>
      <p:sp>
        <p:nvSpPr>
          <p:cNvPr id="4" name="Rectangle 1">
            <a:extLst>
              <a:ext uri="{FF2B5EF4-FFF2-40B4-BE49-F238E27FC236}">
                <a16:creationId xmlns:a16="http://schemas.microsoft.com/office/drawing/2014/main" id="{6DF93612-B5F4-EB96-721D-87363DD8A5FD}"/>
              </a:ext>
            </a:extLst>
          </p:cNvPr>
          <p:cNvSpPr>
            <a:spLocks noGrp="1" noChangeArrowheads="1"/>
          </p:cNvSpPr>
          <p:nvPr>
            <p:ph idx="1"/>
          </p:nvPr>
        </p:nvSpPr>
        <p:spPr bwMode="auto">
          <a:xfrm>
            <a:off x="838200" y="1594557"/>
            <a:ext cx="10710672" cy="5521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Philadelphia faces significant housing challenges:  </a:t>
            </a:r>
          </a:p>
          <a:p>
            <a:pPr marL="742950" marR="0" lvl="1" indent="-285750">
              <a:lnSpc>
                <a:spcPct val="107000"/>
              </a:lnSpc>
              <a:spcBef>
                <a:spcPts val="0"/>
              </a:spcBef>
              <a:spcAft>
                <a:spcPts val="0"/>
              </a:spcAft>
              <a:buFont typeface="Courier New" panose="02070309020205020404" pitchFamily="49" charset="0"/>
              <a:buChar char="o"/>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14% of the population is 65 years or older </a:t>
            </a:r>
          </a:p>
          <a:p>
            <a:pPr marL="742950" marR="0" lvl="1" indent="-285750">
              <a:lnSpc>
                <a:spcPct val="107000"/>
              </a:lnSpc>
              <a:spcBef>
                <a:spcPts val="0"/>
              </a:spcBef>
              <a:spcAft>
                <a:spcPts val="0"/>
              </a:spcAft>
              <a:buFont typeface="Courier New" panose="02070309020205020404" pitchFamily="49" charset="0"/>
              <a:buChar char="o"/>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16% of residents under 65 have a disability 	</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Severe shortage of suitable housing: </a:t>
            </a:r>
          </a:p>
          <a:p>
            <a:pPr marL="742950" marR="0" lvl="1" indent="-285750">
              <a:lnSpc>
                <a:spcPct val="107000"/>
              </a:lnSpc>
              <a:spcBef>
                <a:spcPts val="0"/>
              </a:spcBef>
              <a:spcAft>
                <a:spcPts val="0"/>
              </a:spcAft>
              <a:buFont typeface="Courier New" panose="02070309020205020404" pitchFamily="49" charset="0"/>
              <a:buChar char="o"/>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Over 70,000 affordable housing units needed (Philadelphia Housing Authority, 2023) </a:t>
            </a:r>
          </a:p>
          <a:p>
            <a:pPr marL="742950" marR="0" lvl="1" indent="-285750">
              <a:lnSpc>
                <a:spcPct val="107000"/>
              </a:lnSpc>
              <a:spcBef>
                <a:spcPts val="0"/>
              </a:spcBef>
              <a:spcAft>
                <a:spcPts val="0"/>
              </a:spcAft>
              <a:buFont typeface="Courier New" panose="02070309020205020404" pitchFamily="49" charset="0"/>
              <a:buChar char="o"/>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Only 3% of housing stock both affordable and accessible (Mayor's Commission on Aging, 2022) </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Key issues: </a:t>
            </a:r>
          </a:p>
          <a:p>
            <a:pPr marL="742950" marR="0" lvl="1" indent="-285750">
              <a:lnSpc>
                <a:spcPct val="107000"/>
              </a:lnSpc>
              <a:spcBef>
                <a:spcPts val="0"/>
              </a:spcBef>
              <a:spcAft>
                <a:spcPts val="0"/>
              </a:spcAft>
              <a:buFont typeface="Courier New" panose="02070309020205020404" pitchFamily="49" charset="0"/>
              <a:buChar char="o"/>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Mismatch between affordable and accessible units </a:t>
            </a:r>
          </a:p>
          <a:p>
            <a:pPr marL="742950" marR="0" lvl="1" indent="-285750">
              <a:lnSpc>
                <a:spcPct val="107000"/>
              </a:lnSpc>
              <a:spcBef>
                <a:spcPts val="0"/>
              </a:spcBef>
              <a:spcAft>
                <a:spcPts val="0"/>
              </a:spcAft>
              <a:buFont typeface="Courier New" panose="02070309020205020404" pitchFamily="49" charset="0"/>
              <a:buChar char="o"/>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Concentration of accessible housing in limited areas </a:t>
            </a:r>
          </a:p>
          <a:p>
            <a:pPr marL="742950" marR="0" lvl="1" indent="-285750">
              <a:lnSpc>
                <a:spcPct val="107000"/>
              </a:lnSpc>
              <a:spcBef>
                <a:spcPts val="0"/>
              </a:spcBef>
              <a:spcAft>
                <a:spcPts val="800"/>
              </a:spcAft>
              <a:buFont typeface="Courier New" panose="02070309020205020404" pitchFamily="49" charset="0"/>
              <a:buChar char="o"/>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Difficulty for vulnerable populations to find suitable homes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B77EA579-FFD6-AAE4-96F8-82C040E313E1}"/>
              </a:ext>
            </a:extLst>
          </p:cNvPr>
          <p:cNvPicPr>
            <a:picLocks noChangeAspect="1"/>
          </p:cNvPicPr>
          <p:nvPr/>
        </p:nvPicPr>
        <p:blipFill>
          <a:blip r:embed="rId3">
            <a:alphaModFix amt="12000"/>
            <a:extLst>
              <a:ext uri="{28A0092B-C50C-407E-A947-70E740481C1C}">
                <a14:useLocalDpi xmlns:a14="http://schemas.microsoft.com/office/drawing/2010/main" val="0"/>
              </a:ext>
            </a:extLst>
          </a:blip>
          <a:stretch>
            <a:fillRect/>
          </a:stretch>
        </p:blipFill>
        <p:spPr>
          <a:xfrm>
            <a:off x="0" y="-41478"/>
            <a:ext cx="12191999" cy="6899478"/>
          </a:xfrm>
          <a:prstGeom prst="rect">
            <a:avLst/>
          </a:prstGeom>
          <a:blipFill dpi="0" rotWithShape="1">
            <a:blip r:embed="rId4">
              <a:alphaModFix amt="12000"/>
            </a:blip>
            <a:srcRect/>
            <a:stretch>
              <a:fillRect/>
            </a:stretch>
          </a:blipFill>
        </p:spPr>
      </p:pic>
    </p:spTree>
    <p:extLst>
      <p:ext uri="{BB962C8B-B14F-4D97-AF65-F5344CB8AC3E}">
        <p14:creationId xmlns:p14="http://schemas.microsoft.com/office/powerpoint/2010/main" val="2455047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12000"/>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F245A-2A8F-B84B-7850-DA628AC40A6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Addressing the Challenge: Our Project Goals</a:t>
            </a:r>
          </a:p>
        </p:txBody>
      </p:sp>
      <p:sp>
        <p:nvSpPr>
          <p:cNvPr id="4" name="Rectangle 1">
            <a:extLst>
              <a:ext uri="{FF2B5EF4-FFF2-40B4-BE49-F238E27FC236}">
                <a16:creationId xmlns:a16="http://schemas.microsoft.com/office/drawing/2014/main" id="{EC47C089-E936-D638-13D3-D5D85F001CD7}"/>
              </a:ext>
            </a:extLst>
          </p:cNvPr>
          <p:cNvSpPr>
            <a:spLocks noGrp="1" noChangeArrowheads="1"/>
          </p:cNvSpPr>
          <p:nvPr>
            <p:ph idx="1"/>
          </p:nvPr>
        </p:nvSpPr>
        <p:spPr bwMode="auto">
          <a:xfrm>
            <a:off x="838200" y="1443317"/>
            <a:ext cx="10515600" cy="5115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Develop an AI-powered recommendation system for affordable, accessible housing </a:t>
            </a:r>
          </a:p>
          <a:p>
            <a:pPr marL="742950" marR="0" lvl="1" indent="-285750">
              <a:lnSpc>
                <a:spcPct val="107000"/>
              </a:lnSpc>
              <a:spcBef>
                <a:spcPts val="0"/>
              </a:spcBef>
              <a:spcAft>
                <a:spcPts val="800"/>
              </a:spcAft>
              <a:buFont typeface="Courier New" panose="02070309020205020404" pitchFamily="49" charset="0"/>
              <a:buChar char="o"/>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Utilize machine learning to match users with suitable housing options </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Create an interactive tool for exploring housing options </a:t>
            </a:r>
          </a:p>
          <a:p>
            <a:pPr marL="742950" marR="0" lvl="1" indent="-285750">
              <a:lnSpc>
                <a:spcPct val="107000"/>
              </a:lnSpc>
              <a:spcBef>
                <a:spcPts val="0"/>
              </a:spcBef>
              <a:spcAft>
                <a:spcPts val="800"/>
              </a:spcAft>
              <a:buFont typeface="Courier New" panose="02070309020205020404" pitchFamily="49" charset="0"/>
              <a:buChar char="o"/>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User-friendly interface for both housing seekers and policymakers </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Provide data-driven insights for policymakers and urban planners </a:t>
            </a:r>
          </a:p>
          <a:p>
            <a:pPr marL="742950" marR="0" lvl="1" indent="-285750">
              <a:lnSpc>
                <a:spcPct val="107000"/>
              </a:lnSpc>
              <a:spcBef>
                <a:spcPts val="0"/>
              </a:spcBef>
              <a:spcAft>
                <a:spcPts val="800"/>
              </a:spcAft>
              <a:buFont typeface="Courier New" panose="02070309020205020404" pitchFamily="49" charset="0"/>
              <a:buChar char="o"/>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Identify areas of high need and potential for development </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Establish a prototype model adaptable to other urban areas </a:t>
            </a:r>
          </a:p>
          <a:p>
            <a:pPr marL="742950" marR="0" lvl="1" indent="-285750">
              <a:lnSpc>
                <a:spcPct val="107000"/>
              </a:lnSpc>
              <a:spcBef>
                <a:spcPts val="0"/>
              </a:spcBef>
              <a:spcAft>
                <a:spcPts val="800"/>
              </a:spcAft>
              <a:buFont typeface="Courier New" panose="02070309020205020404" pitchFamily="49" charset="0"/>
              <a:buChar char="o"/>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Create a framework that can be applied to cities facing similar challenges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7707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mt="12000"/>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0801-7B2B-8936-7021-50E55ACC9D0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Our Approach: Data-Driven and AI-Powered</a:t>
            </a:r>
          </a:p>
        </p:txBody>
      </p:sp>
      <p:sp>
        <p:nvSpPr>
          <p:cNvPr id="5" name="Content Placeholder 4">
            <a:extLst>
              <a:ext uri="{FF2B5EF4-FFF2-40B4-BE49-F238E27FC236}">
                <a16:creationId xmlns:a16="http://schemas.microsoft.com/office/drawing/2014/main" id="{2F522655-FC9E-2709-B26D-32743EC4D34F}"/>
              </a:ext>
            </a:extLst>
          </p:cNvPr>
          <p:cNvSpPr>
            <a:spLocks noGrp="1"/>
          </p:cNvSpPr>
          <p:nvPr>
            <p:ph sz="half" idx="2"/>
          </p:nvPr>
        </p:nvSpPr>
        <p:spPr>
          <a:xfrm>
            <a:off x="862014" y="1860482"/>
            <a:ext cx="5157787" cy="4498975"/>
          </a:xfrm>
        </p:spPr>
        <p:txBody>
          <a:bodyPr>
            <a:normAutofit fontScale="92500" lnSpcReduction="10000"/>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Data Sources:</a:t>
            </a:r>
          </a:p>
          <a:p>
            <a:pPr marL="742950" marR="0" lvl="1" indent="-285750">
              <a:lnSpc>
                <a:spcPct val="107000"/>
              </a:lnSpc>
              <a:spcBef>
                <a:spcPts val="0"/>
              </a:spcBef>
              <a:spcAft>
                <a:spcPts val="0"/>
              </a:spcAft>
              <a:buFont typeface="Courier New" panose="02070309020205020404" pitchFamily="49" charset="0"/>
              <a:buChar char="o"/>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Census American Community Survey (ACS)</a:t>
            </a:r>
          </a:p>
          <a:p>
            <a:pPr marL="742950" marR="0" lvl="1" indent="-285750">
              <a:lnSpc>
                <a:spcPct val="107000"/>
              </a:lnSpc>
              <a:spcBef>
                <a:spcPts val="0"/>
              </a:spcBef>
              <a:spcAft>
                <a:spcPts val="0"/>
              </a:spcAft>
              <a:buFont typeface="Courier New" panose="02070309020205020404" pitchFamily="49" charset="0"/>
              <a:buChar char="o"/>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Public Use Microdata Sample (PUMS)</a:t>
            </a:r>
          </a:p>
          <a:p>
            <a:pPr marL="742950" marR="0" lvl="1" indent="-285750">
              <a:lnSpc>
                <a:spcPct val="107000"/>
              </a:lnSpc>
              <a:spcBef>
                <a:spcPts val="0"/>
              </a:spcBef>
              <a:spcAft>
                <a:spcPts val="0"/>
              </a:spcAft>
              <a:buFont typeface="Courier New" panose="02070309020205020404" pitchFamily="49" charset="0"/>
              <a:buChar char="o"/>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Philadelphia Housing Authority datasets</a:t>
            </a:r>
          </a:p>
          <a:p>
            <a:pPr marL="742950" marR="0" lvl="1" indent="-285750">
              <a:lnSpc>
                <a:spcPct val="107000"/>
              </a:lnSpc>
              <a:spcBef>
                <a:spcPts val="0"/>
              </a:spcBef>
              <a:spcAft>
                <a:spcPts val="800"/>
              </a:spcAft>
              <a:buFont typeface="Courier New" panose="02070309020205020404" pitchFamily="49" charset="0"/>
              <a:buChar char="o"/>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OpenDataPhilly</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geospatial information</a:t>
            </a:r>
          </a:p>
          <a:p>
            <a:pPr marL="0" marR="0" indent="0">
              <a:lnSpc>
                <a:spcPct val="107000"/>
              </a:lnSpc>
              <a:spcBef>
                <a:spcPts val="0"/>
              </a:spcBef>
              <a:spcAft>
                <a:spcPts val="800"/>
              </a:spcAft>
              <a:buNone/>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Data Processing:</a:t>
            </a:r>
          </a:p>
          <a:p>
            <a:pPr marL="742950" marR="0" lvl="1" indent="-285750">
              <a:lnSpc>
                <a:spcPct val="107000"/>
              </a:lnSpc>
              <a:spcBef>
                <a:spcPts val="0"/>
              </a:spcBef>
              <a:spcAft>
                <a:spcPts val="0"/>
              </a:spcAft>
              <a:buFont typeface="Courier New" panose="02070309020205020404" pitchFamily="49" charset="0"/>
              <a:buChar char="o"/>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Cleaning and standardization</a:t>
            </a:r>
          </a:p>
          <a:p>
            <a:pPr marL="742950" marR="0" lvl="1" indent="-285750">
              <a:lnSpc>
                <a:spcPct val="107000"/>
              </a:lnSpc>
              <a:spcBef>
                <a:spcPts val="0"/>
              </a:spcBef>
              <a:spcAft>
                <a:spcPts val="800"/>
              </a:spcAft>
              <a:buFont typeface="Courier New" panose="02070309020205020404" pitchFamily="49" charset="0"/>
              <a:buChar char="o"/>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Feature engineering (e.g., accessibility scores, affordability ratios)</a:t>
            </a:r>
          </a:p>
          <a:p>
            <a:pPr marL="342900" marR="0" lvl="0" indent="-342900">
              <a:lnSpc>
                <a:spcPct val="107000"/>
              </a:lnSpc>
              <a:spcBef>
                <a:spcPts val="0"/>
              </a:spcBef>
              <a:spcAft>
                <a:spcPts val="0"/>
              </a:spcAft>
              <a:buFont typeface="Symbol" panose="05050102010706020507" pitchFamily="18" charset="2"/>
              <a:buChar char=""/>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Machine Learning:</a:t>
            </a:r>
          </a:p>
          <a:p>
            <a:pPr marL="742950" marR="0" lvl="1" indent="-285750">
              <a:lnSpc>
                <a:spcPct val="107000"/>
              </a:lnSpc>
              <a:spcBef>
                <a:spcPts val="0"/>
              </a:spcBef>
              <a:spcAft>
                <a:spcPts val="0"/>
              </a:spcAft>
              <a:buFont typeface="Courier New" panose="02070309020205020404" pitchFamily="49" charset="0"/>
              <a:buChar char="o"/>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Random Forest algorithm for housing recommendations</a:t>
            </a:r>
          </a:p>
          <a:p>
            <a:pPr marL="742950" marR="0" lvl="1" indent="-285750">
              <a:lnSpc>
                <a:spcPct val="107000"/>
              </a:lnSpc>
              <a:spcBef>
                <a:spcPts val="0"/>
              </a:spcBef>
              <a:spcAft>
                <a:spcPts val="800"/>
              </a:spcAft>
              <a:buFont typeface="Courier New" panose="02070309020205020404" pitchFamily="49" charset="0"/>
              <a:buChar char="o"/>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Model trained on 80% of data, tested on 20</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endParaRPr lang="en-US" dirty="0"/>
          </a:p>
        </p:txBody>
      </p:sp>
      <p:sp>
        <p:nvSpPr>
          <p:cNvPr id="8" name="Content Placeholder 7">
            <a:extLst>
              <a:ext uri="{FF2B5EF4-FFF2-40B4-BE49-F238E27FC236}">
                <a16:creationId xmlns:a16="http://schemas.microsoft.com/office/drawing/2014/main" id="{A10B2E7D-7813-6289-A975-12FA954B0332}"/>
              </a:ext>
            </a:extLst>
          </p:cNvPr>
          <p:cNvSpPr>
            <a:spLocks noGrp="1"/>
          </p:cNvSpPr>
          <p:nvPr>
            <p:ph sz="quarter" idx="4"/>
          </p:nvPr>
        </p:nvSpPr>
        <p:spPr>
          <a:xfrm>
            <a:off x="6251021" y="1860481"/>
            <a:ext cx="5183188" cy="4498975"/>
          </a:xfrm>
        </p:spPr>
        <p:txBody>
          <a:bodyPr>
            <a:normAutofit fontScale="92500" lnSpcReduction="10000"/>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Philadelphia faces significant housing challenges:  </a:t>
            </a:r>
          </a:p>
          <a:p>
            <a:pPr marL="742950" marR="0" lvl="1" indent="-285750">
              <a:lnSpc>
                <a:spcPct val="107000"/>
              </a:lnSpc>
              <a:spcBef>
                <a:spcPts val="0"/>
              </a:spcBef>
              <a:spcAft>
                <a:spcPts val="0"/>
              </a:spcAft>
              <a:buFont typeface="Courier New" panose="02070309020205020404" pitchFamily="49" charset="0"/>
              <a:buChar char="o"/>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14% of the population is 65 years or older </a:t>
            </a:r>
          </a:p>
          <a:p>
            <a:pPr marL="742950" marR="0" lvl="1" indent="-285750">
              <a:lnSpc>
                <a:spcPct val="107000"/>
              </a:lnSpc>
              <a:spcBef>
                <a:spcPts val="0"/>
              </a:spcBef>
              <a:spcAft>
                <a:spcPts val="0"/>
              </a:spcAft>
              <a:buFont typeface="Courier New" panose="02070309020205020404" pitchFamily="49" charset="0"/>
              <a:buChar char="o"/>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16% of residents under 65 have a disability 	</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Severe shortage of suitable housing: </a:t>
            </a:r>
          </a:p>
          <a:p>
            <a:pPr marL="742950" marR="0" lvl="1" indent="-285750">
              <a:lnSpc>
                <a:spcPct val="107000"/>
              </a:lnSpc>
              <a:spcBef>
                <a:spcPts val="0"/>
              </a:spcBef>
              <a:spcAft>
                <a:spcPts val="0"/>
              </a:spcAft>
              <a:buFont typeface="Courier New" panose="02070309020205020404" pitchFamily="49" charset="0"/>
              <a:buChar char="o"/>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Over 70,000 affordable housing units needed (Philadelphia Housing Authority, 2023) </a:t>
            </a:r>
          </a:p>
          <a:p>
            <a:pPr marL="742950" marR="0" lvl="1" indent="-285750">
              <a:lnSpc>
                <a:spcPct val="107000"/>
              </a:lnSpc>
              <a:spcBef>
                <a:spcPts val="0"/>
              </a:spcBef>
              <a:spcAft>
                <a:spcPts val="0"/>
              </a:spcAft>
              <a:buFont typeface="Courier New" panose="02070309020205020404" pitchFamily="49" charset="0"/>
              <a:buChar char="o"/>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Only 3% of housing stock both affordable and accessible (Mayor's Commission on Aging, 2022) </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Key issues: </a:t>
            </a:r>
          </a:p>
          <a:p>
            <a:pPr marL="742950" marR="0" lvl="1" indent="-285750">
              <a:lnSpc>
                <a:spcPct val="107000"/>
              </a:lnSpc>
              <a:spcBef>
                <a:spcPts val="0"/>
              </a:spcBef>
              <a:spcAft>
                <a:spcPts val="0"/>
              </a:spcAft>
              <a:buFont typeface="Courier New" panose="02070309020205020404" pitchFamily="49" charset="0"/>
              <a:buChar char="o"/>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Mismatch between affordable and accessible units </a:t>
            </a:r>
          </a:p>
          <a:p>
            <a:pPr marL="742950" marR="0" lvl="1" indent="-285750">
              <a:lnSpc>
                <a:spcPct val="107000"/>
              </a:lnSpc>
              <a:spcBef>
                <a:spcPts val="0"/>
              </a:spcBef>
              <a:spcAft>
                <a:spcPts val="0"/>
              </a:spcAft>
              <a:buFont typeface="Courier New" panose="02070309020205020404" pitchFamily="49" charset="0"/>
              <a:buChar char="o"/>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Concentration of accessible housing in limited areas </a:t>
            </a:r>
          </a:p>
          <a:p>
            <a:pPr marL="742950" marR="0" lvl="1" indent="-285750">
              <a:lnSpc>
                <a:spcPct val="107000"/>
              </a:lnSpc>
              <a:spcBef>
                <a:spcPts val="0"/>
              </a:spcBef>
              <a:spcAft>
                <a:spcPts val="800"/>
              </a:spcAft>
              <a:buFont typeface="Courier New" panose="02070309020205020404" pitchFamily="49" charset="0"/>
              <a:buChar char="o"/>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Difficulty for vulnerable populations to find suitable homes</a:t>
            </a:r>
          </a:p>
          <a:p>
            <a:pPr marL="0" indent="0">
              <a:buNone/>
            </a:pPr>
            <a:endParaRPr lang="en-US" dirty="0"/>
          </a:p>
        </p:txBody>
      </p:sp>
    </p:spTree>
    <p:extLst>
      <p:ext uri="{BB962C8B-B14F-4D97-AF65-F5344CB8AC3E}">
        <p14:creationId xmlns:p14="http://schemas.microsoft.com/office/powerpoint/2010/main" val="1215356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t="-11000" b="-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E249C-8EFD-E5C6-22B0-13676AE2F56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Understanding Philadelphia's Housing Landscape</a:t>
            </a:r>
          </a:p>
        </p:txBody>
      </p:sp>
      <p:sp>
        <p:nvSpPr>
          <p:cNvPr id="3" name="Content Placeholder 2">
            <a:extLst>
              <a:ext uri="{FF2B5EF4-FFF2-40B4-BE49-F238E27FC236}">
                <a16:creationId xmlns:a16="http://schemas.microsoft.com/office/drawing/2014/main" id="{DF440F5B-1922-F11A-65F4-FC315C035B45}"/>
              </a:ext>
            </a:extLst>
          </p:cNvPr>
          <p:cNvSpPr>
            <a:spLocks noGrp="1"/>
          </p:cNvSpPr>
          <p:nvPr>
            <p:ph idx="1"/>
          </p:nvPr>
        </p:nvSpPr>
        <p:spPr>
          <a:xfrm>
            <a:off x="838200" y="1825625"/>
            <a:ext cx="5526024" cy="4867783"/>
          </a:xfrm>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Distribution of Accessible Housing: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Only 15% of housing units meet basic accessibility criteria</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60% of accessible units concentrated in 5 neighborhoods: Center City, University City, Northern Liberties, Fishtown, and Manayunk</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Key Finding: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Significant disparity in accessible housing distribution across the city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F3E52584-DBD6-71FE-1685-CFB4370D0FB6}"/>
              </a:ext>
            </a:extLst>
          </p:cNvPr>
          <p:cNvPicPr>
            <a:picLocks noChangeAspect="1"/>
          </p:cNvPicPr>
          <p:nvPr/>
        </p:nvPicPr>
        <p:blipFill>
          <a:blip r:embed="rId3"/>
          <a:stretch>
            <a:fillRect/>
          </a:stretch>
        </p:blipFill>
        <p:spPr>
          <a:xfrm>
            <a:off x="6489513" y="1992535"/>
            <a:ext cx="5526024" cy="4060946"/>
          </a:xfrm>
          <a:prstGeom prst="rect">
            <a:avLst/>
          </a:prstGeom>
        </p:spPr>
      </p:pic>
    </p:spTree>
    <p:extLst>
      <p:ext uri="{BB962C8B-B14F-4D97-AF65-F5344CB8AC3E}">
        <p14:creationId xmlns:p14="http://schemas.microsoft.com/office/powerpoint/2010/main" val="705576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12000"/>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51E4-40C9-5504-D108-3BFC556FB6DB}"/>
              </a:ext>
            </a:extLst>
          </p:cNvPr>
          <p:cNvSpPr>
            <a:spLocks noGrp="1"/>
          </p:cNvSpPr>
          <p:nvPr>
            <p:ph type="title"/>
          </p:nvPr>
        </p:nvSpPr>
        <p:spPr>
          <a:xfrm>
            <a:off x="1435537" y="352712"/>
            <a:ext cx="9603275" cy="1049235"/>
          </a:xfrm>
        </p:spPr>
        <p:txBody>
          <a:bodyPr/>
          <a:lstStyle/>
          <a:p>
            <a:pPr algn="ctr"/>
            <a:r>
              <a:rPr lang="en-US" dirty="0">
                <a:latin typeface="Times New Roman" panose="02020603050405020304" pitchFamily="18" charset="0"/>
                <a:cs typeface="Times New Roman" panose="02020603050405020304" pitchFamily="18" charset="0"/>
              </a:rPr>
              <a:t>The Accessibility-Affordability Trade-off</a:t>
            </a:r>
          </a:p>
        </p:txBody>
      </p:sp>
      <p:pic>
        <p:nvPicPr>
          <p:cNvPr id="6" name="Content Placeholder 5">
            <a:extLst>
              <a:ext uri="{FF2B5EF4-FFF2-40B4-BE49-F238E27FC236}">
                <a16:creationId xmlns:a16="http://schemas.microsoft.com/office/drawing/2014/main" id="{FA8A06F6-1FD0-7353-B3D2-1C45A9004F20}"/>
              </a:ext>
            </a:extLst>
          </p:cNvPr>
          <p:cNvPicPr>
            <a:picLocks noGrp="1" noChangeAspect="1"/>
          </p:cNvPicPr>
          <p:nvPr>
            <p:ph idx="1"/>
          </p:nvPr>
        </p:nvPicPr>
        <p:blipFill>
          <a:blip r:embed="rId3"/>
          <a:stretch>
            <a:fillRect/>
          </a:stretch>
        </p:blipFill>
        <p:spPr>
          <a:xfrm>
            <a:off x="4021023" y="2175588"/>
            <a:ext cx="4464279" cy="3130711"/>
          </a:xfrm>
          <a:prstGeom prst="rect">
            <a:avLst/>
          </a:prstGeom>
        </p:spPr>
      </p:pic>
      <p:sp>
        <p:nvSpPr>
          <p:cNvPr id="9" name="TextBox 8">
            <a:extLst>
              <a:ext uri="{FF2B5EF4-FFF2-40B4-BE49-F238E27FC236}">
                <a16:creationId xmlns:a16="http://schemas.microsoft.com/office/drawing/2014/main" id="{66E04C35-B077-646E-7FAA-ADDDD0141B63}"/>
              </a:ext>
            </a:extLst>
          </p:cNvPr>
          <p:cNvSpPr txBox="1"/>
          <p:nvPr/>
        </p:nvSpPr>
        <p:spPr>
          <a:xfrm>
            <a:off x="289560" y="1191972"/>
            <a:ext cx="6096000" cy="5110566"/>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Relationship between accessibility and affordability: </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Moderate negative correlation (r = -0.42)</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anose="05000000000000000000" pitchFamily="2" charset="2"/>
              <a:buChar char=""/>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Highly accessible units (score &gt; 80) are, on average, 30% more expensive than units with low accessibility scores (score &lt; 20)</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Key Insight: </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As accessibility increases, affordability tends to decrease</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Quantified relationship: </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anose="05000000000000000000" pitchFamily="2" charset="2"/>
              <a:buChar char=""/>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For every 10-point increase in accessibility score, there's an average 7% decrease in affordability</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anose="05000000000000000000" pitchFamily="2" charset="2"/>
              <a:buChar char=""/>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Example: A unit with an accessibility score of 90 is likely to be 21% less affordable than a unit with a score of 60</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Implications: </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Most accessible units may be out of reach for those who need them most</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210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7F6EEE-DD3E-A22D-7A89-D583E966AF9A}"/>
              </a:ext>
            </a:extLst>
          </p:cNvPr>
          <p:cNvPicPr>
            <a:picLocks noChangeAspect="1"/>
          </p:cNvPicPr>
          <p:nvPr/>
        </p:nvPicPr>
        <p:blipFill>
          <a:blip r:embed="rId2"/>
          <a:stretch>
            <a:fillRect/>
          </a:stretch>
        </p:blipFill>
        <p:spPr>
          <a:xfrm>
            <a:off x="243840" y="0"/>
            <a:ext cx="10901680" cy="5933440"/>
          </a:xfrm>
          <a:prstGeom prst="rect">
            <a:avLst/>
          </a:prstGeom>
        </p:spPr>
      </p:pic>
      <p:sp>
        <p:nvSpPr>
          <p:cNvPr id="3" name="TextBox 2">
            <a:extLst>
              <a:ext uri="{FF2B5EF4-FFF2-40B4-BE49-F238E27FC236}">
                <a16:creationId xmlns:a16="http://schemas.microsoft.com/office/drawing/2014/main" id="{5577BCD1-805C-8D9C-6F66-6E458BAD3470}"/>
              </a:ext>
            </a:extLst>
          </p:cNvPr>
          <p:cNvSpPr txBox="1"/>
          <p:nvPr/>
        </p:nvSpPr>
        <p:spPr>
          <a:xfrm>
            <a:off x="137160" y="6060837"/>
            <a:ext cx="11917680" cy="923330"/>
          </a:xfrm>
          <a:prstGeom prst="rect">
            <a:avLst/>
          </a:prstGeom>
          <a:noFill/>
        </p:spPr>
        <p:txBody>
          <a:bodyPr wrap="square" rtlCol="0">
            <a:spAutoFit/>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Trends in Affordable and Accessible Housing in Philadelphia Over Time. This graph illustrates changes in housing accessibility (blue line) and affordability (red line) from 1995 to 2019. The gray bars indicate the number of housing units added each year.</a:t>
            </a:r>
          </a:p>
          <a:p>
            <a:endParaRPr lang="en-US" dirty="0"/>
          </a:p>
        </p:txBody>
      </p:sp>
    </p:spTree>
    <p:extLst>
      <p:ext uri="{BB962C8B-B14F-4D97-AF65-F5344CB8AC3E}">
        <p14:creationId xmlns:p14="http://schemas.microsoft.com/office/powerpoint/2010/main" val="2741267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742C-2D13-D5A4-287B-B9BEEE0FD1F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Spatial Analysis: Mapping Accessibility Across Philadelphia</a:t>
            </a:r>
          </a:p>
        </p:txBody>
      </p:sp>
      <p:sp>
        <p:nvSpPr>
          <p:cNvPr id="3" name="Content Placeholder 2">
            <a:extLst>
              <a:ext uri="{FF2B5EF4-FFF2-40B4-BE49-F238E27FC236}">
                <a16:creationId xmlns:a16="http://schemas.microsoft.com/office/drawing/2014/main" id="{0FF40AF1-D186-9FDC-6590-46D59752D845}"/>
              </a:ext>
            </a:extLst>
          </p:cNvPr>
          <p:cNvSpPr>
            <a:spLocks noGrp="1"/>
          </p:cNvSpPr>
          <p:nvPr>
            <p:ph idx="1"/>
          </p:nvPr>
        </p:nvSpPr>
        <p:spPr>
          <a:xfrm>
            <a:off x="746760" y="1815148"/>
            <a:ext cx="4221480" cy="4351338"/>
          </a:xfrm>
        </p:spPr>
        <p:txBody>
          <a:bodyPr>
            <a:normAutofit fontScale="92500"/>
          </a:bodyPr>
          <a:lstStyle/>
          <a:p>
            <a:pPr marL="342900" marR="0" lvl="0" indent="-342900">
              <a:lnSpc>
                <a:spcPct val="107000"/>
              </a:lnSpc>
              <a:spcBef>
                <a:spcPts val="0"/>
              </a:spcBef>
              <a:spcAft>
                <a:spcPts val="0"/>
              </a:spcAft>
              <a:buFont typeface="Symbol" panose="05050102010706020507" pitchFamily="18" charset="2"/>
              <a:buChar char=""/>
            </a:pPr>
            <a:r>
              <a:rPr lang="en-US" sz="2200" kern="0" dirty="0">
                <a:effectLst/>
                <a:latin typeface="Times New Roman" panose="02020603050405020304" pitchFamily="18" charset="0"/>
                <a:ea typeface="Times New Roman" panose="02020603050405020304" pitchFamily="18" charset="0"/>
                <a:cs typeface="Times New Roman" panose="02020603050405020304" pitchFamily="18" charset="0"/>
              </a:rPr>
              <a:t>Spatial patterns of accessible housing: </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2200" kern="0" dirty="0">
                <a:effectLst/>
                <a:latin typeface="Times New Roman" panose="02020603050405020304" pitchFamily="18" charset="0"/>
                <a:ea typeface="Times New Roman" panose="02020603050405020304" pitchFamily="18" charset="0"/>
                <a:cs typeface="Times New Roman" panose="02020603050405020304" pitchFamily="18" charset="0"/>
              </a:rPr>
              <a:t>High accessibility clusters in Center City and University City</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2200" kern="0" dirty="0">
                <a:effectLst/>
                <a:latin typeface="Times New Roman" panose="02020603050405020304" pitchFamily="18" charset="0"/>
                <a:ea typeface="Times New Roman" panose="02020603050405020304" pitchFamily="18" charset="0"/>
                <a:cs typeface="Times New Roman" panose="02020603050405020304" pitchFamily="18" charset="0"/>
              </a:rPr>
              <a:t>Low accessibility clusters in older, residential neighborhoods (North and West Philadelphia)</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200"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 </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en-US" sz="2200" kern="0" dirty="0">
                <a:effectLst/>
                <a:latin typeface="Times New Roman" panose="02020603050405020304" pitchFamily="18" charset="0"/>
                <a:ea typeface="Times New Roman" panose="02020603050405020304" pitchFamily="18" charset="0"/>
                <a:cs typeface="Times New Roman" panose="02020603050405020304" pitchFamily="18" charset="0"/>
              </a:rPr>
              <a:t>Clear geographical disparities in housing accessibility</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2B6D76B3-6B12-4518-9A93-2E1BE7735B34}"/>
              </a:ext>
            </a:extLst>
          </p:cNvPr>
          <p:cNvPicPr>
            <a:picLocks noChangeAspect="1"/>
          </p:cNvPicPr>
          <p:nvPr/>
        </p:nvPicPr>
        <p:blipFill>
          <a:blip r:embed="rId2"/>
          <a:stretch>
            <a:fillRect/>
          </a:stretch>
        </p:blipFill>
        <p:spPr>
          <a:xfrm>
            <a:off x="5059680" y="1825625"/>
            <a:ext cx="5937250" cy="4351338"/>
          </a:xfrm>
          <a:prstGeom prst="rect">
            <a:avLst/>
          </a:prstGeom>
        </p:spPr>
      </p:pic>
      <p:sp>
        <p:nvSpPr>
          <p:cNvPr id="5" name="TextBox 4">
            <a:extLst>
              <a:ext uri="{FF2B5EF4-FFF2-40B4-BE49-F238E27FC236}">
                <a16:creationId xmlns:a16="http://schemas.microsoft.com/office/drawing/2014/main" id="{E37A108D-B385-888B-E34F-4F2F53455993}"/>
              </a:ext>
            </a:extLst>
          </p:cNvPr>
          <p:cNvSpPr txBox="1"/>
          <p:nvPr/>
        </p:nvSpPr>
        <p:spPr>
          <a:xfrm>
            <a:off x="4968240" y="6311900"/>
            <a:ext cx="8158480" cy="369332"/>
          </a:xfrm>
          <a:prstGeom prst="rect">
            <a:avLst/>
          </a:prstGeom>
          <a:noFill/>
        </p:spPr>
        <p:txBody>
          <a:bodyPr wrap="square" rtlCol="0">
            <a:spAutoFit/>
          </a:bodyPr>
          <a:lstStyle/>
          <a:p>
            <a:r>
              <a:rPr lang="en-US" sz="1800" dirty="0" err="1">
                <a:effectLst/>
                <a:latin typeface="Calibri" panose="020F0502020204030204" pitchFamily="34" charset="0"/>
                <a:ea typeface="Calibri" panose="020F0502020204030204" pitchFamily="34" charset="0"/>
                <a:cs typeface="Times New Roman" panose="02020603050405020304" pitchFamily="18" charset="0"/>
              </a:rPr>
              <a:t>Getis</a:t>
            </a:r>
            <a:r>
              <a:rPr lang="en-US" sz="1800" dirty="0">
                <a:effectLst/>
                <a:latin typeface="Calibri" panose="020F0502020204030204" pitchFamily="34" charset="0"/>
                <a:ea typeface="Calibri" panose="020F0502020204030204" pitchFamily="34" charset="0"/>
                <a:cs typeface="Times New Roman" panose="02020603050405020304" pitchFamily="18" charset="0"/>
              </a:rPr>
              <a:t>-Ord Gi* hotspot analysis for housing accessibility in Philadelphia</a:t>
            </a:r>
            <a:endParaRPr lang="en-US" dirty="0"/>
          </a:p>
        </p:txBody>
      </p:sp>
    </p:spTree>
    <p:extLst>
      <p:ext uri="{BB962C8B-B14F-4D97-AF65-F5344CB8AC3E}">
        <p14:creationId xmlns:p14="http://schemas.microsoft.com/office/powerpoint/2010/main" val="3470666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12000"/>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0B70-EABD-A24C-DF13-C21BB1EBB264}"/>
              </a:ext>
            </a:extLst>
          </p:cNvPr>
          <p:cNvSpPr>
            <a:spLocks noGrp="1"/>
          </p:cNvSpPr>
          <p:nvPr>
            <p:ph type="title"/>
          </p:nvPr>
        </p:nvSpPr>
        <p:spPr>
          <a:xfrm>
            <a:off x="513080" y="0"/>
            <a:ext cx="10515600" cy="1325563"/>
          </a:xfrm>
        </p:spPr>
        <p:txBody>
          <a:bodyPr>
            <a:normAutofit fontScale="90000"/>
          </a:bodyPr>
          <a:lstStyle/>
          <a:p>
            <a:pPr algn="ctr"/>
            <a:br>
              <a:rPr lang="en-US" sz="4900" dirty="0">
                <a:latin typeface="Times New Roman" panose="02020603050405020304" pitchFamily="18" charset="0"/>
                <a:cs typeface="Times New Roman" panose="02020603050405020304" pitchFamily="18" charset="0"/>
              </a:rPr>
            </a:br>
            <a:r>
              <a:rPr lang="en-US" sz="4900" dirty="0">
                <a:latin typeface="Times New Roman" panose="02020603050405020304" pitchFamily="18" charset="0"/>
                <a:cs typeface="Times New Roman" panose="02020603050405020304" pitchFamily="18" charset="0"/>
              </a:rPr>
              <a:t>Machine Learning Model Performance</a:t>
            </a:r>
            <a:br>
              <a:rPr lang="en-US" dirty="0">
                <a:latin typeface="Times New Roman" panose="02020603050405020304" pitchFamily="18" charset="0"/>
                <a:cs typeface="Times New Roman" panose="02020603050405020304" pitchFamily="18" charset="0"/>
              </a:rPr>
            </a:br>
            <a:br>
              <a:rPr lang="en-US" dirty="0"/>
            </a:b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25729A-B7C3-CD9C-0CBA-D2C847EFABB6}"/>
              </a:ext>
            </a:extLst>
          </p:cNvPr>
          <p:cNvSpPr>
            <a:spLocks noGrp="1"/>
          </p:cNvSpPr>
          <p:nvPr>
            <p:ph sz="half" idx="2"/>
          </p:nvPr>
        </p:nvSpPr>
        <p:spPr>
          <a:xfrm>
            <a:off x="233680" y="1808480"/>
            <a:ext cx="5763895" cy="4785360"/>
          </a:xfrm>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Random Forest Model Performance: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Overall accuracy: 83% on the test set</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Root Mean Square Error (RMSE): 0.15</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R-squared value: 0.76</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Feature Importance: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Accessibility score (25%)</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Affordability ratio (22%)</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Proximity to public transportation (18%)</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Neighborhood safety score (15%)</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Distance to healthcare facilities (12%)</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Building age (8%)</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69D9EF01-A16B-8C18-7F52-D0F992DAC91D}"/>
              </a:ext>
            </a:extLst>
          </p:cNvPr>
          <p:cNvPicPr>
            <a:picLocks noChangeAspect="1"/>
          </p:cNvPicPr>
          <p:nvPr/>
        </p:nvPicPr>
        <p:blipFill>
          <a:blip r:embed="rId3"/>
          <a:stretch>
            <a:fillRect/>
          </a:stretch>
        </p:blipFill>
        <p:spPr>
          <a:xfrm>
            <a:off x="6194427" y="2005758"/>
            <a:ext cx="5416550" cy="4029282"/>
          </a:xfrm>
          <a:prstGeom prst="rect">
            <a:avLst/>
          </a:prstGeom>
        </p:spPr>
      </p:pic>
    </p:spTree>
    <p:extLst>
      <p:ext uri="{BB962C8B-B14F-4D97-AF65-F5344CB8AC3E}">
        <p14:creationId xmlns:p14="http://schemas.microsoft.com/office/powerpoint/2010/main" val="7390463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236</TotalTime>
  <Words>1046</Words>
  <Application>Microsoft Office PowerPoint</Application>
  <PresentationFormat>Widescreen</PresentationFormat>
  <Paragraphs>130</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Courier New</vt:lpstr>
      <vt:lpstr>Gill Sans MT</vt:lpstr>
      <vt:lpstr>Symbol</vt:lpstr>
      <vt:lpstr>Times New Roman</vt:lpstr>
      <vt:lpstr>Wingdings</vt:lpstr>
      <vt:lpstr>Gallery</vt:lpstr>
      <vt:lpstr>PowerPoint Presentation</vt:lpstr>
      <vt:lpstr>Affordable and Accessible Housing in Philadelphia: A Critical Challenge</vt:lpstr>
      <vt:lpstr>Addressing the Challenge: Our Project Goals</vt:lpstr>
      <vt:lpstr>Our Approach: Data-Driven and AI-Powered</vt:lpstr>
      <vt:lpstr>Understanding Philadelphia's Housing Landscape</vt:lpstr>
      <vt:lpstr>The Accessibility-Affordability Trade-off</vt:lpstr>
      <vt:lpstr>PowerPoint Presentation</vt:lpstr>
      <vt:lpstr>Spatial Analysis: Mapping Accessibility Across Philadelphia</vt:lpstr>
      <vt:lpstr> Machine Learning Model Performance  </vt:lpstr>
      <vt:lpstr>Machine Learning Model Performance (2)</vt:lpstr>
      <vt:lpstr>Exploring Philadelphia Housing</vt:lpstr>
      <vt:lpstr>PowerPoint Presentation</vt:lpstr>
      <vt:lpstr>Unveiling Philadelphia's Housing Landscape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 Srini</dc:creator>
  <cp:lastModifiedBy>Hema Srini</cp:lastModifiedBy>
  <cp:revision>1</cp:revision>
  <dcterms:created xsi:type="dcterms:W3CDTF">2024-07-02T16:03:40Z</dcterms:created>
  <dcterms:modified xsi:type="dcterms:W3CDTF">2024-07-02T19:59:42Z</dcterms:modified>
</cp:coreProperties>
</file>