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89333C77-0158-454C-844F-B7AB9BD7DAD4}"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6020" y="549275"/>
            <a:ext cx="8267065" cy="1646555"/>
          </a:xfrm>
          <a:noFill/>
          <a:ln>
            <a:noFill/>
            <a:prstDash val="solid"/>
          </a:ln>
        </p:spPr>
        <p:txBody>
          <a:bodyPr/>
          <a:p>
            <a:pPr algn="l"/>
            <a:r>
              <a:rPr lang="en-US" sz="3600" b="1" u="sng" dirty="0">
                <a:solidFill>
                  <a:srgbClr val="002060"/>
                </a:solidFill>
                <a:latin typeface="Times New Roman" panose="02020603050405020304" pitchFamily="18" charset="0"/>
                <a:cs typeface="Times New Roman" panose="02020603050405020304" pitchFamily="18" charset="0"/>
              </a:rPr>
              <a:t>EMPLOYEE PERFORMANCE ANALYSIS USING EXCEL</a:t>
            </a:r>
            <a:endParaRPr lang="en-US" altLang="en-US" sz="3600" b="1" u="sng" dirty="0">
              <a:solidFill>
                <a:srgbClr val="002060"/>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1648460" y="3265805"/>
            <a:ext cx="8245475" cy="2306955"/>
          </a:xfrm>
          <a:prstGeom prst="rect">
            <a:avLst/>
          </a:prstGeom>
          <a:solidFill>
            <a:srgbClr val="FFFFFF"/>
          </a:solidFill>
        </p:spPr>
        <p:txBody>
          <a:bodyPr wrap="square" rtlCol="0">
            <a:spAutoFit/>
          </a:bodyPr>
          <a:p>
            <a:pPr algn="l"/>
            <a:r>
              <a:rPr lang="en-US" sz="2400" b="1" dirty="0">
                <a:solidFill>
                  <a:srgbClr val="36363D"/>
                </a:solidFill>
                <a:latin typeface="Times New Roman" panose="02020603050405020304" pitchFamily="18" charset="0"/>
                <a:cs typeface="Times New Roman" panose="02020603050405020304" pitchFamily="18" charset="0"/>
              </a:rPr>
              <a:t>N</a:t>
            </a:r>
            <a:r>
              <a:rPr lang="en-US" sz="2400" b="1" dirty="0">
                <a:solidFill>
                  <a:srgbClr val="36363D"/>
                </a:solidFill>
                <a:latin typeface="Times New Roman" panose="02020603050405020304" pitchFamily="18" charset="0"/>
                <a:cs typeface="Times New Roman" panose="02020603050405020304" pitchFamily="18" charset="0"/>
              </a:rPr>
              <a:t>AM</a:t>
            </a:r>
            <a:r>
              <a:rPr lang="en-US" sz="2400" b="1" dirty="0">
                <a:solidFill>
                  <a:srgbClr val="36363D"/>
                </a:solidFill>
                <a:latin typeface="Times New Roman" panose="02020603050405020304" pitchFamily="18" charset="0"/>
                <a:cs typeface="Times New Roman" panose="02020603050405020304" pitchFamily="18" charset="0"/>
              </a:rPr>
              <a:t>E:V.</a:t>
            </a:r>
            <a:r>
              <a:rPr lang="en-US" sz="2400" b="1" dirty="0">
                <a:solidFill>
                  <a:srgbClr val="36363D"/>
                </a:solidFill>
                <a:latin typeface="Segoe UI Emoji" panose="020B0502040204020203" charset="0"/>
                <a:cs typeface="Segoe UI Emoji" panose="020B0502040204020203" charset="0"/>
              </a:rPr>
              <a:t>HEMAVATHI</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b="1" dirty="0">
                <a:solidFill>
                  <a:srgbClr val="36363D"/>
                </a:solidFill>
                <a:latin typeface="Segoe UI Emoji" panose="020B0502040204020203" charset="0"/>
                <a:cs typeface="Segoe UI Emoji" panose="020B0502040204020203" charset="0"/>
              </a:rPr>
              <a:t>31221</a:t>
            </a:r>
            <a:r>
              <a:rPr lang="en-US" sz="2400" b="1" dirty="0">
                <a:solidFill>
                  <a:srgbClr val="36363D"/>
                </a:solidFill>
                <a:latin typeface="Segoe UI Emoji" panose="020B0502040204020203" charset="0"/>
                <a:cs typeface="Segoe UI Emoji" panose="020B0502040204020203" charset="0"/>
              </a:rPr>
              <a:t>8274</a:t>
            </a:r>
            <a:endParaRPr lang="zh-CN" altLang="en-US" sz="2000" b="1">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altLang="en-IN" sz="2400" b="1" dirty="0">
                <a:solidFill>
                  <a:srgbClr val="36363D"/>
                </a:solidFill>
                <a:latin typeface="Times New Roman" panose="02020603050405020304" pitchFamily="18" charset="0"/>
                <a:cs typeface="Times New Roman" panose="02020603050405020304" pitchFamily="18" charset="0"/>
              </a:rPr>
              <a:t>79A2C816E64F2DFB761469FEC8439056</a:t>
            </a:r>
            <a:endParaRPr lang="en-GB"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a:t>
            </a:r>
            <a:r>
              <a:rPr lang="en-GB" sz="2400" b="1" dirty="0">
                <a:solidFill>
                  <a:srgbClr val="36363D"/>
                </a:solidFill>
                <a:latin typeface="Segoe UI Emoji" panose="020B0502040204020203" charset="0"/>
                <a:cs typeface="Segoe UI Emoji" panose="020B0502040204020203" charset="0"/>
              </a:rPr>
              <a:t>COMMERCE</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Segoe UI Emoji" panose="020B0502040204020203" charset="0"/>
                <a:cs typeface="Segoe UI Emoji" panose="020B0502040204020203" charset="0"/>
              </a:rPr>
              <a:t> </a:t>
            </a:r>
            <a:r>
              <a:rPr lang="en-US" sz="2400" b="1" dirty="0">
                <a:solidFill>
                  <a:srgbClr val="36363D"/>
                </a:solidFill>
                <a:latin typeface="Segoe UI Emoji" panose="020B0502040204020203" charset="0"/>
                <a:cs typeface="Segoe UI Emoji" panose="020B0502040204020203" charset="0"/>
              </a:rPr>
              <a:t>G</a:t>
            </a:r>
            <a:r>
              <a:rPr lang="en-US" sz="2400" b="1" dirty="0">
                <a:solidFill>
                  <a:srgbClr val="36363D"/>
                </a:solidFill>
                <a:latin typeface="Segoe UI Emoji" panose="020B0502040204020203" charset="0"/>
                <a:cs typeface="Segoe UI Emoji" panose="020B0502040204020203" charset="0"/>
              </a:rPr>
              <a:t>OV</a:t>
            </a:r>
            <a:r>
              <a:rPr lang="en-US" sz="2400" b="1" dirty="0">
                <a:solidFill>
                  <a:srgbClr val="36363D"/>
                </a:solidFill>
                <a:latin typeface="Segoe UI Emoji" panose="020B0502040204020203" charset="0"/>
                <a:cs typeface="Segoe UI Emoji" panose="020B0502040204020203" charset="0"/>
              </a:rPr>
              <a:t>ERNMENT </a:t>
            </a:r>
            <a:r>
              <a:rPr lang="en-US" sz="2400" b="1" dirty="0">
                <a:solidFill>
                  <a:srgbClr val="36363D"/>
                </a:solidFill>
                <a:latin typeface="Segoe UI Emoji" panose="020B0502040204020203" charset="0"/>
                <a:cs typeface="Segoe UI Emoji" panose="020B0502040204020203" charset="0"/>
              </a:rPr>
              <a:t>ART'S </a:t>
            </a:r>
            <a:r>
              <a:rPr lang="en-US" sz="2400" b="1" dirty="0">
                <a:solidFill>
                  <a:srgbClr val="36363D"/>
                </a:solidFill>
                <a:latin typeface="Segoe UI Emoji" panose="020B0502040204020203" charset="0"/>
                <a:cs typeface="Segoe UI Emoji" panose="020B0502040204020203" charset="0"/>
              </a:rPr>
              <a:t>AN</a:t>
            </a:r>
            <a:r>
              <a:rPr lang="en-US" sz="2400" b="1" dirty="0">
                <a:solidFill>
                  <a:srgbClr val="36363D"/>
                </a:solidFill>
                <a:latin typeface="Segoe UI Emoji" panose="020B0502040204020203" charset="0"/>
                <a:cs typeface="Segoe UI Emoji" panose="020B0502040204020203" charset="0"/>
              </a:rPr>
              <a:t>D </a:t>
            </a:r>
            <a:r>
              <a:rPr lang="en-US" sz="2400" b="1" dirty="0">
                <a:solidFill>
                  <a:srgbClr val="36363D"/>
                </a:solidFill>
                <a:latin typeface="Segoe UI Emoji" panose="020B0502040204020203" charset="0"/>
                <a:cs typeface="Segoe UI Emoji" panose="020B0502040204020203" charset="0"/>
              </a:rPr>
              <a:t>SC</a:t>
            </a:r>
            <a:r>
              <a:rPr lang="en-US" sz="2400" b="1" dirty="0">
                <a:solidFill>
                  <a:srgbClr val="36363D"/>
                </a:solidFill>
                <a:latin typeface="Segoe UI Emoji" panose="020B0502040204020203" charset="0"/>
                <a:cs typeface="Segoe UI Emoji" panose="020B0502040204020203" charset="0"/>
              </a:rPr>
              <a:t>IENCE</a:t>
            </a:r>
            <a:r>
              <a:rPr lang="en-US" sz="2400" b="1" dirty="0">
                <a:solidFill>
                  <a:srgbClr val="36363D"/>
                </a:solidFill>
                <a:latin typeface="Segoe UI Emoji" panose="020B0502040204020203" charset="0"/>
                <a:cs typeface="Segoe UI Emoji" panose="020B0502040204020203" charset="0"/>
              </a:rPr>
              <a:t> C</a:t>
            </a:r>
            <a:r>
              <a:rPr lang="en-US" sz="2400" b="1" dirty="0">
                <a:solidFill>
                  <a:srgbClr val="36363D"/>
                </a:solidFill>
                <a:latin typeface="Segoe UI Emoji" panose="020B0502040204020203" charset="0"/>
                <a:cs typeface="Segoe UI Emoji" panose="020B0502040204020203" charset="0"/>
              </a:rPr>
              <a:t>OL</a:t>
            </a:r>
            <a:r>
              <a:rPr lang="en-US" sz="2400" b="1" dirty="0">
                <a:solidFill>
                  <a:srgbClr val="36363D"/>
                </a:solidFill>
                <a:latin typeface="Segoe UI Emoji" panose="020B0502040204020203" charset="0"/>
                <a:cs typeface="Segoe UI Emoji" panose="020B0502040204020203" charset="0"/>
              </a:rPr>
              <a:t>LEGE</a:t>
            </a:r>
            <a:r>
              <a:rPr lang="en-US" sz="2400" b="1" dirty="0">
                <a:solidFill>
                  <a:srgbClr val="36363D"/>
                </a:solidFill>
                <a:latin typeface="Segoe UI Emoji" panose="020B0502040204020203" charset="0"/>
                <a:cs typeface="Segoe UI Emoji" panose="020B0502040204020203" charset="0"/>
              </a:rPr>
              <a:t> R</a:t>
            </a:r>
            <a:r>
              <a:rPr lang="en-US" sz="2400" b="1" dirty="0">
                <a:solidFill>
                  <a:srgbClr val="36363D"/>
                </a:solidFill>
                <a:latin typeface="Segoe UI Emoji" panose="020B0502040204020203" charset="0"/>
                <a:cs typeface="Segoe UI Emoji" panose="020B0502040204020203" charset="0"/>
              </a:rPr>
              <a:t>K </a:t>
            </a:r>
            <a:r>
              <a:rPr lang="en-US" sz="2400" b="1" dirty="0">
                <a:solidFill>
                  <a:srgbClr val="36363D"/>
                </a:solidFill>
                <a:latin typeface="Segoe UI Emoji" panose="020B0502040204020203" charset="0"/>
                <a:cs typeface="Segoe UI Emoji" panose="020B0502040204020203" charset="0"/>
              </a:rPr>
              <a:t>NA</a:t>
            </a:r>
            <a:r>
              <a:rPr lang="en-US" sz="2400" b="1" dirty="0">
                <a:solidFill>
                  <a:srgbClr val="36363D"/>
                </a:solidFill>
                <a:latin typeface="Segoe UI Emoji" panose="020B0502040204020203" charset="0"/>
                <a:cs typeface="Segoe UI Emoji" panose="020B0502040204020203" charset="0"/>
              </a:rPr>
              <a:t>GA</a:t>
            </a:r>
            <a:r>
              <a:rPr lang="en-US" sz="2400" b="1" dirty="0">
                <a:solidFill>
                  <a:srgbClr val="36363D"/>
                </a:solidFill>
                <a:latin typeface="Segoe UI Emoji" panose="020B0502040204020203" charset="0"/>
                <a:cs typeface="Segoe UI Emoji" panose="020B0502040204020203" charset="0"/>
              </a:rPr>
              <a:t>R </a:t>
            </a:r>
            <a:r>
              <a:rPr lang="en-US" sz="2400" b="1" dirty="0">
                <a:solidFill>
                  <a:srgbClr val="36363D"/>
                </a:solidFill>
                <a:latin typeface="Segoe UI Emoji" panose="020B0502040204020203" charset="0"/>
                <a:cs typeface="Segoe UI Emoji" panose="020B0502040204020203" charset="0"/>
              </a:rPr>
              <a:t>CH</a:t>
            </a:r>
            <a:r>
              <a:rPr lang="en-US" sz="2400" b="1" dirty="0">
                <a:solidFill>
                  <a:srgbClr val="36363D"/>
                </a:solidFill>
                <a:latin typeface="Segoe UI Emoji" panose="020B0502040204020203" charset="0"/>
                <a:cs typeface="Segoe UI Emoji" panose="020B0502040204020203" charset="0"/>
              </a:rPr>
              <a:t>EN</a:t>
            </a:r>
            <a:r>
              <a:rPr lang="en-US" sz="2400" b="1" dirty="0">
                <a:solidFill>
                  <a:srgbClr val="36363D"/>
                </a:solidFill>
                <a:latin typeface="Segoe UI Emoji" panose="020B0502040204020203" charset="0"/>
                <a:cs typeface="Segoe UI Emoji" panose="020B0502040204020203" charset="0"/>
              </a:rPr>
              <a:t>NA</a:t>
            </a:r>
            <a:r>
              <a:rPr lang="en-US" sz="2400" b="1" dirty="0">
                <a:solidFill>
                  <a:srgbClr val="36363D"/>
                </a:solidFill>
                <a:latin typeface="Segoe UI Emoji" panose="020B0502040204020203" charset="0"/>
                <a:cs typeface="Segoe UI Emoji" panose="020B0502040204020203" charset="0"/>
              </a:rPr>
              <a:t>I </a:t>
            </a:r>
            <a:r>
              <a:rPr lang="en-US" sz="2400" b="1" dirty="0">
                <a:solidFill>
                  <a:srgbClr val="36363D"/>
                </a:solidFill>
                <a:latin typeface="Segoe UI Emoji" panose="020B0502040204020203" charset="0"/>
                <a:cs typeface="Segoe UI Emoji" panose="020B0502040204020203" charset="0"/>
              </a:rPr>
              <a:t>-8</a:t>
            </a:r>
            <a:r>
              <a:rPr lang="en-US" sz="2400" b="1" dirty="0">
                <a:solidFill>
                  <a:srgbClr val="36363D"/>
                </a:solidFill>
                <a:latin typeface="Segoe UI Emoji" panose="020B0502040204020203" charset="0"/>
                <a:cs typeface="Segoe UI Emoji" panose="020B0502040204020203" charset="0"/>
              </a:rPr>
              <a:t>1</a:t>
            </a:r>
            <a:endParaRPr lang="en-US" sz="2400" b="1" dirty="0">
              <a:solidFill>
                <a:srgbClr val="36363D"/>
              </a:solidFill>
              <a:latin typeface="Segoe UI Emoji" panose="020B0502040204020203" charset="0"/>
              <a:cs typeface="Segoe UI Emoj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p>
            <a:r>
              <a:rPr lang="en-US" sz="3200" b="1" dirty="0">
                <a:solidFill>
                  <a:srgbClr val="6600CC"/>
                </a:solidFill>
                <a:latin typeface="Times New Roman" panose="02020603050405020304"/>
              </a:rPr>
              <a:t>MODELLING</a:t>
            </a:r>
            <a:endParaRPr lang="en-US" sz="3200" b="1" dirty="0">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avLst/>
          </a:prstGeom>
          <a:noFill/>
        </p:spPr>
        <p:txBody>
          <a:bodyPr wrap="square">
            <a:spAutoFit/>
          </a:bodyPr>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a:t>
            </a:r>
            <a:r>
              <a:rPr lang="en-US" sz="2400" dirty="0">
                <a:latin typeface="Times New Roman" panose="02020603050405020304"/>
              </a:rPr>
              <a:t>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endParaRPr lang="en-US" sz="2400" dirty="0">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p>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RESULTS</a:t>
            </a:r>
            <a:r>
              <a:rPr lang="en-US" sz="6600" b="1" dirty="0">
                <a:latin typeface="Times New Roman" panose="02020603050405020304"/>
              </a:rPr>
              <a:t> </a:t>
            </a:r>
            <a:endParaRPr lang="zh-CN" altLang="en-US" sz="6600"/>
          </a:p>
        </p:txBody>
      </p:sp>
      <p:pic>
        <p:nvPicPr>
          <p:cNvPr id="2" name="Picture 1" descr="chart"/>
          <p:cNvPicPr>
            <a:picLocks noChangeAspect="1"/>
          </p:cNvPicPr>
          <p:nvPr/>
        </p:nvPicPr>
        <p:blipFill>
          <a:blip r:embed="rId1"/>
          <a:stretch>
            <a:fillRect/>
          </a:stretch>
        </p:blipFill>
        <p:spPr>
          <a:xfrm>
            <a:off x="2294255" y="1791335"/>
            <a:ext cx="7066280" cy="4282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p>
            <a:r>
              <a:rPr lang="en-US" sz="3600" u="none" dirty="0">
                <a:solidFill>
                  <a:srgbClr val="6600CC"/>
                </a:solidFill>
                <a:latin typeface="Times New Roman" panose="02020603050405020304" pitchFamily="18" charset="0"/>
                <a:cs typeface="Times New Roman" panose="02020603050405020304" pitchFamily="18" charset="0"/>
              </a:rPr>
              <a:t>CONCLUSION</a:t>
            </a:r>
            <a:endParaRPr lang="en-US" sz="3600" u="none" dirty="0">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799715"/>
          </a:xfrm>
          <a:prstGeom prst="rect">
            <a:avLst/>
          </a:prstGeom>
          <a:noFill/>
        </p:spPr>
        <p:txBody>
          <a:bodyPr wrap="square">
            <a:spAutoFit/>
          </a:bodyPr>
          <a:p>
            <a:r>
              <a:rPr lang="en-US" sz="3600" b="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3750310" y="715645"/>
            <a:ext cx="5298440" cy="896620"/>
          </a:xfrm>
          <a:solidFill>
            <a:srgbClr val="FFFFFF"/>
          </a:solidFill>
        </p:spPr>
        <p:txBody>
          <a:bodyPr>
            <a:noAutofit/>
          </a:bodyPr>
          <a:p>
            <a:r>
              <a:rPr lang="en-US" sz="4400"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TITLE</a:t>
            </a:r>
            <a:endParaRPr lang="en-US" sz="4400"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Round Diagonal Corner Rectangle 1"/>
          <p:cNvSpPr/>
          <p:nvPr/>
        </p:nvSpPr>
        <p:spPr>
          <a:xfrm>
            <a:off x="10028555" y="1014095"/>
            <a:ext cx="914400" cy="914400"/>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3856990" y="2274570"/>
            <a:ext cx="4064000" cy="2061210"/>
          </a:xfrm>
          <a:prstGeom prst="rect">
            <a:avLst/>
          </a:prstGeom>
          <a:noFill/>
        </p:spPr>
        <p:txBody>
          <a:bodyPr wrap="square" rtlCol="0">
            <a:spAutoFit/>
          </a:bodyPr>
          <a:p>
            <a:r>
              <a:rPr lang="en-US" sz="3200" b="1">
                <a:latin typeface="+mj-ea"/>
                <a:ea typeface="+mj-ea"/>
              </a:rPr>
              <a:t>EMPLOYEE PERFORMANCE ANALYSIS USING EXCEL</a:t>
            </a:r>
            <a:endParaRPr lang="en-US" sz="3200" b="1">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944880" y="795020"/>
            <a:ext cx="8143240" cy="619760"/>
          </a:xfrm>
          <a:noFill/>
        </p:spPr>
        <p:txBody>
          <a:bodyPr>
            <a:normAutofit fontScale="90000"/>
          </a:bodyPr>
          <a:p>
            <a:r>
              <a:rPr lang="en-US" sz="3600" b="1" dirty="0">
                <a:solidFill>
                  <a:srgbClr val="9933FF"/>
                </a:solidFill>
                <a:latin typeface="Times New Roman" panose="02020603050405020304" pitchFamily="18" charset="0"/>
                <a:cs typeface="Times New Roman" panose="02020603050405020304" pitchFamily="18" charset="0"/>
              </a:rPr>
              <a:t>AGENDA</a:t>
            </a:r>
            <a:endParaRPr lang="en-US" sz="3600" b="1" dirty="0">
              <a:solidFill>
                <a:srgbClr val="9933FF"/>
              </a:solidFill>
              <a:latin typeface="Times New Roman" panose="02020603050405020304" pitchFamily="18" charset="0"/>
              <a:cs typeface="Times New Roman" panose="02020603050405020304" pitchFamily="18" charset="0"/>
            </a:endParaRPr>
          </a:p>
        </p:txBody>
      </p:sp>
      <p:cxnSp>
        <p:nvCxnSpPr>
          <p:cNvPr id="3145732" name="Straight Connector 7"/>
          <p:cNvCxnSpPr/>
          <p:nvPr/>
        </p:nvCxnSpPr>
        <p:spPr>
          <a:xfrm flipV="1">
            <a:off x="1789043" y="1963151"/>
            <a:ext cx="4717774" cy="2"/>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p:nvPr/>
        </p:nvCxnSpPr>
        <p:spPr>
          <a:xfrm flipV="1">
            <a:off x="1789043" y="5773151"/>
            <a:ext cx="4717774" cy="2"/>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p:nvPr/>
        </p:nvCxnSpPr>
        <p:spPr>
          <a:xfrm>
            <a:off x="1789043" y="1963151"/>
            <a:ext cx="0" cy="3810000"/>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p:nvPr/>
        </p:nvCxnSpPr>
        <p:spPr>
          <a:xfrm>
            <a:off x="6506817" y="1963151"/>
            <a:ext cx="0" cy="3810000"/>
          </a:xfrm>
          <a:prstGeom prst="line">
            <a:avLst/>
          </a:prstGeom>
          <a:ln>
            <a:noFill/>
          </a:ln>
        </p:spPr>
        <p:style>
          <a:lnRef idx="2">
            <a:schemeClr val="accent1"/>
          </a:lnRef>
          <a:fillRef idx="0">
            <a:srgbClr val="FFFFFF"/>
          </a:fillRef>
          <a:effectRef idx="0">
            <a:srgbClr val="FFFFFF"/>
          </a:effectRef>
          <a:fontRef idx="minor">
            <a:schemeClr val="tx1"/>
          </a:fontRef>
        </p:style>
      </p:cxnSp>
      <p:sp>
        <p:nvSpPr>
          <p:cNvPr id="1" name="Text Placeholder 0"/>
          <p:cNvSpPr/>
          <p:nvPr>
            <p:ph type="body" idx="1"/>
          </p:nvPr>
        </p:nvSpPr>
        <p:spPr>
          <a:xfrm>
            <a:off x="831850" y="1616710"/>
            <a:ext cx="10515600" cy="3514090"/>
          </a:xfrm>
        </p:spPr>
        <p:txBody>
          <a:bodyPr/>
          <a:p>
            <a:r>
              <a:rPr lang="en-US"/>
              <a:t>1.Problem statement</a:t>
            </a:r>
            <a:endParaRPr lang="en-US"/>
          </a:p>
          <a:p>
            <a:r>
              <a:rPr lang="en-US"/>
              <a:t>2.Project overview</a:t>
            </a:r>
            <a:endParaRPr lang="en-US"/>
          </a:p>
          <a:p>
            <a:r>
              <a:rPr lang="en-US"/>
              <a:t>3.End users</a:t>
            </a:r>
            <a:endParaRPr lang="en-US"/>
          </a:p>
          <a:p>
            <a:r>
              <a:rPr lang="en-US"/>
              <a:t>4.Our solution and proposition</a:t>
            </a:r>
            <a:endParaRPr lang="en-US"/>
          </a:p>
          <a:p>
            <a:r>
              <a:rPr lang="en-US"/>
              <a:t>5.Modelling approach</a:t>
            </a:r>
            <a:endParaRPr lang="en-US"/>
          </a:p>
          <a:p>
            <a:r>
              <a:rPr lang="en-US"/>
              <a:t>6.Results and discussion</a:t>
            </a:r>
            <a:endParaRPr lang="en-US"/>
          </a:p>
          <a:p>
            <a:r>
              <a:rPr lang="en-US"/>
              <a:t>7.Conclusion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lang="en-US" sz="3600" b="1" dirty="0">
                <a:solidFill>
                  <a:srgbClr val="6600CC"/>
                </a:solidFill>
                <a:latin typeface="Times New Roman" panose="02020603050405020304" pitchFamily="18" charset="0"/>
                <a:cs typeface="Times New Roman" panose="02020603050405020304" pitchFamily="18" charset="0"/>
              </a:rPr>
              <a:t>PROBLEM STATEMENT</a:t>
            </a:r>
            <a:endParaRPr lang="en-US" sz="3600" b="1" dirty="0">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lang="en-GB" sz="4000" b="1" dirty="0">
                <a:solidFill>
                  <a:schemeClr val="tx1"/>
                </a:solidFill>
                <a:latin typeface="Segoe UI Emoji" panose="020B0502040204020203" charset="0"/>
                <a:cs typeface="Segoe UI Emoji" panose="020B0502040204020203" charset="0"/>
              </a:rPr>
              <a:t>T</a:t>
            </a:r>
            <a:r>
              <a:rPr lang="en-GB" sz="2400" i="1" dirty="0">
                <a:solidFill>
                  <a:schemeClr val="tx1"/>
                </a:solidFill>
                <a:latin typeface="Times New Roman" panose="02020603050405020304" pitchFamily="18" charset="0"/>
                <a:cs typeface="Times New Roman" panose="02020603050405020304" pitchFamily="18" charset="0"/>
              </a:rPr>
              <a:t>he problem is to identify the  Human Resources (HR) department of </a:t>
            </a:r>
            <a:r>
              <a:rPr lang="en-US" sz="2400" i="1" dirty="0">
                <a:solidFill>
                  <a:schemeClr val="tx1"/>
                </a:solidFill>
                <a:latin typeface="Times New Roman" panose="02020603050405020304" pitchFamily="18" charset="0"/>
                <a:cs typeface="Times New Roman" panose="02020603050405020304" pitchFamily="18" charset="0"/>
              </a:rPr>
              <a:t>ABC </a:t>
            </a:r>
            <a:r>
              <a:rPr lang="en-GB" sz="2400" i="1"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a:t>
            </a:r>
            <a:r>
              <a:rPr lang="en-GB" sz="2400" i="1" dirty="0">
                <a:solidFill>
                  <a:srgbClr val="FFC000"/>
                </a:solidFill>
                <a:latin typeface="Times New Roman" panose="02020603050405020304" pitchFamily="18" charset="0"/>
                <a:cs typeface="Times New Roman" panose="02020603050405020304" pitchFamily="18" charset="0"/>
              </a:rPr>
              <a:t> top performers</a:t>
            </a:r>
            <a:r>
              <a:rPr lang="en-GB" sz="2400" i="1" dirty="0">
                <a:solidFill>
                  <a:schemeClr val="tx1"/>
                </a:solidFill>
                <a:latin typeface="Times New Roman" panose="02020603050405020304" pitchFamily="18" charset="0"/>
                <a:cs typeface="Times New Roman" panose="02020603050405020304" pitchFamily="18" charset="0"/>
              </a:rPr>
              <a:t>, </a:t>
            </a:r>
            <a:r>
              <a:rPr lang="en-GB" sz="2400" i="1" dirty="0">
                <a:solidFill>
                  <a:schemeClr val="bg2"/>
                </a:solidFill>
                <a:latin typeface="Times New Roman" panose="02020603050405020304" pitchFamily="18" charset="0"/>
                <a:cs typeface="Times New Roman" panose="02020603050405020304" pitchFamily="18" charset="0"/>
              </a:rPr>
              <a:t>underperformers</a:t>
            </a:r>
            <a:r>
              <a:rPr lang="en-GB" sz="2400" i="1" dirty="0">
                <a:solidFill>
                  <a:schemeClr val="tx1"/>
                </a:solidFill>
                <a:latin typeface="Times New Roman" panose="02020603050405020304" pitchFamily="18" charset="0"/>
                <a:cs typeface="Times New Roman" panose="02020603050405020304" pitchFamily="18" charset="0"/>
              </a:rPr>
              <a:t>, and</a:t>
            </a:r>
            <a:r>
              <a:rPr lang="en-GB" sz="2400" i="1" dirty="0">
                <a:solidFill>
                  <a:srgbClr val="00B0F0"/>
                </a:solidFill>
                <a:latin typeface="Times New Roman" panose="02020603050405020304" pitchFamily="18" charset="0"/>
                <a:cs typeface="Times New Roman" panose="02020603050405020304" pitchFamily="18" charset="0"/>
              </a:rPr>
              <a:t> trends over time</a:t>
            </a:r>
            <a:r>
              <a:rPr lang="en-GB" sz="2400" i="1" dirty="0">
                <a:solidFill>
                  <a:schemeClr val="tx1"/>
                </a:solidFill>
                <a:latin typeface="Times New Roman" panose="02020603050405020304" pitchFamily="18" charset="0"/>
                <a:cs typeface="Times New Roman" panose="02020603050405020304" pitchFamily="18" charset="0"/>
              </a:rPr>
              <a:t>.</a:t>
            </a:r>
            <a:endParaRPr lang="en-IN" sz="24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p>
            <a:r>
              <a:rPr lang="en-US" sz="3600" b="1" dirty="0">
                <a:solidFill>
                  <a:srgbClr val="6600CC"/>
                </a:solidFill>
                <a:latin typeface="Times New Roman" panose="02020603050405020304" pitchFamily="18" charset="0"/>
                <a:cs typeface="Times New Roman" panose="02020603050405020304" pitchFamily="18" charset="0"/>
              </a:rPr>
              <a:t>PROJECT OVERVIEW</a:t>
            </a:r>
            <a:endParaRPr lang="en-US" sz="3600" b="1" dirty="0">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avLst/>
          </a:prstGeom>
          <a:noFill/>
        </p:spPr>
        <p:txBody>
          <a:bodyPr wrap="square" anchor="t">
            <a:spAutoFit/>
          </a:bodyPr>
          <a:p>
            <a:pPr marL="285750" indent="-285750" algn="just">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gradFill>
                  <a:gsLst>
                    <a:gs pos="42000">
                      <a:srgbClr val="BFD0ED"/>
                    </a:gs>
                    <a:gs pos="0">
                      <a:srgbClr val="D2DEF2"/>
                    </a:gs>
                    <a:gs pos="100000">
                      <a:srgbClr val="ACC1E7"/>
                    </a:gs>
                  </a:gsLst>
                  <a:lin scaled="1"/>
                </a:gradFill>
                <a:latin typeface="Times New Roman" panose="02020603050405020304" pitchFamily="18" charset="0"/>
                <a:cs typeface="Times New Roman" panose="02020603050405020304" pitchFamily="18" charset="0"/>
              </a:rPr>
              <a:t>Implement PivotTables to summarize and categorize performance data.</a:t>
            </a:r>
            <a:endParaRPr lang="en-GB" sz="2400" dirty="0">
              <a:gradFill>
                <a:gsLst>
                  <a:gs pos="42000">
                    <a:srgbClr val="BFD0ED"/>
                  </a:gs>
                  <a:gs pos="0">
                    <a:srgbClr val="D2DEF2"/>
                  </a:gs>
                  <a:gs pos="100000">
                    <a:srgbClr val="ACC1E7"/>
                  </a:gs>
                </a:gsLst>
                <a:lin scaled="1"/>
              </a:gra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gradFill>
                  <a:gsLst>
                    <a:gs pos="42000">
                      <a:srgbClr val="445F83"/>
                    </a:gs>
                    <a:gs pos="0">
                      <a:srgbClr val="8093AC"/>
                    </a:gs>
                    <a:gs pos="100000">
                      <a:srgbClr val="082B5A"/>
                    </a:gs>
                  </a:gsLst>
                  <a:lin scaled="1"/>
                </a:gradFill>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gradFill>
                <a:gsLst>
                  <a:gs pos="42000">
                    <a:srgbClr val="445F83"/>
                  </a:gs>
                  <a:gs pos="0">
                    <a:srgbClr val="8093AC"/>
                  </a:gs>
                  <a:gs pos="100000">
                    <a:srgbClr val="082B5A"/>
                  </a:gs>
                </a:gsLst>
                <a:lin scaled="1"/>
              </a:gra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Analyze seasonal or project-specific performance variations</a:t>
            </a:r>
            <a:r>
              <a:rPr lang="en-US" sz="2400" dirty="0">
                <a:latin typeface="Times New Roman" panose="02020603050405020304" pitchFamily="18" charset="0"/>
                <a:cs typeface="Times New Roman" panose="02020603050405020304" pitchFamily="18" charset="0"/>
              </a:rPr>
              <a:t>.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Design dashboards for easy visualization of performance metrics.</a:t>
            </a:r>
            <a:endParaRPr lang="en-GB" sz="24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Share analysis results with management for decision-making. </a:t>
            </a:r>
            <a:endParaRPr lang="en-GB" sz="2400" dirty="0">
              <a:solidFill>
                <a:srgbClr val="0070C0"/>
              </a:solidFill>
              <a:latin typeface="Times New Roman" panose="02020603050405020304" pitchFamily="18" charset="0"/>
              <a:cs typeface="Times New Roman" panose="02020603050405020304" pitchFamily="18" charset="0"/>
            </a:endParaRPr>
          </a:p>
          <a:p>
            <a:pPr algn="just"/>
            <a:endParaRPr lang="en-GB" sz="24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p>
            <a:r>
              <a:rPr lang="en-US" sz="3200" b="1" dirty="0">
                <a:solidFill>
                  <a:srgbClr val="6600CC"/>
                </a:solidFill>
                <a:latin typeface="Times New Roman" panose="02020603050405020304" pitchFamily="18" charset="0"/>
                <a:cs typeface="Times New Roman" panose="02020603050405020304" pitchFamily="18" charset="0"/>
              </a:rPr>
              <a:t>WHO ARE THE END USERS?</a:t>
            </a:r>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avLst/>
          </a:prstGeom>
          <a:noFill/>
        </p:spPr>
        <p:txBody>
          <a:bodyPr wrap="square" anchor="t">
            <a:spAutoFit/>
          </a:bodyPr>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6.    Performance Review Committees</a:t>
            </a: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1568450"/>
          </a:xfrm>
          <a:prstGeom prst="rect">
            <a:avLst/>
          </a:prstGeom>
          <a:noFill/>
        </p:spPr>
        <p:txBody>
          <a:bodyPr wrap="square" rtlCol="0">
            <a:spAutoFit/>
          </a:bodyPr>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endParaRPr lang="en-US" sz="3200" b="1" dirty="0">
              <a:solidFill>
                <a:srgbClr val="6600CC"/>
              </a:solidFill>
              <a:latin typeface="Times New Roman" panose="02020603050405020304" pitchFamily="18" charset="0"/>
              <a:cs typeface="Times New Roman" panose="02020603050405020304" pitchFamily="18" charset="0"/>
            </a:endParaRPr>
          </a:p>
          <a:p>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370" y="1859915"/>
            <a:ext cx="7393305" cy="4585335"/>
          </a:xfrm>
          <a:prstGeom prst="rect">
            <a:avLst/>
          </a:prstGeom>
          <a:noFill/>
        </p:spPr>
        <p:txBody>
          <a:bodyPr wrap="square" anchor="t">
            <a:noAutofit/>
          </a:bodyPr>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p>
            <a:r>
              <a:rPr lang="en-US" sz="3200" b="1" dirty="0">
                <a:solidFill>
                  <a:srgbClr val="6600CC"/>
                </a:solidFill>
                <a:latin typeface="Times New Roman" panose="02020603050405020304"/>
              </a:rPr>
              <a:t>DATASET DESCRIPTION</a:t>
            </a:r>
            <a:endParaRPr lang="en-US" sz="3200" b="1" dirty="0">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avLst/>
          </a:prstGeom>
          <a:noFill/>
        </p:spPr>
        <p:txBody>
          <a:bodyPr wrap="square" rtlCol="0">
            <a:spAutoFit/>
          </a:bodyPr>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r>
              <a:rPr lang="en-US" sz="2000" dirty="0">
                <a:latin typeface="Times New Roman" panose="02020603050405020304" pitchFamily="18" charset="0"/>
                <a:cs typeface="Times New Roman" panose="02020603050405020304" pitchFamily="18" charset="0"/>
              </a:rPr>
              <a:t>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endParaRPr lang="en-US" sz="2000" dirty="0">
              <a:latin typeface="Times New Roman" panose="02020603050405020304" pitchFamily="18" charset="0"/>
              <a:cs typeface="Times New Roman" panose="02020603050405020304" pitchFamily="18" charset="0"/>
            </a:endParaRP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INESS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specific</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iness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artment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ch</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ent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employee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x</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mple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time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ime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ct</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ng</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g</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x</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mple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le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nary</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3" name="Title 1048712"/>
          <p:cNvSpPr>
            <a:spLocks noGrp="1"/>
          </p:cNvSpPr>
          <p:nvPr>
            <p:ph type="title"/>
          </p:nvPr>
        </p:nvSpPr>
        <p:spPr/>
        <p:txBody>
          <a:bodyPr/>
          <a:p>
            <a:r>
              <a:rPr lang="en-US" sz="4000">
                <a:solidFill>
                  <a:srgbClr val="9933FF"/>
                </a:solidFill>
              </a:rPr>
              <a:t>T</a:t>
            </a:r>
            <a:r>
              <a:rPr lang="en-US" sz="4000">
                <a:solidFill>
                  <a:srgbClr val="9933FF"/>
                </a:solidFill>
              </a:rPr>
              <a:t>H</a:t>
            </a:r>
            <a:r>
              <a:rPr lang="en-US" sz="4000">
                <a:solidFill>
                  <a:srgbClr val="9933FF"/>
                </a:solidFill>
              </a:rPr>
              <a:t>E</a:t>
            </a:r>
            <a:r>
              <a:rPr lang="en-US" sz="4000">
                <a:solidFill>
                  <a:srgbClr val="9933FF"/>
                </a:solidFill>
              </a:rPr>
              <a:t> </a:t>
            </a:r>
            <a:r>
              <a:rPr lang="en-US" sz="4000">
                <a:solidFill>
                  <a:srgbClr val="9933FF"/>
                </a:solidFill>
              </a:rPr>
              <a:t>WOW</a:t>
            </a:r>
            <a:r>
              <a:rPr lang="en-US" sz="4000">
                <a:solidFill>
                  <a:srgbClr val="9933FF"/>
                </a:solidFill>
              </a:rPr>
              <a:t> </a:t>
            </a:r>
            <a:r>
              <a:rPr lang="en-US" sz="4000">
                <a:solidFill>
                  <a:srgbClr val="9933FF"/>
                </a:solidFill>
              </a:rPr>
              <a:t>I</a:t>
            </a:r>
            <a:r>
              <a:rPr lang="en-US" sz="4000">
                <a:solidFill>
                  <a:srgbClr val="9933FF"/>
                </a:solidFill>
              </a:rPr>
              <a:t>N</a:t>
            </a:r>
            <a:r>
              <a:rPr lang="en-US" sz="4000">
                <a:solidFill>
                  <a:srgbClr val="9933FF"/>
                </a:solidFill>
              </a:rPr>
              <a:t> </a:t>
            </a:r>
            <a:r>
              <a:rPr lang="en-US" sz="4000">
                <a:solidFill>
                  <a:srgbClr val="9933FF"/>
                </a:solidFill>
              </a:rPr>
              <a:t>O</a:t>
            </a:r>
            <a:r>
              <a:rPr lang="en-US" sz="4000">
                <a:solidFill>
                  <a:srgbClr val="9933FF"/>
                </a:solidFill>
              </a:rPr>
              <a:t>U</a:t>
            </a:r>
            <a:r>
              <a:rPr lang="en-US" sz="4000">
                <a:solidFill>
                  <a:srgbClr val="9933FF"/>
                </a:solidFill>
              </a:rPr>
              <a:t>R</a:t>
            </a:r>
            <a:r>
              <a:rPr lang="en-US" sz="4000">
                <a:solidFill>
                  <a:srgbClr val="9933FF"/>
                </a:solidFill>
              </a:rPr>
              <a:t> </a:t>
            </a:r>
            <a:r>
              <a:rPr lang="en-US" sz="4000">
                <a:solidFill>
                  <a:srgbClr val="9933FF"/>
                </a:solidFill>
              </a:rPr>
              <a:t>SOLUTION</a:t>
            </a:r>
            <a:endParaRPr lang="en-IN" sz="4000"/>
          </a:p>
        </p:txBody>
      </p:sp>
      <p:sp>
        <p:nvSpPr>
          <p:cNvPr id="1048715" name="Text Box 1048714"/>
          <p:cNvSpPr txBox="1"/>
          <p:nvPr/>
        </p:nvSpPr>
        <p:spPr>
          <a:xfrm>
            <a:off x="458930" y="2609569"/>
            <a:ext cx="9507682" cy="929640"/>
          </a:xfrm>
          <a:prstGeom prst="rect">
            <a:avLst/>
          </a:prstGeom>
        </p:spPr>
        <p:txBody>
          <a:bodyPr wrap="square" rtlCol="0">
            <a:spAutoFit/>
          </a:bodyPr>
          <a:p>
            <a:r>
              <a:rPr lang="en-IN" sz="2800" b="1">
                <a:solidFill>
                  <a:srgbClr val="000000"/>
                </a:solidFill>
              </a:rPr>
              <a:t>=IF</a:t>
            </a:r>
            <a:r>
              <a:rPr lang="en-US" sz="2800" b="1">
                <a:solidFill>
                  <a:srgbClr val="000000"/>
                </a:solidFill>
              </a:rPr>
              <a:t>S</a:t>
            </a:r>
            <a:r>
              <a:rPr lang="en-IN" sz="2800" b="1">
                <a:solidFill>
                  <a:srgbClr val="000000"/>
                </a:solidFill>
              </a:rPr>
              <a:t>(Z8=1,"BAD",IF(Z8=2," NOT BAD",IF</a:t>
            </a:r>
            <a:r>
              <a:rPr lang="en-US" sz="2800" b="1">
                <a:solidFill>
                  <a:srgbClr val="000000"/>
                </a:solidFill>
              </a:rPr>
              <a:t>S</a:t>
            </a:r>
            <a:r>
              <a:rPr lang="en-IN" sz="2800" b="1">
                <a:solidFill>
                  <a:srgbClr val="000000"/>
                </a:solidFill>
              </a:rPr>
              <a:t>(Z8=3," GOOD",IF</a:t>
            </a:r>
            <a:r>
              <a:rPr lang="en-US" sz="2800" b="1">
                <a:solidFill>
                  <a:srgbClr val="000000"/>
                </a:solidFill>
              </a:rPr>
              <a:t>S</a:t>
            </a:r>
            <a:r>
              <a:rPr lang="en-IN" sz="2800" b="1">
                <a:solidFill>
                  <a:srgbClr val="000000"/>
                </a:solidFill>
              </a:rPr>
              <a:t>(Z8=4," VERY GOOD",IF</a:t>
            </a:r>
            <a:r>
              <a:rPr lang="en-US" sz="2800" b="1">
                <a:solidFill>
                  <a:srgbClr val="000000"/>
                </a:solidFill>
              </a:rPr>
              <a:t>S</a:t>
            </a:r>
            <a:r>
              <a:rPr lang="en-IN" sz="2800" b="1">
                <a:solidFill>
                  <a:srgbClr val="000000"/>
                </a:solidFill>
              </a:rPr>
              <a:t>(Z8=5," EXCELLENT","")))))</a:t>
            </a:r>
            <a:endParaRPr lang="en-IN" sz="2800" b="1">
              <a:solidFill>
                <a:srgbClr val="000000"/>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3849</Words>
  <Application>WPS Presentation</Application>
  <PresentationFormat/>
  <Paragraphs>105</Paragraphs>
  <Slides>12</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12</vt:i4>
      </vt:variant>
    </vt:vector>
  </HeadingPairs>
  <TitlesOfParts>
    <vt:vector size="36" baseType="lpstr">
      <vt:lpstr>Arial</vt:lpstr>
      <vt:lpstr>SimSun</vt:lpstr>
      <vt:lpstr>Wingdings</vt:lpstr>
      <vt:lpstr>Wingdings 3</vt:lpstr>
      <vt:lpstr>Symbol</vt:lpstr>
      <vt:lpstr>Arial</vt:lpstr>
      <vt:lpstr>Times New Roman</vt:lpstr>
      <vt:lpstr>Times New Roman</vt:lpstr>
      <vt:lpstr>Trebuchet MS</vt:lpstr>
      <vt:lpstr>Microsoft YaHei</vt:lpstr>
      <vt:lpstr>Arial Unicode MS</vt:lpstr>
      <vt:lpstr>Calibri</vt:lpstr>
      <vt:lpstr>方正姚体</vt:lpstr>
      <vt:lpstr>Segoe Print</vt:lpstr>
      <vt:lpstr>Segoe Script</vt:lpstr>
      <vt:lpstr>Segoe UI Black</vt:lpstr>
      <vt:lpstr>Segoe UI Emoji</vt:lpstr>
      <vt:lpstr>Segoe UI</vt:lpstr>
      <vt:lpstr>Segoe UI Symbol</vt:lpstr>
      <vt:lpstr>Myanmar Text</vt:lpstr>
      <vt:lpstr>Sitka Banner</vt:lpstr>
      <vt:lpstr>Segoe UI Historic</vt:lpstr>
      <vt:lpstr>Segoe UI Light</vt:lpstr>
      <vt:lpstr>Gear Drives</vt:lpstr>
      <vt:lpstr>EMPLOYEE PERFORMANCE ANALYSIS USING EXCEL</vt:lpstr>
      <vt:lpstr>PROJECT TITLE</vt:lpstr>
      <vt:lpstr>AGENDA</vt:lpstr>
      <vt:lpstr>PROBLEM STATEMENT</vt:lpstr>
      <vt:lpstr>PowerPoint 演示文稿</vt:lpstr>
      <vt:lpstr>PowerPoint 演示文稿</vt:lpstr>
      <vt:lpstr>PowerPoint 演示文稿</vt:lpstr>
      <vt:lpstr>PowerPoint 演示文稿</vt:lpstr>
      <vt:lpstr>THE WOW IN OUR SOLUTION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KIBISH</cp:lastModifiedBy>
  <cp:revision>1</cp:revision>
  <dcterms:created xsi:type="dcterms:W3CDTF">2024-09-01T17:11:10Z</dcterms:created>
  <dcterms:modified xsi:type="dcterms:W3CDTF">2024-09-01T17:11:10Z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E57DC1E560A340EF864BF1FD942C626B_13</vt:lpwstr>
  </property>
  <property fmtid="{D5CDD505-2E9C-101B-9397-08002B2CF9AE}" pid="3" name="KSOProductBuildVer">
    <vt:lpwstr>1033-12.2.0.17562</vt:lpwstr>
  </property>
</Properties>
</file>