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8201" autoAdjust="0"/>
    <p:restoredTop sz="94660"/>
  </p:normalViewPr>
  <p:slideViewPr>
    <p:cSldViewPr>
      <p:cViewPr varScale="1">
        <p:scale>
          <a:sx n="84" d="100"/>
          <a:sy n="84" d="100"/>
        </p:scale>
        <p:origin x="-228" y="-11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4"/>
            <a:ext cx="9896475" cy="1001556"/>
          </a:xfrm>
          <a:prstGeom prst="rect">
            <a:avLst/>
          </a:prstGeom>
        </p:spPr>
        <p:txBody>
          <a:bodyPr vert="horz" wrap="square" lIns="0" tIns="16510" rIns="0" bIns="0" rtlCol="0">
            <a:spAutoFit/>
          </a:bodyPr>
          <a:lstStyle/>
          <a:p>
            <a:pPr marL="3213735">
              <a:spcBef>
                <a:spcPts val="130"/>
              </a:spcBef>
            </a:pPr>
            <a:r>
              <a:rPr lang="en-US" b="1" u="sng"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1114425" y="2846928"/>
            <a:ext cx="8610600" cy="1938992"/>
          </a:xfrm>
          <a:prstGeom prst="rect">
            <a:avLst/>
          </a:prstGeom>
          <a:noFill/>
        </p:spPr>
        <p:txBody>
          <a:bodyPr wrap="square" rtlCol="0">
            <a:spAutoFit/>
          </a:bodyPr>
          <a:lstStyle/>
          <a:p>
            <a:r>
              <a:rPr lang="en-US" sz="2400" b="1" dirty="0"/>
              <a:t>STUDENT NAME:</a:t>
            </a:r>
            <a:r>
              <a:rPr lang="en-IN" sz="2400" b="1" dirty="0"/>
              <a:t> HEMALATHA V</a:t>
            </a:r>
            <a:endParaRPr lang="en-US" sz="2400" b="1" dirty="0"/>
          </a:p>
          <a:p>
            <a:r>
              <a:rPr lang="en-US" sz="2400" b="1" dirty="0"/>
              <a:t>REGISTER NO:</a:t>
            </a:r>
            <a:r>
              <a:rPr lang="en-IN" sz="2400" b="1" dirty="0"/>
              <a:t> 312205259/unm223cc1220223052</a:t>
            </a:r>
            <a:endParaRPr lang="en-US" sz="2400" b="1" dirty="0"/>
          </a:p>
          <a:p>
            <a:r>
              <a:rPr lang="en-US" sz="2400" b="1" dirty="0"/>
              <a:t>DEPARTMENT:</a:t>
            </a:r>
            <a:r>
              <a:rPr lang="en-IN" sz="2400" b="1" dirty="0"/>
              <a:t> COMMERCE</a:t>
            </a:r>
            <a:endParaRPr lang="en-US" sz="2400" b="1" dirty="0"/>
          </a:p>
          <a:p>
            <a:r>
              <a:rPr lang="en-US" sz="2400" b="1" dirty="0"/>
              <a:t>COLLEGE</a:t>
            </a:r>
            <a:r>
              <a:rPr lang="en-IN" sz="2400" b="1" dirty="0"/>
              <a:t>: PATTAMMAL ALAGESAN COLLEGE OF ARTS AND SCIENCE</a:t>
            </a:r>
            <a:endParaRPr lang="en-US" sz="2400" b="1" dirty="0"/>
          </a:p>
          <a:p>
            <a:r>
              <a:rPr lang="en-US" sz="2400" b="1" dirty="0"/>
              <a:t>           </a:t>
            </a:r>
            <a:r>
              <a:rPr lang="en-IN" sz="2400" b="1" dirty="0"/>
              <a:t>        ATHUR CHENGALPATTU 603 101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u="sng" spc="15" dirty="0">
                <a:latin typeface="Trebuchet MS"/>
                <a:cs typeface="Trebuchet MS"/>
              </a:rPr>
              <a:t>M</a:t>
            </a:r>
            <a:r>
              <a:rPr sz="4800" b="1" u="sng" dirty="0">
                <a:latin typeface="Trebuchet MS"/>
                <a:cs typeface="Trebuchet MS"/>
              </a:rPr>
              <a:t>O</a:t>
            </a:r>
            <a:r>
              <a:rPr sz="4800" b="1" u="sng" spc="-15" dirty="0">
                <a:latin typeface="Trebuchet MS"/>
                <a:cs typeface="Trebuchet MS"/>
              </a:rPr>
              <a:t>D</a:t>
            </a:r>
            <a:r>
              <a:rPr sz="4800" b="1" u="sng" spc="-35" dirty="0">
                <a:latin typeface="Trebuchet MS"/>
                <a:cs typeface="Trebuchet MS"/>
              </a:rPr>
              <a:t>E</a:t>
            </a:r>
            <a:r>
              <a:rPr sz="4800" b="1" u="sng" spc="-30" dirty="0">
                <a:latin typeface="Trebuchet MS"/>
                <a:cs typeface="Trebuchet MS"/>
              </a:rPr>
              <a:t>LL</a:t>
            </a:r>
            <a:r>
              <a:rPr sz="4800" b="1" u="sng" spc="-5" dirty="0">
                <a:latin typeface="Trebuchet MS"/>
                <a:cs typeface="Trebuchet MS"/>
              </a:rPr>
              <a:t>I</a:t>
            </a:r>
            <a:r>
              <a:rPr sz="4800" b="1" u="sng" spc="30" dirty="0">
                <a:latin typeface="Trebuchet MS"/>
                <a:cs typeface="Trebuchet MS"/>
              </a:rPr>
              <a:t>N</a:t>
            </a:r>
            <a:r>
              <a:rPr sz="4800" b="1" u="sng" spc="5" dirty="0">
                <a:latin typeface="Trebuchet MS"/>
                <a:cs typeface="Trebuchet MS"/>
              </a:rPr>
              <a:t>G</a:t>
            </a:r>
            <a:endParaRPr sz="4800" u="sng"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Rectangle 9"/>
          <p:cNvSpPr/>
          <p:nvPr/>
        </p:nvSpPr>
        <p:spPr>
          <a:xfrm>
            <a:off x="3048000" y="1536174"/>
            <a:ext cx="6096000" cy="4801314"/>
          </a:xfrm>
          <a:prstGeom prst="rect">
            <a:avLst/>
          </a:prstGeom>
        </p:spPr>
        <p:txBody>
          <a:bodyPr>
            <a:spAutoFit/>
          </a:bodyPr>
          <a:lstStyle/>
          <a:p>
            <a:r>
              <a:rPr lang="en-US" dirty="0" smtClean="0">
                <a:solidFill>
                  <a:srgbClr val="0D0D0D"/>
                </a:solidFill>
                <a:latin typeface="Times New Roman" panose="02020603050405020304" pitchFamily="18" charset="0"/>
                <a:cs typeface="Times New Roman" panose="02020603050405020304" pitchFamily="18" charset="0"/>
              </a:rPr>
              <a:t>Charts </a:t>
            </a:r>
          </a:p>
          <a:p>
            <a:pPr>
              <a:buFont typeface="Wingdings" pitchFamily="2" charset="2"/>
              <a:buChar char="v"/>
            </a:pPr>
            <a:r>
              <a:rPr lang="en-US" dirty="0" smtClean="0">
                <a:solidFill>
                  <a:srgbClr val="0D0D0D"/>
                </a:solidFill>
                <a:latin typeface="Times New Roman" panose="02020603050405020304" pitchFamily="18" charset="0"/>
                <a:cs typeface="Times New Roman" panose="02020603050405020304" pitchFamily="18" charset="0"/>
              </a:rPr>
              <a:t>  Purpose : To visualize the data in an easily interpretable format, making trends and patterns more apparent.</a:t>
            </a:r>
          </a:p>
          <a:p>
            <a:pPr>
              <a:buFont typeface="Wingdings" pitchFamily="2" charset="2"/>
              <a:buChar char="v"/>
            </a:pPr>
            <a:r>
              <a:rPr lang="en-US" dirty="0" smtClean="0">
                <a:solidFill>
                  <a:srgbClr val="0D0D0D"/>
                </a:solidFill>
                <a:latin typeface="Times New Roman" panose="02020603050405020304" pitchFamily="18" charset="0"/>
                <a:cs typeface="Times New Roman" panose="02020603050405020304" pitchFamily="18" charset="0"/>
              </a:rPr>
              <a:t>Implementation : Various types of charts (e.g., Bar charts, Line charts, Pie charts) will be created based on the pivot table outputs for instance, a line chart could show the trend of an employee’s productivity over time, while a bar chart could compare performance across different departments.</a:t>
            </a:r>
          </a:p>
          <a:p>
            <a:r>
              <a:rPr lang="en-US" dirty="0" smtClean="0">
                <a:solidFill>
                  <a:srgbClr val="0D0D0D"/>
                </a:solidFill>
                <a:latin typeface="Times New Roman" panose="02020603050405020304" pitchFamily="18" charset="0"/>
                <a:cs typeface="Times New Roman" panose="02020603050405020304" pitchFamily="18" charset="0"/>
              </a:rPr>
              <a:t>Conditional formatting</a:t>
            </a:r>
          </a:p>
          <a:p>
            <a:pPr>
              <a:buFont typeface="Wingdings" pitchFamily="2" charset="2"/>
              <a:buChar char="v"/>
            </a:pPr>
            <a:r>
              <a:rPr lang="en-US" dirty="0" smtClean="0">
                <a:solidFill>
                  <a:srgbClr val="0D0D0D"/>
                </a:solidFill>
                <a:latin typeface="Times New Roman" panose="02020603050405020304" pitchFamily="18" charset="0"/>
                <a:cs typeface="Times New Roman" panose="02020603050405020304" pitchFamily="18" charset="0"/>
              </a:rPr>
              <a:t>Purpose : To highlight specific data points that meet certain condition, making it easier to sport trends, outliers, or area of concern.</a:t>
            </a:r>
          </a:p>
          <a:p>
            <a:pPr>
              <a:buFont typeface="Wingdings" pitchFamily="2" charset="2"/>
              <a:buChar char="v"/>
            </a:pPr>
            <a:r>
              <a:rPr lang="en-US" dirty="0" smtClean="0">
                <a:solidFill>
                  <a:srgbClr val="0D0D0D"/>
                </a:solidFill>
                <a:latin typeface="Times New Roman" panose="02020603050405020304" pitchFamily="18" charset="0"/>
                <a:cs typeface="Times New Roman" panose="02020603050405020304" pitchFamily="18" charset="0"/>
              </a:rPr>
              <a:t>Implementation : conditional formatting will be applied to cells based on rules, such as highlighting cells in red if and employee’s performance falls below a certain threshold, or in green if targets are exceed. The immediate visual cue helps in quickly indentifying critical areas needing attention.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u="sng" dirty="0"/>
              <a:t>R</a:t>
            </a:r>
            <a:r>
              <a:rPr u="sng" spc="-40" dirty="0"/>
              <a:t>E</a:t>
            </a:r>
            <a:r>
              <a:rPr u="sng" spc="15" dirty="0"/>
              <a:t>S</a:t>
            </a:r>
            <a:r>
              <a:rPr u="sng" spc="-30" dirty="0"/>
              <a:t>U</a:t>
            </a:r>
            <a:r>
              <a:rPr u="sng" spc="-405" dirty="0"/>
              <a:t>L</a:t>
            </a:r>
            <a:r>
              <a:rPr u="sng"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pic>
        <p:nvPicPr>
          <p:cNvPr id="1026" name="Picture 2"/>
          <p:cNvPicPr>
            <a:picLocks noChangeAspect="1" noChangeArrowheads="1"/>
          </p:cNvPicPr>
          <p:nvPr/>
        </p:nvPicPr>
        <p:blipFill>
          <a:blip r:embed="rId3"/>
          <a:srcRect/>
          <a:stretch>
            <a:fillRect/>
          </a:stretch>
        </p:blipFill>
        <p:spPr bwMode="auto">
          <a:xfrm>
            <a:off x="1905000" y="1524000"/>
            <a:ext cx="6096000" cy="3886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conclusion</a:t>
            </a:r>
            <a:endParaRPr lang="en-IN" u="sng" dirty="0">
              <a:latin typeface="Times New Roman" panose="02020603050405020304" pitchFamily="18" charset="0"/>
              <a:cs typeface="Times New Roman" panose="02020603050405020304" pitchFamily="18" charset="0"/>
            </a:endParaRPr>
          </a:p>
        </p:txBody>
      </p:sp>
      <p:sp>
        <p:nvSpPr>
          <p:cNvPr id="3" name="Rectangle 2"/>
          <p:cNvSpPr/>
          <p:nvPr/>
        </p:nvSpPr>
        <p:spPr>
          <a:xfrm>
            <a:off x="3048000" y="1536174"/>
            <a:ext cx="6096000" cy="4401205"/>
          </a:xfrm>
          <a:prstGeom prst="rect">
            <a:avLst/>
          </a:prstGeom>
        </p:spPr>
        <p:txBody>
          <a:bodyPr>
            <a:spAutoFit/>
          </a:bodyPr>
          <a:lstStyle/>
          <a:p>
            <a:r>
              <a:rPr lang="en-IN" sz="2000" dirty="0" smtClean="0">
                <a:latin typeface="Times New Roman" panose="02020603050405020304" pitchFamily="18" charset="0"/>
                <a:cs typeface="Times New Roman" panose="02020603050405020304" pitchFamily="18" charset="0"/>
              </a:rPr>
              <a:t>	The “ Employee performance analysis using Excel” Project provides a robust and user friendly solution for evaluating and managing employee performance. By leveraging Excel’s powerful tolls-such as filtering, Pivot tables. Charts, and conditional formatting the project transforms raw performance data into actionable insights. The resulting interactive dashboards and customizable reports empower mangers to make data- driven decisions, optimize work force productivity , and foster continuous improvement across the organization the solution not only streamlines performance management but also offers a cost – effective, scalable approach to enhancing over all organizational efficiency.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u="sng" spc="5" dirty="0"/>
              <a:t>PROJECT</a:t>
            </a:r>
            <a:r>
              <a:rPr sz="4250" u="sng" spc="-85" dirty="0"/>
              <a:t> </a:t>
            </a:r>
            <a:r>
              <a:rPr sz="4250" u="sng" spc="25" dirty="0"/>
              <a:t>TITLE</a:t>
            </a:r>
            <a:endParaRPr sz="4250" u="sng"/>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u="sng" spc="25" dirty="0"/>
              <a:t>A</a:t>
            </a:r>
            <a:r>
              <a:rPr u="sng" spc="-5" dirty="0"/>
              <a:t>G</a:t>
            </a:r>
            <a:r>
              <a:rPr u="sng" spc="-35" dirty="0"/>
              <a:t>E</a:t>
            </a:r>
            <a:r>
              <a:rPr u="sng" spc="15" dirty="0"/>
              <a:t>N</a:t>
            </a:r>
            <a:r>
              <a:rPr u="sng"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325725" y="2467244"/>
            <a:ext cx="3098670" cy="308113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u="sng" spc="-20" dirty="0"/>
              <a:t>P</a:t>
            </a:r>
            <a:r>
              <a:rPr sz="4250" u="sng" spc="15" dirty="0"/>
              <a:t>ROB</a:t>
            </a:r>
            <a:r>
              <a:rPr sz="4250" u="sng" spc="55" dirty="0"/>
              <a:t>L</a:t>
            </a:r>
            <a:r>
              <a:rPr sz="4250" u="sng" spc="-20" dirty="0"/>
              <a:t>E</a:t>
            </a:r>
            <a:r>
              <a:rPr sz="4250" u="sng" spc="20" dirty="0"/>
              <a:t>M</a:t>
            </a:r>
            <a:r>
              <a:rPr sz="4250" u="sng" dirty="0"/>
              <a:t>	</a:t>
            </a:r>
            <a:r>
              <a:rPr sz="4250" u="sng" spc="10" dirty="0"/>
              <a:t>S</a:t>
            </a:r>
            <a:r>
              <a:rPr sz="4250" u="sng" spc="-370" dirty="0"/>
              <a:t>T</a:t>
            </a:r>
            <a:r>
              <a:rPr sz="4250" u="sng" spc="-375" dirty="0"/>
              <a:t>A</a:t>
            </a:r>
            <a:r>
              <a:rPr sz="4250" u="sng" spc="15" dirty="0"/>
              <a:t>T</a:t>
            </a:r>
            <a:r>
              <a:rPr sz="4250" u="sng" spc="-10" dirty="0"/>
              <a:t>E</a:t>
            </a:r>
            <a:r>
              <a:rPr sz="4250" u="sng" spc="-20" dirty="0"/>
              <a:t>ME</a:t>
            </a:r>
            <a:r>
              <a:rPr sz="4250" u="sng" spc="10" dirty="0"/>
              <a:t>NT</a:t>
            </a:r>
            <a:endParaRPr sz="4250" u="sng"/>
          </a:p>
        </p:txBody>
      </p:sp>
      <p:sp>
        <p:nvSpPr>
          <p:cNvPr id="14" name="Text Placeholder 13">
            <a:extLst>
              <a:ext uri="{FF2B5EF4-FFF2-40B4-BE49-F238E27FC236}">
                <a16:creationId xmlns="" xmlns:a16="http://schemas.microsoft.com/office/drawing/2014/main" id="{D00A63C0-57F5-5773-CBAA-987B90188E4F}"/>
              </a:ext>
            </a:extLst>
          </p:cNvPr>
          <p:cNvSpPr>
            <a:spLocks noGrp="1"/>
          </p:cNvSpPr>
          <p:nvPr>
            <p:ph type="body" idx="1"/>
          </p:nvPr>
        </p:nvSpPr>
        <p:spPr>
          <a:xfrm>
            <a:off x="609600" y="1577340"/>
            <a:ext cx="10743818" cy="3257550"/>
          </a:xfrm>
        </p:spPr>
        <p:txBody>
          <a:bodyPr/>
          <a:lstStyle/>
          <a:p>
            <a:r>
              <a:rPr lang="en-IN" dirty="0"/>
              <a:t>  Employee performance analysis using Excel involves evaluating  </a:t>
            </a:r>
          </a:p>
          <a:p>
            <a:r>
              <a:rPr lang="en-IN" dirty="0"/>
              <a:t>  and measuring an employee’s work effectiveness and efficiency</a:t>
            </a:r>
          </a:p>
          <a:p>
            <a:r>
              <a:rPr lang="en-IN" dirty="0"/>
              <a:t>  based on key performance indicators (KPIs).  This data is than</a:t>
            </a:r>
          </a:p>
          <a:p>
            <a:r>
              <a:rPr lang="en-IN" dirty="0"/>
              <a:t>  analysed using Excel’s functions and tools, such as pivot tables,</a:t>
            </a:r>
          </a:p>
          <a:p>
            <a:r>
              <a:rPr lang="en-IN" dirty="0"/>
              <a:t>  charts, and conditional formatting, to identify patterns, strengths,</a:t>
            </a:r>
          </a:p>
          <a:p>
            <a:r>
              <a:rPr lang="en-IN" dirty="0"/>
              <a:t>   and areas for improvement.  The analysis helps in making informed</a:t>
            </a:r>
          </a:p>
          <a:p>
            <a:r>
              <a:rPr lang="en-IN" dirty="0"/>
              <a:t>   decisions regarding training needs, promotions, and overall</a:t>
            </a:r>
          </a:p>
          <a:p>
            <a:r>
              <a:rPr lang="en-IN" dirty="0"/>
              <a:t>  workforce optimization.</a:t>
            </a:r>
            <a:endParaRPr lang="en-US"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t>PROJECT	</a:t>
            </a:r>
            <a:r>
              <a:rPr sz="4250" u="sng" spc="-20" dirty="0"/>
              <a:t>OVERVIEW</a:t>
            </a:r>
            <a:endParaRPr sz="4250" u="sng"/>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2954655"/>
          </a:xfrm>
          <a:prstGeom prst="rect">
            <a:avLst/>
          </a:prstGeom>
          <a:noFill/>
        </p:spPr>
        <p:txBody>
          <a:bodyPr wrap="square" rtlCol="0">
            <a:spAutoFit/>
          </a:bodyPr>
          <a:lstStyle/>
          <a:p>
            <a:pPr algn="l"/>
            <a:r>
              <a:rPr lang="en-US" dirty="0" smtClean="0">
                <a:solidFill>
                  <a:srgbClr val="0D0D0D"/>
                </a:solidFill>
                <a:latin typeface="Times New Roman" panose="02020603050405020304" pitchFamily="18" charset="0"/>
                <a:cs typeface="Times New Roman" panose="02020603050405020304" pitchFamily="18" charset="0"/>
              </a:rPr>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 come will help in indentifying top performers, recognizing training needs, and making data driven decisions for performance improvement. The final deliverable will include a detailed report and visual dash boards to cash interpretation and </a:t>
            </a:r>
            <a:r>
              <a:rPr lang="en-US" dirty="0" err="1" smtClean="0">
                <a:solidFill>
                  <a:srgbClr val="0D0D0D"/>
                </a:solidFill>
                <a:latin typeface="Times New Roman" panose="02020603050405020304" pitchFamily="18" charset="0"/>
                <a:cs typeface="Times New Roman" panose="02020603050405020304" pitchFamily="18" charset="0"/>
              </a:rPr>
              <a:t>statgic</a:t>
            </a:r>
            <a:r>
              <a:rPr lang="en-US" dirty="0" smtClean="0">
                <a:solidFill>
                  <a:srgbClr val="0D0D0D"/>
                </a:solidFill>
                <a:latin typeface="Times New Roman" panose="02020603050405020304" pitchFamily="18" charset="0"/>
                <a:cs typeface="Times New Roman" panose="02020603050405020304" pitchFamily="18" charset="0"/>
              </a:rPr>
              <a:t> planning. </a:t>
            </a:r>
            <a:endParaRPr lang="en-US"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1066800" y="1720840"/>
            <a:ext cx="7315200" cy="2862322"/>
          </a:xfrm>
          <a:prstGeom prst="rect">
            <a:avLst/>
          </a:prstGeom>
        </p:spPr>
        <p:txBody>
          <a:bodyPr wrap="square">
            <a:spAutoFit/>
          </a:bodyPr>
          <a:lstStyle/>
          <a:p>
            <a:pPr>
              <a:buFont typeface="Wingdings" pitchFamily="2" charset="2"/>
              <a:buChar char="Ø"/>
            </a:pPr>
            <a:r>
              <a:rPr lang="en-IN" dirty="0" smtClean="0"/>
              <a:t> </a:t>
            </a:r>
            <a:r>
              <a:rPr lang="en-IN" sz="3600" dirty="0" smtClean="0"/>
              <a:t>Human resources HR Managers</a:t>
            </a:r>
          </a:p>
          <a:p>
            <a:pPr>
              <a:buFont typeface="Wingdings" pitchFamily="2" charset="2"/>
              <a:buChar char="Ø"/>
            </a:pPr>
            <a:r>
              <a:rPr lang="en-IN" sz="3600" dirty="0" smtClean="0"/>
              <a:t>Department managers /  Supervisors</a:t>
            </a:r>
          </a:p>
          <a:p>
            <a:pPr>
              <a:buFont typeface="Wingdings" pitchFamily="2" charset="2"/>
              <a:buChar char="Ø"/>
            </a:pPr>
            <a:r>
              <a:rPr lang="en-IN" sz="3600" dirty="0" smtClean="0"/>
              <a:t>Senior management / Executives</a:t>
            </a:r>
          </a:p>
          <a:p>
            <a:pPr>
              <a:buFont typeface="Wingdings" pitchFamily="2" charset="2"/>
              <a:buChar char="Ø"/>
            </a:pPr>
            <a:r>
              <a:rPr lang="en-IN" sz="3600" dirty="0" smtClean="0"/>
              <a:t>Employees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u="sng" spc="10" dirty="0"/>
              <a:t>O</a:t>
            </a:r>
            <a:r>
              <a:rPr sz="3600" u="sng" spc="25" dirty="0"/>
              <a:t>U</a:t>
            </a:r>
            <a:r>
              <a:rPr sz="3600" u="sng" dirty="0"/>
              <a:t>R</a:t>
            </a:r>
            <a:r>
              <a:rPr sz="3600" u="sng" spc="5" dirty="0"/>
              <a:t> </a:t>
            </a:r>
            <a:r>
              <a:rPr sz="3600" u="sng" spc="25" dirty="0"/>
              <a:t>S</a:t>
            </a:r>
            <a:r>
              <a:rPr sz="3600" u="sng" spc="10" dirty="0"/>
              <a:t>O</a:t>
            </a:r>
            <a:r>
              <a:rPr sz="3600" u="sng" spc="25" dirty="0"/>
              <a:t>LU</a:t>
            </a:r>
            <a:r>
              <a:rPr sz="3600" u="sng" spc="-35" dirty="0"/>
              <a:t>T</a:t>
            </a:r>
            <a:r>
              <a:rPr sz="3600" u="sng" spc="-30" dirty="0"/>
              <a:t>I</a:t>
            </a:r>
            <a:r>
              <a:rPr sz="3600" u="sng" spc="10" dirty="0"/>
              <a:t>O</a:t>
            </a:r>
            <a:r>
              <a:rPr sz="3600" u="sng" dirty="0"/>
              <a:t>N</a:t>
            </a:r>
            <a:r>
              <a:rPr sz="3600" u="sng" spc="-345" dirty="0"/>
              <a:t> </a:t>
            </a:r>
            <a:r>
              <a:rPr sz="3600" u="sng" spc="-35" dirty="0"/>
              <a:t>A</a:t>
            </a:r>
            <a:r>
              <a:rPr sz="3600" u="sng" spc="-5" dirty="0"/>
              <a:t>N</a:t>
            </a:r>
            <a:r>
              <a:rPr sz="3600" u="sng" dirty="0"/>
              <a:t>D</a:t>
            </a:r>
            <a:r>
              <a:rPr sz="3600" u="sng" spc="35" dirty="0"/>
              <a:t> </a:t>
            </a:r>
            <a:r>
              <a:rPr sz="3600" u="sng" spc="-30" dirty="0"/>
              <a:t>I</a:t>
            </a:r>
            <a:r>
              <a:rPr sz="3600" u="sng" spc="-35" dirty="0"/>
              <a:t>T</a:t>
            </a:r>
            <a:r>
              <a:rPr sz="3600" u="sng" dirty="0"/>
              <a:t>S</a:t>
            </a:r>
            <a:r>
              <a:rPr sz="3600" u="sng" spc="60" dirty="0"/>
              <a:t> </a:t>
            </a:r>
            <a:r>
              <a:rPr sz="3600" u="sng" spc="-295" dirty="0"/>
              <a:t>V</a:t>
            </a:r>
            <a:r>
              <a:rPr sz="3600" u="sng" spc="-35" dirty="0"/>
              <a:t>A</a:t>
            </a:r>
            <a:r>
              <a:rPr sz="3600" u="sng" spc="25" dirty="0"/>
              <a:t>LU</a:t>
            </a:r>
            <a:r>
              <a:rPr sz="3600" u="sng" dirty="0"/>
              <a:t>E</a:t>
            </a:r>
            <a:r>
              <a:rPr sz="3600" u="sng" spc="-65" dirty="0"/>
              <a:t> </a:t>
            </a:r>
            <a:r>
              <a:rPr sz="3600" u="sng" spc="-15" dirty="0"/>
              <a:t>P</a:t>
            </a:r>
            <a:r>
              <a:rPr sz="3600" u="sng" spc="-30" dirty="0"/>
              <a:t>R</a:t>
            </a:r>
            <a:r>
              <a:rPr sz="3600" u="sng" spc="10" dirty="0"/>
              <a:t>O</a:t>
            </a:r>
            <a:r>
              <a:rPr sz="3600" u="sng" spc="-15" dirty="0"/>
              <a:t>P</a:t>
            </a:r>
            <a:r>
              <a:rPr sz="3600" u="sng" spc="10" dirty="0"/>
              <a:t>O</a:t>
            </a:r>
            <a:r>
              <a:rPr sz="3600" u="sng" spc="25" dirty="0"/>
              <a:t>S</a:t>
            </a:r>
            <a:r>
              <a:rPr sz="3600" u="sng" spc="-30" dirty="0"/>
              <a:t>I</a:t>
            </a:r>
            <a:r>
              <a:rPr sz="3600" u="sng" spc="-35" dirty="0"/>
              <a:t>T</a:t>
            </a:r>
            <a:r>
              <a:rPr sz="3600" u="sng" spc="-30" dirty="0"/>
              <a:t>I</a:t>
            </a:r>
            <a:r>
              <a:rPr sz="3600" u="sng" spc="10" dirty="0"/>
              <a:t>O</a:t>
            </a:r>
            <a:r>
              <a:rPr sz="3600" u="sng"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p:cNvSpPr/>
          <p:nvPr/>
        </p:nvSpPr>
        <p:spPr>
          <a:xfrm>
            <a:off x="3048000" y="1536174"/>
            <a:ext cx="6096000" cy="4216539"/>
          </a:xfrm>
          <a:prstGeom prst="rect">
            <a:avLst/>
          </a:prstGeom>
        </p:spPr>
        <p:txBody>
          <a:bodyPr>
            <a:spAutoFit/>
          </a:bodyPr>
          <a:lstStyle/>
          <a:p>
            <a:pPr>
              <a:buFont typeface="Wingdings" pitchFamily="2" charset="2"/>
              <a:buChar char="v"/>
            </a:pPr>
            <a:r>
              <a:rPr lang="en-IN" dirty="0" smtClean="0">
                <a:latin typeface="Times New Roman" panose="02020603050405020304" pitchFamily="18" charset="0"/>
                <a:cs typeface="Times New Roman" panose="02020603050405020304" pitchFamily="18" charset="0"/>
              </a:rPr>
              <a:t>Date – Driven insights:</a:t>
            </a:r>
          </a:p>
          <a:p>
            <a:r>
              <a:rPr lang="en-IN" dirty="0" smtClean="0">
                <a:latin typeface="Times New Roman" panose="02020603050405020304" pitchFamily="18" charset="0"/>
                <a:cs typeface="Times New Roman" panose="02020603050405020304" pitchFamily="18" charset="0"/>
              </a:rPr>
              <a:t>	Enables managers to make informed decisions based on accurate, real – time performance data</a:t>
            </a:r>
          </a:p>
          <a:p>
            <a:pPr>
              <a:buFont typeface="Wingdings" pitchFamily="2" charset="2"/>
              <a:buChar char="v"/>
            </a:pPr>
            <a:r>
              <a:rPr lang="en-IN" dirty="0" smtClean="0">
                <a:latin typeface="Times New Roman" panose="02020603050405020304" pitchFamily="18" charset="0"/>
                <a:cs typeface="Times New Roman" panose="02020603050405020304" pitchFamily="18" charset="0"/>
              </a:rPr>
              <a:t>Improved Efficiency:</a:t>
            </a:r>
          </a:p>
          <a:p>
            <a:r>
              <a:rPr lang="en-IN" dirty="0" smtClean="0">
                <a:latin typeface="Times New Roman" panose="02020603050405020304" pitchFamily="18" charset="0"/>
                <a:cs typeface="Times New Roman" panose="02020603050405020304" pitchFamily="18" charset="0"/>
              </a:rPr>
              <a:t>	Automates the data collection and analysis process, saving time and reducing manual errors.</a:t>
            </a:r>
          </a:p>
          <a:p>
            <a:pPr>
              <a:buFont typeface="Wingdings" pitchFamily="2" charset="2"/>
              <a:buChar char="v"/>
            </a:pPr>
            <a:r>
              <a:rPr lang="en-IN" dirty="0" smtClean="0">
                <a:latin typeface="Times New Roman" panose="02020603050405020304" pitchFamily="18" charset="0"/>
                <a:cs typeface="Times New Roman" panose="02020603050405020304" pitchFamily="18" charset="0"/>
              </a:rPr>
              <a:t>Enhanced employee Development:</a:t>
            </a:r>
          </a:p>
          <a:p>
            <a:r>
              <a:rPr lang="en-IN" dirty="0" smtClean="0">
                <a:latin typeface="Times New Roman" panose="02020603050405020304" pitchFamily="18" charset="0"/>
                <a:cs typeface="Times New Roman" panose="02020603050405020304" pitchFamily="18" charset="0"/>
              </a:rPr>
              <a:t>	Identifies training needs and development opportunities, leading to a more skilled work force.</a:t>
            </a:r>
          </a:p>
          <a:p>
            <a:pPr>
              <a:buFont typeface="Wingdings" pitchFamily="2" charset="2"/>
              <a:buChar char="v"/>
            </a:pPr>
            <a:r>
              <a:rPr lang="en-IN" dirty="0" smtClean="0">
                <a:latin typeface="Times New Roman" panose="02020603050405020304" pitchFamily="18" charset="0"/>
                <a:cs typeface="Times New Roman" panose="02020603050405020304" pitchFamily="18" charset="0"/>
              </a:rPr>
              <a:t>Better Performance management:</a:t>
            </a:r>
          </a:p>
          <a:p>
            <a:r>
              <a:rPr lang="en-IN" dirty="0" smtClean="0">
                <a:latin typeface="Times New Roman" panose="02020603050405020304" pitchFamily="18" charset="0"/>
                <a:cs typeface="Times New Roman" panose="02020603050405020304" pitchFamily="18" charset="0"/>
              </a:rPr>
              <a:t>	Helps in recognizing top performers and addressing under performance, ultimately improving over all productivity.</a:t>
            </a:r>
          </a:p>
          <a:p>
            <a:pPr>
              <a:buFont typeface="Wingdings" pitchFamily="2" charset="2"/>
              <a:buChar char="v"/>
            </a:pPr>
            <a:r>
              <a:rPr lang="en-IN" dirty="0" smtClean="0">
                <a:latin typeface="Times New Roman" panose="02020603050405020304" pitchFamily="18" charset="0"/>
                <a:cs typeface="Times New Roman" panose="02020603050405020304" pitchFamily="18" charset="0"/>
              </a:rPr>
              <a:t>Lost – Effective solution:</a:t>
            </a:r>
          </a:p>
          <a:p>
            <a:r>
              <a:rPr lang="en-IN" dirty="0" smtClean="0">
                <a:latin typeface="Times New Roman" panose="02020603050405020304" pitchFamily="18" charset="0"/>
                <a:cs typeface="Times New Roman" panose="02020603050405020304" pitchFamily="18" charset="0"/>
              </a:rPr>
              <a:t>	Leverages the widely accessible excel platform, avoiding the need for expensive software or tools.</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u="sng" dirty="0"/>
              <a:t>Dataset Description</a:t>
            </a:r>
          </a:p>
        </p:txBody>
      </p:sp>
      <p:sp>
        <p:nvSpPr>
          <p:cNvPr id="3" name="Rectangle 2"/>
          <p:cNvSpPr/>
          <p:nvPr/>
        </p:nvSpPr>
        <p:spPr>
          <a:xfrm>
            <a:off x="1447800" y="1219200"/>
            <a:ext cx="7696200" cy="5355312"/>
          </a:xfrm>
          <a:prstGeom prst="rect">
            <a:avLst/>
          </a:prstGeom>
        </p:spPr>
        <p:txBody>
          <a:bodyPr wrap="square">
            <a:spAutoFit/>
          </a:bodyPr>
          <a:lstStyle/>
          <a:p>
            <a:r>
              <a:rPr lang="en-US" dirty="0" smtClean="0"/>
              <a:t> Description for each of the columns in the dataset.</a:t>
            </a:r>
          </a:p>
          <a:p>
            <a:pPr marL="342900" indent="-342900">
              <a:buAutoNum type="arabicPeriod"/>
            </a:pPr>
            <a:r>
              <a:rPr lang="en-US" dirty="0" smtClean="0"/>
              <a:t>Employee ID: Unique identifier for each employee in the organization.</a:t>
            </a:r>
          </a:p>
          <a:p>
            <a:pPr marL="342900" indent="-342900">
              <a:buAutoNum type="arabicPeriod"/>
            </a:pPr>
            <a:r>
              <a:rPr lang="en-US" dirty="0" smtClean="0"/>
              <a:t>First Name : The first name of the employee</a:t>
            </a:r>
          </a:p>
          <a:p>
            <a:pPr marL="342900" indent="-342900">
              <a:buAutoNum type="arabicPeriod"/>
            </a:pPr>
            <a:r>
              <a:rPr lang="en-US" dirty="0" smtClean="0"/>
              <a:t>Last Name : The Last name of the employee</a:t>
            </a:r>
          </a:p>
          <a:p>
            <a:pPr marL="342900" indent="-342900">
              <a:buAutoNum type="arabicPeriod"/>
            </a:pPr>
            <a:r>
              <a:rPr lang="en-US" dirty="0" smtClean="0"/>
              <a:t>Email : the email address associated with the employee communication with in the organization.</a:t>
            </a:r>
          </a:p>
          <a:p>
            <a:pPr marL="342900" indent="-342900">
              <a:buAutoNum type="arabicPeriod"/>
            </a:pPr>
            <a:r>
              <a:rPr lang="en-US" dirty="0" smtClean="0"/>
              <a:t>Business unit : The specific business unit or department to which the employee belongs.</a:t>
            </a:r>
          </a:p>
          <a:p>
            <a:pPr marL="342900" indent="-342900">
              <a:buAutoNum type="arabicPeriod"/>
            </a:pPr>
            <a:r>
              <a:rPr lang="en-US" dirty="0" smtClean="0"/>
              <a:t>State: The state or region where the employee is located.</a:t>
            </a:r>
          </a:p>
          <a:p>
            <a:pPr marL="342900" indent="-342900">
              <a:buAutoNum type="arabicPeriod"/>
            </a:pPr>
            <a:r>
              <a:rPr lang="en-US" dirty="0" smtClean="0"/>
              <a:t>Job function : A brief description of the employee ‘s primary job function or role.</a:t>
            </a:r>
          </a:p>
          <a:p>
            <a:pPr marL="342900" indent="-342900">
              <a:buAutoNum type="arabicPeriod"/>
            </a:pPr>
            <a:r>
              <a:rPr lang="en-US" dirty="0" smtClean="0"/>
              <a:t>Gender: A code representation the gender of the employee(e.g. M for Male F for Female, N for Non- binary)</a:t>
            </a:r>
          </a:p>
          <a:p>
            <a:pPr marL="342900" indent="-342900">
              <a:buAutoNum type="arabicPeriod"/>
            </a:pPr>
            <a:r>
              <a:rPr lang="en-US" dirty="0" smtClean="0"/>
              <a:t>Performance score: A score indicating the employee’s performance level (</a:t>
            </a:r>
            <a:r>
              <a:rPr lang="en-US" dirty="0" err="1" smtClean="0"/>
              <a:t>e.g</a:t>
            </a:r>
            <a:r>
              <a:rPr lang="en-US" dirty="0" smtClean="0"/>
              <a:t>, Excellent, Satisfactory , Needs Improvements)</a:t>
            </a:r>
          </a:p>
          <a:p>
            <a:pPr marL="342900" indent="-342900">
              <a:buAutoNum type="arabicPeriod"/>
            </a:pPr>
            <a:r>
              <a:rPr lang="en-US" dirty="0" smtClean="0"/>
              <a:t>Current employee rating: The current rating or evaluation of the employee’s over all performance.</a:t>
            </a:r>
          </a:p>
          <a:p>
            <a:pPr marL="342900" indent="-342900"/>
            <a:endParaRPr lang="en-US" dirty="0" smtClean="0"/>
          </a:p>
          <a:p>
            <a:endParaRPr lang="en-US" dirty="0"/>
          </a:p>
        </p:txBody>
      </p:sp>
    </p:spTree>
    <p:extLst>
      <p:ext uri="{BB962C8B-B14F-4D97-AF65-F5344CB8AC3E}">
        <p14:creationId xmlns=""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u="sng" spc="15" dirty="0"/>
              <a:t>THE</a:t>
            </a:r>
            <a:r>
              <a:rPr sz="4250" u="sng" spc="20" dirty="0"/>
              <a:t> </a:t>
            </a:r>
            <a:r>
              <a:rPr lang="en-US" sz="4250" u="sng" spc="20" dirty="0"/>
              <a:t>"</a:t>
            </a:r>
            <a:r>
              <a:rPr sz="4250" u="sng" spc="10" dirty="0"/>
              <a:t>WOW</a:t>
            </a:r>
            <a:r>
              <a:rPr lang="en-US" sz="4250" u="sng" spc="10" dirty="0"/>
              <a:t>"</a:t>
            </a:r>
            <a:r>
              <a:rPr sz="4250" u="sng" spc="85" dirty="0"/>
              <a:t> </a:t>
            </a:r>
            <a:r>
              <a:rPr sz="4250" u="sng" spc="10" dirty="0"/>
              <a:t>IN</a:t>
            </a:r>
            <a:r>
              <a:rPr sz="4250" u="sng" spc="-5" dirty="0"/>
              <a:t> </a:t>
            </a:r>
            <a:r>
              <a:rPr sz="4250" u="sng" spc="15" dirty="0"/>
              <a:t>OUR</a:t>
            </a:r>
            <a:r>
              <a:rPr sz="4250" u="sng" spc="-10" dirty="0"/>
              <a:t> </a:t>
            </a:r>
            <a:r>
              <a:rPr sz="4250" u="sng" spc="20" dirty="0"/>
              <a:t>SOLUTION</a:t>
            </a:r>
            <a:endParaRPr sz="4250" u="sng"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Rectangle 10"/>
          <p:cNvSpPr/>
          <p:nvPr/>
        </p:nvSpPr>
        <p:spPr>
          <a:xfrm>
            <a:off x="2743200" y="1536174"/>
            <a:ext cx="6400800" cy="3416320"/>
          </a:xfrm>
          <a:prstGeom prst="rect">
            <a:avLst/>
          </a:prstGeom>
        </p:spPr>
        <p:txBody>
          <a:bodyPr wrap="square">
            <a:spAutoFit/>
          </a:bodyPr>
          <a:lstStyle/>
          <a:p>
            <a:pPr>
              <a:buFont typeface="Wingdings" pitchFamily="2" charset="2"/>
              <a:buChar char="Ø"/>
            </a:pPr>
            <a:r>
              <a:rPr lang="en-US" sz="2400" dirty="0" smtClean="0">
                <a:solidFill>
                  <a:srgbClr val="0D0D0D"/>
                </a:solidFill>
                <a:latin typeface="Times New Roman" panose="02020603050405020304" pitchFamily="18" charset="0"/>
                <a:cs typeface="Times New Roman" panose="02020603050405020304" pitchFamily="18" charset="0"/>
              </a:rPr>
              <a:t>Predictive analytics: Integrating predictive models to forecast future performance trends based on historical  data, giving managers a proactive approach to work force planning.</a:t>
            </a:r>
          </a:p>
          <a:p>
            <a:endParaRPr lang="en-US" sz="2400" dirty="0" smtClean="0">
              <a:solidFill>
                <a:srgbClr val="0D0D0D"/>
              </a:solidFill>
              <a:latin typeface="Times New Roman" panose="02020603050405020304" pitchFamily="18" charset="0"/>
              <a:cs typeface="Times New Roman" panose="02020603050405020304" pitchFamily="18" charset="0"/>
            </a:endParaRPr>
          </a:p>
          <a:p>
            <a:pPr>
              <a:buFont typeface="Wingdings" pitchFamily="2" charset="2"/>
              <a:buChar char="Ø"/>
            </a:pPr>
            <a:r>
              <a:rPr lang="en-US" sz="2400" dirty="0" smtClean="0">
                <a:solidFill>
                  <a:srgbClr val="0D0D0D"/>
                </a:solidFill>
                <a:latin typeface="Times New Roman" panose="02020603050405020304" pitchFamily="18" charset="0"/>
                <a:cs typeface="Times New Roman" panose="02020603050405020304" pitchFamily="18" charset="0"/>
              </a:rPr>
              <a:t>Automated alerts : The tool can be set up to send automated alerts for critical performance issues, ensuring that mangers are immediately notified when attention is needed.</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247</TotalTime>
  <Words>682</Words>
  <Application>Microsoft Office PowerPoint</Application>
  <PresentationFormat>Custom</PresentationFormat>
  <Paragraphs>84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Saravanan</cp:lastModifiedBy>
  <cp:revision>53</cp:revision>
  <dcterms:created xsi:type="dcterms:W3CDTF">2024-03-29T15:07:22Z</dcterms:created>
  <dcterms:modified xsi:type="dcterms:W3CDTF">2024-09-04T14:00:17Z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