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37"/>
  </p:notesMasterIdLst>
  <p:sldIdLst>
    <p:sldId id="256" r:id="rId2"/>
    <p:sldId id="261" r:id="rId3"/>
    <p:sldId id="398" r:id="rId4"/>
    <p:sldId id="411" r:id="rId5"/>
    <p:sldId id="272" r:id="rId6"/>
    <p:sldId id="377" r:id="rId7"/>
    <p:sldId id="364" r:id="rId8"/>
    <p:sldId id="367" r:id="rId9"/>
    <p:sldId id="384" r:id="rId10"/>
    <p:sldId id="328" r:id="rId11"/>
    <p:sldId id="329" r:id="rId12"/>
    <p:sldId id="399" r:id="rId13"/>
    <p:sldId id="400" r:id="rId14"/>
    <p:sldId id="401" r:id="rId15"/>
    <p:sldId id="402" r:id="rId16"/>
    <p:sldId id="403" r:id="rId17"/>
    <p:sldId id="404" r:id="rId18"/>
    <p:sldId id="405" r:id="rId19"/>
    <p:sldId id="406" r:id="rId20"/>
    <p:sldId id="379" r:id="rId21"/>
    <p:sldId id="376" r:id="rId22"/>
    <p:sldId id="407" r:id="rId23"/>
    <p:sldId id="380" r:id="rId24"/>
    <p:sldId id="381" r:id="rId25"/>
    <p:sldId id="382" r:id="rId26"/>
    <p:sldId id="396" r:id="rId27"/>
    <p:sldId id="408" r:id="rId28"/>
    <p:sldId id="409" r:id="rId29"/>
    <p:sldId id="392" r:id="rId30"/>
    <p:sldId id="393" r:id="rId31"/>
    <p:sldId id="394" r:id="rId32"/>
    <p:sldId id="395" r:id="rId33"/>
    <p:sldId id="410" r:id="rId34"/>
    <p:sldId id="390" r:id="rId35"/>
    <p:sldId id="3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6247" autoAdjust="0"/>
  </p:normalViewPr>
  <p:slideViewPr>
    <p:cSldViewPr>
      <p:cViewPr varScale="1">
        <p:scale>
          <a:sx n="71" d="100"/>
          <a:sy n="71" d="100"/>
        </p:scale>
        <p:origin x="141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8A6DF-B03D-4A8B-B99B-8BF580CEDBFA}" type="datetimeFigureOut">
              <a:rPr lang="en-US" smtClean="0"/>
              <a:t>4/5/2023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6883B-C890-41C6-B9D1-1BE98D4A5A60}" type="slidenum">
              <a:rPr lang="en-US" smtClean="0"/>
              <a:t>‹#›</a:t>
            </a:fld>
            <a:endParaRPr lang="en-US"/>
          </a:p>
        </p:txBody>
      </p:sp>
    </p:spTree>
    <p:extLst>
      <p:ext uri="{BB962C8B-B14F-4D97-AF65-F5344CB8AC3E}">
        <p14:creationId xmlns:p14="http://schemas.microsoft.com/office/powerpoint/2010/main" val="419561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1371600" y="1143000"/>
            <a:ext cx="4114800" cy="3086100"/>
          </a:xfrm>
          <a:prstGeom prst="rect">
            <a:avLst/>
          </a:prstGeom>
          <a:ln w="0">
            <a:noFill/>
          </a:ln>
        </p:spPr>
      </p:sp>
      <p:sp>
        <p:nvSpPr>
          <p:cNvPr id="15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IN" sz="2000" b="0" strike="noStrike" spc="-1">
              <a:latin typeface="Arial"/>
            </a:endParaRPr>
          </a:p>
        </p:txBody>
      </p:sp>
      <p:sp>
        <p:nvSpPr>
          <p:cNvPr id="153"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97FFA8C6-FE76-41EA-93CF-7358E7567365}" type="slidenum">
              <a:rPr lang="en-US" sz="1200" b="0" strike="noStrike" spc="-1">
                <a:latin typeface="Times New Roman"/>
              </a:rPr>
              <a:t>4</a:t>
            </a:fld>
            <a:endParaRPr lang="en-IN" sz="1200" b="0" strike="noStrike" spc="-1">
              <a:latin typeface="Times New Roman"/>
            </a:endParaRPr>
          </a:p>
        </p:txBody>
      </p:sp>
    </p:spTree>
    <p:extLst>
      <p:ext uri="{BB962C8B-B14F-4D97-AF65-F5344CB8AC3E}">
        <p14:creationId xmlns:p14="http://schemas.microsoft.com/office/powerpoint/2010/main" val="405686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1371600" y="1143000"/>
            <a:ext cx="4114800" cy="3086100"/>
          </a:xfrm>
          <a:prstGeom prst="rect">
            <a:avLst/>
          </a:prstGeom>
          <a:ln w="0">
            <a:noFill/>
          </a:ln>
        </p:spPr>
      </p:sp>
      <p:sp>
        <p:nvSpPr>
          <p:cNvPr id="15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IN" sz="2000" b="0" strike="noStrike" spc="-1">
              <a:latin typeface="Arial"/>
            </a:endParaRPr>
          </a:p>
        </p:txBody>
      </p:sp>
      <p:sp>
        <p:nvSpPr>
          <p:cNvPr id="153"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97FFA8C6-FE76-41EA-93CF-7358E7567365}" type="slidenum">
              <a:rPr lang="en-US" sz="1200" b="0" strike="noStrike" spc="-1">
                <a:latin typeface="Times New Roman"/>
              </a:rPr>
              <a:t>5</a:t>
            </a:fld>
            <a:endParaRPr lang="en-I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1371600" y="1143000"/>
            <a:ext cx="4114800" cy="3086100"/>
          </a:xfrm>
          <a:prstGeom prst="rect">
            <a:avLst/>
          </a:prstGeom>
          <a:ln w="0">
            <a:noFill/>
          </a:ln>
        </p:spPr>
      </p:sp>
      <p:sp>
        <p:nvSpPr>
          <p:cNvPr id="149"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IN" sz="2000" b="0" strike="noStrike" spc="-1">
              <a:latin typeface="Arial"/>
            </a:endParaRPr>
          </a:p>
        </p:txBody>
      </p:sp>
      <p:sp>
        <p:nvSpPr>
          <p:cNvPr id="150"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8306F067-F1D9-4234-AB12-95CCECF68745}" type="slidenum">
              <a:rPr lang="en-US" sz="1200" b="0" strike="noStrike" spc="-1">
                <a:latin typeface="Times New Roman"/>
              </a:rPr>
              <a:t>6</a:t>
            </a:fld>
            <a:endParaRPr lang="en-IN"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E6883B-C890-41C6-B9D1-1BE98D4A5A60}" type="slidenum">
              <a:rPr lang="en-US" smtClean="0"/>
              <a:t>7</a:t>
            </a:fld>
            <a:endParaRPr lang="en-US"/>
          </a:p>
        </p:txBody>
      </p:sp>
    </p:spTree>
    <p:extLst>
      <p:ext uri="{BB962C8B-B14F-4D97-AF65-F5344CB8AC3E}">
        <p14:creationId xmlns:p14="http://schemas.microsoft.com/office/powerpoint/2010/main" val="609409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E6883B-C890-41C6-B9D1-1BE98D4A5A60}" type="slidenum">
              <a:rPr lang="en-US" smtClean="0"/>
              <a:t>8</a:t>
            </a:fld>
            <a:endParaRPr lang="en-US"/>
          </a:p>
        </p:txBody>
      </p:sp>
    </p:spTree>
    <p:extLst>
      <p:ext uri="{BB962C8B-B14F-4D97-AF65-F5344CB8AC3E}">
        <p14:creationId xmlns:p14="http://schemas.microsoft.com/office/powerpoint/2010/main" val="30550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C342-0E71-D077-CC54-43A1A07DEF7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7867D3C8-5DB8-6104-5CC7-157F16FFFF5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81D6DD-BE20-7040-45D4-A99902A73AE7}"/>
              </a:ext>
            </a:extLst>
          </p:cNvPr>
          <p:cNvSpPr>
            <a:spLocks noGrp="1"/>
          </p:cNvSpPr>
          <p:nvPr>
            <p:ph type="dt" sz="half" idx="10"/>
          </p:nvPr>
        </p:nvSpPr>
        <p:spPr/>
        <p:txBody>
          <a:bodyPr/>
          <a:lstStyle/>
          <a:p>
            <a:fld id="{54174284-D68C-4A47-B227-342CA344ED08}" type="datetimeFigureOut">
              <a:rPr lang="en-US" smtClean="0"/>
              <a:pPr/>
              <a:t>4/5/2023</a:t>
            </a:fld>
            <a:endParaRPr lang="en-US"/>
          </a:p>
        </p:txBody>
      </p:sp>
      <p:sp>
        <p:nvSpPr>
          <p:cNvPr id="5" name="Footer Placeholder 4">
            <a:extLst>
              <a:ext uri="{FF2B5EF4-FFF2-40B4-BE49-F238E27FC236}">
                <a16:creationId xmlns:a16="http://schemas.microsoft.com/office/drawing/2014/main" id="{FF7C96FC-8CF5-4D18-33DA-11E0C736A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104BB-35B3-CE28-65C3-ED635C8504FD}"/>
              </a:ext>
            </a:extLst>
          </p:cNvPr>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188875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5B0B-FB49-88B6-1575-4FB2627D1E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1E43C8-0A24-1BA1-F70C-81E09916E6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27C8B-DEF3-1720-76EB-DB377E39A897}"/>
              </a:ext>
            </a:extLst>
          </p:cNvPr>
          <p:cNvSpPr>
            <a:spLocks noGrp="1"/>
          </p:cNvSpPr>
          <p:nvPr>
            <p:ph type="dt" sz="half" idx="10"/>
          </p:nvPr>
        </p:nvSpPr>
        <p:spPr/>
        <p:txBody>
          <a:bodyPr/>
          <a:lstStyle/>
          <a:p>
            <a:fld id="{54174284-D68C-4A47-B227-342CA344ED08}" type="datetimeFigureOut">
              <a:rPr lang="en-US" smtClean="0"/>
              <a:pPr/>
              <a:t>4/5/2023</a:t>
            </a:fld>
            <a:endParaRPr lang="en-US"/>
          </a:p>
        </p:txBody>
      </p:sp>
      <p:sp>
        <p:nvSpPr>
          <p:cNvPr id="5" name="Footer Placeholder 4">
            <a:extLst>
              <a:ext uri="{FF2B5EF4-FFF2-40B4-BE49-F238E27FC236}">
                <a16:creationId xmlns:a16="http://schemas.microsoft.com/office/drawing/2014/main" id="{4B648060-6378-5BC8-5530-DD20FC440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7BEA7-DCD9-15B1-3C93-F127A0C062CD}"/>
              </a:ext>
            </a:extLst>
          </p:cNvPr>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21935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C57FD-3848-81B2-8484-633929ADD34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C646A3-9073-46E3-8428-F0F22FE2315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43E28-F2F5-C22B-BF35-56C14108B492}"/>
              </a:ext>
            </a:extLst>
          </p:cNvPr>
          <p:cNvSpPr>
            <a:spLocks noGrp="1"/>
          </p:cNvSpPr>
          <p:nvPr>
            <p:ph type="dt" sz="half" idx="10"/>
          </p:nvPr>
        </p:nvSpPr>
        <p:spPr/>
        <p:txBody>
          <a:bodyPr/>
          <a:lstStyle/>
          <a:p>
            <a:fld id="{54174284-D68C-4A47-B227-342CA344ED08}" type="datetimeFigureOut">
              <a:rPr lang="en-US" smtClean="0"/>
              <a:pPr/>
              <a:t>4/5/2023</a:t>
            </a:fld>
            <a:endParaRPr lang="en-US"/>
          </a:p>
        </p:txBody>
      </p:sp>
      <p:sp>
        <p:nvSpPr>
          <p:cNvPr id="5" name="Footer Placeholder 4">
            <a:extLst>
              <a:ext uri="{FF2B5EF4-FFF2-40B4-BE49-F238E27FC236}">
                <a16:creationId xmlns:a16="http://schemas.microsoft.com/office/drawing/2014/main" id="{E5CAE0CC-6BDA-1BFA-0683-706591B42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B4A44-9D23-185D-FA10-4CFD85C2347E}"/>
              </a:ext>
            </a:extLst>
          </p:cNvPr>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272813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7512-FCAA-A8FD-DEA1-4F52D7018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96CFF8-6718-D75F-E54D-B9133D3427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0EA144-CFBD-83F1-AF64-B1721279AD6E}"/>
              </a:ext>
            </a:extLst>
          </p:cNvPr>
          <p:cNvSpPr>
            <a:spLocks noGrp="1"/>
          </p:cNvSpPr>
          <p:nvPr>
            <p:ph type="dt" sz="half" idx="10"/>
          </p:nvPr>
        </p:nvSpPr>
        <p:spPr/>
        <p:txBody>
          <a:bodyPr/>
          <a:lstStyle/>
          <a:p>
            <a:fld id="{54174284-D68C-4A47-B227-342CA344ED08}" type="datetimeFigureOut">
              <a:rPr lang="en-US" smtClean="0"/>
              <a:pPr/>
              <a:t>4/5/2023</a:t>
            </a:fld>
            <a:endParaRPr lang="en-US"/>
          </a:p>
        </p:txBody>
      </p:sp>
      <p:sp>
        <p:nvSpPr>
          <p:cNvPr id="5" name="Footer Placeholder 4">
            <a:extLst>
              <a:ext uri="{FF2B5EF4-FFF2-40B4-BE49-F238E27FC236}">
                <a16:creationId xmlns:a16="http://schemas.microsoft.com/office/drawing/2014/main" id="{494394CF-09F7-6022-A414-D0F0CDB70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FDA87-840E-C72D-4DDF-AA396B8568FC}"/>
              </a:ext>
            </a:extLst>
          </p:cNvPr>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12611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89D7-D702-E09D-6758-F5001C7AEAD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56C390-2E6A-8FE2-F981-35CDB985207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DE5260-26E6-635E-BCF5-20CF7DAE1515}"/>
              </a:ext>
            </a:extLst>
          </p:cNvPr>
          <p:cNvSpPr>
            <a:spLocks noGrp="1"/>
          </p:cNvSpPr>
          <p:nvPr>
            <p:ph type="dt" sz="half" idx="10"/>
          </p:nvPr>
        </p:nvSpPr>
        <p:spPr/>
        <p:txBody>
          <a:bodyPr/>
          <a:lstStyle/>
          <a:p>
            <a:fld id="{54174284-D68C-4A47-B227-342CA344ED08}" type="datetimeFigureOut">
              <a:rPr lang="en-US" smtClean="0"/>
              <a:pPr/>
              <a:t>4/5/2023</a:t>
            </a:fld>
            <a:endParaRPr lang="en-US"/>
          </a:p>
        </p:txBody>
      </p:sp>
      <p:sp>
        <p:nvSpPr>
          <p:cNvPr id="5" name="Footer Placeholder 4">
            <a:extLst>
              <a:ext uri="{FF2B5EF4-FFF2-40B4-BE49-F238E27FC236}">
                <a16:creationId xmlns:a16="http://schemas.microsoft.com/office/drawing/2014/main" id="{DA5DBBD6-EBD4-BD5B-9433-77C2CD09F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41276-A683-40A3-4548-F6DFE956CEBE}"/>
              </a:ext>
            </a:extLst>
          </p:cNvPr>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196773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119D-08E1-1779-854D-17CC8BA3A3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EB3E26-240D-60D3-4674-277400F7C48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92536E-3C15-1877-B45E-4C504FFBAB8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ADB7A2-EC2C-655D-AEC3-4BD168DBE96D}"/>
              </a:ext>
            </a:extLst>
          </p:cNvPr>
          <p:cNvSpPr>
            <a:spLocks noGrp="1"/>
          </p:cNvSpPr>
          <p:nvPr>
            <p:ph type="dt" sz="half" idx="10"/>
          </p:nvPr>
        </p:nvSpPr>
        <p:spPr/>
        <p:txBody>
          <a:bodyPr/>
          <a:lstStyle/>
          <a:p>
            <a:fld id="{54174284-D68C-4A47-B227-342CA344ED08}" type="datetimeFigureOut">
              <a:rPr lang="en-US" smtClean="0"/>
              <a:pPr/>
              <a:t>4/5/2023</a:t>
            </a:fld>
            <a:endParaRPr lang="en-US"/>
          </a:p>
        </p:txBody>
      </p:sp>
      <p:sp>
        <p:nvSpPr>
          <p:cNvPr id="6" name="Footer Placeholder 5">
            <a:extLst>
              <a:ext uri="{FF2B5EF4-FFF2-40B4-BE49-F238E27FC236}">
                <a16:creationId xmlns:a16="http://schemas.microsoft.com/office/drawing/2014/main" id="{817C351D-398A-3516-8973-301658A3E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577BF-5806-909D-A271-655BDCD9D643}"/>
              </a:ext>
            </a:extLst>
          </p:cNvPr>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54758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E562-694E-8587-E564-508A15957F8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DBAC5E-109B-B561-AB55-8A3B6EF9118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7CACA21-2748-CAB6-69D4-B1EECEDEA3A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8FC812-7907-4A53-3CD4-8BBDA2E9AE7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A6F07AF-390B-404C-5D7A-416D851F1BD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7854CE-14A1-2986-4B91-007C62BE9876}"/>
              </a:ext>
            </a:extLst>
          </p:cNvPr>
          <p:cNvSpPr>
            <a:spLocks noGrp="1"/>
          </p:cNvSpPr>
          <p:nvPr>
            <p:ph type="dt" sz="half" idx="10"/>
          </p:nvPr>
        </p:nvSpPr>
        <p:spPr/>
        <p:txBody>
          <a:bodyPr/>
          <a:lstStyle/>
          <a:p>
            <a:fld id="{54174284-D68C-4A47-B227-342CA344ED08}" type="datetimeFigureOut">
              <a:rPr lang="en-US" smtClean="0"/>
              <a:pPr/>
              <a:t>4/5/2023</a:t>
            </a:fld>
            <a:endParaRPr lang="en-US"/>
          </a:p>
        </p:txBody>
      </p:sp>
      <p:sp>
        <p:nvSpPr>
          <p:cNvPr id="8" name="Footer Placeholder 7">
            <a:extLst>
              <a:ext uri="{FF2B5EF4-FFF2-40B4-BE49-F238E27FC236}">
                <a16:creationId xmlns:a16="http://schemas.microsoft.com/office/drawing/2014/main" id="{26140713-5646-09BC-23A6-4C1E8F5FB0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73162E-9053-1D29-CEAC-8A0860251540}"/>
              </a:ext>
            </a:extLst>
          </p:cNvPr>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140157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A6F-D1F6-935C-9028-21D432C934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D30434-4521-5037-AF51-D15E719FDAA0}"/>
              </a:ext>
            </a:extLst>
          </p:cNvPr>
          <p:cNvSpPr>
            <a:spLocks noGrp="1"/>
          </p:cNvSpPr>
          <p:nvPr>
            <p:ph type="dt" sz="half" idx="10"/>
          </p:nvPr>
        </p:nvSpPr>
        <p:spPr/>
        <p:txBody>
          <a:bodyPr/>
          <a:lstStyle/>
          <a:p>
            <a:fld id="{54174284-D68C-4A47-B227-342CA344ED08}" type="datetimeFigureOut">
              <a:rPr lang="en-US" smtClean="0"/>
              <a:pPr/>
              <a:t>4/5/2023</a:t>
            </a:fld>
            <a:endParaRPr lang="en-US"/>
          </a:p>
        </p:txBody>
      </p:sp>
      <p:sp>
        <p:nvSpPr>
          <p:cNvPr id="4" name="Footer Placeholder 3">
            <a:extLst>
              <a:ext uri="{FF2B5EF4-FFF2-40B4-BE49-F238E27FC236}">
                <a16:creationId xmlns:a16="http://schemas.microsoft.com/office/drawing/2014/main" id="{54970C52-7A89-7106-F51E-8A9E44C849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D412A9-C4C3-6E3F-DCB1-0788E31A9510}"/>
              </a:ext>
            </a:extLst>
          </p:cNvPr>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333001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5C93F0-9A77-2078-8C12-2E78BA2FC307}"/>
              </a:ext>
            </a:extLst>
          </p:cNvPr>
          <p:cNvSpPr>
            <a:spLocks noGrp="1"/>
          </p:cNvSpPr>
          <p:nvPr>
            <p:ph type="dt" sz="half" idx="10"/>
          </p:nvPr>
        </p:nvSpPr>
        <p:spPr/>
        <p:txBody>
          <a:bodyPr/>
          <a:lstStyle/>
          <a:p>
            <a:fld id="{54174284-D68C-4A47-B227-342CA344ED08}" type="datetimeFigureOut">
              <a:rPr lang="en-US" smtClean="0"/>
              <a:pPr/>
              <a:t>4/5/2023</a:t>
            </a:fld>
            <a:endParaRPr lang="en-US"/>
          </a:p>
        </p:txBody>
      </p:sp>
      <p:sp>
        <p:nvSpPr>
          <p:cNvPr id="3" name="Footer Placeholder 2">
            <a:extLst>
              <a:ext uri="{FF2B5EF4-FFF2-40B4-BE49-F238E27FC236}">
                <a16:creationId xmlns:a16="http://schemas.microsoft.com/office/drawing/2014/main" id="{D80A893B-F40D-0967-166F-2C018C2ABF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F4B7B1-D70D-D02A-F6A7-7D85432545FF}"/>
              </a:ext>
            </a:extLst>
          </p:cNvPr>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106964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282C-89F4-1F5F-FA34-CB60755267B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4AA39B-5327-056D-1F49-AED9872F2BE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823DDF-0EE5-54BB-CFB8-915481E3989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28A1665-C296-7C9F-93CA-734D44E3CFB0}"/>
              </a:ext>
            </a:extLst>
          </p:cNvPr>
          <p:cNvSpPr>
            <a:spLocks noGrp="1"/>
          </p:cNvSpPr>
          <p:nvPr>
            <p:ph type="dt" sz="half" idx="10"/>
          </p:nvPr>
        </p:nvSpPr>
        <p:spPr/>
        <p:txBody>
          <a:bodyPr/>
          <a:lstStyle/>
          <a:p>
            <a:fld id="{54174284-D68C-4A47-B227-342CA344ED08}" type="datetimeFigureOut">
              <a:rPr lang="en-US" smtClean="0"/>
              <a:pPr/>
              <a:t>4/5/2023</a:t>
            </a:fld>
            <a:endParaRPr lang="en-US"/>
          </a:p>
        </p:txBody>
      </p:sp>
      <p:sp>
        <p:nvSpPr>
          <p:cNvPr id="6" name="Footer Placeholder 5">
            <a:extLst>
              <a:ext uri="{FF2B5EF4-FFF2-40B4-BE49-F238E27FC236}">
                <a16:creationId xmlns:a16="http://schemas.microsoft.com/office/drawing/2014/main" id="{C877F141-5F5B-617D-405F-6BF9A51E9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BB9C1-2043-FBB5-FB19-6ACB83DBCAE9}"/>
              </a:ext>
            </a:extLst>
          </p:cNvPr>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199372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F1A7-AEEA-BC57-6E3D-791C731505B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5E2C9C-E6CB-D52F-BBE3-D41C6C9DD43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6406E06-5F28-AE39-40E2-3510195FCC4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19741F5-2046-1518-3ED4-4A4351FAC4CE}"/>
              </a:ext>
            </a:extLst>
          </p:cNvPr>
          <p:cNvSpPr>
            <a:spLocks noGrp="1"/>
          </p:cNvSpPr>
          <p:nvPr>
            <p:ph type="dt" sz="half" idx="10"/>
          </p:nvPr>
        </p:nvSpPr>
        <p:spPr/>
        <p:txBody>
          <a:bodyPr/>
          <a:lstStyle/>
          <a:p>
            <a:fld id="{54174284-D68C-4A47-B227-342CA344ED08}" type="datetimeFigureOut">
              <a:rPr lang="en-US" smtClean="0"/>
              <a:pPr/>
              <a:t>4/5/2023</a:t>
            </a:fld>
            <a:endParaRPr lang="en-US"/>
          </a:p>
        </p:txBody>
      </p:sp>
      <p:sp>
        <p:nvSpPr>
          <p:cNvPr id="6" name="Footer Placeholder 5">
            <a:extLst>
              <a:ext uri="{FF2B5EF4-FFF2-40B4-BE49-F238E27FC236}">
                <a16:creationId xmlns:a16="http://schemas.microsoft.com/office/drawing/2014/main" id="{AF59C20F-5AB4-9446-0FA0-7065DC2B98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F641DE-52F4-A3E6-BA6F-0CC77ECEB2CE}"/>
              </a:ext>
            </a:extLst>
          </p:cNvPr>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301951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EA5C4-91A0-CF00-DD1C-913EF918CCB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0BE8F7-0239-D890-14BF-9BD8A7C4F41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8D5CCB-224E-2C86-6889-C434EFEAF3A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4174284-D68C-4A47-B227-342CA344ED08}" type="datetimeFigureOut">
              <a:rPr lang="en-US" smtClean="0"/>
              <a:pPr/>
              <a:t>4/5/2023</a:t>
            </a:fld>
            <a:endParaRPr lang="en-US"/>
          </a:p>
        </p:txBody>
      </p:sp>
      <p:sp>
        <p:nvSpPr>
          <p:cNvPr id="5" name="Footer Placeholder 4">
            <a:extLst>
              <a:ext uri="{FF2B5EF4-FFF2-40B4-BE49-F238E27FC236}">
                <a16:creationId xmlns:a16="http://schemas.microsoft.com/office/drawing/2014/main" id="{7E6647F7-B291-DF10-5967-6BB465DE453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D01187-7D6F-B324-05BD-4A47B01EB71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6DBFF2-C745-47C3-8C9B-2E9DA9C19F0C}" type="slidenum">
              <a:rPr lang="en-US" smtClean="0"/>
              <a:pPr/>
              <a:t>‹#›</a:t>
            </a:fld>
            <a:endParaRPr lang="en-US"/>
          </a:p>
        </p:txBody>
      </p:sp>
    </p:spTree>
    <p:extLst>
      <p:ext uri="{BB962C8B-B14F-4D97-AF65-F5344CB8AC3E}">
        <p14:creationId xmlns:p14="http://schemas.microsoft.com/office/powerpoint/2010/main" val="4112816995"/>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628650" y="2590800"/>
            <a:ext cx="8143572"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PREDICTION OF HATE SPEECH CLASSIFICATION BY USING SUPERVISED MACHINE LEARNING WITH NLP</a:t>
            </a:r>
          </a:p>
        </p:txBody>
      </p:sp>
      <p:sp>
        <p:nvSpPr>
          <p:cNvPr id="16" name="TextBox 15">
            <a:extLst>
              <a:ext uri="{FF2B5EF4-FFF2-40B4-BE49-F238E27FC236}">
                <a16:creationId xmlns:a16="http://schemas.microsoft.com/office/drawing/2014/main" id="{1330EC8A-088B-458F-9182-920EE3139846}"/>
              </a:ext>
            </a:extLst>
          </p:cNvPr>
          <p:cNvSpPr txBox="1"/>
          <p:nvPr/>
        </p:nvSpPr>
        <p:spPr>
          <a:xfrm>
            <a:off x="2401963" y="5486400"/>
            <a:ext cx="537099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Guide &amp; Coordinator:</a:t>
            </a:r>
          </a:p>
          <a:p>
            <a:r>
              <a:rPr lang="en-IN" b="1" dirty="0">
                <a:solidFill>
                  <a:schemeClr val="tx1"/>
                </a:solidFill>
                <a:latin typeface="Times New Roman" panose="02020603050405020304" pitchFamily="18" charset="0"/>
                <a:cs typeface="Times New Roman" panose="02020603050405020304" pitchFamily="18" charset="0"/>
              </a:rPr>
              <a:t>DR.KAVITHA SUBRAMANI M.E,PH.D </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686050" y="3586209"/>
            <a:ext cx="4802820" cy="1200329"/>
          </a:xfrm>
          <a:prstGeom prst="rect">
            <a:avLst/>
          </a:prstGeom>
          <a:noFill/>
        </p:spPr>
        <p:txBody>
          <a:bodyPr wrap="square" rtlCol="0">
            <a:spAutoFit/>
          </a:bodyPr>
          <a:lstStyle/>
          <a:p>
            <a:r>
              <a:rPr lang="en-IN" b="1" dirty="0">
                <a:solidFill>
                  <a:schemeClr val="tx1"/>
                </a:solidFill>
                <a:latin typeface="Times New Roman" panose="02020603050405020304" pitchFamily="18" charset="0"/>
                <a:cs typeface="Times New Roman" panose="02020603050405020304" pitchFamily="18" charset="0"/>
              </a:rPr>
              <a:t>ASWINI T               [211419104031]</a:t>
            </a:r>
          </a:p>
          <a:p>
            <a:r>
              <a:rPr lang="en-IN" b="1" dirty="0">
                <a:solidFill>
                  <a:schemeClr val="tx1"/>
                </a:solidFill>
                <a:latin typeface="Times New Roman" panose="02020603050405020304" pitchFamily="18" charset="0"/>
                <a:cs typeface="Times New Roman" panose="02020603050405020304" pitchFamily="18" charset="0"/>
              </a:rPr>
              <a:t>HEMALATHA P    [211419104100]</a:t>
            </a:r>
          </a:p>
          <a:p>
            <a:r>
              <a:rPr lang="en-IN" b="1" dirty="0">
                <a:solidFill>
                  <a:schemeClr val="tx1"/>
                </a:solidFill>
                <a:latin typeface="Times New Roman" panose="02020603050405020304" pitchFamily="18" charset="0"/>
                <a:cs typeface="Times New Roman" panose="02020603050405020304" pitchFamily="18" charset="0"/>
              </a:rPr>
              <a:t>KAVYA S                 [211419104135]</a:t>
            </a:r>
          </a:p>
          <a:p>
            <a:pPr algn="ct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153400" cy="6719455"/>
          </a:xfrm>
        </p:spPr>
        <p:txBody>
          <a:bodyPr>
            <a:noAutofit/>
          </a:bodyPr>
          <a:lstStyle/>
          <a:p>
            <a:pPr marL="0" indent="0" algn="just">
              <a:buNone/>
            </a:pPr>
            <a:r>
              <a:rPr lang="en-IN" sz="2000" b="1" dirty="0">
                <a:solidFill>
                  <a:schemeClr val="tx2"/>
                </a:solidFill>
                <a:latin typeface="Times New Roman" panose="02020603050405020304" pitchFamily="18" charset="0"/>
                <a:cs typeface="Times New Roman" panose="02020603050405020304" pitchFamily="18" charset="0"/>
              </a:rPr>
              <a:t> </a:t>
            </a:r>
          </a:p>
          <a:p>
            <a:pPr marL="0" indent="0" algn="just">
              <a:buNone/>
            </a:pPr>
            <a:endParaRPr lang="en-IN" sz="2000" b="1" u="sng"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IN" sz="28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PROPOSED SYSTEM</a:t>
            </a:r>
          </a:p>
          <a:p>
            <a:pPr marL="0" indent="0" algn="just">
              <a:buNone/>
            </a:pPr>
            <a:r>
              <a:rPr lang="en-IN" sz="2000" dirty="0">
                <a:solidFill>
                  <a:schemeClr val="tx2"/>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proposed model is to build a machine learning model that is capable of classifying whether the speech is hate speech, offensive speech and not hate and offensive speech. The hate speech are considered to be widespread and controlling them is very difficult as the world is developing toward digital everyone now has access to internet and they can post whatever they want. So there is a greater chance for the people to get misguided. The machine learning is generally build to tackle these type of complicated task like it takes more amount of time to analyse these type of data manually. The machine learning can be used to classify the speech is hate speech or not by using the previous data and make them to understand the pattern and improve the accuracy of the model by adjusting parameters and use that model as the classification model. Different algorithms are compared and the best model is used for classification purpose.</a:t>
            </a:r>
            <a:r>
              <a:rPr lang="en-US" sz="2000" dirty="0">
                <a:solidFill>
                  <a:srgbClr val="000000"/>
                </a:solidFill>
                <a:effectLst/>
                <a:latin typeface="Times New Roman" panose="02020603050405020304" pitchFamily="18" charset="0"/>
                <a:ea typeface="Times New Roman" panose="02020603050405020304" pitchFamily="18" charset="0"/>
              </a:rPr>
              <a:t>Gradient Boosting Algorithm yields the highest accuracy compared to the other algorithms. So the project deployment uses the Gradient Boosting Algorithm.</a:t>
            </a:r>
            <a:endParaRPr lang="en-US" sz="2000" dirty="0">
              <a:effectLst/>
              <a:latin typeface="Times New Roman" panose="02020603050405020304" pitchFamily="18" charset="0"/>
              <a:ea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61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6477000"/>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                SOFTWARE / HARDWARE USED</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1. Software Requirements:</a:t>
            </a:r>
          </a:p>
          <a:p>
            <a:pPr marL="0" indent="0">
              <a:buNone/>
            </a:pPr>
            <a:r>
              <a:rPr lang="en-IN" sz="2800" dirty="0">
                <a:latin typeface="Times New Roman" panose="02020603050405020304" pitchFamily="18" charset="0"/>
                <a:cs typeface="Times New Roman" panose="02020603050405020304" pitchFamily="18" charset="0"/>
              </a:rPr>
              <a:t>       Operating System 	: Windows </a:t>
            </a:r>
          </a:p>
          <a:p>
            <a:pPr marL="0" indent="0">
              <a:buNone/>
            </a:pPr>
            <a:r>
              <a:rPr lang="en-IN" sz="2800" dirty="0">
                <a:latin typeface="Times New Roman" panose="02020603050405020304" pitchFamily="18" charset="0"/>
                <a:cs typeface="Times New Roman" panose="02020603050405020304" pitchFamily="18" charset="0"/>
              </a:rPr>
              <a:t>       Tool   		        : Anaconda with </a:t>
            </a:r>
            <a:r>
              <a:rPr lang="en-IN" sz="2800" dirty="0" err="1">
                <a:latin typeface="Times New Roman" panose="02020603050405020304" pitchFamily="18" charset="0"/>
                <a:cs typeface="Times New Roman" panose="02020603050405020304" pitchFamily="18" charset="0"/>
              </a:rPr>
              <a:t>Jupyter</a:t>
            </a:r>
            <a:r>
              <a:rPr lang="en-IN" sz="2800" dirty="0">
                <a:latin typeface="Times New Roman" panose="02020603050405020304" pitchFamily="18" charset="0"/>
                <a:cs typeface="Times New Roman" panose="02020603050405020304" pitchFamily="18" charset="0"/>
              </a:rPr>
              <a:t> Notebook</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2. Hardware requirements:</a:t>
            </a:r>
          </a:p>
          <a:p>
            <a:pPr marL="0" indent="0">
              <a:buNone/>
            </a:pPr>
            <a:r>
              <a:rPr lang="en-IN" sz="2800" dirty="0">
                <a:latin typeface="Times New Roman" panose="02020603050405020304" pitchFamily="18" charset="0"/>
                <a:cs typeface="Times New Roman" panose="02020603050405020304" pitchFamily="18" charset="0"/>
              </a:rPr>
              <a:t>	Processor   		: Pentium IV/III</a:t>
            </a:r>
          </a:p>
          <a:p>
            <a:pPr marL="0" indent="0">
              <a:buNone/>
            </a:pPr>
            <a:r>
              <a:rPr lang="en-IN" sz="2800" dirty="0">
                <a:latin typeface="Times New Roman" panose="02020603050405020304" pitchFamily="18" charset="0"/>
                <a:cs typeface="Times New Roman" panose="02020603050405020304" pitchFamily="18" charset="0"/>
              </a:rPr>
              <a:t>	Hard disk   		: minimum 80 GB</a:t>
            </a:r>
          </a:p>
          <a:p>
            <a:pPr marL="0" indent="0">
              <a:buNone/>
            </a:pPr>
            <a:r>
              <a:rPr lang="en-IN" sz="2800" dirty="0">
                <a:latin typeface="Times New Roman" panose="02020603050405020304" pitchFamily="18" charset="0"/>
                <a:cs typeface="Times New Roman" panose="02020603050405020304" pitchFamily="18" charset="0"/>
              </a:rPr>
              <a:t>	RAM        		: minimum 2 GB</a:t>
            </a:r>
          </a:p>
          <a:p>
            <a:pPr marL="0" indent="0">
              <a:buNone/>
            </a:pPr>
            <a:endParaRPr lang="en-IN" dirty="0"/>
          </a:p>
        </p:txBody>
      </p:sp>
    </p:spTree>
    <p:extLst>
      <p:ext uri="{BB962C8B-B14F-4D97-AF65-F5344CB8AC3E}">
        <p14:creationId xmlns:p14="http://schemas.microsoft.com/office/powerpoint/2010/main" val="1338757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9AE0-4DB3-40FB-92B1-A1C76F75616C}"/>
              </a:ext>
            </a:extLst>
          </p:cNvPr>
          <p:cNvSpPr>
            <a:spLocks noGrp="1"/>
          </p:cNvSpPr>
          <p:nvPr>
            <p:ph type="title"/>
          </p:nvPr>
        </p:nvSpPr>
        <p:spPr>
          <a:xfrm>
            <a:off x="628650" y="365127"/>
            <a:ext cx="7886700" cy="1006474"/>
          </a:xfrm>
        </p:spPr>
        <p:txBody>
          <a:bodyPr>
            <a:normAutofit/>
          </a:bodyPr>
          <a:lstStyle/>
          <a:p>
            <a:r>
              <a:rPr lang="en-US" sz="2800" b="1" dirty="0">
                <a:latin typeface="Times New Roman" panose="02020603050405020304" pitchFamily="18" charset="0"/>
                <a:cs typeface="Times New Roman" panose="02020603050405020304" pitchFamily="18" charset="0"/>
              </a:rPr>
              <a:t>ARCHITECTURE / METHODOLOGY USED</a:t>
            </a:r>
            <a:endParaRPr lang="en-US" sz="2800" dirty="0"/>
          </a:p>
        </p:txBody>
      </p:sp>
      <p:sp>
        <p:nvSpPr>
          <p:cNvPr id="3" name="Content Placeholder 2">
            <a:extLst>
              <a:ext uri="{FF2B5EF4-FFF2-40B4-BE49-F238E27FC236}">
                <a16:creationId xmlns:a16="http://schemas.microsoft.com/office/drawing/2014/main" id="{BE99751B-C2F1-4E9F-A3D9-1016CA035BBC}"/>
              </a:ext>
            </a:extLst>
          </p:cNvPr>
          <p:cNvSpPr>
            <a:spLocks noGrp="1"/>
          </p:cNvSpPr>
          <p:nvPr>
            <p:ph idx="1"/>
          </p:nvPr>
        </p:nvSpPr>
        <p:spPr>
          <a:xfrm>
            <a:off x="628650" y="1219200"/>
            <a:ext cx="7886700" cy="4957763"/>
          </a:xfrm>
        </p:spPr>
        <p:txBody>
          <a:bodyPr/>
          <a:lstStyle/>
          <a:p>
            <a:pPr marL="0" indent="0">
              <a:buNone/>
            </a:pPr>
            <a:r>
              <a:rPr lang="en-US" b="1" dirty="0">
                <a:latin typeface="Times New Roman" panose="02020603050405020304" pitchFamily="18" charset="0"/>
                <a:cs typeface="Times New Roman" panose="02020603050405020304" pitchFamily="18" charset="0"/>
              </a:rPr>
              <a:t>SYSTEM ARCHITECTURE:</a:t>
            </a: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5" name="image23.png">
            <a:extLst>
              <a:ext uri="{FF2B5EF4-FFF2-40B4-BE49-F238E27FC236}">
                <a16:creationId xmlns:a16="http://schemas.microsoft.com/office/drawing/2014/main" id="{B6F65EF4-DCD4-4906-B0FB-E91A816789A0}"/>
              </a:ext>
            </a:extLst>
          </p:cNvPr>
          <p:cNvPicPr/>
          <p:nvPr/>
        </p:nvPicPr>
        <p:blipFill>
          <a:blip r:embed="rId2"/>
          <a:srcRect/>
          <a:stretch>
            <a:fillRect/>
          </a:stretch>
        </p:blipFill>
        <p:spPr>
          <a:xfrm>
            <a:off x="1295400" y="1752600"/>
            <a:ext cx="6781800" cy="4267200"/>
          </a:xfrm>
          <a:prstGeom prst="rect">
            <a:avLst/>
          </a:prstGeom>
          <a:ln/>
        </p:spPr>
      </p:pic>
    </p:spTree>
    <p:extLst>
      <p:ext uri="{BB962C8B-B14F-4D97-AF65-F5344CB8AC3E}">
        <p14:creationId xmlns:p14="http://schemas.microsoft.com/office/powerpoint/2010/main" val="95434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736E-8DA4-42C0-956B-35E63F4373F8}"/>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ALGORITHMS USED:</a:t>
            </a:r>
          </a:p>
        </p:txBody>
      </p:sp>
      <p:sp>
        <p:nvSpPr>
          <p:cNvPr id="3" name="Content Placeholder 2">
            <a:extLst>
              <a:ext uri="{FF2B5EF4-FFF2-40B4-BE49-F238E27FC236}">
                <a16:creationId xmlns:a16="http://schemas.microsoft.com/office/drawing/2014/main" id="{BB7EBC38-7841-434E-AF5F-CF6ED0217453}"/>
              </a:ext>
            </a:extLst>
          </p:cNvPr>
          <p:cNvSpPr>
            <a:spLocks noGrp="1"/>
          </p:cNvSpPr>
          <p:nvPr>
            <p:ph idx="1"/>
          </p:nvPr>
        </p:nvSpPr>
        <p:spPr>
          <a:xfrm>
            <a:off x="1524000" y="1447800"/>
            <a:ext cx="6991350" cy="4729163"/>
          </a:xfrm>
        </p:spPr>
        <p:txBody>
          <a:bodyPr>
            <a:normAutofit/>
          </a:bodyPr>
          <a:lstStyle/>
          <a:p>
            <a:pPr marL="0" indent="0">
              <a:lnSpc>
                <a:spcPct val="150000"/>
              </a:lnSpc>
              <a:buNone/>
            </a:pPr>
            <a:r>
              <a:rPr lang="en-US" sz="2800" dirty="0"/>
              <a:t>                     </a:t>
            </a:r>
          </a:p>
          <a:p>
            <a:pPr>
              <a:lnSpc>
                <a:spcPct val="150000"/>
              </a:lnSpc>
            </a:pPr>
            <a:r>
              <a:rPr lang="en-US" sz="2800" dirty="0">
                <a:latin typeface="Times New Roman" panose="02020603050405020304" pitchFamily="18" charset="0"/>
                <a:cs typeface="Times New Roman" panose="02020603050405020304" pitchFamily="18" charset="0"/>
              </a:rPr>
              <a:t>RANDOM FOREST ALGORITHM</a:t>
            </a:r>
          </a:p>
          <a:p>
            <a:pPr>
              <a:lnSpc>
                <a:spcPct val="150000"/>
              </a:lnSpc>
            </a:pPr>
            <a:r>
              <a:rPr lang="en-US" sz="2800" dirty="0">
                <a:latin typeface="Times New Roman" panose="02020603050405020304" pitchFamily="18" charset="0"/>
                <a:cs typeface="Times New Roman" panose="02020603050405020304" pitchFamily="18" charset="0"/>
              </a:rPr>
              <a:t>NAÏVE BAYES ALGORITHM</a:t>
            </a:r>
          </a:p>
          <a:p>
            <a:pPr>
              <a:lnSpc>
                <a:spcPct val="150000"/>
              </a:lnSpc>
            </a:pPr>
            <a:r>
              <a:rPr lang="en-US" sz="2800" dirty="0">
                <a:latin typeface="Times New Roman" panose="02020603050405020304" pitchFamily="18" charset="0"/>
                <a:cs typeface="Times New Roman" panose="02020603050405020304" pitchFamily="18" charset="0"/>
              </a:rPr>
              <a:t>GRADIENT BOOSTING ALGORITHM </a:t>
            </a:r>
            <a:r>
              <a:rPr lang="en-US" sz="2800" dirty="0"/>
              <a:t>                        </a:t>
            </a:r>
          </a:p>
        </p:txBody>
      </p:sp>
    </p:spTree>
    <p:extLst>
      <p:ext uri="{BB962C8B-B14F-4D97-AF65-F5344CB8AC3E}">
        <p14:creationId xmlns:p14="http://schemas.microsoft.com/office/powerpoint/2010/main" val="380498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DFD2-5452-461C-A963-96D4D57A53B0}"/>
              </a:ext>
            </a:extLst>
          </p:cNvPr>
          <p:cNvSpPr>
            <a:spLocks noGrp="1"/>
          </p:cNvSpPr>
          <p:nvPr>
            <p:ph type="title"/>
          </p:nvPr>
        </p:nvSpPr>
        <p:spPr>
          <a:xfrm>
            <a:off x="628650" y="152401"/>
            <a:ext cx="7886700" cy="609600"/>
          </a:xfrm>
        </p:spPr>
        <p:txBody>
          <a:bodyPr>
            <a:normAutofit/>
          </a:bodyPr>
          <a:lstStyle/>
          <a:p>
            <a:r>
              <a:rPr lang="en-US" sz="3200" dirty="0">
                <a:latin typeface="Times New Roman" panose="02020603050405020304" pitchFamily="18" charset="0"/>
                <a:cs typeface="Times New Roman" panose="02020603050405020304" pitchFamily="18" charset="0"/>
              </a:rPr>
              <a:t>                      SYSTEM DESIGN</a:t>
            </a:r>
          </a:p>
        </p:txBody>
      </p:sp>
      <p:sp>
        <p:nvSpPr>
          <p:cNvPr id="4" name="Content Placeholder 3">
            <a:extLst>
              <a:ext uri="{FF2B5EF4-FFF2-40B4-BE49-F238E27FC236}">
                <a16:creationId xmlns:a16="http://schemas.microsoft.com/office/drawing/2014/main" id="{8E1822F5-9B3B-4A54-8A83-71F7F370D650}"/>
              </a:ext>
            </a:extLst>
          </p:cNvPr>
          <p:cNvSpPr>
            <a:spLocks noGrp="1"/>
          </p:cNvSpPr>
          <p:nvPr>
            <p:ph idx="1"/>
          </p:nvPr>
        </p:nvSpPr>
        <p:spPr>
          <a:xfrm>
            <a:off x="628650" y="990600"/>
            <a:ext cx="7886700" cy="5486400"/>
          </a:xfrm>
        </p:spPr>
        <p:txBody>
          <a:bodyPr/>
          <a:lstStyle/>
          <a:p>
            <a:pPr marL="0" indent="0">
              <a:buNone/>
            </a:pPr>
            <a:r>
              <a:rPr lang="en-US" b="1" dirty="0">
                <a:latin typeface="Times New Roman" panose="02020603050405020304" pitchFamily="18" charset="0"/>
                <a:cs typeface="Times New Roman" panose="02020603050405020304" pitchFamily="18" charset="0"/>
              </a:rPr>
              <a:t>USECASE DIAGRAM:</a:t>
            </a:r>
          </a:p>
        </p:txBody>
      </p:sp>
      <p:sp>
        <p:nvSpPr>
          <p:cNvPr id="6" name="Content Placeholder 2">
            <a:extLst>
              <a:ext uri="{FF2B5EF4-FFF2-40B4-BE49-F238E27FC236}">
                <a16:creationId xmlns:a16="http://schemas.microsoft.com/office/drawing/2014/main" id="{6A7B61A4-AE2D-40F5-B1E3-CB0BE6E40584}"/>
              </a:ext>
            </a:extLst>
          </p:cNvPr>
          <p:cNvSpPr txBox="1">
            <a:spLocks/>
          </p:cNvSpPr>
          <p:nvPr/>
        </p:nvSpPr>
        <p:spPr>
          <a:xfrm>
            <a:off x="628650" y="990601"/>
            <a:ext cx="7753349" cy="524004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3A7E959E-CBCA-4562-A64A-A27007572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76399"/>
            <a:ext cx="6324600" cy="4554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97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69DBD-A2A8-48BA-AA60-B4334BEC5DD9}"/>
              </a:ext>
            </a:extLst>
          </p:cNvPr>
          <p:cNvSpPr>
            <a:spLocks noGrp="1"/>
          </p:cNvSpPr>
          <p:nvPr>
            <p:ph idx="1"/>
          </p:nvPr>
        </p:nvSpPr>
        <p:spPr>
          <a:xfrm>
            <a:off x="628650" y="457200"/>
            <a:ext cx="7886700" cy="57197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CLASS DIAGRAM:</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image34.png">
            <a:extLst>
              <a:ext uri="{FF2B5EF4-FFF2-40B4-BE49-F238E27FC236}">
                <a16:creationId xmlns:a16="http://schemas.microsoft.com/office/drawing/2014/main" id="{31ABD182-8E49-42AF-AA49-449589C5082E}"/>
              </a:ext>
            </a:extLst>
          </p:cNvPr>
          <p:cNvPicPr/>
          <p:nvPr/>
        </p:nvPicPr>
        <p:blipFill>
          <a:blip r:embed="rId2"/>
          <a:srcRect/>
          <a:stretch>
            <a:fillRect/>
          </a:stretch>
        </p:blipFill>
        <p:spPr>
          <a:xfrm>
            <a:off x="838200" y="1219199"/>
            <a:ext cx="7543800" cy="4957763"/>
          </a:xfrm>
          <a:prstGeom prst="rect">
            <a:avLst/>
          </a:prstGeom>
          <a:ln/>
        </p:spPr>
      </p:pic>
    </p:spTree>
    <p:extLst>
      <p:ext uri="{BB962C8B-B14F-4D97-AF65-F5344CB8AC3E}">
        <p14:creationId xmlns:p14="http://schemas.microsoft.com/office/powerpoint/2010/main" val="358531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04D4D-BE3B-4A1D-BC20-CB69A8629748}"/>
              </a:ext>
            </a:extLst>
          </p:cNvPr>
          <p:cNvSpPr>
            <a:spLocks noGrp="1"/>
          </p:cNvSpPr>
          <p:nvPr>
            <p:ph idx="1"/>
          </p:nvPr>
        </p:nvSpPr>
        <p:spPr>
          <a:xfrm>
            <a:off x="628650" y="304800"/>
            <a:ext cx="7886700" cy="60960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ACTIVITY DIAGRAM:</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image32.png">
            <a:extLst>
              <a:ext uri="{FF2B5EF4-FFF2-40B4-BE49-F238E27FC236}">
                <a16:creationId xmlns:a16="http://schemas.microsoft.com/office/drawing/2014/main" id="{AFDEDF9C-02D3-4B5A-8EFD-3A219DEBA3ED}"/>
              </a:ext>
            </a:extLst>
          </p:cNvPr>
          <p:cNvPicPr/>
          <p:nvPr/>
        </p:nvPicPr>
        <p:blipFill>
          <a:blip r:embed="rId2"/>
          <a:srcRect/>
          <a:stretch>
            <a:fillRect/>
          </a:stretch>
        </p:blipFill>
        <p:spPr>
          <a:xfrm>
            <a:off x="628650" y="1066800"/>
            <a:ext cx="7753350" cy="5181600"/>
          </a:xfrm>
          <a:prstGeom prst="rect">
            <a:avLst/>
          </a:prstGeom>
          <a:ln/>
        </p:spPr>
      </p:pic>
    </p:spTree>
    <p:extLst>
      <p:ext uri="{BB962C8B-B14F-4D97-AF65-F5344CB8AC3E}">
        <p14:creationId xmlns:p14="http://schemas.microsoft.com/office/powerpoint/2010/main" val="1739338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13">
            <a:extLst>
              <a:ext uri="{FF2B5EF4-FFF2-40B4-BE49-F238E27FC236}">
                <a16:creationId xmlns:a16="http://schemas.microsoft.com/office/drawing/2014/main" id="{01BF4ADF-C455-48A0-8483-A68EB1F35A13}"/>
              </a:ext>
            </a:extLst>
          </p:cNvPr>
          <p:cNvSpPr>
            <a:spLocks noGrp="1"/>
          </p:cNvSpPr>
          <p:nvPr>
            <p:ph type="subTitle" idx="1"/>
          </p:nvPr>
        </p:nvSpPr>
        <p:spPr>
          <a:xfrm>
            <a:off x="533400" y="304800"/>
            <a:ext cx="8077200" cy="6172200"/>
          </a:xfrm>
        </p:spPr>
        <p:txBody>
          <a:bodyPr/>
          <a:lstStyle/>
          <a:p>
            <a:endParaRPr lang="en-US" dirty="0"/>
          </a:p>
          <a:p>
            <a:pPr algn="l"/>
            <a:r>
              <a:rPr lang="en-US" sz="2400" b="1" dirty="0">
                <a:latin typeface="Times New Roman" panose="02020603050405020304" pitchFamily="18" charset="0"/>
                <a:cs typeface="Times New Roman" panose="02020603050405020304" pitchFamily="18" charset="0"/>
              </a:rPr>
              <a:t>SEQUENCE DIAGRAM:</a:t>
            </a:r>
          </a:p>
          <a:p>
            <a:pPr algn="l"/>
            <a:r>
              <a:rPr lang="en-US" sz="2400" b="1" dirty="0">
                <a:latin typeface="Times New Roman" panose="02020603050405020304" pitchFamily="18" charset="0"/>
                <a:cs typeface="Times New Roman" panose="02020603050405020304" pitchFamily="18" charset="0"/>
              </a:rPr>
              <a:t>                   </a:t>
            </a:r>
          </a:p>
        </p:txBody>
      </p:sp>
      <p:pic>
        <p:nvPicPr>
          <p:cNvPr id="16" name="Picture 15">
            <a:extLst>
              <a:ext uri="{FF2B5EF4-FFF2-40B4-BE49-F238E27FC236}">
                <a16:creationId xmlns:a16="http://schemas.microsoft.com/office/drawing/2014/main" id="{BBF37910-23BF-41C5-B1CE-685587DF5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357312"/>
            <a:ext cx="7086600" cy="4510088"/>
          </a:xfrm>
          <a:prstGeom prst="rect">
            <a:avLst/>
          </a:prstGeom>
        </p:spPr>
      </p:pic>
    </p:spTree>
    <p:extLst>
      <p:ext uri="{BB962C8B-B14F-4D97-AF65-F5344CB8AC3E}">
        <p14:creationId xmlns:p14="http://schemas.microsoft.com/office/powerpoint/2010/main" val="3303675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98A9-B232-4805-9768-892D8BBA784E}"/>
              </a:ext>
            </a:extLst>
          </p:cNvPr>
          <p:cNvSpPr>
            <a:spLocks noGrp="1"/>
          </p:cNvSpPr>
          <p:nvPr>
            <p:ph type="title"/>
          </p:nvPr>
        </p:nvSpPr>
        <p:spPr>
          <a:xfrm>
            <a:off x="628650" y="365127"/>
            <a:ext cx="7886700" cy="625473"/>
          </a:xfrm>
        </p:spPr>
        <p:txBody>
          <a:bodyPr>
            <a:normAutofit/>
          </a:bodyPr>
          <a:lstStyle/>
          <a:p>
            <a:r>
              <a:rPr lang="en-US" sz="2800" b="1" dirty="0">
                <a:latin typeface="Times New Roman" panose="02020603050405020304" pitchFamily="18" charset="0"/>
                <a:cs typeface="Times New Roman" panose="02020603050405020304" pitchFamily="18" charset="0"/>
              </a:rPr>
              <a:t>DATA FLOW DIAGRAM:</a:t>
            </a:r>
          </a:p>
        </p:txBody>
      </p:sp>
      <p:sp>
        <p:nvSpPr>
          <p:cNvPr id="3" name="Content Placeholder 2">
            <a:extLst>
              <a:ext uri="{FF2B5EF4-FFF2-40B4-BE49-F238E27FC236}">
                <a16:creationId xmlns:a16="http://schemas.microsoft.com/office/drawing/2014/main" id="{5EBF6E83-BE67-4B21-BDD2-B7B23BE42365}"/>
              </a:ext>
            </a:extLst>
          </p:cNvPr>
          <p:cNvSpPr>
            <a:spLocks noGrp="1"/>
          </p:cNvSpPr>
          <p:nvPr>
            <p:ph idx="1"/>
          </p:nvPr>
        </p:nvSpPr>
        <p:spPr>
          <a:xfrm>
            <a:off x="628650" y="990600"/>
            <a:ext cx="7886700" cy="51863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LEVEL 0 DFD: </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LEVEL 1 DFD:</a:t>
            </a:r>
          </a:p>
          <a:p>
            <a:pPr marL="0" indent="0">
              <a:buNone/>
            </a:pPr>
            <a:r>
              <a:rPr lang="en-US" sz="2400" b="1" dirty="0">
                <a:latin typeface="Times New Roman" panose="02020603050405020304" pitchFamily="18" charset="0"/>
                <a:cs typeface="Times New Roman" panose="02020603050405020304" pitchFamily="18" charset="0"/>
              </a:rPr>
              <a:t> </a:t>
            </a:r>
          </a:p>
        </p:txBody>
      </p:sp>
      <p:pic>
        <p:nvPicPr>
          <p:cNvPr id="4" name="image24.png">
            <a:extLst>
              <a:ext uri="{FF2B5EF4-FFF2-40B4-BE49-F238E27FC236}">
                <a16:creationId xmlns:a16="http://schemas.microsoft.com/office/drawing/2014/main" id="{A0BD3E2B-2949-4C5C-9172-F4524D463B23}"/>
              </a:ext>
            </a:extLst>
          </p:cNvPr>
          <p:cNvPicPr/>
          <p:nvPr/>
        </p:nvPicPr>
        <p:blipFill>
          <a:blip r:embed="rId2"/>
          <a:srcRect/>
          <a:stretch>
            <a:fillRect/>
          </a:stretch>
        </p:blipFill>
        <p:spPr>
          <a:xfrm>
            <a:off x="1219200" y="1447800"/>
            <a:ext cx="6629400" cy="1447800"/>
          </a:xfrm>
          <a:prstGeom prst="rect">
            <a:avLst/>
          </a:prstGeom>
          <a:ln/>
        </p:spPr>
      </p:pic>
      <p:pic>
        <p:nvPicPr>
          <p:cNvPr id="5" name="image10.png">
            <a:extLst>
              <a:ext uri="{FF2B5EF4-FFF2-40B4-BE49-F238E27FC236}">
                <a16:creationId xmlns:a16="http://schemas.microsoft.com/office/drawing/2014/main" id="{31495B61-041B-481E-B44A-D29990719049}"/>
              </a:ext>
            </a:extLst>
          </p:cNvPr>
          <p:cNvPicPr/>
          <p:nvPr/>
        </p:nvPicPr>
        <p:blipFill>
          <a:blip r:embed="rId3"/>
          <a:srcRect/>
          <a:stretch>
            <a:fillRect/>
          </a:stretch>
        </p:blipFill>
        <p:spPr>
          <a:xfrm>
            <a:off x="1371600" y="3583780"/>
            <a:ext cx="6477000" cy="2283619"/>
          </a:xfrm>
          <a:prstGeom prst="rect">
            <a:avLst/>
          </a:prstGeom>
          <a:ln/>
        </p:spPr>
      </p:pic>
    </p:spTree>
    <p:extLst>
      <p:ext uri="{BB962C8B-B14F-4D97-AF65-F5344CB8AC3E}">
        <p14:creationId xmlns:p14="http://schemas.microsoft.com/office/powerpoint/2010/main" val="2160993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C93ADA-53FF-4F4F-AB72-D584FE4B0C66}"/>
              </a:ext>
            </a:extLst>
          </p:cNvPr>
          <p:cNvSpPr>
            <a:spLocks noGrp="1"/>
          </p:cNvSpPr>
          <p:nvPr>
            <p:ph idx="1"/>
          </p:nvPr>
        </p:nvSpPr>
        <p:spPr>
          <a:xfrm>
            <a:off x="628650" y="685800"/>
            <a:ext cx="7886700" cy="54911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LEVEL 2 DFD:</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image27.png">
            <a:extLst>
              <a:ext uri="{FF2B5EF4-FFF2-40B4-BE49-F238E27FC236}">
                <a16:creationId xmlns:a16="http://schemas.microsoft.com/office/drawing/2014/main" id="{DFE7EF59-83FA-4356-9D29-B7E39CE0973D}"/>
              </a:ext>
            </a:extLst>
          </p:cNvPr>
          <p:cNvPicPr/>
          <p:nvPr/>
        </p:nvPicPr>
        <p:blipFill>
          <a:blip r:embed="rId2"/>
          <a:srcRect/>
          <a:stretch>
            <a:fillRect/>
          </a:stretch>
        </p:blipFill>
        <p:spPr>
          <a:xfrm>
            <a:off x="1066800" y="1485900"/>
            <a:ext cx="6781800" cy="4229100"/>
          </a:xfrm>
          <a:prstGeom prst="rect">
            <a:avLst/>
          </a:prstGeom>
          <a:ln/>
        </p:spPr>
      </p:pic>
    </p:spTree>
    <p:extLst>
      <p:ext uri="{BB962C8B-B14F-4D97-AF65-F5344CB8AC3E}">
        <p14:creationId xmlns:p14="http://schemas.microsoft.com/office/powerpoint/2010/main" val="12048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4953000" cy="1066800"/>
          </a:xfrm>
        </p:spPr>
        <p:txBody>
          <a:bodyPr>
            <a:noAutofit/>
          </a:bodyPr>
          <a:lstStyle/>
          <a:p>
            <a:r>
              <a:rPr lang="en-US" sz="3200" b="1" dirty="0">
                <a:latin typeface="Times New Roman" panose="02020603050405020304" pitchFamily="18" charset="0"/>
                <a:cs typeface="Times New Roman" panose="02020603050405020304" pitchFamily="18" charset="0"/>
              </a:rPr>
              <a:t>INTRODUCTION</a:t>
            </a:r>
            <a:endParaRPr lang="en-US"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295400"/>
            <a:ext cx="8001000" cy="5922264"/>
          </a:xfrm>
        </p:spPr>
        <p:txBody>
          <a:bodyPr>
            <a:noAutofit/>
          </a:bodyPr>
          <a:lstStyle/>
          <a:p>
            <a:pPr marL="0" indent="0" algn="just">
              <a:buNone/>
            </a:pPr>
            <a:r>
              <a:rPr lang="en-US" sz="1800" dirty="0">
                <a:effectLst/>
                <a:latin typeface="Times New Roman" panose="02020603050405020304" pitchFamily="18" charset="0"/>
                <a:ea typeface="Times New Roman" panose="02020603050405020304" pitchFamily="18" charset="0"/>
              </a:rPr>
              <a:t>	Digital media has become a significant factor in many person’s day to day routine. Hate speech is a story that has been created in an intention to distract or misguide the readers. Due to increase in the online social network development in the past few years due to different purposes hate speech appear in large numbers and in the online world has a widespread. By these online hate speech online social networks users can get effected easily Hate speech have become a society problem, in some occasion spreading more and faster than the true information. A human being is unable to detect all these hate speech. So there is a need for machine learning model that can detect these hate speech automatically. Machine learning models are made to build using the algorithms so that it can classify whether a speech is hate speech, offensive speech and not hate and offensive speech.</a:t>
            </a:r>
            <a:r>
              <a:rPr lang="en-US" sz="1800" dirty="0">
                <a:solidFill>
                  <a:srgbClr val="000000"/>
                </a:solidFill>
                <a:effectLst/>
                <a:latin typeface="Times New Roman" panose="02020603050405020304" pitchFamily="18" charset="0"/>
                <a:ea typeface="Times New Roman" panose="02020603050405020304" pitchFamily="18" charset="0"/>
              </a:rPr>
              <a:t> The dataset for this hate speech classification project has been taken from the Kaggle which includes the features such as count, hate speech, offensive, neither hate nor offensive, class and tweet.</a:t>
            </a:r>
            <a:r>
              <a:rPr lang="en-US" sz="1800" dirty="0">
                <a:effectLst/>
                <a:latin typeface="Times New Roman" panose="02020603050405020304" pitchFamily="18" charset="0"/>
                <a:ea typeface="Times New Roman" panose="02020603050405020304" pitchFamily="18" charset="0"/>
              </a:rPr>
              <a:t> This project used three algorithms to detect hate speech such as Naive Bayes, Random Forest and Gradient Boosting. Different machine learning models have different strengths that make some better than others for certain tasks such as detecting hate speech. Some models are more accurate while others are more efficient. It is important to use different models and compare their performance in order to find the best one for hate speech detection. </a:t>
            </a:r>
            <a:r>
              <a:rPr lang="en-US" sz="1800" dirty="0">
                <a:solidFill>
                  <a:srgbClr val="000000"/>
                </a:solidFill>
                <a:effectLst/>
                <a:latin typeface="Times New Roman" panose="02020603050405020304" pitchFamily="18" charset="0"/>
                <a:ea typeface="Times New Roman" panose="02020603050405020304" pitchFamily="18" charset="0"/>
              </a:rPr>
              <a:t>Gradient Boosting Algorithm yields the highest accuracy compared to the other algorithms. So the project deployment uses the Gradient Boosting Algorithm.</a:t>
            </a:r>
            <a:endParaRPr lang="en-US" sz="1800" dirty="0">
              <a:effectLst/>
              <a:latin typeface="Times New Roman" panose="02020603050405020304" pitchFamily="18" charset="0"/>
              <a:ea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4566-9E55-4E24-97EA-06926BE3FD3D}"/>
              </a:ext>
            </a:extLst>
          </p:cNvPr>
          <p:cNvSpPr>
            <a:spLocks noGrp="1"/>
          </p:cNvSpPr>
          <p:nvPr>
            <p:ph type="title"/>
          </p:nvPr>
        </p:nvSpPr>
        <p:spPr>
          <a:xfrm>
            <a:off x="685800" y="152400"/>
            <a:ext cx="7829550" cy="1538289"/>
          </a:xfrm>
        </p:spPr>
        <p:txBody>
          <a:bodyPr>
            <a:normAutofit/>
          </a:bodyPr>
          <a:lstStyle/>
          <a:p>
            <a:r>
              <a:rPr lang="en-US" sz="3200" b="1" dirty="0">
                <a:latin typeface="Times New Roman" panose="02020603050405020304" pitchFamily="18" charset="0"/>
                <a:cs typeface="Times New Roman" panose="02020603050405020304" pitchFamily="18" charset="0"/>
              </a:rPr>
              <a:t>             MODULE DESCRIPTION   </a:t>
            </a:r>
            <a:br>
              <a:rPr lang="en-US" sz="3200" b="1" dirty="0">
                <a:latin typeface="Times New Roman" panose="02020603050405020304" pitchFamily="18" charset="0"/>
                <a:cs typeface="Times New Roman" panose="02020603050405020304" pitchFamily="18" charset="0"/>
              </a:rPr>
            </a:br>
            <a:br>
              <a:rPr lang="en-US" sz="3200" b="1" u="sng"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ABA44AF9-223A-43B5-B55F-5FDCE47042EB}"/>
              </a:ext>
            </a:extLst>
          </p:cNvPr>
          <p:cNvSpPr>
            <a:spLocks noGrp="1"/>
          </p:cNvSpPr>
          <p:nvPr>
            <p:ph idx="1"/>
          </p:nvPr>
        </p:nvSpPr>
        <p:spPr/>
        <p:txBody>
          <a:bodyPr>
            <a:normAutofit fontScale="92500" lnSpcReduction="20000"/>
          </a:bodyPr>
          <a:lstStyle/>
          <a:p>
            <a:pPr marL="0" marR="0" indent="0" algn="just">
              <a:lnSpc>
                <a:spcPct val="150000"/>
              </a:lnSpc>
              <a:spcBef>
                <a:spcPts val="0"/>
              </a:spcBef>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Pre-processing refers to the transformations applied to our data before feeding it to the algorithm. Data Pre processing is a technique that is used to convert the raw data into a clean data set. In other words, whenever the data is gathered from different sources it is collected in raw format which is not feasible for the analysis. To achieving better results from the applied model in Machine Learning method of the data has to be in a proper manner. Some specified Machine Learning model needs information in a specified format, for example, Random Forest algorithm does not support null values. Therefore, to execute random forest algorithm null values have to be managed from the original raw data set. And another aspect is that data set should be formatted in such a way that more than one Machine Learning and Deep Learning algorithms are executed in given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3119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57C5B-8A55-471C-8B7F-C5F2C9CDDC34}"/>
              </a:ext>
            </a:extLst>
          </p:cNvPr>
          <p:cNvSpPr>
            <a:spLocks noGrp="1"/>
          </p:cNvSpPr>
          <p:nvPr>
            <p:ph idx="1"/>
          </p:nvPr>
        </p:nvSpPr>
        <p:spPr>
          <a:xfrm>
            <a:off x="304800" y="304800"/>
            <a:ext cx="8610600" cy="5872163"/>
          </a:xfrm>
        </p:spPr>
        <p:txBody>
          <a:bodyPr>
            <a:normAutofit/>
          </a:bodyPr>
          <a:lstStyle/>
          <a:p>
            <a:pPr marL="0" marR="0" indent="0" algn="just">
              <a:lnSpc>
                <a:spcPct val="150000"/>
              </a:lnSpc>
              <a:spcBef>
                <a:spcPts val="0"/>
              </a:spcBef>
              <a:spcAft>
                <a:spcPts val="0"/>
              </a:spcAft>
              <a:buNone/>
            </a:pPr>
            <a:endParaRPr lang="en-IN" sz="24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VALIDATION/CLEANING/PREPARING PROCESS:</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50000"/>
              </a:lnSpc>
              <a:spcBef>
                <a:spcPts val="0"/>
              </a:spcBef>
              <a:spcAft>
                <a:spcPts val="0"/>
              </a:spcAft>
              <a:buNone/>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validation is the process of verifying and validating data that is collected before it is </a:t>
            </a:r>
            <a:r>
              <a:rPr lang="en-IN"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used.So</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it means checking the accuracy and quality of source data before </a:t>
            </a:r>
            <a:r>
              <a:rPr lang="en-IN"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using,importing</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or otherwise processing </a:t>
            </a:r>
            <a:r>
              <a:rPr lang="en-IN"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primary goal of data cleaning is to detect and remove errors and anomalies to increase the value of data in analytics and decision making. Data cleaning is the process of fixing or removing incorrect, corrupted, incorrectly formatted, duplicate, or incomplete data within a dataset.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6640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1235-6F70-4DEA-AF95-2A677D372BD7}"/>
              </a:ext>
            </a:extLst>
          </p:cNvPr>
          <p:cNvSpPr>
            <a:spLocks noGrp="1"/>
          </p:cNvSpPr>
          <p:nvPr>
            <p:ph type="title"/>
          </p:nvPr>
        </p:nvSpPr>
        <p:spPr>
          <a:xfrm>
            <a:off x="628650" y="365127"/>
            <a:ext cx="7886700" cy="777874"/>
          </a:xfrm>
        </p:spPr>
        <p:txBody>
          <a:bodyPr>
            <a:normAutofit/>
          </a:bodyPr>
          <a:lstStyle/>
          <a:p>
            <a:r>
              <a:rPr lang="en-US" sz="2400" b="1" dirty="0">
                <a:latin typeface="Times New Roman" panose="02020603050405020304" pitchFamily="18" charset="0"/>
                <a:cs typeface="Times New Roman" panose="02020603050405020304" pitchFamily="18" charset="0"/>
              </a:rPr>
              <a:t>MACHINE LEARNING MODEL DEVELOPMENT:</a:t>
            </a:r>
          </a:p>
        </p:txBody>
      </p:sp>
      <p:sp>
        <p:nvSpPr>
          <p:cNvPr id="3" name="Content Placeholder 2">
            <a:extLst>
              <a:ext uri="{FF2B5EF4-FFF2-40B4-BE49-F238E27FC236}">
                <a16:creationId xmlns:a16="http://schemas.microsoft.com/office/drawing/2014/main" id="{16DD7A23-AAD0-477B-9B2E-4246CB919FA6}"/>
              </a:ext>
            </a:extLst>
          </p:cNvPr>
          <p:cNvSpPr>
            <a:spLocks noGrp="1"/>
          </p:cNvSpPr>
          <p:nvPr>
            <p:ph idx="1"/>
          </p:nvPr>
        </p:nvSpPr>
        <p:spPr>
          <a:xfrm>
            <a:off x="628650" y="1143001"/>
            <a:ext cx="7886700" cy="5033962"/>
          </a:xfrm>
        </p:spPr>
        <p:txBody>
          <a:bodyPr>
            <a:normAutofit/>
          </a:bodyPr>
          <a:lstStyle/>
          <a:p>
            <a:pPr marL="0" indent="0" algn="just">
              <a:buNone/>
            </a:pPr>
            <a:r>
              <a:rPr lang="en-US" sz="2000" dirty="0">
                <a:effectLst/>
                <a:latin typeface="Times New Roman" panose="02020603050405020304" pitchFamily="18" charset="0"/>
                <a:ea typeface="Times New Roman" panose="02020603050405020304" pitchFamily="18" charset="0"/>
              </a:rPr>
              <a:t>	It is crucial to reliably compare the performance of various machine learning algorithms, and it will become clear that scikit-learn in Python can be used to build a test harness for this purpose. You can apply this test harness as a model for your own machine learning issues and include additional and various methods to contrast. There will be variations in the efficiency attributes of each model. You can assess each model's potential accuracy on unobserved data by using resampling techniques like cross validation. It must be able to select one or two of the best models from the group of models you have developed using these approximations. It is a good idea to visualize new datasets using a variety of methods in order to view the data from various angles. The choice of models follows the same logic. In order to select the one or two that will be used for finalization, you should examine the expected accuracy of your machine learning algorithms in a variety of ways. Using various visualization techniques to display the average accuracy, variance, and other characteristics of the range of model accuracies is one way to achieve this.</a:t>
            </a:r>
            <a:endParaRPr lang="en-US" sz="2000" dirty="0"/>
          </a:p>
        </p:txBody>
      </p:sp>
    </p:spTree>
    <p:extLst>
      <p:ext uri="{BB962C8B-B14F-4D97-AF65-F5344CB8AC3E}">
        <p14:creationId xmlns:p14="http://schemas.microsoft.com/office/powerpoint/2010/main" val="2354103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0BFC-919B-4E9B-B442-3278AD5BA057}"/>
              </a:ext>
            </a:extLst>
          </p:cNvPr>
          <p:cNvSpPr>
            <a:spLocks noGrp="1"/>
          </p:cNvSpPr>
          <p:nvPr>
            <p:ph type="title"/>
          </p:nvPr>
        </p:nvSpPr>
        <p:spPr>
          <a:xfrm>
            <a:off x="381000" y="533400"/>
            <a:ext cx="8134350" cy="1157289"/>
          </a:xfrm>
        </p:spPr>
        <p:txBody>
          <a:bodyPr>
            <a:normAutofit/>
          </a:bodyPr>
          <a:lstStyle/>
          <a:p>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RANDOM FOREST ALGORITHM :</a:t>
            </a:r>
          </a:p>
        </p:txBody>
      </p:sp>
      <p:sp>
        <p:nvSpPr>
          <p:cNvPr id="3" name="Content Placeholder 2">
            <a:extLst>
              <a:ext uri="{FF2B5EF4-FFF2-40B4-BE49-F238E27FC236}">
                <a16:creationId xmlns:a16="http://schemas.microsoft.com/office/drawing/2014/main" id="{ED5EBF70-53AA-4D54-AEEC-CFEC2B8B732E}"/>
              </a:ext>
            </a:extLst>
          </p:cNvPr>
          <p:cNvSpPr>
            <a:spLocks noGrp="1"/>
          </p:cNvSpPr>
          <p:nvPr>
            <p:ph idx="1"/>
          </p:nvPr>
        </p:nvSpPr>
        <p:spPr>
          <a:xfrm>
            <a:off x="628650" y="1905000"/>
            <a:ext cx="8134350" cy="4953000"/>
          </a:xfrm>
        </p:spPr>
        <p:txBody>
          <a:bodyPr>
            <a:normAutofit/>
          </a:bodyPr>
          <a:lstStyle/>
          <a:p>
            <a:pPr marL="0" marR="0" indent="0" algn="just">
              <a:lnSpc>
                <a:spcPct val="150000"/>
              </a:lnSpc>
              <a:buNone/>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6243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9D70-2B01-4E82-9AA3-1575B518F6CD}"/>
              </a:ext>
            </a:extLst>
          </p:cNvPr>
          <p:cNvSpPr>
            <a:spLocks noGrp="1"/>
          </p:cNvSpPr>
          <p:nvPr>
            <p:ph type="title"/>
          </p:nvPr>
        </p:nvSpPr>
        <p:spPr>
          <a:xfrm>
            <a:off x="628650" y="457199"/>
            <a:ext cx="7886700" cy="838201"/>
          </a:xfrm>
        </p:spPr>
        <p:txBody>
          <a:bodyPr>
            <a:noAutofit/>
          </a:bodyPr>
          <a:lstStyle/>
          <a:p>
            <a:br>
              <a:rPr lang="en-IN" sz="32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32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NAIVE BAYES ALGORITHM:</a:t>
            </a:r>
            <a:br>
              <a:rPr lang="en-US"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7DF40C-4D92-4601-AC2F-279B4CBEB708}"/>
              </a:ext>
            </a:extLst>
          </p:cNvPr>
          <p:cNvSpPr>
            <a:spLocks noGrp="1"/>
          </p:cNvSpPr>
          <p:nvPr>
            <p:ph idx="1"/>
          </p:nvPr>
        </p:nvSpPr>
        <p:spPr>
          <a:xfrm>
            <a:off x="628650" y="1676400"/>
            <a:ext cx="7886700" cy="4500563"/>
          </a:xfrm>
        </p:spPr>
        <p:txBody>
          <a:bodyPr>
            <a:normAutofit/>
          </a:bodyPr>
          <a:lstStyle/>
          <a:p>
            <a:pPr marL="0" marR="0" lvl="0" indent="0" algn="just" fontAlgn="base">
              <a:lnSpc>
                <a:spcPct val="100000"/>
              </a:lnSpc>
              <a:spcBef>
                <a:spcPts val="0"/>
              </a:spcBef>
              <a:spcAft>
                <a:spcPts val="1440"/>
              </a:spcAf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Naive Bayes algorithm is an intuitive method that uses the probabilities of each attribute belonging to each class to make a prediction. It is the supervised learning approach you would come up with if you wanted to model a predictive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problem probabilistically Naive bayes simplifies the calculation of probabilities by assuming that the probability of each attribute belonging to a given class value is independent of all other attributes. This is a strong assumption but results in a fast and effective method . Naive Bayes is a statistical classification technique based on Bayes Theorem. It is one of the simplest supervised learning algorithms .Naive Bayes classifier is the fast, accurate and reliable algorithm. Naive Bayes classifiers have high accuracy and speed on large datasets.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921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177B-6817-4F77-A7D7-3983AA1958E2}"/>
              </a:ext>
            </a:extLst>
          </p:cNvPr>
          <p:cNvSpPr>
            <a:spLocks noGrp="1"/>
          </p:cNvSpPr>
          <p:nvPr>
            <p:ph type="title"/>
          </p:nvPr>
        </p:nvSpPr>
        <p:spPr>
          <a:xfrm>
            <a:off x="914400" y="681037"/>
            <a:ext cx="6477000" cy="842963"/>
          </a:xfrm>
        </p:spPr>
        <p:txBody>
          <a:bodyPr>
            <a:normAutofit fontScale="90000"/>
          </a:bodyPr>
          <a:lstStyle/>
          <a:p>
            <a:b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b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GRADIENT BOOSTING: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D46C2C2-57E3-400D-A1DD-4C506531464C}"/>
              </a:ext>
            </a:extLst>
          </p:cNvPr>
          <p:cNvSpPr>
            <a:spLocks noGrp="1"/>
          </p:cNvSpPr>
          <p:nvPr>
            <p:ph idx="1"/>
          </p:nvPr>
        </p:nvSpPr>
        <p:spPr>
          <a:xfrm>
            <a:off x="609600" y="1828800"/>
            <a:ext cx="8372475" cy="4046538"/>
          </a:xfrm>
        </p:spPr>
        <p:txBody>
          <a:bodyPr>
            <a:normAutofit/>
          </a:bodyPr>
          <a:lstStyle/>
          <a:p>
            <a:pPr marL="0" indent="0" algn="just">
              <a:buNone/>
            </a:pPr>
            <a:r>
              <a:rPr lang="en-IN" sz="2000" dirty="0">
                <a:effectLst/>
                <a:latin typeface="Times New Roman" panose="02020603050405020304" pitchFamily="18" charset="0"/>
                <a:ea typeface="Calibri" panose="020F0502020204030204" pitchFamily="34" charset="0"/>
              </a:rPr>
              <a:t>    	Boosting is one of the popular learning ensemble </a:t>
            </a:r>
            <a:r>
              <a:rPr lang="en-IN" sz="2000" dirty="0" err="1">
                <a:effectLst/>
                <a:latin typeface="Times New Roman" panose="02020603050405020304" pitchFamily="18" charset="0"/>
                <a:ea typeface="Calibri" panose="020F0502020204030204" pitchFamily="34" charset="0"/>
              </a:rPr>
              <a:t>modeling</a:t>
            </a:r>
            <a:r>
              <a:rPr lang="en-IN" sz="2000" dirty="0">
                <a:effectLst/>
                <a:latin typeface="Times New Roman" panose="02020603050405020304" pitchFamily="18" charset="0"/>
                <a:ea typeface="Calibri" panose="020F0502020204030204" pitchFamily="34" charset="0"/>
              </a:rPr>
              <a:t> techniques used to build strong classifiers from various weak classifiers. It starts with building a primary model from available training data sets then it identifies the errors present in the base model. After identifying the error, a secondary model is built, and further, a third model is introduced in this process. In this way, this process of introducing more models is continued until we get a complete training data set by which model predicts correctly. AdaBoost (Adaptive boosting) was the first boosting algorithm to combine various weak classifiers into a single strong classifier in the history of machine learning. It primarily focuses to solve classification tasks such as binary classification.</a:t>
            </a:r>
            <a:r>
              <a:rPr lang="en-IN" sz="2000" dirty="0">
                <a:solidFill>
                  <a:srgbClr val="000000"/>
                </a:solidFill>
                <a:effectLst/>
                <a:latin typeface="Times New Roman" panose="02020603050405020304" pitchFamily="18" charset="0"/>
                <a:ea typeface="Calibri" panose="020F0502020204030204" pitchFamily="34" charset="0"/>
              </a:rPr>
              <a:t> there are so many algorithms used in machine learning, boosting algorithms has become mainstream in the machine learning community across the world.</a:t>
            </a:r>
            <a:endParaRPr lang="en-US" sz="2000" dirty="0"/>
          </a:p>
        </p:txBody>
      </p:sp>
    </p:spTree>
    <p:extLst>
      <p:ext uri="{BB962C8B-B14F-4D97-AF65-F5344CB8AC3E}">
        <p14:creationId xmlns:p14="http://schemas.microsoft.com/office/powerpoint/2010/main" val="942615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188E7-6307-4A81-960D-76B9FFBA7F30}"/>
              </a:ext>
            </a:extLst>
          </p:cNvPr>
          <p:cNvSpPr>
            <a:spLocks noGrp="1"/>
          </p:cNvSpPr>
          <p:nvPr>
            <p:ph idx="1"/>
          </p:nvPr>
        </p:nvSpPr>
        <p:spPr>
          <a:xfrm>
            <a:off x="533400" y="1524000"/>
            <a:ext cx="8153400" cy="4652963"/>
          </a:xfrm>
        </p:spPr>
        <p:txBody>
          <a:bodyPr>
            <a:normAutofit/>
          </a:bodyPr>
          <a:lstStyle/>
          <a:p>
            <a:pPr marL="0" indent="0" algn="just">
              <a:buNone/>
            </a:pPr>
            <a:r>
              <a:rPr lang="en-US" sz="2400" dirty="0">
                <a:solidFill>
                  <a:srgbClr val="232629"/>
                </a:solidFill>
                <a:effectLst/>
                <a:highlight>
                  <a:srgbClr val="FFFFFF"/>
                </a:highlight>
                <a:latin typeface="Times New Roman" panose="02020603050405020304" pitchFamily="18" charset="0"/>
                <a:ea typeface="Times New Roman" panose="02020603050405020304" pitchFamily="18" charset="0"/>
              </a:rPr>
              <a:t>	Flask is a micro web framework written in </a:t>
            </a:r>
            <a:r>
              <a:rPr lang="en-US" sz="2400" dirty="0" err="1">
                <a:solidFill>
                  <a:srgbClr val="232629"/>
                </a:solidFill>
                <a:effectLst/>
                <a:highlight>
                  <a:srgbClr val="FFFFFF"/>
                </a:highlight>
                <a:latin typeface="Times New Roman" panose="02020603050405020304" pitchFamily="18" charset="0"/>
                <a:ea typeface="Times New Roman" panose="02020603050405020304" pitchFamily="18" charset="0"/>
              </a:rPr>
              <a:t>Python.It</a:t>
            </a:r>
            <a:r>
              <a:rPr lang="en-US" sz="2400" dirty="0">
                <a:solidFill>
                  <a:srgbClr val="232629"/>
                </a:solidFill>
                <a:effectLst/>
                <a:highlight>
                  <a:srgbClr val="FFFFFF"/>
                </a:highlight>
                <a:latin typeface="Times New Roman" panose="02020603050405020304" pitchFamily="18" charset="0"/>
                <a:ea typeface="Times New Roman" panose="02020603050405020304" pitchFamily="18" charset="0"/>
              </a:rPr>
              <a:t> is classified as a micro-framework because it does not require particular tools or </a:t>
            </a:r>
            <a:r>
              <a:rPr lang="en-US" sz="2400" dirty="0" err="1">
                <a:solidFill>
                  <a:srgbClr val="232629"/>
                </a:solidFill>
                <a:effectLst/>
                <a:highlight>
                  <a:srgbClr val="FFFFFF"/>
                </a:highlight>
                <a:latin typeface="Times New Roman" panose="02020603050405020304" pitchFamily="18" charset="0"/>
                <a:ea typeface="Times New Roman" panose="02020603050405020304" pitchFamily="18" charset="0"/>
              </a:rPr>
              <a:t>libraries.It</a:t>
            </a:r>
            <a:r>
              <a:rPr lang="en-US" sz="2400" dirty="0">
                <a:solidFill>
                  <a:srgbClr val="232629"/>
                </a:solidFill>
                <a:effectLst/>
                <a:highlight>
                  <a:srgbClr val="FFFFFF"/>
                </a:highlight>
                <a:latin typeface="Times New Roman" panose="02020603050405020304" pitchFamily="18" charset="0"/>
                <a:ea typeface="Times New Roman" panose="02020603050405020304" pitchFamily="18" charset="0"/>
              </a:rPr>
              <a:t> has no database abstraction layer, form validation, or any other components where pre-existing third-party libraries provide common </a:t>
            </a:r>
            <a:r>
              <a:rPr lang="en-US" sz="2400" dirty="0" err="1">
                <a:solidFill>
                  <a:srgbClr val="232629"/>
                </a:solidFill>
                <a:effectLst/>
                <a:highlight>
                  <a:srgbClr val="FFFFFF"/>
                </a:highlight>
                <a:latin typeface="Times New Roman" panose="02020603050405020304" pitchFamily="18" charset="0"/>
                <a:ea typeface="Times New Roman" panose="02020603050405020304" pitchFamily="18" charset="0"/>
              </a:rPr>
              <a:t>functions.However</a:t>
            </a:r>
            <a:r>
              <a:rPr lang="en-US" sz="2400" dirty="0">
                <a:solidFill>
                  <a:srgbClr val="232629"/>
                </a:solidFill>
                <a:effectLst/>
                <a:highlight>
                  <a:srgbClr val="FFFFFF"/>
                </a:highlight>
                <a:latin typeface="Times New Roman" panose="02020603050405020304" pitchFamily="18" charset="0"/>
                <a:ea typeface="Times New Roman" panose="02020603050405020304" pitchFamily="18" charset="0"/>
              </a:rPr>
              <a:t>, flask supports extensions that can add application features as if they were implemented in flask itself. Extensions exist for object-relational mappers, form validation, upload handling, various open authentication technologies and several common framework related </a:t>
            </a:r>
            <a:r>
              <a:rPr lang="en-US" sz="2400" dirty="0" err="1">
                <a:solidFill>
                  <a:srgbClr val="232629"/>
                </a:solidFill>
                <a:effectLst/>
                <a:highlight>
                  <a:srgbClr val="FFFFFF"/>
                </a:highlight>
                <a:latin typeface="Times New Roman" panose="02020603050405020304" pitchFamily="18" charset="0"/>
                <a:ea typeface="Times New Roman" panose="02020603050405020304" pitchFamily="18" charset="0"/>
              </a:rPr>
              <a:t>tools.The</a:t>
            </a:r>
            <a:r>
              <a:rPr lang="en-US" sz="2400" dirty="0">
                <a:solidFill>
                  <a:srgbClr val="232629"/>
                </a:solidFill>
                <a:effectLst/>
                <a:highlight>
                  <a:srgbClr val="FFFFFF"/>
                </a:highlight>
                <a:latin typeface="Times New Roman" panose="02020603050405020304" pitchFamily="18" charset="0"/>
                <a:ea typeface="Times New Roman" panose="02020603050405020304" pitchFamily="18" charset="0"/>
              </a:rPr>
              <a:t> most accurate algorithm is used to implement the model Gradient Boosting, one of three algorithms, is the strongest model. The Flask micro web framework is used to deploy this model.</a:t>
            </a:r>
            <a:endParaRPr lang="en-US" sz="2400" dirty="0">
              <a:solidFill>
                <a:srgbClr val="232629"/>
              </a:solidFill>
              <a:effectLst/>
              <a:highlight>
                <a:srgbClr val="FFFFFF"/>
              </a:highlight>
              <a:latin typeface="Arial" panose="020B0604020202020204" pitchFamily="34" charset="0"/>
              <a:ea typeface="Arial" panose="020B0604020202020204" pitchFamily="34"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7B30AE1A-7195-4BEF-B2A0-3BC7BA89FE6D}"/>
              </a:ext>
            </a:extLst>
          </p:cNvPr>
          <p:cNvSpPr>
            <a:spLocks noGrp="1"/>
          </p:cNvSpPr>
          <p:nvPr>
            <p:ph type="title"/>
          </p:nvPr>
        </p:nvSpPr>
        <p:spPr>
          <a:xfrm>
            <a:off x="533400" y="365127"/>
            <a:ext cx="7981950" cy="1082674"/>
          </a:xfrm>
        </p:spPr>
        <p:txBody>
          <a:bodyPr>
            <a:normAutofit/>
          </a:bodyPr>
          <a:lstStyle/>
          <a:p>
            <a:r>
              <a:rPr lang="en-US" sz="3200" b="1" dirty="0">
                <a:latin typeface="Times New Roman" panose="02020603050405020304" pitchFamily="18" charset="0"/>
                <a:cs typeface="Times New Roman" panose="02020603050405020304" pitchFamily="18" charset="0"/>
              </a:rPr>
              <a:t>DEPLOYMENT USING FLASK:</a:t>
            </a:r>
          </a:p>
        </p:txBody>
      </p:sp>
    </p:spTree>
    <p:extLst>
      <p:ext uri="{BB962C8B-B14F-4D97-AF65-F5344CB8AC3E}">
        <p14:creationId xmlns:p14="http://schemas.microsoft.com/office/powerpoint/2010/main" val="3348786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9B0A-81B0-4E94-912E-7CBB329B3F7B}"/>
              </a:ext>
            </a:extLst>
          </p:cNvPr>
          <p:cNvSpPr>
            <a:spLocks noGrp="1"/>
          </p:cNvSpPr>
          <p:nvPr>
            <p:ph type="title"/>
          </p:nvPr>
        </p:nvSpPr>
        <p:spPr>
          <a:xfrm>
            <a:off x="628650" y="365127"/>
            <a:ext cx="7886700" cy="930273"/>
          </a:xfrm>
        </p:spPr>
        <p:txBody>
          <a:bodyPr>
            <a:normAutofit/>
          </a:bodyPr>
          <a:lstStyle/>
          <a:p>
            <a:pPr algn="ctr"/>
            <a:r>
              <a:rPr lang="en-US" sz="3200" b="1" dirty="0">
                <a:latin typeface="Times New Roman" panose="02020603050405020304" pitchFamily="18" charset="0"/>
                <a:cs typeface="Times New Roman" panose="02020603050405020304" pitchFamily="18" charset="0"/>
              </a:rPr>
              <a:t>PERFORMANCE EVALUATION</a:t>
            </a:r>
          </a:p>
        </p:txBody>
      </p:sp>
      <p:sp>
        <p:nvSpPr>
          <p:cNvPr id="6" name="Content Placeholder 5">
            <a:extLst>
              <a:ext uri="{FF2B5EF4-FFF2-40B4-BE49-F238E27FC236}">
                <a16:creationId xmlns:a16="http://schemas.microsoft.com/office/drawing/2014/main" id="{6DEBFCAD-C35A-4D60-A780-8F51A39E7482}"/>
              </a:ext>
            </a:extLst>
          </p:cNvPr>
          <p:cNvSpPr>
            <a:spLocks noGrp="1"/>
          </p:cNvSpPr>
          <p:nvPr>
            <p:ph idx="1"/>
          </p:nvPr>
        </p:nvSpPr>
        <p:spPr>
          <a:xfrm>
            <a:off x="304800" y="1143000"/>
            <a:ext cx="8763000" cy="5486400"/>
          </a:xfrm>
        </p:spPr>
        <p:txBody>
          <a:bodyPr/>
          <a:lstStyle/>
          <a:p>
            <a:pPr marL="0" indent="0">
              <a:buNone/>
            </a:pPr>
            <a:r>
              <a:rPr lang="en-US" sz="2000" b="1" dirty="0">
                <a:latin typeface="Times New Roman" panose="02020603050405020304" pitchFamily="18" charset="0"/>
                <a:cs typeface="Times New Roman" panose="02020603050405020304" pitchFamily="18" charset="0"/>
              </a:rPr>
              <a:t>CLASSIFICATION REPORT:                    </a:t>
            </a:r>
          </a:p>
        </p:txBody>
      </p:sp>
      <p:pic>
        <p:nvPicPr>
          <p:cNvPr id="7" name="image26.png">
            <a:extLst>
              <a:ext uri="{FF2B5EF4-FFF2-40B4-BE49-F238E27FC236}">
                <a16:creationId xmlns:a16="http://schemas.microsoft.com/office/drawing/2014/main" id="{A6343E5D-D2E0-4967-8DC7-D52DB08D5C55}"/>
              </a:ext>
            </a:extLst>
          </p:cNvPr>
          <p:cNvPicPr>
            <a:picLocks/>
          </p:cNvPicPr>
          <p:nvPr/>
        </p:nvPicPr>
        <p:blipFill>
          <a:blip r:embed="rId2"/>
          <a:srcRect/>
          <a:stretch>
            <a:fillRect/>
          </a:stretch>
        </p:blipFill>
        <p:spPr>
          <a:xfrm>
            <a:off x="612681" y="1524000"/>
            <a:ext cx="4100513" cy="2438400"/>
          </a:xfrm>
          <a:prstGeom prst="rect">
            <a:avLst/>
          </a:prstGeom>
          <a:ln/>
        </p:spPr>
      </p:pic>
      <p:pic>
        <p:nvPicPr>
          <p:cNvPr id="8" name="image7.png">
            <a:extLst>
              <a:ext uri="{FF2B5EF4-FFF2-40B4-BE49-F238E27FC236}">
                <a16:creationId xmlns:a16="http://schemas.microsoft.com/office/drawing/2014/main" id="{1B8612E9-53E7-4E2F-AB13-B9DAB317B53A}"/>
              </a:ext>
            </a:extLst>
          </p:cNvPr>
          <p:cNvPicPr/>
          <p:nvPr/>
        </p:nvPicPr>
        <p:blipFill>
          <a:blip r:embed="rId3"/>
          <a:srcRect/>
          <a:stretch>
            <a:fillRect/>
          </a:stretch>
        </p:blipFill>
        <p:spPr>
          <a:xfrm>
            <a:off x="5005107" y="1524000"/>
            <a:ext cx="3752850" cy="2438400"/>
          </a:xfrm>
          <a:prstGeom prst="rect">
            <a:avLst/>
          </a:prstGeom>
          <a:ln/>
        </p:spPr>
      </p:pic>
      <p:pic>
        <p:nvPicPr>
          <p:cNvPr id="9" name="image1.png">
            <a:extLst>
              <a:ext uri="{FF2B5EF4-FFF2-40B4-BE49-F238E27FC236}">
                <a16:creationId xmlns:a16="http://schemas.microsoft.com/office/drawing/2014/main" id="{1498443B-B494-481B-8DBD-9932067DE857}"/>
              </a:ext>
            </a:extLst>
          </p:cNvPr>
          <p:cNvPicPr/>
          <p:nvPr/>
        </p:nvPicPr>
        <p:blipFill>
          <a:blip r:embed="rId4"/>
          <a:srcRect/>
          <a:stretch>
            <a:fillRect/>
          </a:stretch>
        </p:blipFill>
        <p:spPr>
          <a:xfrm>
            <a:off x="1741394" y="4191000"/>
            <a:ext cx="5943600" cy="2146300"/>
          </a:xfrm>
          <a:prstGeom prst="rect">
            <a:avLst/>
          </a:prstGeom>
          <a:ln/>
        </p:spPr>
      </p:pic>
    </p:spTree>
    <p:extLst>
      <p:ext uri="{BB962C8B-B14F-4D97-AF65-F5344CB8AC3E}">
        <p14:creationId xmlns:p14="http://schemas.microsoft.com/office/powerpoint/2010/main" val="4214746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D828-A7C5-48F2-8F57-F8641EFBF43C}"/>
              </a:ext>
            </a:extLst>
          </p:cNvPr>
          <p:cNvSpPr>
            <a:spLocks noGrp="1"/>
          </p:cNvSpPr>
          <p:nvPr>
            <p:ph type="title"/>
          </p:nvPr>
        </p:nvSpPr>
        <p:spPr>
          <a:xfrm>
            <a:off x="628650" y="365127"/>
            <a:ext cx="7886700" cy="625473"/>
          </a:xfrm>
        </p:spPr>
        <p:txBody>
          <a:bodyPr>
            <a:normAutofit/>
          </a:bodyPr>
          <a:lstStyle/>
          <a:p>
            <a:r>
              <a:rPr lang="en-US" sz="2800" b="1" dirty="0">
                <a:latin typeface="Times New Roman" panose="02020603050405020304" pitchFamily="18" charset="0"/>
                <a:cs typeface="Times New Roman" panose="02020603050405020304" pitchFamily="18" charset="0"/>
              </a:rPr>
              <a:t>ACCURACY COMPARISON:</a:t>
            </a:r>
          </a:p>
        </p:txBody>
      </p:sp>
      <p:pic>
        <p:nvPicPr>
          <p:cNvPr id="4" name="image17.png">
            <a:extLst>
              <a:ext uri="{FF2B5EF4-FFF2-40B4-BE49-F238E27FC236}">
                <a16:creationId xmlns:a16="http://schemas.microsoft.com/office/drawing/2014/main" id="{B2F80BC9-A6A9-4505-9799-238C213548ED}"/>
              </a:ext>
            </a:extLst>
          </p:cNvPr>
          <p:cNvPicPr>
            <a:picLocks noGrp="1"/>
          </p:cNvPicPr>
          <p:nvPr>
            <p:ph idx="1"/>
          </p:nvPr>
        </p:nvPicPr>
        <p:blipFill>
          <a:blip r:embed="rId2"/>
          <a:srcRect/>
          <a:stretch>
            <a:fillRect/>
          </a:stretch>
        </p:blipFill>
        <p:spPr>
          <a:xfrm>
            <a:off x="628650" y="990601"/>
            <a:ext cx="7981950" cy="2514600"/>
          </a:xfrm>
          <a:prstGeom prst="rect">
            <a:avLst/>
          </a:prstGeom>
          <a:ln/>
        </p:spPr>
      </p:pic>
      <p:pic>
        <p:nvPicPr>
          <p:cNvPr id="5" name="image30.png">
            <a:extLst>
              <a:ext uri="{FF2B5EF4-FFF2-40B4-BE49-F238E27FC236}">
                <a16:creationId xmlns:a16="http://schemas.microsoft.com/office/drawing/2014/main" id="{7CB58799-CDD7-4132-9B7C-2CF363B959D2}"/>
              </a:ext>
            </a:extLst>
          </p:cNvPr>
          <p:cNvPicPr/>
          <p:nvPr/>
        </p:nvPicPr>
        <p:blipFill>
          <a:blip r:embed="rId3"/>
          <a:srcRect/>
          <a:stretch>
            <a:fillRect/>
          </a:stretch>
        </p:blipFill>
        <p:spPr>
          <a:xfrm>
            <a:off x="628650" y="3657599"/>
            <a:ext cx="8134350" cy="3025589"/>
          </a:xfrm>
          <a:prstGeom prst="rect">
            <a:avLst/>
          </a:prstGeom>
          <a:ln/>
        </p:spPr>
      </p:pic>
    </p:spTree>
    <p:extLst>
      <p:ext uri="{BB962C8B-B14F-4D97-AF65-F5344CB8AC3E}">
        <p14:creationId xmlns:p14="http://schemas.microsoft.com/office/powerpoint/2010/main" val="337732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2FDB-CAD6-48A9-AA9E-C930D02B2F11}"/>
              </a:ext>
            </a:extLst>
          </p:cNvPr>
          <p:cNvSpPr>
            <a:spLocks noGrp="1"/>
          </p:cNvSpPr>
          <p:nvPr>
            <p:ph type="title"/>
          </p:nvPr>
        </p:nvSpPr>
        <p:spPr>
          <a:xfrm>
            <a:off x="1524000" y="228601"/>
            <a:ext cx="6991350" cy="990600"/>
          </a:xfrm>
        </p:spPr>
        <p:txBody>
          <a:bodyPr>
            <a:normAutofit/>
          </a:bodyPr>
          <a:lstStyle/>
          <a:p>
            <a:r>
              <a:rPr lang="en-US" sz="3200" b="1" dirty="0">
                <a:latin typeface="Times New Roman" panose="02020603050405020304" pitchFamily="18" charset="0"/>
                <a:cs typeface="Times New Roman" panose="02020603050405020304" pitchFamily="18" charset="0"/>
              </a:rPr>
              <a:t>           SCREENSHOTS </a:t>
            </a:r>
          </a:p>
        </p:txBody>
      </p:sp>
      <p:pic>
        <p:nvPicPr>
          <p:cNvPr id="4" name="Picture 3">
            <a:extLst>
              <a:ext uri="{FF2B5EF4-FFF2-40B4-BE49-F238E27FC236}">
                <a16:creationId xmlns:a16="http://schemas.microsoft.com/office/drawing/2014/main" id="{258A43D8-1122-4E14-BA2E-2622B475D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72726"/>
            <a:ext cx="8534400" cy="4823273"/>
          </a:xfrm>
          <a:prstGeom prst="rect">
            <a:avLst/>
          </a:prstGeom>
        </p:spPr>
      </p:pic>
    </p:spTree>
    <p:extLst>
      <p:ext uri="{BB962C8B-B14F-4D97-AF65-F5344CB8AC3E}">
        <p14:creationId xmlns:p14="http://schemas.microsoft.com/office/powerpoint/2010/main" val="2684337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DF56-BDE5-4144-8C54-79D71B7963C4}"/>
              </a:ext>
            </a:extLst>
          </p:cNvPr>
          <p:cNvSpPr>
            <a:spLocks noGrp="1"/>
          </p:cNvSpPr>
          <p:nvPr>
            <p:ph type="title"/>
          </p:nvPr>
        </p:nvSpPr>
        <p:spPr>
          <a:xfrm>
            <a:off x="628650" y="365127"/>
            <a:ext cx="7886700" cy="701674"/>
          </a:xfrm>
        </p:spPr>
        <p:txBody>
          <a:bodyPr>
            <a:normAutofit/>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OBJECTIVE OF THE PROJECT</a:t>
            </a:r>
          </a:p>
        </p:txBody>
      </p:sp>
      <p:sp>
        <p:nvSpPr>
          <p:cNvPr id="3" name="Content Placeholder 2">
            <a:extLst>
              <a:ext uri="{FF2B5EF4-FFF2-40B4-BE49-F238E27FC236}">
                <a16:creationId xmlns:a16="http://schemas.microsoft.com/office/drawing/2014/main" id="{152C4B37-A01F-4250-9C9E-44B6FC0CFEB7}"/>
              </a:ext>
            </a:extLst>
          </p:cNvPr>
          <p:cNvSpPr>
            <a:spLocks noGrp="1"/>
          </p:cNvSpPr>
          <p:nvPr>
            <p:ph idx="1"/>
          </p:nvPr>
        </p:nvSpPr>
        <p:spPr>
          <a:xfrm>
            <a:off x="628650" y="1295400"/>
            <a:ext cx="7886700" cy="4495800"/>
          </a:xfrm>
        </p:spPr>
        <p:txBody>
          <a:bodyPr/>
          <a:lstStyle/>
          <a:p>
            <a:pPr marL="0" indent="0" algn="just" fontAlgn="base">
              <a:buNone/>
            </a:pPr>
            <a:r>
              <a:rPr lang="en-IN" sz="2800" dirty="0">
                <a:latin typeface="Times New Roman" panose="02020603050405020304" pitchFamily="18" charset="0"/>
                <a:cs typeface="Times New Roman" panose="02020603050405020304" pitchFamily="18" charset="0"/>
              </a:rPr>
              <a:t>	The goal is to develop a machine learning model for hate speech  Prediction, to potentially replace the updatable supervised machine learning classification models by predicting results in the form of best accuracy by comparing supervised algorithms.</a:t>
            </a:r>
            <a:r>
              <a:rPr lang="en-US" sz="2800" dirty="0">
                <a:latin typeface="Times New Roman" panose="02020603050405020304" pitchFamily="18" charset="0"/>
                <a:cs typeface="Times New Roman" panose="02020603050405020304" pitchFamily="18" charset="0"/>
              </a:rPr>
              <a:t> The main Scope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to detect the hate speech, which is a classic text classification problem with a help of NLP and machine learning algorithm. It is needed to build a model that can differentiate between hate speech or not.</a:t>
            </a:r>
            <a:endParaRPr lang="en-IN" sz="2800" dirty="0">
              <a:latin typeface="Times New Roman" panose="02020603050405020304" pitchFamily="18" charset="0"/>
              <a:cs typeface="Times New Roman" panose="02020603050405020304" pitchFamily="18" charset="0"/>
            </a:endParaRPr>
          </a:p>
          <a:p>
            <a:pPr lvl="2"/>
            <a:endParaRPr lang="en-IN" sz="20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24802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A8F6-383F-4BF9-8165-B2D748D08806}"/>
              </a:ext>
            </a:extLst>
          </p:cNvPr>
          <p:cNvSpPr>
            <a:spLocks noGrp="1"/>
          </p:cNvSpPr>
          <p:nvPr>
            <p:ph type="title"/>
          </p:nvPr>
        </p:nvSpPr>
        <p:spPr>
          <a:xfrm>
            <a:off x="2286000" y="365127"/>
            <a:ext cx="3657600" cy="777874"/>
          </a:xfrm>
        </p:spPr>
        <p:txBody>
          <a:bodyPr>
            <a:normAutofit/>
          </a:bodyPr>
          <a:lstStyle/>
          <a:p>
            <a:r>
              <a:rPr lang="en-US" sz="3200" b="1" dirty="0"/>
              <a:t>    </a:t>
            </a:r>
            <a:r>
              <a:rPr lang="en-US" sz="3200" b="1" dirty="0">
                <a:latin typeface="Times New Roman" panose="02020603050405020304" pitchFamily="18" charset="0"/>
                <a:cs typeface="Times New Roman" panose="02020603050405020304" pitchFamily="18" charset="0"/>
              </a:rPr>
              <a:t>HATE SPEECH</a:t>
            </a:r>
          </a:p>
        </p:txBody>
      </p:sp>
      <p:pic>
        <p:nvPicPr>
          <p:cNvPr id="4" name="Picture 3">
            <a:extLst>
              <a:ext uri="{FF2B5EF4-FFF2-40B4-BE49-F238E27FC236}">
                <a16:creationId xmlns:a16="http://schemas.microsoft.com/office/drawing/2014/main" id="{DD1F9F81-2347-49B6-B737-59BCA633B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56448"/>
            <a:ext cx="8686800" cy="2729752"/>
          </a:xfrm>
          <a:prstGeom prst="rect">
            <a:avLst/>
          </a:prstGeom>
        </p:spPr>
      </p:pic>
      <p:pic>
        <p:nvPicPr>
          <p:cNvPr id="6" name="Picture 5">
            <a:extLst>
              <a:ext uri="{FF2B5EF4-FFF2-40B4-BE49-F238E27FC236}">
                <a16:creationId xmlns:a16="http://schemas.microsoft.com/office/drawing/2014/main" id="{45E234E1-5F50-40E7-9B84-00953EB00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997937"/>
            <a:ext cx="8686800" cy="2631464"/>
          </a:xfrm>
          <a:prstGeom prst="rect">
            <a:avLst/>
          </a:prstGeom>
        </p:spPr>
      </p:pic>
    </p:spTree>
    <p:extLst>
      <p:ext uri="{BB962C8B-B14F-4D97-AF65-F5344CB8AC3E}">
        <p14:creationId xmlns:p14="http://schemas.microsoft.com/office/powerpoint/2010/main" val="342635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4F5C-8B6D-46E1-96B8-D1D025A7E083}"/>
              </a:ext>
            </a:extLst>
          </p:cNvPr>
          <p:cNvSpPr>
            <a:spLocks noGrp="1"/>
          </p:cNvSpPr>
          <p:nvPr>
            <p:ph type="title"/>
          </p:nvPr>
        </p:nvSpPr>
        <p:spPr>
          <a:xfrm>
            <a:off x="628650" y="365127"/>
            <a:ext cx="7886700" cy="854074"/>
          </a:xfrm>
        </p:spPr>
        <p:txBody>
          <a:bodyPr/>
          <a:lstStyle/>
          <a:p>
            <a:r>
              <a:rPr lang="en-US" b="1" dirty="0">
                <a:latin typeface="Times New Roman" panose="02020603050405020304" pitchFamily="18" charset="0"/>
                <a:cs typeface="Times New Roman" panose="02020603050405020304" pitchFamily="18" charset="0"/>
              </a:rPr>
              <a:t>           OFFENSIVE LANGUAGE</a:t>
            </a:r>
          </a:p>
        </p:txBody>
      </p:sp>
      <p:pic>
        <p:nvPicPr>
          <p:cNvPr id="6" name="Picture 5">
            <a:extLst>
              <a:ext uri="{FF2B5EF4-FFF2-40B4-BE49-F238E27FC236}">
                <a16:creationId xmlns:a16="http://schemas.microsoft.com/office/drawing/2014/main" id="{6624D563-DCE3-400D-9F95-29B500C49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810000"/>
            <a:ext cx="8763000" cy="2895600"/>
          </a:xfrm>
          <a:prstGeom prst="rect">
            <a:avLst/>
          </a:prstGeom>
        </p:spPr>
      </p:pic>
      <p:pic>
        <p:nvPicPr>
          <p:cNvPr id="8" name="Picture 7">
            <a:extLst>
              <a:ext uri="{FF2B5EF4-FFF2-40B4-BE49-F238E27FC236}">
                <a16:creationId xmlns:a16="http://schemas.microsoft.com/office/drawing/2014/main" id="{4AF992AC-78C2-4620-B3AB-4C2E0EEBE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379846"/>
            <a:ext cx="8763000" cy="2277754"/>
          </a:xfrm>
          <a:prstGeom prst="rect">
            <a:avLst/>
          </a:prstGeom>
        </p:spPr>
      </p:pic>
    </p:spTree>
    <p:extLst>
      <p:ext uri="{BB962C8B-B14F-4D97-AF65-F5344CB8AC3E}">
        <p14:creationId xmlns:p14="http://schemas.microsoft.com/office/powerpoint/2010/main" val="1479048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A7FB-9EC0-46F8-B4FA-980C80C5AA11}"/>
              </a:ext>
            </a:extLst>
          </p:cNvPr>
          <p:cNvSpPr>
            <a:spLocks noGrp="1"/>
          </p:cNvSpPr>
          <p:nvPr>
            <p:ph type="title"/>
          </p:nvPr>
        </p:nvSpPr>
        <p:spPr>
          <a:xfrm>
            <a:off x="1752600" y="365127"/>
            <a:ext cx="6762750" cy="854074"/>
          </a:xfrm>
        </p:spPr>
        <p:txBody>
          <a:bodyPr>
            <a:normAutofit/>
          </a:bodyPr>
          <a:lstStyle/>
          <a:p>
            <a:r>
              <a:rPr lang="en-US" sz="3200" b="1" dirty="0">
                <a:latin typeface="Times New Roman" panose="02020603050405020304" pitchFamily="18" charset="0"/>
                <a:cs typeface="Times New Roman" panose="02020603050405020304" pitchFamily="18" charset="0"/>
              </a:rPr>
              <a:t>NO HATE AND OFFENSIVE </a:t>
            </a:r>
          </a:p>
        </p:txBody>
      </p:sp>
      <p:pic>
        <p:nvPicPr>
          <p:cNvPr id="4" name="Picture 3">
            <a:extLst>
              <a:ext uri="{FF2B5EF4-FFF2-40B4-BE49-F238E27FC236}">
                <a16:creationId xmlns:a16="http://schemas.microsoft.com/office/drawing/2014/main" id="{F689661F-AF81-4A5C-8632-0F49C4F06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4114800"/>
            <a:ext cx="8305800" cy="2382555"/>
          </a:xfrm>
          <a:prstGeom prst="rect">
            <a:avLst/>
          </a:prstGeom>
        </p:spPr>
      </p:pic>
      <p:pic>
        <p:nvPicPr>
          <p:cNvPr id="6" name="Picture 5">
            <a:extLst>
              <a:ext uri="{FF2B5EF4-FFF2-40B4-BE49-F238E27FC236}">
                <a16:creationId xmlns:a16="http://schemas.microsoft.com/office/drawing/2014/main" id="{14DA2D38-3788-4796-B1ED-ED474150B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201272"/>
            <a:ext cx="8305800" cy="2684928"/>
          </a:xfrm>
          <a:prstGeom prst="rect">
            <a:avLst/>
          </a:prstGeom>
        </p:spPr>
      </p:pic>
    </p:spTree>
    <p:extLst>
      <p:ext uri="{BB962C8B-B14F-4D97-AF65-F5344CB8AC3E}">
        <p14:creationId xmlns:p14="http://schemas.microsoft.com/office/powerpoint/2010/main" val="4095521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C9861D-DED7-481E-946C-16D97120A467}"/>
              </a:ext>
            </a:extLst>
          </p:cNvPr>
          <p:cNvSpPr>
            <a:spLocks noGrp="1"/>
          </p:cNvSpPr>
          <p:nvPr>
            <p:ph type="title"/>
          </p:nvPr>
        </p:nvSpPr>
        <p:spPr>
          <a:xfrm>
            <a:off x="628650" y="365127"/>
            <a:ext cx="7886700" cy="930273"/>
          </a:xfrm>
        </p:spPr>
        <p:txBody>
          <a:bodyPr>
            <a:normAutofit fontScale="90000"/>
          </a:bodyPr>
          <a:lstStyle/>
          <a:p>
            <a:r>
              <a:rPr lang="en-US" sz="1800" b="1" dirty="0">
                <a:solidFill>
                  <a:srgbClr val="232629"/>
                </a:solidFill>
                <a:highlight>
                  <a:srgbClr val="FFFFFF"/>
                </a:highlight>
                <a:latin typeface="Times New Roman" panose="02020603050405020304" pitchFamily="18" charset="0"/>
                <a:ea typeface="Times New Roman" panose="02020603050405020304" pitchFamily="18" charset="0"/>
              </a:rPr>
              <a:t>                  </a:t>
            </a:r>
            <a:r>
              <a:rPr lang="en-US" sz="2400" b="1" dirty="0">
                <a:solidFill>
                  <a:srgbClr val="232629"/>
                </a:solidFill>
                <a:effectLst/>
                <a:highlight>
                  <a:srgbClr val="FFFFFF"/>
                </a:highlight>
                <a:latin typeface="Times New Roman" panose="02020603050405020304" pitchFamily="18" charset="0"/>
                <a:ea typeface="Times New Roman" panose="02020603050405020304" pitchFamily="18" charset="0"/>
              </a:rPr>
              <a:t>CONCLUSION AND FUTURE ENHANCEMENTS</a:t>
            </a:r>
            <a:br>
              <a:rPr lang="en-US" sz="2400" dirty="0">
                <a:solidFill>
                  <a:srgbClr val="232629"/>
                </a:solidFill>
                <a:effectLst/>
                <a:highlight>
                  <a:srgbClr val="FFFFFF"/>
                </a:highlight>
                <a:latin typeface="Arial" panose="020B0604020202020204" pitchFamily="34" charset="0"/>
                <a:ea typeface="Arial" panose="020B0604020202020204" pitchFamily="34" charset="0"/>
              </a:rPr>
            </a:br>
            <a:endParaRPr lang="en-US" sz="2400" dirty="0"/>
          </a:p>
        </p:txBody>
      </p:sp>
      <p:sp>
        <p:nvSpPr>
          <p:cNvPr id="4" name="Content Placeholder 3">
            <a:extLst>
              <a:ext uri="{FF2B5EF4-FFF2-40B4-BE49-F238E27FC236}">
                <a16:creationId xmlns:a16="http://schemas.microsoft.com/office/drawing/2014/main" id="{E8C557E0-B291-4BD5-AED5-865A02934F55}"/>
              </a:ext>
            </a:extLst>
          </p:cNvPr>
          <p:cNvSpPr>
            <a:spLocks noGrp="1"/>
          </p:cNvSpPr>
          <p:nvPr>
            <p:ph idx="1"/>
          </p:nvPr>
        </p:nvSpPr>
        <p:spPr>
          <a:xfrm>
            <a:off x="628650" y="1295400"/>
            <a:ext cx="7886700" cy="4953000"/>
          </a:xfrm>
        </p:spPr>
        <p:txBody>
          <a:bodyPr/>
          <a:lstStyle/>
          <a:p>
            <a:pPr marL="0" indent="0" algn="just">
              <a:buNone/>
            </a:pPr>
            <a:r>
              <a:rPr lang="en-US" sz="20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As the world moves more and more toward digital technology, everyone now has access to the internet and can publish whatever they want, making the control of hate speech very difficult. Therefore, there is a higher likelihood that individuals will be misled. Machine learning is typically designed to handle these types of complex tasks because it requires more time to manually analyze these types of data. By using previous data, making them comprehend patterns, and improving the accuracy of the model by changing parameters, machine learning can be used to classify speech as hate speech or not. The model is then used as the classification model. The optimal model can be used for classification by comparing various algorithms. The Gradient Boosting algorithm is determined to provide the best accuracy of the three algorithms. As a result, the project's implementation used the Gradient boosting algorithm. The analytical process started from data cleaning and processing, missing value, exploratory analysis and finally model building and evaluation. The best accuracy on public test set is higher accuracy score will be found and the   application helps to find the Prediction of hate speech.</a:t>
            </a:r>
            <a:endParaRPr lang="en-US" sz="20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99291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536D-6365-4130-A715-413892FD23E1}"/>
              </a:ext>
            </a:extLst>
          </p:cNvPr>
          <p:cNvSpPr>
            <a:spLocks noGrp="1"/>
          </p:cNvSpPr>
          <p:nvPr>
            <p:ph type="title"/>
          </p:nvPr>
        </p:nvSpPr>
        <p:spPr>
          <a:xfrm>
            <a:off x="628650" y="228601"/>
            <a:ext cx="7886700" cy="685799"/>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904A286-22D1-499D-B3B3-4B7F3084BF41}"/>
              </a:ext>
            </a:extLst>
          </p:cNvPr>
          <p:cNvSpPr>
            <a:spLocks noGrp="1"/>
          </p:cNvSpPr>
          <p:nvPr>
            <p:ph idx="1"/>
          </p:nvPr>
        </p:nvSpPr>
        <p:spPr>
          <a:xfrm>
            <a:off x="304800" y="914400"/>
            <a:ext cx="8686800" cy="5943600"/>
          </a:xfrm>
        </p:spPr>
        <p:txBody>
          <a:bodyPr>
            <a:noAutofit/>
          </a:bodyPr>
          <a:lstStyle/>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Soumitra</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Ghosh , Asif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Ekbal</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Pushpak</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Bhattacharyya,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Tista</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Saha</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Alka Kumar, and Shikha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Srivastava,”SEHC</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 Benchmark Setup to Identify Online Hate Speech in English” in IEEE Transactions on Computational Social Systems, 2022</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[2] Zewdie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Mossie</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Jenq-Haur</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Wang,”Vulnerable</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community identification using hate speech detection on social media” in Information Processing &amp; Management 57 (3), 102087, 2020 </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[3] Binny Mathew,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Punyajoy</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Saha</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Seid</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Muhie</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Yimam</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Chris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Biemann</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Pawan Goyal,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Animesh</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Mukherjee,”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HateXplain</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 Benchmark Dataset for Explainable Hate Speech Detection” in Proceedings of the AAAI Conference on Artificial Intelligence 35 (17), 14867-14875, 2021</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[4]</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Kovács</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Pedro Alonso Rajkumar Saini,” Challenges of Hate Speech Detection in Social Media” in SN Computer Science 2, 1-15, 2021</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[5] Amrutha, B R and Bindu, K R, “Detecting Hate Speech in Tweets Using Different Deep Neural Network Architectures in 2019 International Conference on Intelligent Computing and Control Systems (ICCS), 923-926, 2019 </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[6] Sindhu Abro1 , Sarang Shaikh2 , Zafar Ali ,” Automatic Hate Speech Detection using Machine Learning: A Comparative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Study”in</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International Journal of Advanced Computer Science and Applications 11 (8), 2020 </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2629"/>
              </a:solidFill>
              <a:effectLst/>
              <a:highlight>
                <a:srgbClr val="FFFFFF"/>
              </a:highligh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2629"/>
              </a:solidFill>
              <a:highlight>
                <a:srgbClr val="FFFFFF"/>
              </a:highligh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2629"/>
              </a:solidFill>
              <a:effectLst/>
              <a:highlight>
                <a:srgbClr val="FFFFFF"/>
              </a:highligh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endParaRPr lang="en-US" sz="1400" dirty="0">
              <a:solidFill>
                <a:srgbClr val="232629"/>
              </a:solidFill>
              <a:highlight>
                <a:srgbClr val="FFFFFF"/>
              </a:highlight>
              <a:latin typeface="Times New Roman" panose="02020603050405020304" pitchFamily="18" charset="0"/>
              <a:ea typeface="Times New Roman" panose="02020603050405020304" pitchFamily="18" charset="0"/>
            </a:endParaRPr>
          </a:p>
          <a:p>
            <a:pPr marL="0" indent="0">
              <a:lnSpc>
                <a:spcPct val="107000"/>
              </a:lnSpc>
              <a:spcBef>
                <a:spcPts val="0"/>
              </a:spcBef>
              <a:spcAft>
                <a:spcPts val="800"/>
              </a:spcAft>
              <a:buNone/>
            </a:pPr>
            <a:endParaRPr lang="en-US" sz="1400" dirty="0"/>
          </a:p>
        </p:txBody>
      </p:sp>
    </p:spTree>
    <p:extLst>
      <p:ext uri="{BB962C8B-B14F-4D97-AF65-F5344CB8AC3E}">
        <p14:creationId xmlns:p14="http://schemas.microsoft.com/office/powerpoint/2010/main" val="3840010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3C33A-020B-43D9-9CE1-7955FA14626A}"/>
              </a:ext>
            </a:extLst>
          </p:cNvPr>
          <p:cNvSpPr>
            <a:spLocks noGrp="1"/>
          </p:cNvSpPr>
          <p:nvPr>
            <p:ph idx="1"/>
          </p:nvPr>
        </p:nvSpPr>
        <p:spPr>
          <a:xfrm>
            <a:off x="152400" y="533400"/>
            <a:ext cx="8610600" cy="6324600"/>
          </a:xfrm>
        </p:spPr>
        <p:txBody>
          <a:bodyPr>
            <a:normAutofit/>
          </a:bodyPr>
          <a:lstStyle/>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[7] Raghad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Alshalan</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and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Hend</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Al-Khalifa,” A Deep Learning Approach for Automatic Hate Speech Detection in the Saudi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Twittersphere”in</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Applied Sciences 10 (23), 8614, 2020 </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[8] Varsha Pathak , Manish Joshi , Prasad A. Joshi , Monica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Mundada</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Tanmay Joshi,” Using Machine Learning for Detection of Hate Speech and Offensive Code-Mixed Social Media text “ in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arXiv</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preprint arXiv:2102.09866, 2021 </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[9] Ching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Seh</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Wu,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Unnathi</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Bhandary</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Detection of Hate Speech in Videos Using Machine Learning” in 2020 International Conference on Computational Science and Computational Intelligence (CSCI), 585-590, 2020 </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[10] Georgios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Rizos</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Konstantin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Hemker</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Bjorn Schuller,” Augment to Prevent: Short-Text Data Augmentation in Deep Learning for Hate-Speech Classification” in Proceedings of the 28th ACM international conference on information and knowledge management, 991-1000, 2019 </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[11] Hajime Watanabe,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Mondher</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Bouazizi,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Tomoaki</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Ohtsuki</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 Hate Speech on Twitter: A Pragmatic Approach to Collect Hateful and Offensive Expressions and Perform Hate Speech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Detection”in</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IEEE access 6, 13825-13835, 2018 </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[12] Thomas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Davidson,Dana</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Warmsle,Michael</a:t>
            </a:r>
            <a:r>
              <a:rPr lang="en-US" sz="1600" dirty="0">
                <a:solidFill>
                  <a:srgbClr val="232629"/>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Macy, Ingmar Weber,” Automated Hate Speech Detection and the Problem of Offensive Language” in Proceedings of the international AAAI conference on web and social media 11 (1), 512-515, 2017</a:t>
            </a:r>
            <a:endParaRPr lang="en-US" sz="1600" dirty="0">
              <a:solidFill>
                <a:srgbClr val="232629"/>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dirty="0"/>
          </a:p>
        </p:txBody>
      </p:sp>
    </p:spTree>
    <p:extLst>
      <p:ext uri="{BB962C8B-B14F-4D97-AF65-F5344CB8AC3E}">
        <p14:creationId xmlns:p14="http://schemas.microsoft.com/office/powerpoint/2010/main" val="390557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p:nvPr>
        </p:nvSpPr>
        <p:spPr>
          <a:xfrm>
            <a:off x="152280" y="152280"/>
            <a:ext cx="8884394" cy="6553080"/>
          </a:xfrm>
          <a:prstGeom prst="rect">
            <a:avLst/>
          </a:prstGeom>
          <a:noFill/>
          <a:ln w="0">
            <a:noFill/>
          </a:ln>
        </p:spPr>
        <p:txBody>
          <a:bodyPr anchor="t">
            <a:normAutofit/>
          </a:bodyPr>
          <a:lstStyle/>
          <a:p>
            <a:pPr>
              <a:lnSpc>
                <a:spcPct val="90000"/>
              </a:lnSpc>
              <a:spcBef>
                <a:spcPts val="751"/>
              </a:spcBef>
              <a:buNone/>
              <a:tabLst>
                <a:tab pos="0" algn="l"/>
              </a:tabLst>
            </a:pPr>
            <a:r>
              <a:rPr lang="en-IN" sz="2400" b="1" strike="noStrike" spc="-1" dirty="0">
                <a:solidFill>
                  <a:srgbClr val="000000"/>
                </a:solidFill>
                <a:uFillTx/>
                <a:latin typeface="Times New Roman" panose="02020603050405020304" pitchFamily="18" charset="0"/>
                <a:cs typeface="Times New Roman" panose="02020603050405020304" pitchFamily="18" charset="0"/>
              </a:rPr>
              <a:t>                                LITERATURE SURVEY</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a:lnSpc>
                <a:spcPct val="90000"/>
              </a:lnSpc>
              <a:spcBef>
                <a:spcPts val="751"/>
              </a:spcBef>
              <a:buNone/>
              <a:tabLst>
                <a:tab pos="0" algn="l"/>
              </a:tabLst>
            </a:pPr>
            <a:endParaRPr lang="en-US" sz="2100" b="0" strike="noStrike" spc="-1" dirty="0">
              <a:solidFill>
                <a:srgbClr val="000000"/>
              </a:solidFill>
              <a:latin typeface="Calibri"/>
            </a:endParaRPr>
          </a:p>
        </p:txBody>
      </p:sp>
      <p:graphicFrame>
        <p:nvGraphicFramePr>
          <p:cNvPr id="116" name="Table 4"/>
          <p:cNvGraphicFramePr/>
          <p:nvPr>
            <p:extLst>
              <p:ext uri="{D42A27DB-BD31-4B8C-83A1-F6EECF244321}">
                <p14:modId xmlns:p14="http://schemas.microsoft.com/office/powerpoint/2010/main" val="3426747125"/>
              </p:ext>
            </p:extLst>
          </p:nvPr>
        </p:nvGraphicFramePr>
        <p:xfrm>
          <a:off x="304800" y="762000"/>
          <a:ext cx="8731874" cy="5943360"/>
        </p:xfrm>
        <a:graphic>
          <a:graphicData uri="http://schemas.openxmlformats.org/drawingml/2006/table">
            <a:tbl>
              <a:tblPr/>
              <a:tblGrid>
                <a:gridCol w="801434">
                  <a:extLst>
                    <a:ext uri="{9D8B030D-6E8A-4147-A177-3AD203B41FA5}">
                      <a16:colId xmlns:a16="http://schemas.microsoft.com/office/drawing/2014/main" val="20000"/>
                    </a:ext>
                  </a:extLst>
                </a:gridCol>
                <a:gridCol w="1224720">
                  <a:extLst>
                    <a:ext uri="{9D8B030D-6E8A-4147-A177-3AD203B41FA5}">
                      <a16:colId xmlns:a16="http://schemas.microsoft.com/office/drawing/2014/main" val="20001"/>
                    </a:ext>
                  </a:extLst>
                </a:gridCol>
                <a:gridCol w="1676160">
                  <a:extLst>
                    <a:ext uri="{9D8B030D-6E8A-4147-A177-3AD203B41FA5}">
                      <a16:colId xmlns:a16="http://schemas.microsoft.com/office/drawing/2014/main" val="20002"/>
                    </a:ext>
                  </a:extLst>
                </a:gridCol>
                <a:gridCol w="1936486">
                  <a:extLst>
                    <a:ext uri="{9D8B030D-6E8A-4147-A177-3AD203B41FA5}">
                      <a16:colId xmlns:a16="http://schemas.microsoft.com/office/drawing/2014/main" val="20003"/>
                    </a:ext>
                  </a:extLst>
                </a:gridCol>
                <a:gridCol w="1644794">
                  <a:extLst>
                    <a:ext uri="{9D8B030D-6E8A-4147-A177-3AD203B41FA5}">
                      <a16:colId xmlns:a16="http://schemas.microsoft.com/office/drawing/2014/main" val="20004"/>
                    </a:ext>
                  </a:extLst>
                </a:gridCol>
                <a:gridCol w="1448280">
                  <a:extLst>
                    <a:ext uri="{9D8B030D-6E8A-4147-A177-3AD203B41FA5}">
                      <a16:colId xmlns:a16="http://schemas.microsoft.com/office/drawing/2014/main" val="20005"/>
                    </a:ext>
                  </a:extLst>
                </a:gridCol>
              </a:tblGrid>
              <a:tr h="1015400">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YEAR</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AUTHORS</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US" sz="1600" b="1" strike="noStrike" spc="-1" dirty="0">
                          <a:solidFill>
                            <a:srgbClr val="000000"/>
                          </a:solidFill>
                          <a:latin typeface="Times New Roman" panose="02020603050405020304" pitchFamily="18" charset="0"/>
                          <a:cs typeface="Times New Roman" panose="02020603050405020304" pitchFamily="18" charset="0"/>
                        </a:rPr>
                        <a:t>TITLE</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METHODOLOGY</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MERITS AND </a:t>
                      </a: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DEMERITS</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US" sz="1600" b="1" strike="noStrike" spc="-1" dirty="0">
                          <a:solidFill>
                            <a:srgbClr val="000000"/>
                          </a:solidFill>
                          <a:latin typeface="Times New Roman" panose="02020603050405020304" pitchFamily="18" charset="0"/>
                          <a:cs typeface="Times New Roman" panose="02020603050405020304" pitchFamily="18" charset="0"/>
                        </a:rPr>
                        <a:t>FUTURE </a:t>
                      </a: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US" sz="1600" b="1" strike="noStrike" spc="-1" dirty="0">
                          <a:solidFill>
                            <a:srgbClr val="000000"/>
                          </a:solidFill>
                          <a:latin typeface="Times New Roman" panose="02020603050405020304" pitchFamily="18" charset="0"/>
                          <a:cs typeface="Times New Roman" panose="02020603050405020304" pitchFamily="18" charset="0"/>
                        </a:rPr>
                        <a:t>SCOPE</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extLst>
                  <a:ext uri="{0D108BD9-81ED-4DB2-BD59-A6C34878D82A}">
                    <a16:rowId xmlns:a16="http://schemas.microsoft.com/office/drawing/2014/main" val="10000"/>
                  </a:ext>
                </a:extLst>
              </a:tr>
              <a:tr h="4927960">
                <a:tc>
                  <a:txBody>
                    <a:bodyPr/>
                    <a:lstStyle/>
                    <a:p>
                      <a:pPr>
                        <a:lnSpc>
                          <a:spcPct val="100000"/>
                        </a:lnSpc>
                        <a:buNone/>
                      </a:pPr>
                      <a:r>
                        <a:rPr lang="en-IN" sz="1600" b="0" strike="noStrike" spc="-1" dirty="0">
                          <a:solidFill>
                            <a:srgbClr val="000000"/>
                          </a:solidFill>
                          <a:latin typeface="Times New Roman" panose="02020603050405020304" pitchFamily="18" charset="0"/>
                          <a:cs typeface="Times New Roman" panose="02020603050405020304" pitchFamily="18" charset="0"/>
                        </a:rPr>
                        <a:t>2022</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IN" sz="1600" b="0" strike="noStrike" spc="-1" dirty="0" err="1">
                          <a:latin typeface="Times New Roman" panose="02020603050405020304" pitchFamily="18" charset="0"/>
                          <a:cs typeface="Times New Roman" panose="02020603050405020304" pitchFamily="18" charset="0"/>
                        </a:rPr>
                        <a:t>Soumitra</a:t>
                      </a:r>
                      <a:r>
                        <a:rPr lang="en-IN" sz="1600" b="0" strike="noStrike" spc="-1" dirty="0">
                          <a:latin typeface="Times New Roman" panose="02020603050405020304" pitchFamily="18" charset="0"/>
                          <a:cs typeface="Times New Roman" panose="02020603050405020304" pitchFamily="18" charset="0"/>
                        </a:rPr>
                        <a:t> Ghosh , Asif </a:t>
                      </a:r>
                      <a:r>
                        <a:rPr lang="en-IN" sz="1600" b="0" strike="noStrike" spc="-1" dirty="0" err="1">
                          <a:latin typeface="Times New Roman" panose="02020603050405020304" pitchFamily="18" charset="0"/>
                          <a:cs typeface="Times New Roman" panose="02020603050405020304" pitchFamily="18" charset="0"/>
                        </a:rPr>
                        <a:t>Ekbal</a:t>
                      </a:r>
                      <a:r>
                        <a:rPr lang="en-IN" sz="1600" b="0" strike="noStrike" spc="-1" dirty="0">
                          <a:latin typeface="Times New Roman" panose="02020603050405020304" pitchFamily="18" charset="0"/>
                          <a:cs typeface="Times New Roman" panose="02020603050405020304" pitchFamily="18" charset="0"/>
                        </a:rPr>
                        <a:t> , </a:t>
                      </a:r>
                      <a:r>
                        <a:rPr lang="en-IN" sz="1600" b="0" strike="noStrike" spc="-1" dirty="0" err="1">
                          <a:latin typeface="Times New Roman" panose="02020603050405020304" pitchFamily="18" charset="0"/>
                          <a:cs typeface="Times New Roman" panose="02020603050405020304" pitchFamily="18" charset="0"/>
                        </a:rPr>
                        <a:t>Pushpak</a:t>
                      </a:r>
                      <a:r>
                        <a:rPr lang="en-IN" sz="1600" b="0" strike="noStrike" spc="-1" dirty="0">
                          <a:latin typeface="Times New Roman" panose="02020603050405020304" pitchFamily="18" charset="0"/>
                          <a:cs typeface="Times New Roman" panose="02020603050405020304" pitchFamily="18" charset="0"/>
                        </a:rPr>
                        <a:t> Bhattacharyya, </a:t>
                      </a:r>
                      <a:r>
                        <a:rPr lang="en-IN" sz="1600" b="0" strike="noStrike" spc="-1" dirty="0" err="1">
                          <a:latin typeface="Times New Roman" panose="02020603050405020304" pitchFamily="18" charset="0"/>
                          <a:cs typeface="Times New Roman" panose="02020603050405020304" pitchFamily="18" charset="0"/>
                        </a:rPr>
                        <a:t>Tista</a:t>
                      </a:r>
                      <a:r>
                        <a:rPr lang="en-IN" sz="1600" b="0" strike="noStrike" spc="-1" dirty="0">
                          <a:latin typeface="Times New Roman" panose="02020603050405020304" pitchFamily="18" charset="0"/>
                          <a:cs typeface="Times New Roman" panose="02020603050405020304" pitchFamily="18" charset="0"/>
                        </a:rPr>
                        <a:t> </a:t>
                      </a:r>
                      <a:r>
                        <a:rPr lang="en-IN" sz="1600" b="0" strike="noStrike" spc="-1" dirty="0" err="1">
                          <a:latin typeface="Times New Roman" panose="02020603050405020304" pitchFamily="18" charset="0"/>
                          <a:cs typeface="Times New Roman" panose="02020603050405020304" pitchFamily="18" charset="0"/>
                        </a:rPr>
                        <a:t>Saha</a:t>
                      </a:r>
                      <a:r>
                        <a:rPr lang="en-IN" sz="1600" b="0" strike="noStrike" spc="-1" dirty="0">
                          <a:latin typeface="Times New Roman" panose="02020603050405020304" pitchFamily="18" charset="0"/>
                          <a:cs typeface="Times New Roman" panose="02020603050405020304" pitchFamily="18" charset="0"/>
                        </a:rPr>
                        <a:t>, Alka Kumar, and Shikha Srivastava</a:t>
                      </a: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pPr>
                        <a:lnSpc>
                          <a:spcPct val="100000"/>
                        </a:lnSpc>
                        <a:buNone/>
                      </a:pPr>
                      <a:r>
                        <a:rPr lang="en-US" sz="1600" b="0" strike="noStrike" spc="-1" dirty="0">
                          <a:solidFill>
                            <a:srgbClr val="000000"/>
                          </a:solidFill>
                          <a:latin typeface="Times New Roman" panose="02020603050405020304" pitchFamily="18" charset="0"/>
                          <a:cs typeface="Times New Roman" panose="02020603050405020304" pitchFamily="18" charset="0"/>
                        </a:rPr>
                        <a:t>SEHC: A Benchmark Setup to Identify</a:t>
                      </a:r>
                    </a:p>
                    <a:p>
                      <a:pPr>
                        <a:lnSpc>
                          <a:spcPct val="100000"/>
                        </a:lnSpc>
                        <a:buNone/>
                      </a:pPr>
                      <a:r>
                        <a:rPr lang="en-US" sz="1600" b="0" strike="noStrike" spc="-1" dirty="0">
                          <a:solidFill>
                            <a:srgbClr val="000000"/>
                          </a:solidFill>
                          <a:latin typeface="Times New Roman" panose="02020603050405020304" pitchFamily="18" charset="0"/>
                          <a:cs typeface="Times New Roman" panose="02020603050405020304" pitchFamily="18" charset="0"/>
                        </a:rPr>
                        <a:t>Online Hate Speech in English</a:t>
                      </a: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DATE</a:t>
                      </a:r>
                      <a:r>
                        <a:rPr lang="en-IN" sz="1600" b="0" strike="noStrike" spc="-1" dirty="0">
                          <a:solidFill>
                            <a:srgbClr val="000000"/>
                          </a:solidFill>
                          <a:latin typeface="Times New Roman" panose="02020603050405020304" pitchFamily="18" charset="0"/>
                          <a:cs typeface="Times New Roman" panose="02020603050405020304" pitchFamily="18" charset="0"/>
                        </a:rPr>
                        <a:t>: June 15, 2021</a:t>
                      </a: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JOURNAL: </a:t>
                      </a:r>
                      <a:r>
                        <a:rPr lang="en-IN" sz="1600" b="0" strike="noStrike" spc="-1" dirty="0">
                          <a:solidFill>
                            <a:srgbClr val="000000"/>
                          </a:solidFill>
                          <a:latin typeface="Times New Roman" panose="02020603050405020304" pitchFamily="18" charset="0"/>
                          <a:cs typeface="Times New Roman" panose="02020603050405020304" pitchFamily="18" charset="0"/>
                        </a:rPr>
                        <a:t>Academia</a:t>
                      </a: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VOLUME: </a:t>
                      </a:r>
                      <a:r>
                        <a:rPr lang="en-IN" sz="1600" b="0" strike="noStrike" spc="-1" dirty="0">
                          <a:solidFill>
                            <a:srgbClr val="000000"/>
                          </a:solidFill>
                          <a:latin typeface="Times New Roman" panose="02020603050405020304" pitchFamily="18" charset="0"/>
                          <a:cs typeface="Times New Roman" panose="02020603050405020304" pitchFamily="18" charset="0"/>
                        </a:rPr>
                        <a:t>57</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US" sz="1200" b="0" strike="noStrike" spc="-1" dirty="0">
                          <a:latin typeface="Times New Roman" panose="02020603050405020304" pitchFamily="18" charset="0"/>
                          <a:cs typeface="Times New Roman" panose="02020603050405020304" pitchFamily="18" charset="0"/>
                        </a:rPr>
                        <a:t>Created a multi-domain hate</a:t>
                      </a:r>
                    </a:p>
                    <a:p>
                      <a:r>
                        <a:rPr lang="en-US" sz="1200" b="0" strike="noStrike" spc="-1" dirty="0">
                          <a:latin typeface="Times New Roman" panose="02020603050405020304" pitchFamily="18" charset="0"/>
                          <a:cs typeface="Times New Roman" panose="02020603050405020304" pitchFamily="18" charset="0"/>
                        </a:rPr>
                        <a:t>speech corpus (MHC) of English tweets that includes hate speech against religion, nationality, ethnicity, and gender in general and</a:t>
                      </a:r>
                    </a:p>
                    <a:p>
                      <a:r>
                        <a:rPr lang="en-US" sz="1200" b="0" strike="noStrike" spc="-1" dirty="0">
                          <a:latin typeface="Times New Roman" panose="02020603050405020304" pitchFamily="18" charset="0"/>
                          <a:cs typeface="Times New Roman" panose="02020603050405020304" pitchFamily="18" charset="0"/>
                        </a:rPr>
                        <a:t>cover diverse domains, such as current affairs, politics, terrorism, technology, natural disasters, and human/drugs trafficking. Each instance in the dataset is manually annotated as hate or non-</a:t>
                      </a:r>
                      <a:r>
                        <a:rPr lang="en-US" sz="1200" b="0" strike="noStrike" spc="-1" dirty="0" err="1">
                          <a:latin typeface="Times New Roman" panose="02020603050405020304" pitchFamily="18" charset="0"/>
                          <a:cs typeface="Times New Roman" panose="02020603050405020304" pitchFamily="18" charset="0"/>
                        </a:rPr>
                        <a:t>hate.Used</a:t>
                      </a:r>
                      <a:r>
                        <a:rPr lang="en-US" sz="1200" b="0" strike="noStrike" spc="-1" dirty="0">
                          <a:latin typeface="Times New Roman" panose="02020603050405020304" pitchFamily="18" charset="0"/>
                          <a:cs typeface="Times New Roman" panose="02020603050405020304" pitchFamily="18" charset="0"/>
                        </a:rPr>
                        <a:t> the existing state-of-the-art models and present a stacked-ensemble-based hate speech classifier (SEHC) to identify hate</a:t>
                      </a:r>
                    </a:p>
                    <a:p>
                      <a:r>
                        <a:rPr lang="en-US" sz="1200" b="0" strike="noStrike" spc="-1" dirty="0">
                          <a:latin typeface="Times New Roman" panose="02020603050405020304" pitchFamily="18" charset="0"/>
                          <a:cs typeface="Times New Roman" panose="02020603050405020304" pitchFamily="18" charset="0"/>
                        </a:rPr>
                        <a:t>speech from Twitter data.</a:t>
                      </a:r>
                      <a:endParaRPr lang="en-IN" sz="12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IN" sz="1600" b="1" strike="noStrike" spc="-1" dirty="0">
                          <a:latin typeface="Times New Roman" panose="02020603050405020304" pitchFamily="18" charset="0"/>
                          <a:cs typeface="Times New Roman" panose="02020603050405020304" pitchFamily="18" charset="0"/>
                        </a:rPr>
                        <a:t>MERITS:</a:t>
                      </a:r>
                    </a:p>
                    <a:p>
                      <a:r>
                        <a:rPr lang="en-US" sz="1600" b="0" strike="noStrike" spc="-1" dirty="0">
                          <a:latin typeface="Times New Roman" panose="02020603050405020304" pitchFamily="18" charset="0"/>
                          <a:cs typeface="Times New Roman" panose="02020603050405020304" pitchFamily="18" charset="0"/>
                        </a:rPr>
                        <a:t>Indicates that the proposed</a:t>
                      </a:r>
                    </a:p>
                    <a:p>
                      <a:r>
                        <a:rPr lang="en-US" sz="1600" b="0" strike="noStrike" spc="-1" dirty="0">
                          <a:latin typeface="Times New Roman" panose="02020603050405020304" pitchFamily="18" charset="0"/>
                          <a:cs typeface="Times New Roman" panose="02020603050405020304" pitchFamily="18" charset="0"/>
                        </a:rPr>
                        <a:t>method may serve as a strong baseline for future studies using this dataset.</a:t>
                      </a:r>
                      <a:r>
                        <a:rPr lang="en-IN" sz="1600" b="0" strike="noStrike" spc="-1" dirty="0">
                          <a:latin typeface="Times New Roman" panose="02020603050405020304" pitchFamily="18" charset="0"/>
                          <a:cs typeface="Times New Roman" panose="02020603050405020304" pitchFamily="18" charset="0"/>
                        </a:rPr>
                        <a:t> </a:t>
                      </a:r>
                      <a:r>
                        <a:rPr lang="en-IN" sz="1600" b="1" strike="noStrike" spc="-1" dirty="0">
                          <a:latin typeface="Times New Roman" panose="02020603050405020304" pitchFamily="18" charset="0"/>
                          <a:cs typeface="Times New Roman" panose="02020603050405020304" pitchFamily="18" charset="0"/>
                        </a:rPr>
                        <a:t>DEMERITS:</a:t>
                      </a:r>
                    </a:p>
                    <a:p>
                      <a:r>
                        <a:rPr lang="en-IN" sz="1400" b="0" strike="noStrike" spc="-1" dirty="0">
                          <a:latin typeface="Times New Roman" panose="02020603050405020304" pitchFamily="18" charset="0"/>
                          <a:cs typeface="Times New Roman" panose="02020603050405020304" pitchFamily="18" charset="0"/>
                        </a:rPr>
                        <a:t>Machine Learning model is not implemented.</a:t>
                      </a: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US" sz="1400" b="0" strike="noStrike" spc="-1" dirty="0">
                          <a:latin typeface="Times New Roman" panose="02020603050405020304" pitchFamily="18" charset="0"/>
                          <a:cs typeface="Times New Roman" panose="02020603050405020304" pitchFamily="18" charset="0"/>
                        </a:rPr>
                        <a:t>In the future, it would be intriguing to look at methods to include global knowledge and/or the context of an online</a:t>
                      </a:r>
                    </a:p>
                    <a:p>
                      <a:r>
                        <a:rPr lang="en-US" sz="1400" b="0" strike="noStrike" spc="-1" dirty="0">
                          <a:latin typeface="Times New Roman" panose="02020603050405020304" pitchFamily="18" charset="0"/>
                          <a:cs typeface="Times New Roman" panose="02020603050405020304" pitchFamily="18" charset="0"/>
                        </a:rPr>
                        <a:t>conversation (e.g., past and subsequent postings, </a:t>
                      </a:r>
                      <a:r>
                        <a:rPr lang="en-US" sz="1400" b="0" strike="noStrike" spc="-1">
                          <a:latin typeface="Times New Roman" panose="02020603050405020304" pitchFamily="18" charset="0"/>
                          <a:cs typeface="Times New Roman" panose="02020603050405020304" pitchFamily="18" charset="0"/>
                        </a:rPr>
                        <a:t>forum subject title</a:t>
                      </a:r>
                      <a:r>
                        <a:rPr lang="en-US" sz="1400" b="0" strike="noStrike" spc="-1" dirty="0">
                          <a:latin typeface="Times New Roman" panose="02020603050405020304" pitchFamily="18" charset="0"/>
                          <a:cs typeface="Times New Roman" panose="02020603050405020304" pitchFamily="18" charset="0"/>
                        </a:rPr>
                        <a:t>) into a future study to build more robust hate speech</a:t>
                      </a:r>
                    </a:p>
                    <a:p>
                      <a:r>
                        <a:rPr lang="en-US" sz="1400" b="0" strike="noStrike" spc="-1" dirty="0">
                          <a:latin typeface="Times New Roman" panose="02020603050405020304" pitchFamily="18" charset="0"/>
                          <a:cs typeface="Times New Roman" panose="02020603050405020304" pitchFamily="18" charset="0"/>
                        </a:rPr>
                        <a:t>automated classifiers</a:t>
                      </a:r>
                      <a:r>
                        <a:rPr lang="en-US" sz="1600" b="0" strike="noStrike" spc="-1" dirty="0">
                          <a:latin typeface="Times New Roman" panose="02020603050405020304" pitchFamily="18" charset="0"/>
                          <a:cs typeface="Times New Roman" panose="02020603050405020304" pitchFamily="18" charset="0"/>
                        </a:rPr>
                        <a:t>.</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9985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p:nvPr>
        </p:nvSpPr>
        <p:spPr>
          <a:xfrm>
            <a:off x="152280" y="152280"/>
            <a:ext cx="8884394" cy="6553080"/>
          </a:xfrm>
          <a:prstGeom prst="rect">
            <a:avLst/>
          </a:prstGeom>
          <a:noFill/>
          <a:ln w="0">
            <a:noFill/>
          </a:ln>
        </p:spPr>
        <p:txBody>
          <a:bodyPr anchor="t">
            <a:normAutofit/>
          </a:bodyPr>
          <a:lstStyle/>
          <a:p>
            <a:pPr>
              <a:lnSpc>
                <a:spcPct val="90000"/>
              </a:lnSpc>
              <a:spcBef>
                <a:spcPts val="751"/>
              </a:spcBef>
              <a:buNone/>
              <a:tabLst>
                <a:tab pos="0" algn="l"/>
              </a:tabLst>
            </a:pPr>
            <a:r>
              <a:rPr lang="en-IN" sz="2400" b="1" strike="noStrike" spc="-1" dirty="0">
                <a:solidFill>
                  <a:srgbClr val="000000"/>
                </a:solidFill>
                <a:uFillTx/>
                <a:latin typeface="Times New Roman" panose="02020603050405020304" pitchFamily="18" charset="0"/>
                <a:cs typeface="Times New Roman" panose="02020603050405020304" pitchFamily="18" charset="0"/>
              </a:rPr>
              <a:t>                                </a:t>
            </a:r>
            <a:endParaRPr lang="en-US" sz="2100" b="0" strike="noStrike" spc="-1" dirty="0">
              <a:solidFill>
                <a:srgbClr val="000000"/>
              </a:solidFill>
              <a:latin typeface="Calibri"/>
            </a:endParaRPr>
          </a:p>
        </p:txBody>
      </p:sp>
      <p:graphicFrame>
        <p:nvGraphicFramePr>
          <p:cNvPr id="116" name="Table 4"/>
          <p:cNvGraphicFramePr/>
          <p:nvPr>
            <p:extLst>
              <p:ext uri="{D42A27DB-BD31-4B8C-83A1-F6EECF244321}">
                <p14:modId xmlns:p14="http://schemas.microsoft.com/office/powerpoint/2010/main" val="559564636"/>
              </p:ext>
            </p:extLst>
          </p:nvPr>
        </p:nvGraphicFramePr>
        <p:xfrm>
          <a:off x="304800" y="762000"/>
          <a:ext cx="8731874" cy="5983640"/>
        </p:xfrm>
        <a:graphic>
          <a:graphicData uri="http://schemas.openxmlformats.org/drawingml/2006/table">
            <a:tbl>
              <a:tblPr/>
              <a:tblGrid>
                <a:gridCol w="801434">
                  <a:extLst>
                    <a:ext uri="{9D8B030D-6E8A-4147-A177-3AD203B41FA5}">
                      <a16:colId xmlns:a16="http://schemas.microsoft.com/office/drawing/2014/main" val="20000"/>
                    </a:ext>
                  </a:extLst>
                </a:gridCol>
                <a:gridCol w="1224720">
                  <a:extLst>
                    <a:ext uri="{9D8B030D-6E8A-4147-A177-3AD203B41FA5}">
                      <a16:colId xmlns:a16="http://schemas.microsoft.com/office/drawing/2014/main" val="20001"/>
                    </a:ext>
                  </a:extLst>
                </a:gridCol>
                <a:gridCol w="1676160">
                  <a:extLst>
                    <a:ext uri="{9D8B030D-6E8A-4147-A177-3AD203B41FA5}">
                      <a16:colId xmlns:a16="http://schemas.microsoft.com/office/drawing/2014/main" val="20002"/>
                    </a:ext>
                  </a:extLst>
                </a:gridCol>
                <a:gridCol w="1936486">
                  <a:extLst>
                    <a:ext uri="{9D8B030D-6E8A-4147-A177-3AD203B41FA5}">
                      <a16:colId xmlns:a16="http://schemas.microsoft.com/office/drawing/2014/main" val="20003"/>
                    </a:ext>
                  </a:extLst>
                </a:gridCol>
                <a:gridCol w="1644794">
                  <a:extLst>
                    <a:ext uri="{9D8B030D-6E8A-4147-A177-3AD203B41FA5}">
                      <a16:colId xmlns:a16="http://schemas.microsoft.com/office/drawing/2014/main" val="20004"/>
                    </a:ext>
                  </a:extLst>
                </a:gridCol>
                <a:gridCol w="1448280">
                  <a:extLst>
                    <a:ext uri="{9D8B030D-6E8A-4147-A177-3AD203B41FA5}">
                      <a16:colId xmlns:a16="http://schemas.microsoft.com/office/drawing/2014/main" val="20005"/>
                    </a:ext>
                  </a:extLst>
                </a:gridCol>
              </a:tblGrid>
              <a:tr h="1015400">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YEAR</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AUTHORS</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US" sz="1600" b="1" strike="noStrike" spc="-1" dirty="0">
                          <a:solidFill>
                            <a:srgbClr val="000000"/>
                          </a:solidFill>
                          <a:latin typeface="Times New Roman" panose="02020603050405020304" pitchFamily="18" charset="0"/>
                          <a:cs typeface="Times New Roman" panose="02020603050405020304" pitchFamily="18" charset="0"/>
                        </a:rPr>
                        <a:t>TITLE</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METHODOLOGY</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MERITS AND </a:t>
                      </a: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DEMERITS</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US" sz="1600" b="1" strike="noStrike" spc="-1" dirty="0">
                          <a:solidFill>
                            <a:srgbClr val="000000"/>
                          </a:solidFill>
                          <a:latin typeface="Times New Roman" panose="02020603050405020304" pitchFamily="18" charset="0"/>
                          <a:cs typeface="Times New Roman" panose="02020603050405020304" pitchFamily="18" charset="0"/>
                        </a:rPr>
                        <a:t>FUTURE </a:t>
                      </a: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US" sz="1600" b="1" strike="noStrike" spc="-1" dirty="0">
                          <a:solidFill>
                            <a:srgbClr val="000000"/>
                          </a:solidFill>
                          <a:latin typeface="Times New Roman" panose="02020603050405020304" pitchFamily="18" charset="0"/>
                          <a:cs typeface="Times New Roman" panose="02020603050405020304" pitchFamily="18" charset="0"/>
                        </a:rPr>
                        <a:t>SCOPE</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extLst>
                  <a:ext uri="{0D108BD9-81ED-4DB2-BD59-A6C34878D82A}">
                    <a16:rowId xmlns:a16="http://schemas.microsoft.com/office/drawing/2014/main" val="10000"/>
                  </a:ext>
                </a:extLst>
              </a:tr>
              <a:tr h="4927960">
                <a:tc>
                  <a:txBody>
                    <a:bodyPr/>
                    <a:lstStyle/>
                    <a:p>
                      <a:pPr>
                        <a:lnSpc>
                          <a:spcPct val="100000"/>
                        </a:lnSpc>
                        <a:buNone/>
                      </a:pPr>
                      <a:r>
                        <a:rPr lang="en-IN" sz="1600" b="0" strike="noStrike" spc="-1" dirty="0">
                          <a:solidFill>
                            <a:srgbClr val="000000"/>
                          </a:solidFill>
                          <a:latin typeface="Times New Roman" panose="02020603050405020304" pitchFamily="18" charset="0"/>
                          <a:cs typeface="Times New Roman" panose="02020603050405020304" pitchFamily="18" charset="0"/>
                        </a:rPr>
                        <a:t>2021</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IN" sz="1600" b="0" strike="noStrike" spc="-1" dirty="0">
                          <a:latin typeface="Times New Roman" panose="02020603050405020304" pitchFamily="18" charset="0"/>
                          <a:cs typeface="Times New Roman" panose="02020603050405020304" pitchFamily="18" charset="0"/>
                        </a:rPr>
                        <a:t>Zewdie </a:t>
                      </a:r>
                      <a:r>
                        <a:rPr lang="en-IN" sz="1600" b="0" strike="noStrike" spc="-1" dirty="0" err="1">
                          <a:latin typeface="Times New Roman" panose="02020603050405020304" pitchFamily="18" charset="0"/>
                          <a:cs typeface="Times New Roman" panose="02020603050405020304" pitchFamily="18" charset="0"/>
                        </a:rPr>
                        <a:t>Mossie</a:t>
                      </a:r>
                      <a:r>
                        <a:rPr lang="en-IN" sz="1600" b="0" strike="noStrike" spc="-1" dirty="0">
                          <a:latin typeface="Times New Roman" panose="02020603050405020304" pitchFamily="18" charset="0"/>
                          <a:cs typeface="Times New Roman" panose="02020603050405020304" pitchFamily="18" charset="0"/>
                        </a:rPr>
                        <a:t>, </a:t>
                      </a:r>
                      <a:r>
                        <a:rPr lang="en-IN" sz="1600" b="0" strike="noStrike" spc="-1" dirty="0" err="1">
                          <a:latin typeface="Times New Roman" panose="02020603050405020304" pitchFamily="18" charset="0"/>
                          <a:cs typeface="Times New Roman" panose="02020603050405020304" pitchFamily="18" charset="0"/>
                        </a:rPr>
                        <a:t>Jenq-Haur</a:t>
                      </a:r>
                      <a:r>
                        <a:rPr lang="en-IN" sz="1600" b="0" strike="noStrike" spc="-1" dirty="0">
                          <a:latin typeface="Times New Roman" panose="02020603050405020304" pitchFamily="18" charset="0"/>
                          <a:cs typeface="Times New Roman" panose="02020603050405020304" pitchFamily="18" charset="0"/>
                        </a:rPr>
                        <a:t> Wang</a:t>
                      </a: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pPr>
                        <a:lnSpc>
                          <a:spcPct val="100000"/>
                        </a:lnSpc>
                        <a:buNone/>
                      </a:pPr>
                      <a:r>
                        <a:rPr lang="en-IN" sz="1600" b="0" strike="noStrike" spc="-1" dirty="0">
                          <a:solidFill>
                            <a:srgbClr val="000000"/>
                          </a:solidFill>
                          <a:latin typeface="Times New Roman" panose="02020603050405020304" pitchFamily="18" charset="0"/>
                          <a:cs typeface="Times New Roman" panose="02020603050405020304" pitchFamily="18" charset="0"/>
                        </a:rPr>
                        <a:t>Vulnerable community identification using hate speech detection</a:t>
                      </a: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0" strike="noStrike" spc="-1" dirty="0">
                          <a:solidFill>
                            <a:srgbClr val="000000"/>
                          </a:solidFill>
                          <a:latin typeface="Times New Roman" panose="02020603050405020304" pitchFamily="18" charset="0"/>
                          <a:cs typeface="Times New Roman" panose="02020603050405020304" pitchFamily="18" charset="0"/>
                        </a:rPr>
                        <a:t>on social media</a:t>
                      </a:r>
                      <a:r>
                        <a:rPr lang="en-IN" sz="1600" b="1" strike="noStrike" spc="-1" dirty="0">
                          <a:solidFill>
                            <a:srgbClr val="000000"/>
                          </a:solidFill>
                          <a:latin typeface="Times New Roman" panose="02020603050405020304" pitchFamily="18" charset="0"/>
                          <a:cs typeface="Times New Roman" panose="02020603050405020304" pitchFamily="18" charset="0"/>
                        </a:rPr>
                        <a:t> DATE</a:t>
                      </a:r>
                      <a:r>
                        <a:rPr lang="en-IN" sz="1600" b="0" strike="noStrike" spc="-1" dirty="0">
                          <a:solidFill>
                            <a:srgbClr val="000000"/>
                          </a:solidFill>
                          <a:latin typeface="Times New Roman" panose="02020603050405020304" pitchFamily="18" charset="0"/>
                          <a:cs typeface="Times New Roman" panose="02020603050405020304" pitchFamily="18" charset="0"/>
                        </a:rPr>
                        <a:t>: June 15, 2021</a:t>
                      </a: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JOURNAL: </a:t>
                      </a:r>
                      <a:r>
                        <a:rPr lang="en-IN" sz="1600" b="0" strike="noStrike" spc="-1" dirty="0">
                          <a:solidFill>
                            <a:srgbClr val="000000"/>
                          </a:solidFill>
                          <a:latin typeface="Times New Roman" panose="02020603050405020304" pitchFamily="18" charset="0"/>
                          <a:cs typeface="Times New Roman" panose="02020603050405020304" pitchFamily="18" charset="0"/>
                        </a:rPr>
                        <a:t>Academia</a:t>
                      </a: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VOLUME: </a:t>
                      </a:r>
                      <a:r>
                        <a:rPr lang="en-IN" sz="1600" b="0" strike="noStrike" spc="-1" dirty="0">
                          <a:solidFill>
                            <a:srgbClr val="000000"/>
                          </a:solidFill>
                          <a:latin typeface="Times New Roman" panose="02020603050405020304" pitchFamily="18" charset="0"/>
                          <a:cs typeface="Times New Roman" panose="02020603050405020304" pitchFamily="18" charset="0"/>
                        </a:rPr>
                        <a:t>57</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IN" sz="1600" b="0" strike="noStrike" spc="-1" dirty="0">
                          <a:latin typeface="Times New Roman" panose="02020603050405020304" pitchFamily="18" charset="0"/>
                          <a:cs typeface="Times New Roman" panose="02020603050405020304" pitchFamily="18" charset="0"/>
                        </a:rPr>
                        <a:t>Distributed processing</a:t>
                      </a:r>
                    </a:p>
                    <a:p>
                      <a:r>
                        <a:rPr lang="en-IN" sz="1600" b="0" strike="noStrike" spc="-1" dirty="0">
                          <a:latin typeface="Times New Roman" panose="02020603050405020304" pitchFamily="18" charset="0"/>
                          <a:cs typeface="Times New Roman" panose="02020603050405020304" pitchFamily="18" charset="0"/>
                        </a:rPr>
                        <a:t>framework, posts are automatically collected and pre-</a:t>
                      </a:r>
                      <a:r>
                        <a:rPr lang="en-IN" sz="1600" b="0" strike="noStrike" spc="-1" dirty="0" err="1">
                          <a:latin typeface="Times New Roman" panose="02020603050405020304" pitchFamily="18" charset="0"/>
                          <a:cs typeface="Times New Roman" panose="02020603050405020304" pitchFamily="18" charset="0"/>
                        </a:rPr>
                        <a:t>processed.Deep</a:t>
                      </a:r>
                      <a:r>
                        <a:rPr lang="en-IN" sz="1600" b="0" strike="noStrike" spc="-1" dirty="0">
                          <a:latin typeface="Times New Roman" panose="02020603050405020304" pitchFamily="18" charset="0"/>
                          <a:cs typeface="Times New Roman" panose="02020603050405020304" pitchFamily="18" charset="0"/>
                        </a:rPr>
                        <a:t> learning algorithms for</a:t>
                      </a:r>
                    </a:p>
                    <a:p>
                      <a:r>
                        <a:rPr lang="en-IN" sz="1600" b="0" strike="noStrike" spc="-1" dirty="0">
                          <a:latin typeface="Times New Roman" panose="02020603050405020304" pitchFamily="18" charset="0"/>
                          <a:cs typeface="Times New Roman" panose="02020603050405020304" pitchFamily="18" charset="0"/>
                        </a:rPr>
                        <a:t>classification such as Gated Recurrent Unit (GRU), a variety of Recurrent Neural Networks (RNNs), are</a:t>
                      </a:r>
                    </a:p>
                    <a:p>
                      <a:r>
                        <a:rPr lang="en-IN" sz="1600" b="0" strike="noStrike" spc="-1" dirty="0">
                          <a:latin typeface="Times New Roman" panose="02020603050405020304" pitchFamily="18" charset="0"/>
                          <a:cs typeface="Times New Roman" panose="02020603050405020304" pitchFamily="18" charset="0"/>
                        </a:rPr>
                        <a:t>used for hate speech detection</a:t>
                      </a: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IN" sz="1600" b="1" strike="noStrike" spc="-1" dirty="0" err="1">
                          <a:latin typeface="Times New Roman" panose="02020603050405020304" pitchFamily="18" charset="0"/>
                          <a:cs typeface="Times New Roman" panose="02020603050405020304" pitchFamily="18" charset="0"/>
                        </a:rPr>
                        <a:t>MERITS:</a:t>
                      </a:r>
                      <a:r>
                        <a:rPr lang="en-IN" sz="1600" b="0" strike="noStrike" spc="-1" dirty="0" err="1">
                          <a:latin typeface="Times New Roman" panose="02020603050405020304" pitchFamily="18" charset="0"/>
                          <a:cs typeface="Times New Roman" panose="02020603050405020304" pitchFamily="18" charset="0"/>
                        </a:rPr>
                        <a:t>The</a:t>
                      </a:r>
                      <a:r>
                        <a:rPr lang="en-IN" sz="1600" b="0" strike="noStrike" spc="-1" dirty="0">
                          <a:latin typeface="Times New Roman" panose="02020603050405020304" pitchFamily="18" charset="0"/>
                          <a:cs typeface="Times New Roman" panose="02020603050405020304" pitchFamily="18" charset="0"/>
                        </a:rPr>
                        <a:t> experimental results of hate speech detection, Word2Vec embedding and</a:t>
                      </a:r>
                    </a:p>
                    <a:p>
                      <a:r>
                        <a:rPr lang="en-IN" sz="1600" b="0" strike="noStrike" spc="-1" dirty="0">
                          <a:latin typeface="Times New Roman" panose="02020603050405020304" pitchFamily="18" charset="0"/>
                          <a:cs typeface="Times New Roman" panose="02020603050405020304" pitchFamily="18" charset="0"/>
                        </a:rPr>
                        <a:t>RNN-GRU achieved the best performance with an AUC of 97.85% and an accuracy of 92.56%</a:t>
                      </a:r>
                      <a:r>
                        <a:rPr lang="en-IN" sz="1600" b="1" strike="noStrike" spc="-1" dirty="0">
                          <a:latin typeface="Times New Roman" panose="02020603050405020304" pitchFamily="18" charset="0"/>
                          <a:cs typeface="Times New Roman" panose="02020603050405020304" pitchFamily="18" charset="0"/>
                        </a:rPr>
                        <a:t>.</a:t>
                      </a:r>
                      <a:r>
                        <a:rPr lang="en-IN" sz="1600" b="0" strike="noStrike" spc="-1" dirty="0">
                          <a:latin typeface="Times New Roman" panose="02020603050405020304" pitchFamily="18" charset="0"/>
                          <a:cs typeface="Times New Roman" panose="02020603050405020304" pitchFamily="18" charset="0"/>
                        </a:rPr>
                        <a:t> </a:t>
                      </a:r>
                      <a:r>
                        <a:rPr lang="en-IN" sz="1600" b="1" strike="noStrike" spc="-1" dirty="0" err="1">
                          <a:latin typeface="Times New Roman" panose="02020603050405020304" pitchFamily="18" charset="0"/>
                          <a:cs typeface="Times New Roman" panose="02020603050405020304" pitchFamily="18" charset="0"/>
                        </a:rPr>
                        <a:t>DEMERITS:</a:t>
                      </a:r>
                      <a:r>
                        <a:rPr lang="en-IN" sz="1600" b="0" strike="noStrike" spc="-1" dirty="0" err="1">
                          <a:latin typeface="Times New Roman" panose="02020603050405020304" pitchFamily="18" charset="0"/>
                          <a:cs typeface="Times New Roman" panose="02020603050405020304" pitchFamily="18" charset="0"/>
                        </a:rPr>
                        <a:t>Not</a:t>
                      </a:r>
                      <a:r>
                        <a:rPr lang="en-IN" sz="1600" b="0" strike="noStrike" spc="-1" dirty="0">
                          <a:latin typeface="Times New Roman" panose="02020603050405020304" pitchFamily="18" charset="0"/>
                          <a:cs typeface="Times New Roman" panose="02020603050405020304" pitchFamily="18" charset="0"/>
                        </a:rPr>
                        <a:t> suitable for multi-lingual, multi-cultural,</a:t>
                      </a:r>
                    </a:p>
                    <a:p>
                      <a:r>
                        <a:rPr lang="en-IN" sz="1600" b="0" strike="noStrike" spc="-1" dirty="0">
                          <a:latin typeface="Times New Roman" panose="02020603050405020304" pitchFamily="18" charset="0"/>
                          <a:cs typeface="Times New Roman" panose="02020603050405020304" pitchFamily="18" charset="0"/>
                        </a:rPr>
                        <a:t>and different social network platforms </a:t>
                      </a: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IN" sz="1600" b="0" strike="noStrike" spc="-1" dirty="0">
                          <a:latin typeface="Times New Roman" panose="02020603050405020304" pitchFamily="18" charset="0"/>
                          <a:cs typeface="Times New Roman" panose="02020603050405020304" pitchFamily="18" charset="0"/>
                        </a:rPr>
                        <a:t>In the future, other inherent problems in the RNN can be solved with a more powerful architecture like tree-LSTM that could learn</a:t>
                      </a:r>
                    </a:p>
                    <a:p>
                      <a:r>
                        <a:rPr lang="en-IN" sz="1600" b="0" strike="noStrike" spc="-1" dirty="0">
                          <a:latin typeface="Times New Roman" panose="02020603050405020304" pitchFamily="18" charset="0"/>
                          <a:cs typeface="Times New Roman" panose="02020603050405020304" pitchFamily="18" charset="0"/>
                        </a:rPr>
                        <a:t>meanings from characters and parts of words.</a:t>
                      </a: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p:nvPr>
        </p:nvSpPr>
        <p:spPr>
          <a:xfrm>
            <a:off x="152280" y="152280"/>
            <a:ext cx="8534160" cy="6171840"/>
          </a:xfrm>
          <a:prstGeom prst="rect">
            <a:avLst/>
          </a:prstGeom>
          <a:noFill/>
          <a:ln w="0">
            <a:noFill/>
          </a:ln>
        </p:spPr>
        <p:txBody>
          <a:bodyPr anchor="t">
            <a:normAutofit/>
          </a:bodyPr>
          <a:lstStyle/>
          <a:p>
            <a:pPr>
              <a:lnSpc>
                <a:spcPct val="90000"/>
              </a:lnSpc>
              <a:spcBef>
                <a:spcPts val="751"/>
              </a:spcBef>
              <a:buNone/>
              <a:tabLst>
                <a:tab pos="0" algn="l"/>
              </a:tabLst>
            </a:pPr>
            <a:endParaRPr lang="en-US" sz="2100" b="0" strike="noStrike" spc="-1" dirty="0">
              <a:solidFill>
                <a:srgbClr val="000000"/>
              </a:solidFill>
              <a:latin typeface="Calibri"/>
            </a:endParaRPr>
          </a:p>
        </p:txBody>
      </p:sp>
      <p:graphicFrame>
        <p:nvGraphicFramePr>
          <p:cNvPr id="114" name="Table 2"/>
          <p:cNvGraphicFramePr/>
          <p:nvPr>
            <p:extLst>
              <p:ext uri="{D42A27DB-BD31-4B8C-83A1-F6EECF244321}">
                <p14:modId xmlns:p14="http://schemas.microsoft.com/office/powerpoint/2010/main" val="3802348996"/>
              </p:ext>
            </p:extLst>
          </p:nvPr>
        </p:nvGraphicFramePr>
        <p:xfrm>
          <a:off x="304800" y="533520"/>
          <a:ext cx="8686560" cy="6211440"/>
        </p:xfrm>
        <a:graphic>
          <a:graphicData uri="http://schemas.openxmlformats.org/drawingml/2006/table">
            <a:tbl>
              <a:tblPr/>
              <a:tblGrid>
                <a:gridCol w="756120">
                  <a:extLst>
                    <a:ext uri="{9D8B030D-6E8A-4147-A177-3AD203B41FA5}">
                      <a16:colId xmlns:a16="http://schemas.microsoft.com/office/drawing/2014/main" val="20000"/>
                    </a:ext>
                  </a:extLst>
                </a:gridCol>
                <a:gridCol w="1224720">
                  <a:extLst>
                    <a:ext uri="{9D8B030D-6E8A-4147-A177-3AD203B41FA5}">
                      <a16:colId xmlns:a16="http://schemas.microsoft.com/office/drawing/2014/main" val="20001"/>
                    </a:ext>
                  </a:extLst>
                </a:gridCol>
                <a:gridCol w="1676160">
                  <a:extLst>
                    <a:ext uri="{9D8B030D-6E8A-4147-A177-3AD203B41FA5}">
                      <a16:colId xmlns:a16="http://schemas.microsoft.com/office/drawing/2014/main" val="20002"/>
                    </a:ext>
                  </a:extLst>
                </a:gridCol>
                <a:gridCol w="220968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8280">
                  <a:extLst>
                    <a:ext uri="{9D8B030D-6E8A-4147-A177-3AD203B41FA5}">
                      <a16:colId xmlns:a16="http://schemas.microsoft.com/office/drawing/2014/main" val="20005"/>
                    </a:ext>
                  </a:extLst>
                </a:gridCol>
              </a:tblGrid>
              <a:tr h="1472040">
                <a:tc>
                  <a:txBody>
                    <a:bodyPr/>
                    <a:lstStyle/>
                    <a:p>
                      <a:pPr>
                        <a:lnSpc>
                          <a:spcPct val="100000"/>
                        </a:lnSpc>
                        <a:buNone/>
                      </a:pPr>
                      <a:endParaRPr lang="en-IN" sz="1600" b="0" strike="noStrike" spc="-1" dirty="0">
                        <a:latin typeface="Arial"/>
                      </a:endParaRPr>
                    </a:p>
                    <a:p>
                      <a:pPr>
                        <a:lnSpc>
                          <a:spcPct val="100000"/>
                        </a:lnSpc>
                        <a:buNone/>
                      </a:pPr>
                      <a:r>
                        <a:rPr lang="en-IN" sz="1600" b="1" strike="noStrike" spc="-1" dirty="0">
                          <a:solidFill>
                            <a:srgbClr val="000000"/>
                          </a:solidFill>
                          <a:latin typeface="Calibri"/>
                        </a:rPr>
                        <a:t>YEAR</a:t>
                      </a:r>
                      <a:endParaRPr lang="en-IN" sz="1600" b="0" strike="noStrike" spc="-1" dirty="0">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Arial"/>
                      </a:endParaRPr>
                    </a:p>
                    <a:p>
                      <a:pPr>
                        <a:lnSpc>
                          <a:spcPct val="100000"/>
                        </a:lnSpc>
                        <a:buNone/>
                      </a:pPr>
                      <a:r>
                        <a:rPr lang="en-IN" sz="1600" b="1" strike="noStrike" spc="-1" dirty="0">
                          <a:solidFill>
                            <a:srgbClr val="000000"/>
                          </a:solidFill>
                          <a:latin typeface="Calibri"/>
                        </a:rPr>
                        <a:t>AUTHORS</a:t>
                      </a:r>
                      <a:endParaRPr lang="en-IN" sz="1600" b="0" strike="noStrike" spc="-1" dirty="0">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Arial"/>
                      </a:endParaRPr>
                    </a:p>
                    <a:p>
                      <a:pPr>
                        <a:lnSpc>
                          <a:spcPct val="100000"/>
                        </a:lnSpc>
                        <a:buNone/>
                      </a:pPr>
                      <a:r>
                        <a:rPr lang="en-US" sz="1600" b="1" strike="noStrike" spc="-1" dirty="0">
                          <a:solidFill>
                            <a:srgbClr val="000000"/>
                          </a:solidFill>
                          <a:latin typeface="Calibri"/>
                        </a:rPr>
                        <a:t>TITLE</a:t>
                      </a:r>
                      <a:endParaRPr lang="en-IN" sz="1600" b="0" strike="noStrike" spc="-1" dirty="0">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Arial"/>
                      </a:endParaRPr>
                    </a:p>
                    <a:p>
                      <a:pPr>
                        <a:lnSpc>
                          <a:spcPct val="100000"/>
                        </a:lnSpc>
                        <a:buNone/>
                      </a:pPr>
                      <a:r>
                        <a:rPr lang="en-IN" sz="1600" b="1" strike="noStrike" spc="-1" dirty="0">
                          <a:solidFill>
                            <a:srgbClr val="000000"/>
                          </a:solidFill>
                          <a:latin typeface="Calibri"/>
                        </a:rPr>
                        <a:t>METHODOLOGY</a:t>
                      </a:r>
                      <a:endParaRPr lang="en-IN" sz="1600" b="0" strike="noStrike" spc="-1" dirty="0">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Arial"/>
                      </a:endParaRPr>
                    </a:p>
                    <a:p>
                      <a:pPr>
                        <a:lnSpc>
                          <a:spcPct val="100000"/>
                        </a:lnSpc>
                        <a:buNone/>
                      </a:pPr>
                      <a:r>
                        <a:rPr lang="en-IN" sz="1600" b="1" strike="noStrike" spc="-1" dirty="0">
                          <a:solidFill>
                            <a:srgbClr val="000000"/>
                          </a:solidFill>
                          <a:latin typeface="Calibri"/>
                        </a:rPr>
                        <a:t>MERITS AND </a:t>
                      </a:r>
                      <a:endParaRPr lang="en-IN" sz="1600" b="0" strike="noStrike" spc="-1" dirty="0">
                        <a:latin typeface="Arial"/>
                      </a:endParaRPr>
                    </a:p>
                    <a:p>
                      <a:pPr>
                        <a:lnSpc>
                          <a:spcPct val="100000"/>
                        </a:lnSpc>
                        <a:buNone/>
                      </a:pPr>
                      <a:r>
                        <a:rPr lang="en-IN" sz="1600" b="1" strike="noStrike" spc="-1" dirty="0">
                          <a:solidFill>
                            <a:srgbClr val="000000"/>
                          </a:solidFill>
                          <a:latin typeface="Calibri"/>
                        </a:rPr>
                        <a:t>DEMERITS</a:t>
                      </a:r>
                      <a:endParaRPr lang="en-IN" sz="1600" b="0" strike="noStrike" spc="-1" dirty="0">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tc>
                  <a:txBody>
                    <a:bodyPr/>
                    <a:lstStyle/>
                    <a:p>
                      <a:pPr>
                        <a:lnSpc>
                          <a:spcPct val="100000"/>
                        </a:lnSpc>
                        <a:buNone/>
                      </a:pPr>
                      <a:endParaRPr lang="en-IN" sz="1600" b="0" strike="noStrike" spc="-1" dirty="0">
                        <a:latin typeface="Arial"/>
                      </a:endParaRPr>
                    </a:p>
                    <a:p>
                      <a:pPr>
                        <a:lnSpc>
                          <a:spcPct val="100000"/>
                        </a:lnSpc>
                        <a:buNone/>
                      </a:pPr>
                      <a:r>
                        <a:rPr lang="en-US" sz="1600" b="1" strike="noStrike" spc="-1" dirty="0">
                          <a:solidFill>
                            <a:srgbClr val="000000"/>
                          </a:solidFill>
                          <a:latin typeface="Calibri"/>
                        </a:rPr>
                        <a:t>FUTURE </a:t>
                      </a:r>
                      <a:endParaRPr lang="en-IN" sz="1600" b="0" strike="noStrike" spc="-1" dirty="0">
                        <a:latin typeface="Arial"/>
                      </a:endParaRPr>
                    </a:p>
                    <a:p>
                      <a:pPr>
                        <a:lnSpc>
                          <a:spcPct val="100000"/>
                        </a:lnSpc>
                        <a:buNone/>
                      </a:pPr>
                      <a:r>
                        <a:rPr lang="en-US" sz="1600" b="1" strike="noStrike" spc="-1" dirty="0">
                          <a:solidFill>
                            <a:srgbClr val="000000"/>
                          </a:solidFill>
                          <a:latin typeface="Calibri"/>
                        </a:rPr>
                        <a:t>SCOPE</a:t>
                      </a:r>
                      <a:endParaRPr lang="en-IN" sz="1600" b="0" strike="noStrike" spc="-1" dirty="0">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F0F0F0"/>
                    </a:solidFill>
                  </a:tcPr>
                </a:tc>
                <a:extLst>
                  <a:ext uri="{0D108BD9-81ED-4DB2-BD59-A6C34878D82A}">
                    <a16:rowId xmlns:a16="http://schemas.microsoft.com/office/drawing/2014/main" val="10000"/>
                  </a:ext>
                </a:extLst>
              </a:tr>
              <a:tr h="4739400">
                <a:tc>
                  <a:txBody>
                    <a:bodyPr/>
                    <a:lstStyle/>
                    <a:p>
                      <a:pPr>
                        <a:lnSpc>
                          <a:spcPct val="100000"/>
                        </a:lnSpc>
                        <a:buNone/>
                      </a:pPr>
                      <a:r>
                        <a:rPr lang="en-US" sz="1600" b="0" strike="noStrike" spc="-1" dirty="0">
                          <a:solidFill>
                            <a:srgbClr val="000000"/>
                          </a:solidFill>
                          <a:latin typeface="Times New Roman" panose="02020603050405020304" pitchFamily="18" charset="0"/>
                          <a:cs typeface="Times New Roman" panose="02020603050405020304" pitchFamily="18" charset="0"/>
                        </a:rPr>
                        <a:t>2</a:t>
                      </a:r>
                      <a:r>
                        <a:rPr lang="en-IN" sz="1600" b="0" strike="noStrike" spc="-1" dirty="0">
                          <a:solidFill>
                            <a:srgbClr val="000000"/>
                          </a:solidFill>
                          <a:latin typeface="Times New Roman" panose="02020603050405020304" pitchFamily="18" charset="0"/>
                          <a:cs typeface="Times New Roman" panose="02020603050405020304" pitchFamily="18" charset="0"/>
                        </a:rPr>
                        <a:t>021</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IN" sz="1600" b="0" strike="noStrike" spc="-1" dirty="0">
                          <a:latin typeface="Times New Roman" panose="02020603050405020304" pitchFamily="18" charset="0"/>
                          <a:cs typeface="Times New Roman" panose="02020603050405020304" pitchFamily="18" charset="0"/>
                        </a:rPr>
                        <a:t>Binny Mathew, </a:t>
                      </a:r>
                      <a:r>
                        <a:rPr lang="en-IN" sz="1600" b="0" strike="noStrike" spc="-1" dirty="0" err="1">
                          <a:latin typeface="Times New Roman" panose="02020603050405020304" pitchFamily="18" charset="0"/>
                          <a:cs typeface="Times New Roman" panose="02020603050405020304" pitchFamily="18" charset="0"/>
                        </a:rPr>
                        <a:t>Punyajoy</a:t>
                      </a:r>
                      <a:r>
                        <a:rPr lang="en-IN" sz="1600" b="0" strike="noStrike" spc="-1" dirty="0">
                          <a:latin typeface="Times New Roman" panose="02020603050405020304" pitchFamily="18" charset="0"/>
                          <a:cs typeface="Times New Roman" panose="02020603050405020304" pitchFamily="18" charset="0"/>
                        </a:rPr>
                        <a:t> </a:t>
                      </a:r>
                      <a:r>
                        <a:rPr lang="en-IN" sz="1600" b="0" strike="noStrike" spc="-1" dirty="0" err="1">
                          <a:latin typeface="Times New Roman" panose="02020603050405020304" pitchFamily="18" charset="0"/>
                          <a:cs typeface="Times New Roman" panose="02020603050405020304" pitchFamily="18" charset="0"/>
                        </a:rPr>
                        <a:t>Saha</a:t>
                      </a:r>
                      <a:r>
                        <a:rPr lang="en-IN" sz="1600" b="0" strike="noStrike" spc="-1" dirty="0">
                          <a:latin typeface="Times New Roman" panose="02020603050405020304" pitchFamily="18" charset="0"/>
                          <a:cs typeface="Times New Roman" panose="02020603050405020304" pitchFamily="18" charset="0"/>
                        </a:rPr>
                        <a:t>, </a:t>
                      </a:r>
                      <a:r>
                        <a:rPr lang="en-IN" sz="1600" b="0" strike="noStrike" spc="-1" dirty="0" err="1">
                          <a:latin typeface="Times New Roman" panose="02020603050405020304" pitchFamily="18" charset="0"/>
                          <a:cs typeface="Times New Roman" panose="02020603050405020304" pitchFamily="18" charset="0"/>
                        </a:rPr>
                        <a:t>Seid</a:t>
                      </a:r>
                      <a:r>
                        <a:rPr lang="en-IN" sz="1600" b="0" strike="noStrike" spc="-1" dirty="0">
                          <a:latin typeface="Times New Roman" panose="02020603050405020304" pitchFamily="18" charset="0"/>
                          <a:cs typeface="Times New Roman" panose="02020603050405020304" pitchFamily="18" charset="0"/>
                        </a:rPr>
                        <a:t> </a:t>
                      </a:r>
                      <a:r>
                        <a:rPr lang="en-IN" sz="1600" b="0" strike="noStrike" spc="-1" dirty="0" err="1">
                          <a:latin typeface="Times New Roman" panose="02020603050405020304" pitchFamily="18" charset="0"/>
                          <a:cs typeface="Times New Roman" panose="02020603050405020304" pitchFamily="18" charset="0"/>
                        </a:rPr>
                        <a:t>Muhie</a:t>
                      </a:r>
                      <a:r>
                        <a:rPr lang="en-IN" sz="1600" b="0" strike="noStrike" spc="-1" dirty="0">
                          <a:latin typeface="Times New Roman" panose="02020603050405020304" pitchFamily="18" charset="0"/>
                          <a:cs typeface="Times New Roman" panose="02020603050405020304" pitchFamily="18" charset="0"/>
                        </a:rPr>
                        <a:t> </a:t>
                      </a:r>
                      <a:r>
                        <a:rPr lang="en-IN" sz="1600" b="0" strike="noStrike" spc="-1" dirty="0" err="1">
                          <a:latin typeface="Times New Roman" panose="02020603050405020304" pitchFamily="18" charset="0"/>
                          <a:cs typeface="Times New Roman" panose="02020603050405020304" pitchFamily="18" charset="0"/>
                        </a:rPr>
                        <a:t>Yimam</a:t>
                      </a:r>
                      <a:r>
                        <a:rPr lang="en-IN" sz="1600" b="0" strike="noStrike" spc="-1" dirty="0">
                          <a:latin typeface="Times New Roman" panose="02020603050405020304" pitchFamily="18" charset="0"/>
                          <a:cs typeface="Times New Roman" panose="02020603050405020304" pitchFamily="18" charset="0"/>
                        </a:rPr>
                        <a:t>, Chris </a:t>
                      </a:r>
                      <a:r>
                        <a:rPr lang="en-IN" sz="1600" b="0" strike="noStrike" spc="-1" dirty="0" err="1">
                          <a:latin typeface="Times New Roman" panose="02020603050405020304" pitchFamily="18" charset="0"/>
                          <a:cs typeface="Times New Roman" panose="02020603050405020304" pitchFamily="18" charset="0"/>
                        </a:rPr>
                        <a:t>Biemann</a:t>
                      </a:r>
                      <a:r>
                        <a:rPr lang="en-IN" sz="1600" b="0" strike="noStrike" spc="-1" dirty="0">
                          <a:latin typeface="Times New Roman" panose="02020603050405020304" pitchFamily="18" charset="0"/>
                          <a:cs typeface="Times New Roman" panose="02020603050405020304" pitchFamily="18" charset="0"/>
                        </a:rPr>
                        <a:t>, Pawan Goyal, </a:t>
                      </a:r>
                      <a:r>
                        <a:rPr lang="en-IN" sz="1600" b="0" strike="noStrike" spc="-1" dirty="0" err="1">
                          <a:latin typeface="Times New Roman" panose="02020603050405020304" pitchFamily="18" charset="0"/>
                          <a:cs typeface="Times New Roman" panose="02020603050405020304" pitchFamily="18" charset="0"/>
                        </a:rPr>
                        <a:t>Animesh</a:t>
                      </a:r>
                      <a:r>
                        <a:rPr lang="en-IN" sz="1600" b="0" strike="noStrike" spc="-1" dirty="0">
                          <a:latin typeface="Times New Roman" panose="02020603050405020304" pitchFamily="18" charset="0"/>
                          <a:cs typeface="Times New Roman" panose="02020603050405020304" pitchFamily="18" charset="0"/>
                        </a:rPr>
                        <a:t> Mukherjee</a:t>
                      </a: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pPr>
                        <a:lnSpc>
                          <a:spcPct val="100000"/>
                        </a:lnSpc>
                        <a:buNone/>
                      </a:pPr>
                      <a:r>
                        <a:rPr lang="en-IN" sz="1600" b="0" strike="noStrike" spc="-1" dirty="0" err="1">
                          <a:solidFill>
                            <a:srgbClr val="000000"/>
                          </a:solidFill>
                          <a:latin typeface="Times New Roman" panose="02020603050405020304" pitchFamily="18" charset="0"/>
                          <a:cs typeface="Times New Roman" panose="02020603050405020304" pitchFamily="18" charset="0"/>
                        </a:rPr>
                        <a:t>HateXplain</a:t>
                      </a:r>
                      <a:r>
                        <a:rPr lang="en-IN" sz="1600" b="0" strike="noStrike" spc="-1" dirty="0">
                          <a:solidFill>
                            <a:srgbClr val="000000"/>
                          </a:solidFill>
                          <a:latin typeface="Times New Roman" panose="02020603050405020304" pitchFamily="18" charset="0"/>
                          <a:cs typeface="Times New Roman" panose="02020603050405020304" pitchFamily="18" charset="0"/>
                        </a:rPr>
                        <a:t>: A Benchmark Dataset for Explainable Hate Speech Detection</a:t>
                      </a:r>
                      <a:r>
                        <a:rPr lang="en-IN" sz="1600" b="1" strike="noStrike" spc="-1" dirty="0">
                          <a:solidFill>
                            <a:srgbClr val="000000"/>
                          </a:solidFill>
                          <a:latin typeface="Times New Roman" panose="02020603050405020304" pitchFamily="18" charset="0"/>
                          <a:cs typeface="Times New Roman" panose="02020603050405020304" pitchFamily="18" charset="0"/>
                        </a:rPr>
                        <a:t> DATE</a:t>
                      </a:r>
                      <a:r>
                        <a:rPr lang="en-IN" sz="1600" b="0" strike="noStrike" spc="-1" dirty="0">
                          <a:solidFill>
                            <a:srgbClr val="000000"/>
                          </a:solidFill>
                          <a:latin typeface="Times New Roman" panose="02020603050405020304" pitchFamily="18" charset="0"/>
                          <a:cs typeface="Times New Roman" panose="02020603050405020304" pitchFamily="18" charset="0"/>
                        </a:rPr>
                        <a:t>:2021-05-18</a:t>
                      </a: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JOURNAL: </a:t>
                      </a:r>
                      <a:r>
                        <a:rPr lang="en-IN" sz="1600" b="0" strike="noStrike" spc="-1" dirty="0">
                          <a:solidFill>
                            <a:srgbClr val="000000"/>
                          </a:solidFill>
                          <a:latin typeface="Times New Roman" panose="02020603050405020304" pitchFamily="18" charset="0"/>
                          <a:cs typeface="Times New Roman" panose="02020603050405020304" pitchFamily="18" charset="0"/>
                        </a:rPr>
                        <a:t>AAAI</a:t>
                      </a:r>
                      <a:endParaRPr lang="en-IN" sz="16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600" b="1" strike="noStrike" spc="-1" dirty="0">
                          <a:solidFill>
                            <a:srgbClr val="000000"/>
                          </a:solidFill>
                          <a:latin typeface="Times New Roman" panose="02020603050405020304" pitchFamily="18" charset="0"/>
                          <a:cs typeface="Times New Roman" panose="02020603050405020304" pitchFamily="18" charset="0"/>
                        </a:rPr>
                        <a:t>VOLUME: </a:t>
                      </a:r>
                      <a:r>
                        <a:rPr lang="en-IN" sz="1600" b="0" strike="noStrike" spc="-1" dirty="0">
                          <a:solidFill>
                            <a:srgbClr val="000000"/>
                          </a:solidFill>
                          <a:latin typeface="Times New Roman" panose="02020603050405020304" pitchFamily="18" charset="0"/>
                          <a:cs typeface="Times New Roman" panose="02020603050405020304" pitchFamily="18" charset="0"/>
                        </a:rPr>
                        <a:t>35</a:t>
                      </a:r>
                      <a:endParaRPr lang="en-IN" sz="1600" b="0" strike="noStrike" spc="-1" dirty="0">
                        <a:latin typeface="Times New Roman" panose="02020603050405020304" pitchFamily="18" charset="0"/>
                        <a:cs typeface="Times New Roman" panose="02020603050405020304" pitchFamily="18" charset="0"/>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IN" sz="1600" b="0" strike="noStrike" spc="-1" dirty="0">
                          <a:latin typeface="Times New Roman" panose="02020603050405020304" pitchFamily="18" charset="0"/>
                          <a:cs typeface="Times New Roman" panose="02020603050405020304" pitchFamily="18" charset="0"/>
                        </a:rPr>
                        <a:t>This paper introduce </a:t>
                      </a:r>
                      <a:r>
                        <a:rPr lang="en-IN" sz="1600" b="0" strike="noStrike" spc="-1" dirty="0" err="1">
                          <a:latin typeface="Times New Roman" panose="02020603050405020304" pitchFamily="18" charset="0"/>
                          <a:cs typeface="Times New Roman" panose="02020603050405020304" pitchFamily="18" charset="0"/>
                        </a:rPr>
                        <a:t>HateXplain</a:t>
                      </a:r>
                      <a:r>
                        <a:rPr lang="en-IN" sz="1600" b="0" strike="noStrike" spc="-1" dirty="0">
                          <a:latin typeface="Times New Roman" panose="02020603050405020304" pitchFamily="18" charset="0"/>
                          <a:cs typeface="Times New Roman" panose="02020603050405020304" pitchFamily="18" charset="0"/>
                        </a:rPr>
                        <a:t>, the first benchmark hate speech dataset covering multiple aspects of the issue. Each post in dataset is annotated from three different perspectives: the basic, commonly used 3-class classification , the target community, and the rationales.</a:t>
                      </a: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IN" sz="1600" b="1" strike="noStrike" spc="-1" dirty="0" err="1">
                          <a:latin typeface="Times New Roman" panose="02020603050405020304" pitchFamily="18" charset="0"/>
                          <a:cs typeface="Times New Roman" panose="02020603050405020304" pitchFamily="18" charset="0"/>
                        </a:rPr>
                        <a:t>MERITS:</a:t>
                      </a:r>
                      <a:r>
                        <a:rPr lang="en-IN" sz="1600" b="0" strike="noStrike" spc="-1" dirty="0" err="1">
                          <a:latin typeface="Times New Roman" panose="02020603050405020304" pitchFamily="18" charset="0"/>
                          <a:cs typeface="Times New Roman" panose="02020603050405020304" pitchFamily="18" charset="0"/>
                        </a:rPr>
                        <a:t>Models</a:t>
                      </a:r>
                      <a:r>
                        <a:rPr lang="en-IN" sz="1600" b="1" strike="noStrike" spc="-1" dirty="0">
                          <a:latin typeface="Times New Roman" panose="02020603050405020304" pitchFamily="18" charset="0"/>
                          <a:cs typeface="Times New Roman" panose="02020603050405020304" pitchFamily="18" charset="0"/>
                        </a:rPr>
                        <a:t> </a:t>
                      </a:r>
                      <a:r>
                        <a:rPr lang="en-IN" sz="1600" b="0" strike="noStrike" spc="-1" dirty="0">
                          <a:latin typeface="Times New Roman" panose="02020603050405020304" pitchFamily="18" charset="0"/>
                          <a:cs typeface="Times New Roman" panose="02020603050405020304" pitchFamily="18" charset="0"/>
                        </a:rPr>
                        <a:t>which utilize the human rationales, reduces bias towards target communities </a:t>
                      </a:r>
                      <a:r>
                        <a:rPr lang="en-IN" sz="1600" b="1" strike="noStrike" spc="-1" dirty="0" err="1">
                          <a:latin typeface="Times New Roman" panose="02020603050405020304" pitchFamily="18" charset="0"/>
                          <a:cs typeface="Times New Roman" panose="02020603050405020304" pitchFamily="18" charset="0"/>
                        </a:rPr>
                        <a:t>DEMERITS:</a:t>
                      </a:r>
                      <a:r>
                        <a:rPr lang="en-IN" sz="1600" b="0" strike="noStrike" spc="-1" dirty="0" err="1">
                          <a:latin typeface="Times New Roman" panose="02020603050405020304" pitchFamily="18" charset="0"/>
                          <a:cs typeface="Times New Roman" panose="02020603050405020304" pitchFamily="18" charset="0"/>
                        </a:rPr>
                        <a:t>The</a:t>
                      </a:r>
                      <a:r>
                        <a:rPr lang="en-IN" sz="1600" b="0" strike="noStrike" spc="-1" dirty="0">
                          <a:latin typeface="Times New Roman" panose="02020603050405020304" pitchFamily="18" charset="0"/>
                          <a:cs typeface="Times New Roman" panose="02020603050405020304" pitchFamily="18" charset="0"/>
                        </a:rPr>
                        <a:t> focus is on English language and lack of</a:t>
                      </a:r>
                    </a:p>
                    <a:p>
                      <a:r>
                        <a:rPr lang="en-IN" sz="1600" b="0" strike="noStrike" spc="-1" dirty="0">
                          <a:latin typeface="Times New Roman" panose="02020603050405020304" pitchFamily="18" charset="0"/>
                          <a:cs typeface="Times New Roman" panose="02020603050405020304" pitchFamily="18" charset="0"/>
                        </a:rPr>
                        <a:t>multilingual hate speech.</a:t>
                      </a: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tc>
                  <a:txBody>
                    <a:bodyPr/>
                    <a:lstStyle/>
                    <a:p>
                      <a:r>
                        <a:rPr lang="en-IN" sz="1600" b="0" strike="noStrike" spc="-1" dirty="0">
                          <a:latin typeface="Times New Roman" panose="02020603050405020304" pitchFamily="18" charset="0"/>
                          <a:cs typeface="Times New Roman" panose="02020603050405020304" pitchFamily="18" charset="0"/>
                        </a:rPr>
                        <a:t>Future research on hate speech, should consider the impact of the</a:t>
                      </a:r>
                    </a:p>
                    <a:p>
                      <a:r>
                        <a:rPr lang="en-IN" sz="1600" b="0" strike="noStrike" spc="-1" dirty="0">
                          <a:latin typeface="Times New Roman" panose="02020603050405020304" pitchFamily="18" charset="0"/>
                          <a:cs typeface="Times New Roman" panose="02020603050405020304" pitchFamily="18" charset="0"/>
                        </a:rPr>
                        <a:t>model performance on individual communities to have a</a:t>
                      </a:r>
                    </a:p>
                    <a:p>
                      <a:r>
                        <a:rPr lang="en-IN" sz="1600" b="0" strike="noStrike" spc="-1" dirty="0">
                          <a:latin typeface="Times New Roman" panose="02020603050405020304" pitchFamily="18" charset="0"/>
                          <a:cs typeface="Times New Roman" panose="02020603050405020304" pitchFamily="18" charset="0"/>
                        </a:rPr>
                        <a:t>clear understanding on the impact.</a:t>
                      </a:r>
                    </a:p>
                  </a:txBody>
                  <a:tcPr>
                    <a:lnL w="12240">
                      <a:solidFill>
                        <a:srgbClr val="A5A5A5"/>
                      </a:solidFill>
                    </a:lnL>
                    <a:lnR w="12240">
                      <a:solidFill>
                        <a:srgbClr val="A5A5A5"/>
                      </a:solidFill>
                    </a:lnR>
                    <a:lnT w="12240">
                      <a:solidFill>
                        <a:srgbClr val="A5A5A5"/>
                      </a:solidFill>
                    </a:lnT>
                    <a:lnB w="12240">
                      <a:solidFill>
                        <a:srgbClr val="A5A5A5"/>
                      </a:solidFill>
                    </a:lnB>
                    <a:solidFill>
                      <a:srgbClr val="E0E0E0"/>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172200"/>
          </a:xfrm>
        </p:spPr>
        <p:txBody>
          <a:bodyPr>
            <a:normAutofit/>
          </a:bodyPr>
          <a:lstStyle/>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dirty="0"/>
          </a:p>
        </p:txBody>
      </p:sp>
      <p:graphicFrame>
        <p:nvGraphicFramePr>
          <p:cNvPr id="2" name="Table 3">
            <a:extLst>
              <a:ext uri="{FF2B5EF4-FFF2-40B4-BE49-F238E27FC236}">
                <a16:creationId xmlns:a16="http://schemas.microsoft.com/office/drawing/2014/main" id="{C91D988B-30C4-1023-5485-703F1CE7E9A5}"/>
              </a:ext>
            </a:extLst>
          </p:cNvPr>
          <p:cNvGraphicFramePr>
            <a:graphicFrameLocks noGrp="1"/>
          </p:cNvGraphicFramePr>
          <p:nvPr>
            <p:extLst>
              <p:ext uri="{D42A27DB-BD31-4B8C-83A1-F6EECF244321}">
                <p14:modId xmlns:p14="http://schemas.microsoft.com/office/powerpoint/2010/main" val="1286821755"/>
              </p:ext>
            </p:extLst>
          </p:nvPr>
        </p:nvGraphicFramePr>
        <p:xfrm>
          <a:off x="116541" y="502024"/>
          <a:ext cx="8686801" cy="6296671"/>
        </p:xfrm>
        <a:graphic>
          <a:graphicData uri="http://schemas.openxmlformats.org/drawingml/2006/table">
            <a:tbl>
              <a:tblPr firstRow="1" bandRow="1">
                <a:tableStyleId>{0505E3EF-67EA-436B-97B2-0124C06EBD24}</a:tableStyleId>
              </a:tblPr>
              <a:tblGrid>
                <a:gridCol w="762000">
                  <a:extLst>
                    <a:ext uri="{9D8B030D-6E8A-4147-A177-3AD203B41FA5}">
                      <a16:colId xmlns:a16="http://schemas.microsoft.com/office/drawing/2014/main" val="657424098"/>
                    </a:ext>
                  </a:extLst>
                </a:gridCol>
                <a:gridCol w="1219200">
                  <a:extLst>
                    <a:ext uri="{9D8B030D-6E8A-4147-A177-3AD203B41FA5}">
                      <a16:colId xmlns:a16="http://schemas.microsoft.com/office/drawing/2014/main" val="602847261"/>
                    </a:ext>
                  </a:extLst>
                </a:gridCol>
                <a:gridCol w="1676400">
                  <a:extLst>
                    <a:ext uri="{9D8B030D-6E8A-4147-A177-3AD203B41FA5}">
                      <a16:colId xmlns:a16="http://schemas.microsoft.com/office/drawing/2014/main" val="3876606928"/>
                    </a:ext>
                  </a:extLst>
                </a:gridCol>
                <a:gridCol w="2057400">
                  <a:extLst>
                    <a:ext uri="{9D8B030D-6E8A-4147-A177-3AD203B41FA5}">
                      <a16:colId xmlns:a16="http://schemas.microsoft.com/office/drawing/2014/main" val="2425309947"/>
                    </a:ext>
                  </a:extLst>
                </a:gridCol>
                <a:gridCol w="1676400">
                  <a:extLst>
                    <a:ext uri="{9D8B030D-6E8A-4147-A177-3AD203B41FA5}">
                      <a16:colId xmlns:a16="http://schemas.microsoft.com/office/drawing/2014/main" val="2509711612"/>
                    </a:ext>
                  </a:extLst>
                </a:gridCol>
                <a:gridCol w="1295401">
                  <a:extLst>
                    <a:ext uri="{9D8B030D-6E8A-4147-A177-3AD203B41FA5}">
                      <a16:colId xmlns:a16="http://schemas.microsoft.com/office/drawing/2014/main" val="546285307"/>
                    </a:ext>
                  </a:extLst>
                </a:gridCol>
              </a:tblGrid>
              <a:tr h="1297951">
                <a:tc>
                  <a:txBody>
                    <a:bodyPr/>
                    <a:lstStyle/>
                    <a:p>
                      <a:endParaRPr lang="en-US" sz="1600" dirty="0"/>
                    </a:p>
                    <a:p>
                      <a:r>
                        <a:rPr lang="en-IN" sz="1600" dirty="0"/>
                        <a:t>YEAR</a:t>
                      </a:r>
                    </a:p>
                  </a:txBody>
                  <a:tcPr/>
                </a:tc>
                <a:tc>
                  <a:txBody>
                    <a:bodyPr/>
                    <a:lstStyle/>
                    <a:p>
                      <a:endParaRPr lang="en-US" sz="1600" dirty="0"/>
                    </a:p>
                    <a:p>
                      <a:r>
                        <a:rPr lang="en-IN" sz="1600" dirty="0"/>
                        <a:t>AUTHORS</a:t>
                      </a:r>
                    </a:p>
                  </a:txBody>
                  <a:tcPr/>
                </a:tc>
                <a:tc>
                  <a:txBody>
                    <a:bodyPr/>
                    <a:lstStyle/>
                    <a:p>
                      <a:endParaRPr lang="en-US" sz="1600" dirty="0"/>
                    </a:p>
                    <a:p>
                      <a:r>
                        <a:rPr lang="en-US" sz="1600" dirty="0"/>
                        <a:t>TITLE</a:t>
                      </a:r>
                      <a:endParaRPr lang="en-IN" sz="1600" dirty="0"/>
                    </a:p>
                  </a:txBody>
                  <a:tcPr/>
                </a:tc>
                <a:tc>
                  <a:txBody>
                    <a:bodyPr/>
                    <a:lstStyle/>
                    <a:p>
                      <a:endParaRPr lang="en-US" sz="1600" dirty="0"/>
                    </a:p>
                    <a:p>
                      <a:r>
                        <a:rPr lang="en-IN" sz="1600" dirty="0"/>
                        <a:t>METHODOLOGY</a:t>
                      </a:r>
                    </a:p>
                  </a:txBody>
                  <a:tcPr/>
                </a:tc>
                <a:tc>
                  <a:txBody>
                    <a:bodyPr/>
                    <a:lstStyle/>
                    <a:p>
                      <a:endParaRPr lang="en-US" sz="1600" dirty="0"/>
                    </a:p>
                    <a:p>
                      <a:r>
                        <a:rPr lang="en-IN" sz="1600" dirty="0"/>
                        <a:t>MERITS AND </a:t>
                      </a:r>
                    </a:p>
                    <a:p>
                      <a:r>
                        <a:rPr lang="en-IN" sz="1600" dirty="0"/>
                        <a:t>DEMERITS</a:t>
                      </a:r>
                    </a:p>
                  </a:txBody>
                  <a:tcPr/>
                </a:tc>
                <a:tc>
                  <a:txBody>
                    <a:bodyPr/>
                    <a:lstStyle/>
                    <a:p>
                      <a:endParaRPr lang="en-US" sz="1600" dirty="0"/>
                    </a:p>
                    <a:p>
                      <a:r>
                        <a:rPr lang="en-US" sz="1600" dirty="0"/>
                        <a:t>FUTURE </a:t>
                      </a:r>
                    </a:p>
                    <a:p>
                      <a:r>
                        <a:rPr lang="en-US" sz="1600" dirty="0"/>
                        <a:t>SCOPE</a:t>
                      </a:r>
                      <a:endParaRPr lang="en-IN" sz="1600" dirty="0"/>
                    </a:p>
                  </a:txBody>
                  <a:tcPr/>
                </a:tc>
                <a:extLst>
                  <a:ext uri="{0D108BD9-81ED-4DB2-BD59-A6C34878D82A}">
                    <a16:rowId xmlns:a16="http://schemas.microsoft.com/office/drawing/2014/main" val="2513962159"/>
                  </a:ext>
                </a:extLst>
              </a:tr>
              <a:tr h="4896660">
                <a:tc>
                  <a:txBody>
                    <a:bodyPr/>
                    <a:lstStyle/>
                    <a:p>
                      <a:r>
                        <a:rPr lang="en-IN" sz="1600" dirty="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György</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Kovács</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Pedro Alonso Rajkumar Saini</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Challenges of Hate Speech Detection in Social Media</a:t>
                      </a:r>
                    </a:p>
                    <a:p>
                      <a:r>
                        <a:rPr lang="en-IN" sz="1600" b="1" kern="1200" dirty="0">
                          <a:solidFill>
                            <a:schemeClr val="dk1"/>
                          </a:solidFill>
                          <a:effectLst/>
                          <a:latin typeface="Times New Roman" panose="02020603050405020304" pitchFamily="18" charset="0"/>
                          <a:ea typeface="+mn-ea"/>
                          <a:cs typeface="Times New Roman" panose="02020603050405020304" pitchFamily="18" charset="0"/>
                        </a:rPr>
                        <a:t>DATE</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13 FEBRUARY 2021</a:t>
                      </a:r>
                    </a:p>
                    <a:p>
                      <a:r>
                        <a:rPr lang="en-IN" sz="1600" b="1" i="0" kern="1200" dirty="0">
                          <a:solidFill>
                            <a:schemeClr val="dk1"/>
                          </a:solidFill>
                          <a:effectLst/>
                          <a:latin typeface="Times New Roman" panose="02020603050405020304" pitchFamily="18" charset="0"/>
                          <a:ea typeface="+mn-ea"/>
                          <a:cs typeface="Times New Roman" panose="02020603050405020304" pitchFamily="18" charset="0"/>
                        </a:rPr>
                        <a:t>JOURNAL:</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SPRINGER</a:t>
                      </a:r>
                      <a:r>
                        <a:rPr lang="en-IN" sz="1600" b="1" i="0" kern="1200" dirty="0">
                          <a:solidFill>
                            <a:schemeClr val="dk1"/>
                          </a:solidFill>
                          <a:effectLst/>
                          <a:latin typeface="Times New Roman" panose="02020603050405020304" pitchFamily="18" charset="0"/>
                          <a:ea typeface="+mn-ea"/>
                          <a:cs typeface="Times New Roman" panose="02020603050405020304" pitchFamily="18" charset="0"/>
                        </a:rPr>
                        <a:t> </a:t>
                      </a:r>
                    </a:p>
                    <a:p>
                      <a:r>
                        <a:rPr lang="en-IN" sz="1600" b="1" i="0" kern="1200" dirty="0">
                          <a:solidFill>
                            <a:schemeClr val="dk1"/>
                          </a:solidFill>
                          <a:effectLst/>
                          <a:latin typeface="Times New Roman" panose="02020603050405020304" pitchFamily="18" charset="0"/>
                          <a:ea typeface="+mn-ea"/>
                          <a:cs typeface="Times New Roman" panose="02020603050405020304" pitchFamily="18" charset="0"/>
                        </a:rPr>
                        <a:t>ARTICLE NUMBER : </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95</a:t>
                      </a:r>
                      <a:endParaRPr lang="en-IN" sz="1600" b="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Proposed a deep natural language processing (NLP) model—combining convolutional and recurrent layers—for the automatic detection of hate speech in social media data. We have applied our model on the HASOC2019 corpus, and attained a macro F1 score of 0.63 in hate speech detection on the test set of HASOC</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1" dirty="0">
                          <a:latin typeface="Times New Roman" panose="02020603050405020304" pitchFamily="18" charset="0"/>
                          <a:cs typeface="Times New Roman" panose="02020603050405020304" pitchFamily="18" charset="0"/>
                        </a:rPr>
                        <a:t>MERITS:</a:t>
                      </a:r>
                    </a:p>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results showed that it was possible to significantly increase the classification score attained.</a:t>
                      </a:r>
                    </a:p>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DEMERITS:</a:t>
                      </a:r>
                    </a:p>
                    <a:p>
                      <a:r>
                        <a:rPr lang="en-IN" sz="1600" dirty="0">
                          <a:latin typeface="Times New Roman" panose="02020603050405020304" pitchFamily="18" charset="0"/>
                          <a:cs typeface="Times New Roman" panose="02020603050405020304" pitchFamily="18" charset="0"/>
                        </a:rPr>
                        <a:t>Low macro F1 score</a:t>
                      </a: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For this, in the future we plan to extend our experiments with the use of more explainable models, as well as a more thorough examination of the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explainability</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of our current models (transformer models for example have been successfully examined using the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Captum</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tool)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565003"/>
                  </a:ext>
                </a:extLst>
              </a:tr>
            </a:tbl>
          </a:graphicData>
        </a:graphic>
      </p:graphicFrame>
    </p:spTree>
    <p:extLst>
      <p:ext uri="{BB962C8B-B14F-4D97-AF65-F5344CB8AC3E}">
        <p14:creationId xmlns:p14="http://schemas.microsoft.com/office/powerpoint/2010/main" val="189328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172200"/>
          </a:xfrm>
        </p:spPr>
        <p:txBody>
          <a:bodyPr>
            <a:normAutofit/>
          </a:bodyPr>
          <a:lstStyle/>
          <a:p>
            <a:pPr marL="0" indent="0">
              <a:buNone/>
            </a:pPr>
            <a:endParaRPr lang="en-IN" dirty="0"/>
          </a:p>
        </p:txBody>
      </p:sp>
      <p:graphicFrame>
        <p:nvGraphicFramePr>
          <p:cNvPr id="2" name="Table 3">
            <a:extLst>
              <a:ext uri="{FF2B5EF4-FFF2-40B4-BE49-F238E27FC236}">
                <a16:creationId xmlns:a16="http://schemas.microsoft.com/office/drawing/2014/main" id="{C91D988B-30C4-1023-5485-703F1CE7E9A5}"/>
              </a:ext>
            </a:extLst>
          </p:cNvPr>
          <p:cNvGraphicFramePr>
            <a:graphicFrameLocks noGrp="1"/>
          </p:cNvGraphicFramePr>
          <p:nvPr>
            <p:extLst>
              <p:ext uri="{D42A27DB-BD31-4B8C-83A1-F6EECF244321}">
                <p14:modId xmlns:p14="http://schemas.microsoft.com/office/powerpoint/2010/main" val="3812306798"/>
              </p:ext>
            </p:extLst>
          </p:nvPr>
        </p:nvGraphicFramePr>
        <p:xfrm>
          <a:off x="304800" y="533401"/>
          <a:ext cx="8686801" cy="6172199"/>
        </p:xfrm>
        <a:graphic>
          <a:graphicData uri="http://schemas.openxmlformats.org/drawingml/2006/table">
            <a:tbl>
              <a:tblPr firstRow="1" bandRow="1">
                <a:tableStyleId>{0505E3EF-67EA-436B-97B2-0124C06EBD24}</a:tableStyleId>
              </a:tblPr>
              <a:tblGrid>
                <a:gridCol w="762000">
                  <a:extLst>
                    <a:ext uri="{9D8B030D-6E8A-4147-A177-3AD203B41FA5}">
                      <a16:colId xmlns:a16="http://schemas.microsoft.com/office/drawing/2014/main" val="657424098"/>
                    </a:ext>
                  </a:extLst>
                </a:gridCol>
                <a:gridCol w="1219200">
                  <a:extLst>
                    <a:ext uri="{9D8B030D-6E8A-4147-A177-3AD203B41FA5}">
                      <a16:colId xmlns:a16="http://schemas.microsoft.com/office/drawing/2014/main" val="602847261"/>
                    </a:ext>
                  </a:extLst>
                </a:gridCol>
                <a:gridCol w="1676400">
                  <a:extLst>
                    <a:ext uri="{9D8B030D-6E8A-4147-A177-3AD203B41FA5}">
                      <a16:colId xmlns:a16="http://schemas.microsoft.com/office/drawing/2014/main" val="3876606928"/>
                    </a:ext>
                  </a:extLst>
                </a:gridCol>
                <a:gridCol w="2209800">
                  <a:extLst>
                    <a:ext uri="{9D8B030D-6E8A-4147-A177-3AD203B41FA5}">
                      <a16:colId xmlns:a16="http://schemas.microsoft.com/office/drawing/2014/main" val="2425309947"/>
                    </a:ext>
                  </a:extLst>
                </a:gridCol>
                <a:gridCol w="1371600">
                  <a:extLst>
                    <a:ext uri="{9D8B030D-6E8A-4147-A177-3AD203B41FA5}">
                      <a16:colId xmlns:a16="http://schemas.microsoft.com/office/drawing/2014/main" val="2509711612"/>
                    </a:ext>
                  </a:extLst>
                </a:gridCol>
                <a:gridCol w="1447801">
                  <a:extLst>
                    <a:ext uri="{9D8B030D-6E8A-4147-A177-3AD203B41FA5}">
                      <a16:colId xmlns:a16="http://schemas.microsoft.com/office/drawing/2014/main" val="546285307"/>
                    </a:ext>
                  </a:extLst>
                </a:gridCol>
              </a:tblGrid>
              <a:tr h="1275539">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YEAR</a:t>
                      </a: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AUTHORS</a:t>
                      </a: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METHODOLOGY</a:t>
                      </a: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MERITS AND </a:t>
                      </a:r>
                    </a:p>
                    <a:p>
                      <a:r>
                        <a:rPr lang="en-IN" sz="1600" dirty="0">
                          <a:latin typeface="Times New Roman" panose="02020603050405020304" pitchFamily="18" charset="0"/>
                          <a:cs typeface="Times New Roman" panose="02020603050405020304" pitchFamily="18" charset="0"/>
                        </a:rPr>
                        <a:t>DEMERITS</a:t>
                      </a: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FUTURE </a:t>
                      </a:r>
                    </a:p>
                    <a:p>
                      <a:r>
                        <a:rPr lang="en-US" sz="1600" dirty="0">
                          <a:latin typeface="Times New Roman" panose="02020603050405020304" pitchFamily="18" charset="0"/>
                          <a:cs typeface="Times New Roman" panose="02020603050405020304" pitchFamily="18" charset="0"/>
                        </a:rPr>
                        <a:t>SCOPE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3962159"/>
                  </a:ext>
                </a:extLst>
              </a:tr>
              <a:tr h="4896660">
                <a:tc>
                  <a:txBody>
                    <a:bodyPr/>
                    <a:lstStyle/>
                    <a:p>
                      <a:r>
                        <a:rPr lang="en-IN" sz="1600" dirty="0">
                          <a:latin typeface="Times New Roman" panose="02020603050405020304" pitchFamily="18" charset="0"/>
                          <a:cs typeface="Times New Roman" panose="02020603050405020304" pitchFamily="18" charset="0"/>
                        </a:rPr>
                        <a:t>2020</a:t>
                      </a:r>
                      <a:endParaRPr lang="en-US" sz="1600" dirty="0">
                        <a:latin typeface="Times New Roman" panose="02020603050405020304" pitchFamily="18" charset="0"/>
                        <a:cs typeface="Times New Roman" panose="02020603050405020304" pitchFamily="18" charset="0"/>
                      </a:endParaRPr>
                    </a:p>
                  </a:txBody>
                  <a:tcPr/>
                </a:tc>
                <a:tc>
                  <a:txBody>
                    <a:bodyPr/>
                    <a:lstStyle/>
                    <a:p>
                      <a:r>
                        <a:rPr lang="pt-BR" sz="1600" dirty="0">
                          <a:latin typeface="Times New Roman" panose="02020603050405020304" pitchFamily="18" charset="0"/>
                          <a:cs typeface="Times New Roman" panose="02020603050405020304" pitchFamily="18" charset="0"/>
                        </a:rPr>
                        <a:t>Amrutha, B R and Bindu, K 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Detecting Hate Speech in Tweets Using Different Deep Neural Network Architectures</a:t>
                      </a:r>
                    </a:p>
                    <a:p>
                      <a:r>
                        <a:rPr lang="en-IN" sz="1600" b="1" kern="1200" dirty="0">
                          <a:solidFill>
                            <a:schemeClr val="dk1"/>
                          </a:solidFill>
                          <a:effectLst/>
                          <a:latin typeface="Times New Roman" panose="02020603050405020304" pitchFamily="18" charset="0"/>
                          <a:ea typeface="+mn-ea"/>
                          <a:cs typeface="Times New Roman" panose="02020603050405020304" pitchFamily="18" charset="0"/>
                        </a:rPr>
                        <a:t>DATE</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16 April 2020</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600" b="1" i="0" kern="1200" dirty="0">
                          <a:solidFill>
                            <a:schemeClr val="dk1"/>
                          </a:solidFill>
                          <a:effectLst/>
                          <a:latin typeface="Times New Roman" panose="02020603050405020304" pitchFamily="18" charset="0"/>
                          <a:ea typeface="+mn-ea"/>
                          <a:cs typeface="Times New Roman" panose="02020603050405020304" pitchFamily="18" charset="0"/>
                        </a:rPr>
                        <a:t>JOURNAL:</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IEEE</a:t>
                      </a:r>
                    </a:p>
                    <a:p>
                      <a:r>
                        <a:rPr lang="en-IN" sz="1600" b="1" i="0" kern="1200" dirty="0">
                          <a:solidFill>
                            <a:schemeClr val="dk1"/>
                          </a:solidFill>
                          <a:effectLst/>
                          <a:latin typeface="Times New Roman" panose="02020603050405020304" pitchFamily="18" charset="0"/>
                          <a:ea typeface="+mn-ea"/>
                          <a:cs typeface="Times New Roman" panose="02020603050405020304" pitchFamily="18" charset="0"/>
                        </a:rPr>
                        <a:t>PAGES</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923-926</a:t>
                      </a:r>
                      <a:endParaRPr lang="en-IN" sz="1600" b="1"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This paper describes three different Deep Neural Network (DNN) Architectures for detection of hate words in Twitter - Gated Recurrent Unit (GRU), useful in capturing sequence orders, Convolution Neural Network (CNN), good for feature extraction, and Universal Language Model Fine-tuning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ULMFiT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model, which is based on transfer learning technique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1" u="none" dirty="0">
                          <a:latin typeface="Times New Roman" panose="02020603050405020304" pitchFamily="18" charset="0"/>
                          <a:cs typeface="Times New Roman" panose="02020603050405020304" pitchFamily="18" charset="0"/>
                        </a:rPr>
                        <a:t>MERITS</a:t>
                      </a:r>
                      <a:r>
                        <a:rPr lang="en-US" sz="1600" dirty="0">
                          <a:latin typeface="Times New Roman" panose="02020603050405020304" pitchFamily="18" charset="0"/>
                          <a:cs typeface="Times New Roman" panose="02020603050405020304" pitchFamily="18" charset="0"/>
                        </a:rPr>
                        <a: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AWD -LSTM model was pre-trained using WikiText103 dataset. This method significantly outperformed the other Architectures.</a:t>
                      </a:r>
                    </a:p>
                    <a:p>
                      <a:r>
                        <a:rPr lang="en-US" sz="1600" b="1" i="0" u="none" kern="1200" dirty="0">
                          <a:solidFill>
                            <a:schemeClr val="dk1"/>
                          </a:solidFill>
                          <a:effectLst/>
                          <a:latin typeface="Times New Roman" panose="02020603050405020304" pitchFamily="18" charset="0"/>
                          <a:ea typeface="+mn-ea"/>
                          <a:cs typeface="Times New Roman" panose="02020603050405020304" pitchFamily="18" charset="0"/>
                        </a:rPr>
                        <a:t>DEMERITS</a:t>
                      </a:r>
                      <a:r>
                        <a:rPr lang="en-US" sz="1600" b="0" i="0" u="none" kern="1200" dirty="0">
                          <a:solidFill>
                            <a:schemeClr val="dk1"/>
                          </a:solidFill>
                          <a:effectLst/>
                          <a:latin typeface="Times New Roman" panose="02020603050405020304" pitchFamily="18" charset="0"/>
                          <a:ea typeface="+mn-ea"/>
                          <a:cs typeface="Times New Roman" panose="02020603050405020304" pitchFamily="18" charset="0"/>
                        </a:rPr>
                        <a:t>:</a:t>
                      </a:r>
                    </a:p>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Complex architecture.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For future work,</a:t>
                      </a:r>
                    </a:p>
                    <a:p>
                      <a:r>
                        <a:rPr lang="en-US" sz="1600" dirty="0">
                          <a:latin typeface="Times New Roman" panose="02020603050405020304" pitchFamily="18" charset="0"/>
                          <a:cs typeface="Times New Roman" panose="02020603050405020304" pitchFamily="18" charset="0"/>
                        </a:rPr>
                        <a:t>Hate speech can be detected and classified using multiple Deep neural network architectures and also with high accuracy.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565003"/>
                  </a:ext>
                </a:extLst>
              </a:tr>
            </a:tbl>
          </a:graphicData>
        </a:graphic>
      </p:graphicFrame>
    </p:spTree>
    <p:extLst>
      <p:ext uri="{BB962C8B-B14F-4D97-AF65-F5344CB8AC3E}">
        <p14:creationId xmlns:p14="http://schemas.microsoft.com/office/powerpoint/2010/main" val="257450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9FDD-4053-D7D8-9A5C-5D8432E70F2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PROBLEM STATEMENT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FC4AE1-2F4B-5F61-344E-DBE225414787}"/>
              </a:ext>
            </a:extLst>
          </p:cNvPr>
          <p:cNvSpPr>
            <a:spLocks noGrp="1"/>
          </p:cNvSpPr>
          <p:nvPr>
            <p:ph idx="1"/>
          </p:nvPr>
        </p:nvSpPr>
        <p:spPr>
          <a:xfrm>
            <a:off x="628650" y="1447800"/>
            <a:ext cx="7886700" cy="4729163"/>
          </a:xfrm>
        </p:spPr>
        <p:txBody>
          <a:bodyPr>
            <a:normAutofit/>
          </a:bodyPr>
          <a:lstStyle/>
          <a:p>
            <a:pPr marL="0" indent="0" algn="just">
              <a:buNone/>
            </a:pPr>
            <a:r>
              <a:rPr lang="en-US" sz="2400" b="0" i="0" dirty="0">
                <a:solidFill>
                  <a:srgbClr val="222222"/>
                </a:solidFill>
                <a:effectLst/>
                <a:latin typeface="Times New Roman" panose="02020603050405020304" pitchFamily="18" charset="0"/>
                <a:cs typeface="Times New Roman" panose="02020603050405020304" pitchFamily="18" charset="0"/>
              </a:rPr>
              <a:t>       Hate speech is a poisonous discourse that can swiftly spread on social media or due to prejudices or disputes between different groups within and across countries. A hate crime refers to crimes committed against a person due to their actual or perceived affiliation with a specific group. The protected characteristics of Facebook define hate speech as an attack on an individual’s dignity, including their race, origin, or ethnicity. According to Twitter policies, tweets should not be used to threaten or harass others due to their ethnicity, gender, religion, or any other factor. In addition to age, caste, and handicap, YouTube also censors content that promotes violence or hatred toward certain persons or groups. Often, hate speech regarding online radicalization or criminal activities is studied.</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5947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2265</TotalTime>
  <Words>3490</Words>
  <Application>Microsoft Office PowerPoint</Application>
  <PresentationFormat>On-screen Show (4:3)</PresentationFormat>
  <Paragraphs>238</Paragraphs>
  <Slides>35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PowerPoint Presentation</vt:lpstr>
      <vt:lpstr>INTRODUCTION</vt:lpstr>
      <vt:lpstr>               OBJECTIVE OF THE PROJECT</vt:lpstr>
      <vt:lpstr>PowerPoint Presentation</vt:lpstr>
      <vt:lpstr>PowerPoint Presentation</vt:lpstr>
      <vt:lpstr>PowerPoint Presentation</vt:lpstr>
      <vt:lpstr>PowerPoint Presentation</vt:lpstr>
      <vt:lpstr>PowerPoint Presentation</vt:lpstr>
      <vt:lpstr>              PROBLEM STATEMENT</vt:lpstr>
      <vt:lpstr>PowerPoint Presentation</vt:lpstr>
      <vt:lpstr>PowerPoint Presentation</vt:lpstr>
      <vt:lpstr>ARCHITECTURE / METHODOLOGY USED</vt:lpstr>
      <vt:lpstr>ALGORITHMS USED:</vt:lpstr>
      <vt:lpstr>                      SYSTEM DESIGN</vt:lpstr>
      <vt:lpstr>PowerPoint Presentation</vt:lpstr>
      <vt:lpstr>PowerPoint Presentation</vt:lpstr>
      <vt:lpstr>PowerPoint Presentation</vt:lpstr>
      <vt:lpstr>DATA FLOW DIAGRAM:</vt:lpstr>
      <vt:lpstr>PowerPoint Presentation</vt:lpstr>
      <vt:lpstr>             MODULE DESCRIPTION     DATA PRE-PROCESSING:</vt:lpstr>
      <vt:lpstr>PowerPoint Presentation</vt:lpstr>
      <vt:lpstr>MACHINE LEARNING MODEL DEVELOPMENT:</vt:lpstr>
      <vt:lpstr>              RANDOM FOREST ALGORITHM :</vt:lpstr>
      <vt:lpstr>  NAIVE BAYES ALGORITHM: </vt:lpstr>
      <vt:lpstr> GRADIENT BOOSTING: </vt:lpstr>
      <vt:lpstr>DEPLOYMENT USING FLASK:</vt:lpstr>
      <vt:lpstr>PERFORMANCE EVALUATION</vt:lpstr>
      <vt:lpstr>ACCURACY COMPARISON:</vt:lpstr>
      <vt:lpstr>           SCREENSHOTS </vt:lpstr>
      <vt:lpstr>    HATE SPEECH</vt:lpstr>
      <vt:lpstr>           OFFENSIVE LANGUAGE</vt:lpstr>
      <vt:lpstr>NO HATE AND OFFENSIVE </vt:lpstr>
      <vt:lpstr>                  CONCLUSION AND FUTURE ENHANCEMENTS </vt:lpstr>
      <vt:lpstr>                    REFERENCES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sonumreddy</dc:creator>
  <cp:lastModifiedBy>130 HEMALATHA P</cp:lastModifiedBy>
  <cp:revision>254</cp:revision>
  <dcterms:created xsi:type="dcterms:W3CDTF">2018-08-12T16:11:07Z</dcterms:created>
  <dcterms:modified xsi:type="dcterms:W3CDTF">2023-04-05T15:22:53Z</dcterms:modified>
</cp:coreProperties>
</file>