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48" y="31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7F439ED-1E90-4106-847A-8EF19031FE2F}" type="slidenum">
              <a:rPr lang="en-IN" smtClean="0"/>
              <a:t>4</a:t>
            </a:fld>
            <a:endParaRPr lang="en-IN"/>
          </a:p>
        </p:txBody>
      </p:sp>
    </p:spTree>
    <p:extLst>
      <p:ext uri="{BB962C8B-B14F-4D97-AF65-F5344CB8AC3E}">
        <p14:creationId xmlns:p14="http://schemas.microsoft.com/office/powerpoint/2010/main" val="25466839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F7F439ED-1E90-4106-847A-8EF19031FE2F}" type="slidenum">
              <a:rPr lang="en-IN" smtClean="0"/>
              <a:t>12</a:t>
            </a:fld>
            <a:endParaRPr lang="en-IN"/>
          </a:p>
        </p:txBody>
      </p:sp>
    </p:spTree>
    <p:extLst>
      <p:ext uri="{BB962C8B-B14F-4D97-AF65-F5344CB8AC3E}">
        <p14:creationId xmlns:p14="http://schemas.microsoft.com/office/powerpoint/2010/main" val="30900749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5.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6.png" /><Relationship Id="rId2" Type="http://schemas.openxmlformats.org/officeDocument/2006/relationships/image" Target="../media/image15.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3" Type="http://schemas.openxmlformats.org/officeDocument/2006/relationships/image" Target="../media/image15.png" /><Relationship Id="rId2" Type="http://schemas.openxmlformats.org/officeDocument/2006/relationships/notesSlide" Target="../notesSlides/notesSlide3.xml" /><Relationship Id="rId1" Type="http://schemas.openxmlformats.org/officeDocument/2006/relationships/slideLayout" Target="../slideLayouts/slideLayout4.xml" /><Relationship Id="rId4" Type="http://schemas.openxmlformats.org/officeDocument/2006/relationships/image" Target="../media/image17.png"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2.xml" /><Relationship Id="rId1" Type="http://schemas.openxmlformats.org/officeDocument/2006/relationships/slideLayout" Target="../slideLayouts/slideLayout4.xml" /><Relationship Id="rId4" Type="http://schemas.openxmlformats.org/officeDocument/2006/relationships/image" Target="../media/image1.png"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png" /><Relationship Id="rId7" Type="http://schemas.openxmlformats.org/officeDocument/2006/relationships/image" Target="../media/image12.png" /><Relationship Id="rId2" Type="http://schemas.openxmlformats.org/officeDocument/2006/relationships/image" Target="../media/image7.png" /><Relationship Id="rId1" Type="http://schemas.openxmlformats.org/officeDocument/2006/relationships/slideLayout" Target="../slideLayouts/slideLayout4.xml" /><Relationship Id="rId6" Type="http://schemas.openxmlformats.org/officeDocument/2006/relationships/image" Target="../media/image11.png" /><Relationship Id="rId5" Type="http://schemas.openxmlformats.org/officeDocument/2006/relationships/image" Target="../media/image10.png" /><Relationship Id="rId4" Type="http://schemas.openxmlformats.org/officeDocument/2006/relationships/image" Target="../media/image9.png"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13.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4.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10971" y="562107"/>
            <a:ext cx="9982200" cy="632224"/>
          </a:xfrm>
          <a:prstGeom prst="rect">
            <a:avLst/>
          </a:prstGeom>
        </p:spPr>
        <p:txBody>
          <a:bodyPr vert="horz" wrap="square" lIns="0" tIns="16510" rIns="0" bIns="0" rtlCol="0">
            <a:spAutoFit/>
          </a:bodyPr>
          <a:lstStyle/>
          <a:p>
            <a:pPr marL="3213735">
              <a:spcBef>
                <a:spcPts val="130"/>
              </a:spcBef>
            </a:pPr>
            <a:r>
              <a:rPr lang="en-US" sz="2000" b="1" dirty="0">
                <a:solidFill>
                  <a:srgbClr val="0F0F0F"/>
                </a:solidFill>
                <a:latin typeface="Castellar" panose="020A0402060406010301" pitchFamily="18" charset="0"/>
                <a:cs typeface="Times New Roman" panose="02020603050405020304" pitchFamily="18" charset="0"/>
              </a:rPr>
              <a:t>Employee Data Analysis using Excel</a:t>
            </a:r>
            <a:r>
              <a:rPr lang="en-US" sz="2000" b="1" i="0" dirty="0">
                <a:solidFill>
                  <a:srgbClr val="0F0F0F"/>
                </a:solidFill>
                <a:effectLst/>
                <a:latin typeface="Castellar" panose="020A0402060406010301" pitchFamily="18" charset="0"/>
                <a:cs typeface="Times New Roman" panose="02020603050405020304" pitchFamily="18" charset="0"/>
              </a:rPr>
              <a:t> </a:t>
            </a:r>
            <a:br>
              <a:rPr lang="en-US" sz="2000" b="1" i="0" dirty="0">
                <a:solidFill>
                  <a:srgbClr val="0F0F0F"/>
                </a:solidFill>
                <a:effectLst/>
                <a:latin typeface="Castellar" panose="020A0402060406010301" pitchFamily="18" charset="0"/>
              </a:rPr>
            </a:br>
            <a:endParaRPr sz="2000" spc="15" dirty="0">
              <a:latin typeface="Castellar" panose="020A0402060406010301" pitchFamily="18" charset="0"/>
            </a:endParaRPr>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896771" y="3288118"/>
            <a:ext cx="8610600" cy="2554545"/>
          </a:xfrm>
          <a:prstGeom prst="rect">
            <a:avLst/>
          </a:prstGeom>
          <a:noFill/>
        </p:spPr>
        <p:txBody>
          <a:bodyPr wrap="square" rtlCol="0">
            <a:spAutoFit/>
          </a:bodyPr>
          <a:lstStyle/>
          <a:p>
            <a:r>
              <a:rPr lang="en-US" sz="2000" b="1" dirty="0">
                <a:latin typeface="Arial Rounded MT Bold" panose="020F0704030504030204" pitchFamily="34" charset="0"/>
              </a:rPr>
              <a:t>STUDENT NAME : </a:t>
            </a:r>
            <a:r>
              <a:rPr lang="en-IN" sz="2000" b="1" dirty="0">
                <a:latin typeface="Arial Rounded MT Bold" panose="020F0704030504030204" pitchFamily="34" charset="0"/>
              </a:rPr>
              <a:t>P. HEMAPRIYA</a:t>
            </a:r>
          </a:p>
          <a:p>
            <a:endParaRPr lang="en-US" sz="2000" b="1" dirty="0">
              <a:latin typeface="Arial Rounded MT Bold" panose="020F0704030504030204" pitchFamily="34" charset="0"/>
            </a:endParaRPr>
          </a:p>
          <a:p>
            <a:r>
              <a:rPr lang="en-US" sz="2000" b="1" dirty="0">
                <a:latin typeface="Arial Rounded MT Bold" panose="020F0704030504030204" pitchFamily="34" charset="0"/>
              </a:rPr>
              <a:t>REGISTER NO     :22133710</a:t>
            </a:r>
            <a:r>
              <a:rPr lang="en-GB" sz="2000" b="1" dirty="0">
                <a:latin typeface="Arial Rounded MT Bold" panose="020F0704030504030204" pitchFamily="34" charset="0"/>
              </a:rPr>
              <a:t>420</a:t>
            </a:r>
            <a:r>
              <a:rPr lang="en-IN" sz="2000" b="1" dirty="0">
                <a:latin typeface="Arial Rounded MT Bold" panose="020F0704030504030204" pitchFamily="34" charset="0"/>
              </a:rPr>
              <a:t>15</a:t>
            </a:r>
            <a:endParaRPr lang="en-US" sz="2000" b="1" dirty="0">
              <a:latin typeface="Arial Rounded MT Bold" panose="020F0704030504030204" pitchFamily="34" charset="0"/>
            </a:endParaRPr>
          </a:p>
          <a:p>
            <a:endParaRPr lang="en-US" sz="2000" b="1" dirty="0">
              <a:latin typeface="Arial Rounded MT Bold" panose="020F0704030504030204" pitchFamily="34" charset="0"/>
            </a:endParaRPr>
          </a:p>
          <a:p>
            <a:r>
              <a:rPr lang="en-US" sz="2000" b="1" dirty="0">
                <a:latin typeface="Arial Rounded MT Bold" panose="020F0704030504030204" pitchFamily="34" charset="0"/>
              </a:rPr>
              <a:t>DEPARTMENT     :B.COM(</a:t>
            </a:r>
            <a:r>
              <a:rPr lang="en-GB" sz="2000" b="1" dirty="0">
                <a:latin typeface="Arial Rounded MT Bold" panose="020F0704030504030204" pitchFamily="34" charset="0"/>
              </a:rPr>
              <a:t>CORPORATE SECRETARYSHIP)</a:t>
            </a:r>
          </a:p>
          <a:p>
            <a:endParaRPr lang="en-US" sz="2000" b="1" dirty="0">
              <a:latin typeface="Arial Rounded MT Bold" panose="020F0704030504030204" pitchFamily="34" charset="0"/>
            </a:endParaRPr>
          </a:p>
          <a:p>
            <a:r>
              <a:rPr lang="en-US" sz="2000" b="1" dirty="0">
                <a:latin typeface="Arial Rounded MT Bold" panose="020F0704030504030204" pitchFamily="34" charset="0"/>
              </a:rPr>
              <a:t>COLLEGE             : QUAID-E-MILLATH GOVERNMENT COLLEGE.</a:t>
            </a:r>
          </a:p>
          <a:p>
            <a:r>
              <a:rPr lang="en-US" sz="2000" b="1" dirty="0">
                <a:latin typeface="Castellar" panose="020A0402060406010301" pitchFamily="18" charset="0"/>
              </a:rPr>
              <a:t>          </a:t>
            </a:r>
            <a:endParaRPr lang="en-IN" sz="2000" b="1" dirty="0">
              <a:latin typeface="Castellar" panose="020A0402060406010301"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4419600" y="302965"/>
            <a:ext cx="3303904" cy="444352"/>
          </a:xfrm>
          <a:prstGeom prst="rect">
            <a:avLst/>
          </a:prstGeom>
        </p:spPr>
        <p:txBody>
          <a:bodyPr vert="horz" wrap="square" lIns="0" tIns="13335" rIns="0" bIns="0" rtlCol="0">
            <a:spAutoFit/>
          </a:bodyPr>
          <a:lstStyle/>
          <a:p>
            <a:pPr marL="12700">
              <a:lnSpc>
                <a:spcPct val="100000"/>
              </a:lnSpc>
              <a:spcBef>
                <a:spcPts val="105"/>
              </a:spcBef>
            </a:pPr>
            <a:r>
              <a:rPr lang="en-US" sz="2800" b="1" spc="15" dirty="0">
                <a:latin typeface="Castellar" panose="020A0402060406010301" pitchFamily="18" charset="0"/>
                <a:cs typeface="Trebuchet MS"/>
              </a:rPr>
              <a:t> </a:t>
            </a:r>
            <a:r>
              <a:rPr sz="2800" b="1" u="sng" spc="15" dirty="0">
                <a:latin typeface="Castellar" panose="020A0402060406010301" pitchFamily="18" charset="0"/>
                <a:cs typeface="Trebuchet MS"/>
              </a:rPr>
              <a:t>M</a:t>
            </a:r>
            <a:r>
              <a:rPr sz="2800" b="1" u="sng" dirty="0">
                <a:latin typeface="Castellar" panose="020A0402060406010301" pitchFamily="18" charset="0"/>
                <a:cs typeface="Trebuchet MS"/>
              </a:rPr>
              <a:t>O</a:t>
            </a:r>
            <a:r>
              <a:rPr sz="2800" b="1" u="sng" spc="-15" dirty="0">
                <a:latin typeface="Castellar" panose="020A0402060406010301" pitchFamily="18" charset="0"/>
                <a:cs typeface="Trebuchet MS"/>
              </a:rPr>
              <a:t>D</a:t>
            </a:r>
            <a:r>
              <a:rPr sz="2800" b="1" u="sng" spc="-35" dirty="0">
                <a:latin typeface="Castellar" panose="020A0402060406010301" pitchFamily="18" charset="0"/>
                <a:cs typeface="Trebuchet MS"/>
              </a:rPr>
              <a:t>E</a:t>
            </a:r>
            <a:r>
              <a:rPr sz="2800" b="1" u="sng" spc="-30" dirty="0">
                <a:latin typeface="Castellar" panose="020A0402060406010301" pitchFamily="18" charset="0"/>
                <a:cs typeface="Trebuchet MS"/>
              </a:rPr>
              <a:t>LL</a:t>
            </a:r>
            <a:r>
              <a:rPr sz="2800" b="1" u="sng" spc="-5" dirty="0">
                <a:latin typeface="Castellar" panose="020A0402060406010301" pitchFamily="18" charset="0"/>
                <a:cs typeface="Trebuchet MS"/>
              </a:rPr>
              <a:t>I</a:t>
            </a:r>
            <a:r>
              <a:rPr sz="2800" b="1" u="sng" spc="30" dirty="0">
                <a:latin typeface="Castellar" panose="020A0402060406010301" pitchFamily="18" charset="0"/>
                <a:cs typeface="Trebuchet MS"/>
              </a:rPr>
              <a:t>N</a:t>
            </a:r>
            <a:r>
              <a:rPr sz="2800" b="1" u="sng" spc="5" dirty="0">
                <a:latin typeface="Castellar" panose="020A0402060406010301" pitchFamily="18" charset="0"/>
                <a:cs typeface="Trebuchet MS"/>
              </a:rPr>
              <a:t>G</a:t>
            </a:r>
            <a:endParaRPr sz="2800" u="sng" dirty="0">
              <a:latin typeface="Castellar" panose="020A0402060406010301" pitchFamily="18" charset="0"/>
              <a:cs typeface="Trebuchet MS"/>
            </a:endParaRPr>
          </a:p>
        </p:txBody>
      </p:sp>
      <p:sp>
        <p:nvSpPr>
          <p:cNvPr id="3" name="TextBox 2"/>
          <p:cNvSpPr txBox="1"/>
          <p:nvPr/>
        </p:nvSpPr>
        <p:spPr>
          <a:xfrm>
            <a:off x="152400" y="772209"/>
            <a:ext cx="10439400" cy="5632311"/>
          </a:xfrm>
          <a:prstGeom prst="rect">
            <a:avLst/>
          </a:prstGeom>
          <a:noFill/>
        </p:spPr>
        <p:txBody>
          <a:bodyPr wrap="square" rtlCol="0">
            <a:spAutoFit/>
          </a:bodyPr>
          <a:lstStyle/>
          <a:p>
            <a:r>
              <a:rPr lang="en-US" b="1" u="sng" dirty="0"/>
              <a:t>DATA COLLECTION </a:t>
            </a:r>
          </a:p>
          <a:p>
            <a:pPr marL="285750" indent="-285750">
              <a:buFont typeface="Wingdings" panose="05000000000000000000" pitchFamily="2" charset="2"/>
              <a:buChar char="Ø"/>
            </a:pPr>
            <a:r>
              <a:rPr lang="en-US" b="1" dirty="0"/>
              <a:t>Downloaded the employee data performance from EDUNET DASHBOARD </a:t>
            </a:r>
          </a:p>
          <a:p>
            <a:endParaRPr lang="en-US" b="1" dirty="0"/>
          </a:p>
          <a:p>
            <a:r>
              <a:rPr lang="en-US" b="1" u="sng" dirty="0"/>
              <a:t>FEATURE COLLECTION </a:t>
            </a:r>
          </a:p>
          <a:p>
            <a:pPr marL="285750" indent="-285750">
              <a:buFont typeface="Wingdings" panose="05000000000000000000" pitchFamily="2" charset="2"/>
              <a:buChar char="Ø"/>
            </a:pPr>
            <a:r>
              <a:rPr lang="en-US" b="1" dirty="0"/>
              <a:t>IDENTIFIED EACH FEATURE </a:t>
            </a:r>
          </a:p>
          <a:p>
            <a:endParaRPr lang="en-US" b="1" dirty="0"/>
          </a:p>
          <a:p>
            <a:endParaRPr lang="en-US" b="1" dirty="0"/>
          </a:p>
          <a:p>
            <a:r>
              <a:rPr lang="en-US" b="1" u="sng" dirty="0"/>
              <a:t>DATA CLEANING </a:t>
            </a:r>
          </a:p>
          <a:p>
            <a:pPr marL="285750" indent="-285750">
              <a:buFont typeface="Wingdings" panose="05000000000000000000" pitchFamily="2" charset="2"/>
              <a:buChar char="Ø"/>
            </a:pPr>
            <a:r>
              <a:rPr lang="en-US" b="1" dirty="0"/>
              <a:t> Identified the missing values.</a:t>
            </a:r>
          </a:p>
          <a:p>
            <a:pPr marL="285750" indent="-285750">
              <a:buFont typeface="Wingdings" panose="05000000000000000000" pitchFamily="2" charset="2"/>
              <a:buChar char="Ø"/>
            </a:pPr>
            <a:r>
              <a:rPr lang="en-US" b="1" dirty="0"/>
              <a:t>Filtered the missing values.</a:t>
            </a:r>
          </a:p>
          <a:p>
            <a:pPr marL="285750" indent="-285750">
              <a:buFont typeface="Wingdings" panose="05000000000000000000" pitchFamily="2" charset="2"/>
              <a:buChar char="Ø"/>
            </a:pPr>
            <a:r>
              <a:rPr lang="en-US" b="1" dirty="0"/>
              <a:t> </a:t>
            </a:r>
          </a:p>
          <a:p>
            <a:r>
              <a:rPr lang="en-US" b="1" u="sng" dirty="0"/>
              <a:t>PERFORMANCE LEVEL </a:t>
            </a:r>
          </a:p>
          <a:p>
            <a:endParaRPr lang="en-US" b="1" dirty="0"/>
          </a:p>
          <a:p>
            <a:endParaRPr lang="en-US" b="1" dirty="0"/>
          </a:p>
          <a:p>
            <a:r>
              <a:rPr lang="en-US" b="1" u="sng" dirty="0"/>
              <a:t>SUMMARY</a:t>
            </a:r>
          </a:p>
          <a:p>
            <a:pPr marL="285750" indent="-285750">
              <a:buFont typeface="Wingdings" panose="05000000000000000000" pitchFamily="2" charset="2"/>
              <a:buChar char="Ø"/>
            </a:pPr>
            <a:r>
              <a:rPr lang="en-US" b="1" dirty="0"/>
              <a:t>PIVOT TABLE </a:t>
            </a:r>
          </a:p>
          <a:p>
            <a:pPr marL="285750" indent="-285750">
              <a:buFont typeface="Wingdings" panose="05000000000000000000" pitchFamily="2" charset="2"/>
              <a:buChar char="Ø"/>
            </a:pPr>
            <a:r>
              <a:rPr lang="en-US" b="1" dirty="0"/>
              <a:t>PIE CHART </a:t>
            </a:r>
          </a:p>
          <a:p>
            <a:r>
              <a:rPr lang="en-US" b="1" u="sng" dirty="0"/>
              <a:t>VISUALIZATION</a:t>
            </a:r>
            <a:r>
              <a:rPr lang="en-US" b="1" dirty="0"/>
              <a:t> </a:t>
            </a:r>
          </a:p>
          <a:p>
            <a:pPr marL="285750" indent="-285750">
              <a:buFont typeface="Wingdings" panose="05000000000000000000" pitchFamily="2" charset="2"/>
              <a:buChar char="Ø"/>
            </a:pPr>
            <a:r>
              <a:rPr lang="en-US" b="1" dirty="0"/>
              <a:t> GRAPH </a:t>
            </a:r>
          </a:p>
          <a:p>
            <a:endParaRPr lang="en-IN"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4495800" y="533400"/>
            <a:ext cx="3124200" cy="629018"/>
          </a:xfrm>
          <a:prstGeom prst="rect">
            <a:avLst/>
          </a:prstGeom>
        </p:spPr>
        <p:txBody>
          <a:bodyPr vert="horz" wrap="square" lIns="0" tIns="13335" rIns="0" bIns="0" rtlCol="0">
            <a:spAutoFit/>
          </a:bodyPr>
          <a:lstStyle/>
          <a:p>
            <a:pPr marL="12700">
              <a:lnSpc>
                <a:spcPct val="100000"/>
              </a:lnSpc>
              <a:spcBef>
                <a:spcPts val="105"/>
              </a:spcBef>
            </a:pPr>
            <a:r>
              <a:rPr sz="4000" dirty="0">
                <a:solidFill>
                  <a:srgbClr val="C00000"/>
                </a:solidFill>
                <a:latin typeface="Castellar" panose="020A0402060406010301" pitchFamily="18" charset="0"/>
              </a:rPr>
              <a:t>R</a:t>
            </a:r>
            <a:r>
              <a:rPr sz="4000" spc="-40" dirty="0">
                <a:solidFill>
                  <a:srgbClr val="C00000"/>
                </a:solidFill>
                <a:latin typeface="Castellar" panose="020A0402060406010301" pitchFamily="18" charset="0"/>
              </a:rPr>
              <a:t>E</a:t>
            </a:r>
            <a:r>
              <a:rPr sz="4000" spc="15" dirty="0">
                <a:solidFill>
                  <a:srgbClr val="C00000"/>
                </a:solidFill>
                <a:latin typeface="Castellar" panose="020A0402060406010301" pitchFamily="18" charset="0"/>
              </a:rPr>
              <a:t>S</a:t>
            </a:r>
            <a:r>
              <a:rPr sz="4000" spc="-30" dirty="0">
                <a:solidFill>
                  <a:srgbClr val="C00000"/>
                </a:solidFill>
                <a:latin typeface="Castellar" panose="020A0402060406010301" pitchFamily="18" charset="0"/>
              </a:rPr>
              <a:t>U</a:t>
            </a:r>
            <a:r>
              <a:rPr sz="4000" spc="-405" dirty="0">
                <a:solidFill>
                  <a:srgbClr val="C00000"/>
                </a:solidFill>
                <a:latin typeface="Castellar" panose="020A0402060406010301" pitchFamily="18" charset="0"/>
              </a:rPr>
              <a:t>L</a:t>
            </a:r>
            <a:r>
              <a:rPr sz="4000" dirty="0">
                <a:solidFill>
                  <a:srgbClr val="C00000"/>
                </a:solidFill>
                <a:latin typeface="Castellar" panose="020A0402060406010301" pitchFamily="18" charset="0"/>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 name="Picture 1"/>
          <p:cNvPicPr>
            <a:picLocks noChangeAspect="1"/>
          </p:cNvPicPr>
          <p:nvPr/>
        </p:nvPicPr>
        <p:blipFill>
          <a:blip r:embed="rId3"/>
          <a:stretch>
            <a:fillRect/>
          </a:stretch>
        </p:blipFill>
        <p:spPr>
          <a:xfrm>
            <a:off x="1307318" y="1516234"/>
            <a:ext cx="8896350" cy="4560716"/>
          </a:xfrm>
          <a:prstGeom prst="roundRect">
            <a:avLst>
              <a:gd name="adj" fmla="val 16667"/>
            </a:avLst>
          </a:prstGeom>
          <a:ln>
            <a:noFill/>
          </a:ln>
          <a:effectLst>
            <a:outerShdw blurRad="149987" dist="250190" dir="8460000" algn="ctr">
              <a:srgbClr val="000000">
                <a:alpha val="28000"/>
              </a:srgbClr>
            </a:outerShdw>
          </a:effectLst>
          <a:scene3d>
            <a:camera prst="perspectiveFront"/>
            <a:lightRig rig="contrasting" dir="t">
              <a:rot lat="0" lon="0" rev="1500000"/>
            </a:lightRig>
          </a:scene3d>
          <a:sp3d prstMaterial="metal">
            <a:bevelT w="88900" h="88900" prst="softRound"/>
          </a:sp3d>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4856871" y="152400"/>
            <a:ext cx="2437130" cy="629018"/>
          </a:xfrm>
          <a:prstGeom prst="rect">
            <a:avLst/>
          </a:prstGeom>
        </p:spPr>
        <p:txBody>
          <a:bodyPr vert="horz" wrap="square" lIns="0" tIns="13335" rIns="0" bIns="0" rtlCol="0">
            <a:spAutoFit/>
          </a:bodyPr>
          <a:lstStyle/>
          <a:p>
            <a:pPr marL="12700">
              <a:lnSpc>
                <a:spcPct val="100000"/>
              </a:lnSpc>
              <a:spcBef>
                <a:spcPts val="105"/>
              </a:spcBef>
            </a:pPr>
            <a:r>
              <a:rPr sz="4000" dirty="0">
                <a:solidFill>
                  <a:srgbClr val="C00000"/>
                </a:solidFill>
                <a:latin typeface="Castellar" panose="020A0402060406010301" pitchFamily="18" charset="0"/>
              </a:rPr>
              <a:t>R</a:t>
            </a:r>
            <a:r>
              <a:rPr sz="4000" spc="-40" dirty="0">
                <a:solidFill>
                  <a:srgbClr val="C00000"/>
                </a:solidFill>
                <a:latin typeface="Castellar" panose="020A0402060406010301" pitchFamily="18" charset="0"/>
              </a:rPr>
              <a:t>E</a:t>
            </a:r>
            <a:r>
              <a:rPr sz="4000" spc="15" dirty="0">
                <a:solidFill>
                  <a:srgbClr val="C00000"/>
                </a:solidFill>
                <a:latin typeface="Castellar" panose="020A0402060406010301" pitchFamily="18" charset="0"/>
              </a:rPr>
              <a:t>S</a:t>
            </a:r>
            <a:r>
              <a:rPr sz="4000" spc="-30" dirty="0">
                <a:solidFill>
                  <a:srgbClr val="C00000"/>
                </a:solidFill>
                <a:latin typeface="Castellar" panose="020A0402060406010301" pitchFamily="18" charset="0"/>
              </a:rPr>
              <a:t>U</a:t>
            </a:r>
            <a:r>
              <a:rPr sz="4000" spc="-405" dirty="0">
                <a:solidFill>
                  <a:srgbClr val="C00000"/>
                </a:solidFill>
                <a:latin typeface="Castellar" panose="020A0402060406010301" pitchFamily="18" charset="0"/>
              </a:rPr>
              <a:t>L</a:t>
            </a:r>
            <a:r>
              <a:rPr sz="4000" dirty="0">
                <a:solidFill>
                  <a:srgbClr val="C00000"/>
                </a:solidFill>
                <a:latin typeface="Castellar" panose="020A0402060406010301" pitchFamily="18" charset="0"/>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TextBox 7"/>
          <p:cNvSpPr txBox="1"/>
          <p:nvPr/>
        </p:nvSpPr>
        <p:spPr>
          <a:xfrm>
            <a:off x="4114800" y="987084"/>
            <a:ext cx="4240457" cy="400110"/>
          </a:xfrm>
          <a:prstGeom prst="rect">
            <a:avLst/>
          </a:prstGeom>
          <a:noFill/>
        </p:spPr>
        <p:txBody>
          <a:bodyPr wrap="square" rtlCol="0">
            <a:spAutoFit/>
          </a:bodyPr>
          <a:lstStyle/>
          <a:p>
            <a:r>
              <a:rPr lang="en-US" sz="2000" b="1" dirty="0">
                <a:latin typeface="Arial Black" panose="020B0A04020102020204" pitchFamily="34" charset="0"/>
              </a:rPr>
              <a:t>HIGH LEVEL EMPLOYEES </a:t>
            </a:r>
            <a:endParaRPr lang="en-IN" sz="2000" b="1" dirty="0">
              <a:latin typeface="Arial Black" panose="020B0A04020102020204" pitchFamily="34" charset="0"/>
            </a:endParaRPr>
          </a:p>
        </p:txBody>
      </p:sp>
      <p:pic>
        <p:nvPicPr>
          <p:cNvPr id="10" name="Picture 9"/>
          <p:cNvPicPr>
            <a:picLocks noChangeAspect="1"/>
          </p:cNvPicPr>
          <p:nvPr/>
        </p:nvPicPr>
        <p:blipFill>
          <a:blip r:embed="rId4"/>
          <a:stretch>
            <a:fillRect/>
          </a:stretch>
        </p:blipFill>
        <p:spPr>
          <a:xfrm>
            <a:off x="1295400" y="2024622"/>
            <a:ext cx="8992379" cy="4865030"/>
          </a:xfrm>
          <a:prstGeom prst="rect">
            <a:avLst/>
          </a:prstGeom>
        </p:spPr>
      </p:pic>
    </p:spTree>
    <p:extLst>
      <p:ext uri="{BB962C8B-B14F-4D97-AF65-F5344CB8AC3E}">
        <p14:creationId xmlns:p14="http://schemas.microsoft.com/office/powerpoint/2010/main" val="20383369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4191000" y="457200"/>
            <a:ext cx="10681335" cy="553998"/>
          </a:xfrm>
        </p:spPr>
        <p:txBody>
          <a:bodyPr/>
          <a:lstStyle/>
          <a:p>
            <a:r>
              <a:rPr lang="en-US" sz="3600" u="sng" dirty="0">
                <a:latin typeface="Castellar" panose="020A0402060406010301" pitchFamily="18" charset="0"/>
                <a:cs typeface="Times New Roman" panose="02020603050405020304" pitchFamily="18" charset="0"/>
              </a:rPr>
              <a:t>conclusion</a:t>
            </a:r>
            <a:endParaRPr lang="en-IN" sz="3600" u="sng" dirty="0">
              <a:latin typeface="Castellar" panose="020A0402060406010301" pitchFamily="18" charset="0"/>
              <a:cs typeface="Times New Roman" panose="02020603050405020304" pitchFamily="18" charset="0"/>
            </a:endParaRPr>
          </a:p>
        </p:txBody>
      </p:sp>
      <p:sp>
        <p:nvSpPr>
          <p:cNvPr id="3" name="TextBox 2"/>
          <p:cNvSpPr txBox="1"/>
          <p:nvPr/>
        </p:nvSpPr>
        <p:spPr>
          <a:xfrm>
            <a:off x="914400" y="1524000"/>
            <a:ext cx="10287000" cy="4062651"/>
          </a:xfrm>
          <a:prstGeom prst="rect">
            <a:avLst/>
          </a:prstGeom>
          <a:noFill/>
        </p:spPr>
        <p:txBody>
          <a:bodyPr wrap="square" rtlCol="0">
            <a:spAutoFit/>
          </a:bodyPr>
          <a:lstStyle/>
          <a:p>
            <a:r>
              <a:rPr lang="en-US" sz="2000" b="1" dirty="0">
                <a:latin typeface="Castellar" panose="020A0402060406010301" pitchFamily="18" charset="0"/>
              </a:rPr>
              <a:t>EMPLOYEE PERFORMANCE ANALYSIS </a:t>
            </a:r>
          </a:p>
          <a:p>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solidFill>
                  <a:schemeClr val="tx2"/>
                </a:solidFill>
                <a:latin typeface="Arial Rounded MT Bold" panose="020F0704030504030204" pitchFamily="34" charset="0"/>
              </a:rPr>
              <a:t>BY COMPARING THE PERFORMANCE OF THE EMPLOYEES. THE EMPLOYEES ARE HIGHER IN NUMBER. THERE ARE MORE PEOPLE IN AVERAGE LEVEL EMPLOYEES. </a:t>
            </a:r>
          </a:p>
          <a:p>
            <a:pPr marL="285750" indent="-285750">
              <a:buFont typeface="Wingdings" panose="05000000000000000000" pitchFamily="2" charset="2"/>
              <a:buChar char="Ø"/>
            </a:pPr>
            <a:endParaRPr lang="en-US" dirty="0">
              <a:solidFill>
                <a:schemeClr val="tx2"/>
              </a:solidFill>
              <a:latin typeface="Arial Rounded MT Bold" panose="020F0704030504030204" pitchFamily="34" charset="0"/>
            </a:endParaRPr>
          </a:p>
          <a:p>
            <a:pPr marL="285750" lvl="3" indent="-285750">
              <a:buFont typeface="Wingdings" panose="05000000000000000000" pitchFamily="2" charset="2"/>
              <a:buChar char="Ø"/>
            </a:pPr>
            <a:r>
              <a:rPr lang="en-US" dirty="0">
                <a:solidFill>
                  <a:schemeClr val="tx2"/>
                </a:solidFill>
                <a:latin typeface="Arial Rounded MT Bold" panose="020F0704030504030204" pitchFamily="34" charset="0"/>
              </a:rPr>
              <a:t>WE HAVE TO MOTIVAYE THE EMPLOYEES TO DEVELOP THEIR SKILLS AND TALENTS TO ACHIEVE THE ORGANISATIONAL GOALS AND OBJECTIVES TO REACH THE PLACE OF HIGH LEVEL PERFORMANCE TO SUSTAIN THE GOALS AND TARGETS.</a:t>
            </a:r>
          </a:p>
          <a:p>
            <a:pPr marL="285750" lvl="3" indent="-285750">
              <a:buFont typeface="Wingdings" panose="05000000000000000000" pitchFamily="2" charset="2"/>
              <a:buChar char="Ø"/>
            </a:pPr>
            <a:endParaRPr lang="en-US" dirty="0">
              <a:solidFill>
                <a:schemeClr val="tx2"/>
              </a:solidFill>
              <a:latin typeface="Arial Rounded MT Bold" panose="020F0704030504030204" pitchFamily="34" charset="0"/>
            </a:endParaRPr>
          </a:p>
          <a:p>
            <a:pPr marL="285750" lvl="3" indent="-285750">
              <a:buFont typeface="Wingdings" panose="05000000000000000000" pitchFamily="2" charset="2"/>
              <a:buChar char="Ø"/>
            </a:pPr>
            <a:r>
              <a:rPr lang="en-US" dirty="0">
                <a:solidFill>
                  <a:schemeClr val="tx2"/>
                </a:solidFill>
                <a:latin typeface="Arial Rounded MT Bold" panose="020F0704030504030204" pitchFamily="34" charset="0"/>
              </a:rPr>
              <a:t> WE HAVE TO TRAIN AND DEVELOP THE EMPLOYEES WITH BETTER OUTCOME TO REACH THE ORGANISATIONAL GOALS. </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IN" dirty="0"/>
          </a:p>
        </p:txBody>
      </p:sp>
      <p:sp>
        <p:nvSpPr>
          <p:cNvPr id="4" name="Rectangle 3"/>
          <p:cNvSpPr/>
          <p:nvPr/>
        </p:nvSpPr>
        <p:spPr>
          <a:xfrm>
            <a:off x="1889125" y="3760699"/>
            <a:ext cx="6096000" cy="369332"/>
          </a:xfrm>
          <a:prstGeom prst="rect">
            <a:avLst/>
          </a:prstGeom>
        </p:spPr>
        <p:txBody>
          <a:bodyPr>
            <a:spAutoFit/>
          </a:bodyPr>
          <a:lstStyle/>
          <a:p>
            <a:pPr lvl="3"/>
            <a:r>
              <a:rPr lang="en-US" dirty="0"/>
              <a:t>. </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909638" y="16192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3877522" y="490966"/>
            <a:ext cx="3909695" cy="570669"/>
          </a:xfrm>
          <a:prstGeom prst="rect">
            <a:avLst/>
          </a:prstGeom>
        </p:spPr>
        <p:txBody>
          <a:bodyPr vert="horz" wrap="square" lIns="0" tIns="16510" rIns="0" bIns="0" rtlCol="0">
            <a:spAutoFit/>
          </a:bodyPr>
          <a:lstStyle/>
          <a:p>
            <a:pPr marL="12700">
              <a:lnSpc>
                <a:spcPct val="100000"/>
              </a:lnSpc>
              <a:spcBef>
                <a:spcPts val="130"/>
              </a:spcBef>
            </a:pPr>
            <a:r>
              <a:rPr sz="3600" spc="5" dirty="0">
                <a:latin typeface="Castellar" panose="020A0402060406010301" pitchFamily="18" charset="0"/>
              </a:rPr>
              <a:t>PROJECT</a:t>
            </a:r>
            <a:r>
              <a:rPr sz="3600" spc="-85" dirty="0">
                <a:latin typeface="Castellar" panose="020A0402060406010301" pitchFamily="18" charset="0"/>
              </a:rPr>
              <a:t> </a:t>
            </a:r>
            <a:r>
              <a:rPr sz="3600" spc="25" dirty="0">
                <a:latin typeface="Castellar" panose="020A0402060406010301" pitchFamily="18" charset="0"/>
              </a:rPr>
              <a:t>TITLE</a:t>
            </a:r>
            <a:endParaRPr sz="3600" dirty="0">
              <a:latin typeface="Castellar" panose="020A0402060406010301" pitchFamily="18" charset="0"/>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2230293" y="2781872"/>
            <a:ext cx="8593228" cy="954107"/>
          </a:xfrm>
          <a:prstGeom prst="rect">
            <a:avLst/>
          </a:prstGeom>
          <a:noFill/>
        </p:spPr>
        <p:txBody>
          <a:bodyPr wrap="square" rtlCol="0">
            <a:spAutoFit/>
          </a:bodyPr>
          <a:lstStyle/>
          <a:p>
            <a:r>
              <a:rPr lang="en-US" sz="2800" b="1" dirty="0">
                <a:solidFill>
                  <a:srgbClr val="0F0F0F"/>
                </a:solidFill>
                <a:latin typeface="Castellar" panose="020A0402060406010301" pitchFamily="18" charset="0"/>
                <a:cs typeface="Times New Roman" panose="02020603050405020304" pitchFamily="18" charset="0"/>
              </a:rPr>
              <a:t>Employee Performance Analysis using Excel</a:t>
            </a:r>
            <a:endParaRPr lang="en-IN" sz="1600" dirty="0">
              <a:solidFill>
                <a:srgbClr val="7030A0"/>
              </a:solidFill>
              <a:latin typeface="Castellar" panose="020A0402060406010301" pitchFamily="18" charset="0"/>
              <a:cs typeface="Times New Roman" panose="02020603050405020304" pitchFamily="18" charset="0"/>
            </a:endParaRPr>
          </a:p>
        </p:txBody>
      </p:sp>
      <p:sp>
        <p:nvSpPr>
          <p:cNvPr id="21" name="Cloud 20"/>
          <p:cNvSpPr/>
          <p:nvPr/>
        </p:nvSpPr>
        <p:spPr>
          <a:xfrm>
            <a:off x="1058806" y="1475900"/>
            <a:ext cx="9434957" cy="4062412"/>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52400" y="-152400"/>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4441686" y="447675"/>
            <a:ext cx="2357120" cy="567463"/>
          </a:xfrm>
          <a:prstGeom prst="rect">
            <a:avLst/>
          </a:prstGeom>
        </p:spPr>
        <p:txBody>
          <a:bodyPr vert="horz" wrap="square" lIns="0" tIns="13335" rIns="0" bIns="0" rtlCol="0">
            <a:spAutoFit/>
          </a:bodyPr>
          <a:lstStyle/>
          <a:p>
            <a:pPr marL="12700">
              <a:lnSpc>
                <a:spcPct val="100000"/>
              </a:lnSpc>
              <a:spcBef>
                <a:spcPts val="105"/>
              </a:spcBef>
            </a:pPr>
            <a:r>
              <a:rPr sz="3600" spc="25" dirty="0">
                <a:latin typeface="Castellar" panose="020A0402060406010301" pitchFamily="18" charset="0"/>
                <a:ea typeface="Cambria" panose="02040503050406030204" pitchFamily="18" charset="0"/>
              </a:rPr>
              <a:t>A</a:t>
            </a:r>
            <a:r>
              <a:rPr sz="3600" spc="-5" dirty="0">
                <a:latin typeface="Castellar" panose="020A0402060406010301" pitchFamily="18" charset="0"/>
                <a:ea typeface="Cambria" panose="02040503050406030204" pitchFamily="18" charset="0"/>
              </a:rPr>
              <a:t>G</a:t>
            </a:r>
            <a:r>
              <a:rPr sz="3600" spc="-35" dirty="0">
                <a:latin typeface="Castellar" panose="020A0402060406010301" pitchFamily="18" charset="0"/>
                <a:ea typeface="Cambria" panose="02040503050406030204" pitchFamily="18" charset="0"/>
              </a:rPr>
              <a:t>E</a:t>
            </a:r>
            <a:r>
              <a:rPr sz="3600" spc="15" dirty="0">
                <a:latin typeface="Castellar" panose="020A0402060406010301" pitchFamily="18" charset="0"/>
                <a:ea typeface="Cambria" panose="02040503050406030204" pitchFamily="18" charset="0"/>
              </a:rPr>
              <a:t>N</a:t>
            </a:r>
            <a:r>
              <a:rPr sz="3600" dirty="0">
                <a:latin typeface="Castellar" panose="020A0402060406010301" pitchFamily="18" charset="0"/>
                <a:ea typeface="Cambria" panose="02040503050406030204" pitchFamily="18" charset="0"/>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339829" y="809625"/>
            <a:ext cx="6354595" cy="741741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Problem Statement</a:t>
            </a:r>
          </a:p>
          <a:p>
            <a:pPr algn="l">
              <a:buFont typeface="+mj-lt"/>
              <a:buAutoNum type="arabicPeriod"/>
            </a:pPr>
            <a:endPar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Project Overview</a:t>
            </a:r>
          </a:p>
          <a:p>
            <a:pPr algn="l">
              <a:buFont typeface="+mj-lt"/>
              <a:buAutoNum type="arabicPeriod"/>
            </a:pPr>
            <a:endPar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End Users</a:t>
            </a:r>
          </a:p>
          <a:p>
            <a:pPr algn="l">
              <a:buFont typeface="+mj-lt"/>
              <a:buAutoNum type="arabicPeriod"/>
            </a:pPr>
            <a:endPar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Our Solution and Proposition</a:t>
            </a:r>
          </a:p>
          <a:p>
            <a:pPr algn="l">
              <a:buFont typeface="+mj-lt"/>
              <a:buAutoNum type="arabicPeriod"/>
            </a:pPr>
            <a:endPar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lang="en-US" sz="2800" b="1" dirty="0">
                <a:solidFill>
                  <a:srgbClr val="0D0D0D"/>
                </a:solidFill>
                <a:latin typeface="Cambria" panose="02040503050406030204" pitchFamily="18" charset="0"/>
                <a:ea typeface="Cambria" panose="02040503050406030204" pitchFamily="18" charset="0"/>
                <a:cs typeface="Times New Roman" panose="02020603050405020304" pitchFamily="18" charset="0"/>
              </a:rPr>
              <a:t>Dataset Description</a:t>
            </a:r>
          </a:p>
          <a:p>
            <a:pPr algn="l">
              <a:buFont typeface="+mj-lt"/>
              <a:buAutoNum type="arabicPeriod"/>
            </a:pPr>
            <a:endPar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Modelling Approach</a:t>
            </a:r>
          </a:p>
          <a:p>
            <a:pPr algn="l">
              <a:buFont typeface="+mj-lt"/>
              <a:buAutoNum type="arabicPeriod"/>
            </a:pPr>
            <a:endPar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Results and </a:t>
            </a:r>
            <a:r>
              <a:rPr lang="en-US" sz="2800" b="1" dirty="0">
                <a:solidFill>
                  <a:srgbClr val="0D0D0D"/>
                </a:solidFill>
                <a:latin typeface="Cambria" panose="02040503050406030204" pitchFamily="18" charset="0"/>
                <a:ea typeface="Cambria" panose="02040503050406030204" pitchFamily="18" charset="0"/>
                <a:cs typeface="Times New Roman" panose="02020603050405020304" pitchFamily="18" charset="0"/>
              </a:rPr>
              <a:t>Discussion</a:t>
            </a:r>
          </a:p>
          <a:p>
            <a:pPr algn="l">
              <a:buFont typeface="+mj-lt"/>
              <a:buAutoNum type="arabicPeriod"/>
            </a:pPr>
            <a:endPar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168493" y="2874585"/>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32224"/>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000" spc="-20" dirty="0">
                <a:latin typeface="Cambria" panose="02040503050406030204" pitchFamily="18" charset="0"/>
                <a:ea typeface="Cambria" panose="02040503050406030204" pitchFamily="18" charset="0"/>
              </a:rPr>
              <a:t>P</a:t>
            </a:r>
            <a:r>
              <a:rPr sz="4000" spc="15" dirty="0">
                <a:latin typeface="Cambria" panose="02040503050406030204" pitchFamily="18" charset="0"/>
                <a:ea typeface="Cambria" panose="02040503050406030204" pitchFamily="18" charset="0"/>
              </a:rPr>
              <a:t>ROB</a:t>
            </a:r>
            <a:r>
              <a:rPr sz="4000" spc="55" dirty="0">
                <a:latin typeface="Cambria" panose="02040503050406030204" pitchFamily="18" charset="0"/>
                <a:ea typeface="Cambria" panose="02040503050406030204" pitchFamily="18" charset="0"/>
              </a:rPr>
              <a:t>L</a:t>
            </a:r>
            <a:r>
              <a:rPr sz="4000" spc="-20" dirty="0">
                <a:latin typeface="Cambria" panose="02040503050406030204" pitchFamily="18" charset="0"/>
                <a:ea typeface="Cambria" panose="02040503050406030204" pitchFamily="18" charset="0"/>
              </a:rPr>
              <a:t>E</a:t>
            </a:r>
            <a:r>
              <a:rPr sz="4000" spc="20" dirty="0">
                <a:latin typeface="Cambria" panose="02040503050406030204" pitchFamily="18" charset="0"/>
                <a:ea typeface="Cambria" panose="02040503050406030204" pitchFamily="18" charset="0"/>
              </a:rPr>
              <a:t>M</a:t>
            </a:r>
            <a:r>
              <a:rPr lang="en-US" sz="4000" dirty="0">
                <a:latin typeface="Cambria" panose="02040503050406030204" pitchFamily="18" charset="0"/>
                <a:ea typeface="Cambria" panose="02040503050406030204" pitchFamily="18" charset="0"/>
              </a:rPr>
              <a:t> </a:t>
            </a:r>
            <a:r>
              <a:rPr sz="4000" spc="10" dirty="0">
                <a:latin typeface="Cambria" panose="02040503050406030204" pitchFamily="18" charset="0"/>
                <a:ea typeface="Cambria" panose="02040503050406030204" pitchFamily="18" charset="0"/>
              </a:rPr>
              <a:t>S</a:t>
            </a:r>
            <a:r>
              <a:rPr sz="4000" spc="-370" dirty="0">
                <a:latin typeface="Cambria" panose="02040503050406030204" pitchFamily="18" charset="0"/>
                <a:ea typeface="Cambria" panose="02040503050406030204" pitchFamily="18" charset="0"/>
              </a:rPr>
              <a:t>T</a:t>
            </a:r>
            <a:r>
              <a:rPr sz="4000" spc="-375" dirty="0">
                <a:latin typeface="Cambria" panose="02040503050406030204" pitchFamily="18" charset="0"/>
                <a:ea typeface="Cambria" panose="02040503050406030204" pitchFamily="18" charset="0"/>
              </a:rPr>
              <a:t>A</a:t>
            </a:r>
            <a:r>
              <a:rPr sz="4000" spc="15" dirty="0">
                <a:latin typeface="Cambria" panose="02040503050406030204" pitchFamily="18" charset="0"/>
                <a:ea typeface="Cambria" panose="02040503050406030204" pitchFamily="18" charset="0"/>
              </a:rPr>
              <a:t>T</a:t>
            </a:r>
            <a:r>
              <a:rPr sz="4000" spc="-10" dirty="0">
                <a:latin typeface="Cambria" panose="02040503050406030204" pitchFamily="18" charset="0"/>
                <a:ea typeface="Cambria" panose="02040503050406030204" pitchFamily="18" charset="0"/>
              </a:rPr>
              <a:t>E</a:t>
            </a:r>
            <a:r>
              <a:rPr sz="4000" spc="-20" dirty="0">
                <a:latin typeface="Cambria" panose="02040503050406030204" pitchFamily="18" charset="0"/>
                <a:ea typeface="Cambria" panose="02040503050406030204" pitchFamily="18" charset="0"/>
              </a:rPr>
              <a:t>ME</a:t>
            </a:r>
            <a:r>
              <a:rPr sz="4000" spc="10" dirty="0">
                <a:latin typeface="Cambria" panose="02040503050406030204" pitchFamily="18" charset="0"/>
                <a:ea typeface="Cambria" panose="02040503050406030204" pitchFamily="18" charset="0"/>
              </a:rPr>
              <a:t>NT</a:t>
            </a:r>
            <a:endParaRPr sz="4000" dirty="0">
              <a:latin typeface="Cambria" panose="02040503050406030204" pitchFamily="18" charset="0"/>
              <a:ea typeface="Cambria" panose="02040503050406030204" pitchFamily="18" charset="0"/>
            </a:endParaRPr>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p:cNvSpPr txBox="1"/>
          <p:nvPr/>
        </p:nvSpPr>
        <p:spPr>
          <a:xfrm>
            <a:off x="457200" y="1641038"/>
            <a:ext cx="7686675" cy="2862322"/>
          </a:xfrm>
          <a:prstGeom prst="rect">
            <a:avLst/>
          </a:prstGeom>
          <a:noFill/>
        </p:spPr>
        <p:txBody>
          <a:bodyPr wrap="square" rtlCol="0">
            <a:spAutoFit/>
          </a:bodyPr>
          <a:lstStyle/>
          <a:p>
            <a:pPr marL="285750" indent="-285750">
              <a:buFont typeface="Wingdings" panose="05000000000000000000" pitchFamily="2" charset="2"/>
              <a:buChar char="Ø"/>
            </a:pPr>
            <a:r>
              <a:rPr lang="en-US" b="1" dirty="0">
                <a:latin typeface="Cambria" panose="02040503050406030204" pitchFamily="18" charset="0"/>
                <a:ea typeface="Cambria" panose="02040503050406030204" pitchFamily="18" charset="0"/>
              </a:rPr>
              <a:t>We have to track the performance of employees work motive for the organization and So that we can completely focus on the growth and structure of the organization and also to develop their personal skills and talents. </a:t>
            </a:r>
          </a:p>
          <a:p>
            <a:endParaRPr lang="en-US" b="1" dirty="0">
              <a:latin typeface="Cambria" panose="02040503050406030204" pitchFamily="18" charset="0"/>
              <a:ea typeface="Cambria" panose="02040503050406030204" pitchFamily="18" charset="0"/>
            </a:endParaRPr>
          </a:p>
          <a:p>
            <a:pPr marL="285750" indent="-285750">
              <a:buFont typeface="Wingdings" panose="05000000000000000000" pitchFamily="2" charset="2"/>
              <a:buChar char="Ø"/>
            </a:pPr>
            <a:r>
              <a:rPr lang="en-US" b="1" dirty="0">
                <a:latin typeface="Cambria" panose="02040503050406030204" pitchFamily="18" charset="0"/>
                <a:ea typeface="Cambria" panose="02040503050406030204" pitchFamily="18" charset="0"/>
              </a:rPr>
              <a:t>We have to motivate the best and executive employees with increments, promotion and bonus.</a:t>
            </a:r>
          </a:p>
          <a:p>
            <a:endParaRPr lang="en-US" b="1" dirty="0">
              <a:latin typeface="Cambria" panose="02040503050406030204" pitchFamily="18" charset="0"/>
              <a:ea typeface="Cambria" panose="02040503050406030204" pitchFamily="18" charset="0"/>
            </a:endParaRPr>
          </a:p>
          <a:p>
            <a:pPr marL="285750" indent="-285750">
              <a:buFont typeface="Wingdings" panose="05000000000000000000" pitchFamily="2" charset="2"/>
              <a:buChar char="Ø"/>
            </a:pPr>
            <a:r>
              <a:rPr lang="en-US" b="1" dirty="0">
                <a:latin typeface="Cambria" panose="02040503050406030204" pitchFamily="18" charset="0"/>
                <a:ea typeface="Cambria" panose="02040503050406030204" pitchFamily="18" charset="0"/>
              </a:rPr>
              <a:t>We have to train and motivate the under developed employees in a and effective manner with proper specifications.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57475"/>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739775" y="829627"/>
            <a:ext cx="5263515" cy="632224"/>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000" spc="5" dirty="0">
                <a:latin typeface="Cambria" panose="02040503050406030204" pitchFamily="18" charset="0"/>
                <a:ea typeface="Cambria" panose="02040503050406030204" pitchFamily="18" charset="0"/>
              </a:rPr>
              <a:t>PROJECT</a:t>
            </a:r>
            <a:r>
              <a:rPr lang="en-US" sz="4000" spc="5" dirty="0">
                <a:latin typeface="Cambria" panose="02040503050406030204" pitchFamily="18" charset="0"/>
                <a:ea typeface="Cambria" panose="02040503050406030204" pitchFamily="18" charset="0"/>
              </a:rPr>
              <a:t> </a:t>
            </a:r>
            <a:r>
              <a:rPr sz="4000" spc="-20" dirty="0">
                <a:latin typeface="Cambria" panose="02040503050406030204" pitchFamily="18" charset="0"/>
                <a:ea typeface="Cambria" panose="02040503050406030204" pitchFamily="18" charset="0"/>
              </a:rPr>
              <a:t>OVERVIEW</a:t>
            </a:r>
            <a:endParaRPr sz="4000" dirty="0">
              <a:latin typeface="Cambria" panose="02040503050406030204" pitchFamily="18" charset="0"/>
              <a:ea typeface="Cambria" panose="02040503050406030204" pitchFamily="18"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773894" y="1474930"/>
            <a:ext cx="7924800" cy="2862322"/>
          </a:xfrm>
          <a:prstGeom prst="rect">
            <a:avLst/>
          </a:prstGeom>
          <a:noFill/>
        </p:spPr>
        <p:txBody>
          <a:bodyPr wrap="square" rtlCol="0">
            <a:spAutoFit/>
          </a:bodyPr>
          <a:lstStyle/>
          <a:p>
            <a:pPr algn="l"/>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EMPLOYEE DATA ANALYSIS </a:t>
            </a: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000" dirty="0" err="1">
                <a:latin typeface="Times New Roman" panose="02020603050405020304" pitchFamily="18" charset="0"/>
                <a:cs typeface="Times New Roman" panose="02020603050405020304" pitchFamily="18" charset="0"/>
              </a:rPr>
              <a:t>Analysing</a:t>
            </a:r>
            <a:r>
              <a:rPr lang="en-US" sz="2000" dirty="0">
                <a:latin typeface="Times New Roman" panose="02020603050405020304" pitchFamily="18" charset="0"/>
                <a:cs typeface="Times New Roman" panose="02020603050405020304" pitchFamily="18" charset="0"/>
              </a:rPr>
              <a:t> the performance of the employees by considering the various factors like Gender, Performance score , Ratings and their Achievements , </a:t>
            </a:r>
            <a:r>
              <a:rPr lang="en-US" sz="2000" dirty="0" err="1">
                <a:latin typeface="Times New Roman" panose="02020603050405020304" pitchFamily="18" charset="0"/>
                <a:cs typeface="Times New Roman" panose="02020603050405020304" pitchFamily="18" charset="0"/>
              </a:rPr>
              <a:t>inorder</a:t>
            </a:r>
            <a:r>
              <a:rPr lang="en-US" sz="2000" dirty="0">
                <a:latin typeface="Times New Roman" panose="02020603050405020304" pitchFamily="18" charset="0"/>
                <a:cs typeface="Times New Roman" panose="02020603050405020304" pitchFamily="18" charset="0"/>
              </a:rPr>
              <a:t> to identify the trends and patterns of different categories of employees like high, medium and low</a:t>
            </a:r>
            <a:r>
              <a:rPr lang="en-US"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716943" y="607624"/>
            <a:ext cx="5014595" cy="509114"/>
          </a:xfrm>
          <a:prstGeom prst="rect">
            <a:avLst/>
          </a:prstGeom>
        </p:spPr>
        <p:txBody>
          <a:bodyPr vert="horz" wrap="square" lIns="0" tIns="16510" rIns="0" bIns="0" rtlCol="0">
            <a:spAutoFit/>
          </a:bodyPr>
          <a:lstStyle/>
          <a:p>
            <a:pPr marL="12700">
              <a:lnSpc>
                <a:spcPct val="100000"/>
              </a:lnSpc>
              <a:spcBef>
                <a:spcPts val="130"/>
              </a:spcBef>
            </a:pPr>
            <a:r>
              <a:rPr sz="2800" spc="25" dirty="0">
                <a:solidFill>
                  <a:srgbClr val="C00000"/>
                </a:solidFill>
                <a:latin typeface="Cambria" panose="02040503050406030204" pitchFamily="18" charset="0"/>
                <a:ea typeface="Cambria" panose="02040503050406030204" pitchFamily="18" charset="0"/>
              </a:rPr>
              <a:t>W</a:t>
            </a:r>
            <a:r>
              <a:rPr sz="2800" spc="-20" dirty="0">
                <a:solidFill>
                  <a:srgbClr val="C00000"/>
                </a:solidFill>
                <a:latin typeface="Cambria" panose="02040503050406030204" pitchFamily="18" charset="0"/>
                <a:ea typeface="Cambria" panose="02040503050406030204" pitchFamily="18" charset="0"/>
              </a:rPr>
              <a:t>H</a:t>
            </a:r>
            <a:r>
              <a:rPr sz="2800" spc="20" dirty="0">
                <a:solidFill>
                  <a:srgbClr val="C00000"/>
                </a:solidFill>
                <a:latin typeface="Cambria" panose="02040503050406030204" pitchFamily="18" charset="0"/>
                <a:ea typeface="Cambria" panose="02040503050406030204" pitchFamily="18" charset="0"/>
              </a:rPr>
              <a:t>O</a:t>
            </a:r>
            <a:r>
              <a:rPr sz="2800" spc="-235" dirty="0">
                <a:solidFill>
                  <a:srgbClr val="C00000"/>
                </a:solidFill>
                <a:latin typeface="Cambria" panose="02040503050406030204" pitchFamily="18" charset="0"/>
                <a:ea typeface="Cambria" panose="02040503050406030204" pitchFamily="18" charset="0"/>
              </a:rPr>
              <a:t> </a:t>
            </a:r>
            <a:r>
              <a:rPr sz="2800" spc="-10" dirty="0">
                <a:solidFill>
                  <a:srgbClr val="C00000"/>
                </a:solidFill>
                <a:latin typeface="Cambria" panose="02040503050406030204" pitchFamily="18" charset="0"/>
                <a:ea typeface="Cambria" panose="02040503050406030204" pitchFamily="18" charset="0"/>
              </a:rPr>
              <a:t>AR</a:t>
            </a:r>
            <a:r>
              <a:rPr sz="2800" spc="15" dirty="0">
                <a:solidFill>
                  <a:srgbClr val="C00000"/>
                </a:solidFill>
                <a:latin typeface="Cambria" panose="02040503050406030204" pitchFamily="18" charset="0"/>
                <a:ea typeface="Cambria" panose="02040503050406030204" pitchFamily="18" charset="0"/>
              </a:rPr>
              <a:t>E</a:t>
            </a:r>
            <a:r>
              <a:rPr sz="2800" spc="-35" dirty="0">
                <a:solidFill>
                  <a:srgbClr val="C00000"/>
                </a:solidFill>
                <a:latin typeface="Cambria" panose="02040503050406030204" pitchFamily="18" charset="0"/>
                <a:ea typeface="Cambria" panose="02040503050406030204" pitchFamily="18" charset="0"/>
              </a:rPr>
              <a:t> </a:t>
            </a:r>
            <a:r>
              <a:rPr sz="2800" spc="-10" dirty="0">
                <a:solidFill>
                  <a:srgbClr val="C00000"/>
                </a:solidFill>
                <a:latin typeface="Cambria" panose="02040503050406030204" pitchFamily="18" charset="0"/>
                <a:ea typeface="Cambria" panose="02040503050406030204" pitchFamily="18" charset="0"/>
              </a:rPr>
              <a:t>T</a:t>
            </a:r>
            <a:r>
              <a:rPr sz="2800" spc="-15" dirty="0">
                <a:solidFill>
                  <a:srgbClr val="C00000"/>
                </a:solidFill>
                <a:latin typeface="Cambria" panose="02040503050406030204" pitchFamily="18" charset="0"/>
                <a:ea typeface="Cambria" panose="02040503050406030204" pitchFamily="18" charset="0"/>
              </a:rPr>
              <a:t>H</a:t>
            </a:r>
            <a:r>
              <a:rPr sz="2800" spc="15" dirty="0">
                <a:solidFill>
                  <a:srgbClr val="C00000"/>
                </a:solidFill>
                <a:latin typeface="Cambria" panose="02040503050406030204" pitchFamily="18" charset="0"/>
                <a:ea typeface="Cambria" panose="02040503050406030204" pitchFamily="18" charset="0"/>
              </a:rPr>
              <a:t>E</a:t>
            </a:r>
            <a:r>
              <a:rPr sz="2800" spc="-35" dirty="0">
                <a:solidFill>
                  <a:srgbClr val="C00000"/>
                </a:solidFill>
                <a:latin typeface="Cambria" panose="02040503050406030204" pitchFamily="18" charset="0"/>
                <a:ea typeface="Cambria" panose="02040503050406030204" pitchFamily="18" charset="0"/>
              </a:rPr>
              <a:t> </a:t>
            </a:r>
            <a:r>
              <a:rPr sz="2800" spc="-20" dirty="0">
                <a:solidFill>
                  <a:srgbClr val="C00000"/>
                </a:solidFill>
                <a:latin typeface="Cambria" panose="02040503050406030204" pitchFamily="18" charset="0"/>
                <a:ea typeface="Cambria" panose="02040503050406030204" pitchFamily="18" charset="0"/>
              </a:rPr>
              <a:t>E</a:t>
            </a:r>
            <a:r>
              <a:rPr sz="2800" spc="30" dirty="0">
                <a:solidFill>
                  <a:srgbClr val="C00000"/>
                </a:solidFill>
                <a:latin typeface="Cambria" panose="02040503050406030204" pitchFamily="18" charset="0"/>
                <a:ea typeface="Cambria" panose="02040503050406030204" pitchFamily="18" charset="0"/>
              </a:rPr>
              <a:t>N</a:t>
            </a:r>
            <a:r>
              <a:rPr sz="2800" spc="15" dirty="0">
                <a:solidFill>
                  <a:srgbClr val="C00000"/>
                </a:solidFill>
                <a:latin typeface="Cambria" panose="02040503050406030204" pitchFamily="18" charset="0"/>
                <a:ea typeface="Cambria" panose="02040503050406030204" pitchFamily="18" charset="0"/>
              </a:rPr>
              <a:t>D</a:t>
            </a:r>
            <a:r>
              <a:rPr sz="2800" spc="-45" dirty="0">
                <a:solidFill>
                  <a:srgbClr val="C00000"/>
                </a:solidFill>
                <a:latin typeface="Cambria" panose="02040503050406030204" pitchFamily="18" charset="0"/>
                <a:ea typeface="Cambria" panose="02040503050406030204" pitchFamily="18" charset="0"/>
              </a:rPr>
              <a:t> </a:t>
            </a:r>
            <a:r>
              <a:rPr sz="2800" dirty="0">
                <a:solidFill>
                  <a:srgbClr val="C00000"/>
                </a:solidFill>
                <a:latin typeface="Cambria" panose="02040503050406030204" pitchFamily="18" charset="0"/>
                <a:ea typeface="Cambria" panose="02040503050406030204" pitchFamily="18" charset="0"/>
              </a:rPr>
              <a:t>U</a:t>
            </a:r>
            <a:r>
              <a:rPr sz="2800" spc="10" dirty="0">
                <a:solidFill>
                  <a:srgbClr val="C00000"/>
                </a:solidFill>
                <a:latin typeface="Cambria" panose="02040503050406030204" pitchFamily="18" charset="0"/>
                <a:ea typeface="Cambria" panose="02040503050406030204" pitchFamily="18" charset="0"/>
              </a:rPr>
              <a:t>S</a:t>
            </a:r>
            <a:r>
              <a:rPr sz="2800" spc="-25" dirty="0">
                <a:solidFill>
                  <a:srgbClr val="C00000"/>
                </a:solidFill>
                <a:latin typeface="Cambria" panose="02040503050406030204" pitchFamily="18" charset="0"/>
                <a:ea typeface="Cambria" panose="02040503050406030204" pitchFamily="18" charset="0"/>
              </a:rPr>
              <a:t>E</a:t>
            </a:r>
            <a:r>
              <a:rPr sz="2800" spc="-10" dirty="0">
                <a:solidFill>
                  <a:srgbClr val="C00000"/>
                </a:solidFill>
                <a:latin typeface="Cambria" panose="02040503050406030204" pitchFamily="18" charset="0"/>
                <a:ea typeface="Cambria" panose="02040503050406030204" pitchFamily="18" charset="0"/>
              </a:rPr>
              <a:t>R</a:t>
            </a:r>
            <a:r>
              <a:rPr sz="2800" spc="5" dirty="0">
                <a:solidFill>
                  <a:srgbClr val="C00000"/>
                </a:solidFill>
                <a:latin typeface="Cambria" panose="02040503050406030204" pitchFamily="18" charset="0"/>
                <a:ea typeface="Cambria" panose="02040503050406030204" pitchFamily="18" charset="0"/>
              </a:rPr>
              <a:t>S</a:t>
            </a:r>
            <a:r>
              <a:rPr sz="3200" spc="5" dirty="0">
                <a:solidFill>
                  <a:srgbClr val="C00000"/>
                </a:solidFill>
              </a:rPr>
              <a:t>?</a:t>
            </a:r>
            <a:endParaRPr sz="3200" dirty="0">
              <a:solidFill>
                <a:srgbClr val="C00000"/>
              </a:solidFill>
            </a:endParaRPr>
          </a:p>
        </p:txBody>
      </p:sp>
      <p:pic>
        <p:nvPicPr>
          <p:cNvPr id="6" name="object 6"/>
          <p:cNvPicPr/>
          <p:nvPr/>
        </p:nvPicPr>
        <p:blipFill>
          <a:blip r:embed="rId2" cstate="print"/>
          <a:stretch>
            <a:fillRect/>
          </a:stretch>
        </p:blipFill>
        <p:spPr>
          <a:xfrm>
            <a:off x="734528" y="6129852"/>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10" name="Picture 9"/>
          <p:cNvPicPr>
            <a:picLocks noChangeAspect="1"/>
          </p:cNvPicPr>
          <p:nvPr/>
        </p:nvPicPr>
        <p:blipFill>
          <a:blip r:embed="rId3"/>
          <a:stretch>
            <a:fillRect/>
          </a:stretch>
        </p:blipFill>
        <p:spPr>
          <a:xfrm>
            <a:off x="3293268" y="1542957"/>
            <a:ext cx="2764156" cy="2347913"/>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pic>
        <p:nvPicPr>
          <p:cNvPr id="11" name="Picture 10"/>
          <p:cNvPicPr>
            <a:picLocks noChangeAspect="1"/>
          </p:cNvPicPr>
          <p:nvPr/>
        </p:nvPicPr>
        <p:blipFill>
          <a:blip r:embed="rId4"/>
          <a:stretch>
            <a:fillRect/>
          </a:stretch>
        </p:blipFill>
        <p:spPr>
          <a:xfrm>
            <a:off x="4023333" y="4817927"/>
            <a:ext cx="2933700" cy="1743075"/>
          </a:xfrm>
          <a:prstGeom prst="roundRect">
            <a:avLst>
              <a:gd name="adj" fmla="val 16667"/>
            </a:avLst>
          </a:prstGeom>
          <a:ln w="34925">
            <a:solidFill>
              <a:srgbClr val="FFFFFF"/>
            </a:solidFill>
          </a:ln>
          <a:effectLst>
            <a:outerShdw blurRad="317500" dir="2700000" algn="ctr">
              <a:srgbClr val="000000">
                <a:alpha val="43000"/>
              </a:srgbClr>
            </a:outerShdw>
            <a:softEdge rad="63500"/>
          </a:effectLst>
          <a:scene3d>
            <a:camera prst="perspectiveFront" fov="2700000">
              <a:rot lat="19086000" lon="19067999" rev="3108000"/>
            </a:camera>
            <a:lightRig rig="threePt" dir="t">
              <a:rot lat="0" lon="0" rev="0"/>
            </a:lightRig>
          </a:scene3d>
          <a:sp3d extrusionH="38100" prstMaterial="clear">
            <a:bevelT w="260350" h="50800" prst="artDeco"/>
            <a:bevelB prst="softRound"/>
          </a:sp3d>
        </p:spPr>
      </p:pic>
      <p:pic>
        <p:nvPicPr>
          <p:cNvPr id="12" name="Picture 11"/>
          <p:cNvPicPr>
            <a:picLocks noChangeAspect="1"/>
          </p:cNvPicPr>
          <p:nvPr/>
        </p:nvPicPr>
        <p:blipFill>
          <a:blip r:embed="rId5"/>
          <a:stretch>
            <a:fillRect/>
          </a:stretch>
        </p:blipFill>
        <p:spPr>
          <a:xfrm>
            <a:off x="6400800" y="746979"/>
            <a:ext cx="2667000" cy="2143125"/>
          </a:xfrm>
          <a:prstGeom prst="roundRect">
            <a:avLst>
              <a:gd name="adj" fmla="val 16667"/>
            </a:avLst>
          </a:prstGeom>
          <a:ln>
            <a:noFill/>
          </a:ln>
          <a:effectLst>
            <a:outerShdw blurRad="127000" dist="38100" dir="2700000" algn="ctr">
              <a:srgbClr val="000000">
                <a:alpha val="45000"/>
              </a:srgbClr>
            </a:outerShdw>
          </a:effectLst>
          <a:scene3d>
            <a:camera prst="perspectiveFront" fov="2700000">
              <a:rot lat="20376000" lon="1938000" rev="20112001"/>
            </a:camera>
            <a:lightRig rig="soft" dir="t">
              <a:rot lat="0" lon="0" rev="0"/>
            </a:lightRig>
          </a:scene3d>
          <a:sp3d prstMaterial="translucentPowder">
            <a:bevelT w="203200" h="50800" prst="softRound"/>
          </a:sp3d>
        </p:spPr>
      </p:pic>
      <p:pic>
        <p:nvPicPr>
          <p:cNvPr id="13" name="Picture 12"/>
          <p:cNvPicPr>
            <a:picLocks noChangeAspect="1"/>
          </p:cNvPicPr>
          <p:nvPr/>
        </p:nvPicPr>
        <p:blipFill>
          <a:blip r:embed="rId6"/>
          <a:stretch>
            <a:fillRect/>
          </a:stretch>
        </p:blipFill>
        <p:spPr>
          <a:xfrm>
            <a:off x="6670387" y="2906516"/>
            <a:ext cx="2514600" cy="2257425"/>
          </a:xfrm>
          <a:prstGeom prst="roundRect">
            <a:avLst>
              <a:gd name="adj" fmla="val 16667"/>
            </a:avLst>
          </a:prstGeom>
          <a:ln w="34925">
            <a:solidFill>
              <a:srgbClr val="FFFFFF"/>
            </a:solidFill>
          </a:ln>
          <a:effectLst>
            <a:glow rad="63500">
              <a:schemeClr val="accent1">
                <a:satMod val="175000"/>
                <a:alpha val="40000"/>
              </a:schemeClr>
            </a:glow>
            <a:outerShdw blurRad="317500" dir="2700000" algn="ctr">
              <a:srgbClr val="000000">
                <a:alpha val="43000"/>
              </a:srgbClr>
            </a:outerShdw>
            <a:softEdge rad="12700"/>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pic>
      <p:sp>
        <p:nvSpPr>
          <p:cNvPr id="14" name="TextBox 13"/>
          <p:cNvSpPr txBox="1"/>
          <p:nvPr/>
        </p:nvSpPr>
        <p:spPr>
          <a:xfrm>
            <a:off x="4230218" y="1574100"/>
            <a:ext cx="1307709" cy="307777"/>
          </a:xfrm>
          <a:prstGeom prst="rect">
            <a:avLst/>
          </a:prstGeom>
          <a:noFill/>
        </p:spPr>
        <p:txBody>
          <a:bodyPr wrap="square" rtlCol="0">
            <a:spAutoFit/>
          </a:bodyPr>
          <a:lstStyle/>
          <a:p>
            <a:r>
              <a:rPr lang="en-US" sz="1400" dirty="0">
                <a:latin typeface="Arial Black" panose="020B0A04020102020204" pitchFamily="34" charset="0"/>
              </a:rPr>
              <a:t>EMPLOYEE</a:t>
            </a:r>
            <a:endParaRPr lang="en-IN" sz="1400" dirty="0">
              <a:latin typeface="Arial Black" panose="020B0A04020102020204" pitchFamily="34" charset="0"/>
            </a:endParaRPr>
          </a:p>
        </p:txBody>
      </p:sp>
      <p:pic>
        <p:nvPicPr>
          <p:cNvPr id="16" name="Picture 15"/>
          <p:cNvPicPr>
            <a:picLocks noChangeAspect="1"/>
          </p:cNvPicPr>
          <p:nvPr/>
        </p:nvPicPr>
        <p:blipFill>
          <a:blip r:embed="rId7"/>
          <a:stretch>
            <a:fillRect/>
          </a:stretch>
        </p:blipFill>
        <p:spPr>
          <a:xfrm>
            <a:off x="321678" y="3729345"/>
            <a:ext cx="3546663" cy="2055862"/>
          </a:xfrm>
          <a:prstGeom prst="roundRect">
            <a:avLst>
              <a:gd name="adj" fmla="val 16667"/>
            </a:avLst>
          </a:prstGeom>
          <a:ln w="34925">
            <a:solidFill>
              <a:srgbClr val="FFFFFF"/>
            </a:solidFill>
          </a:ln>
          <a:effectLst>
            <a:outerShdw blurRad="317500" dir="2700000" algn="ctr">
              <a:srgbClr val="000000">
                <a:alpha val="43000"/>
              </a:srgbClr>
            </a:outerShdw>
          </a:effectLst>
          <a:scene3d>
            <a:camera prst="perspectiveFront" fov="2700000">
              <a:rot lat="19086000" lon="19067999" rev="3108000"/>
            </a:camera>
            <a:lightRig rig="threePt" dir="t">
              <a:rot lat="0" lon="0" rev="0"/>
            </a:lightRig>
          </a:scene3d>
          <a:sp3d extrusionH="38100" prstMaterial="clear">
            <a:bevelT w="260350" h="50800" prst="cross"/>
            <a:bevelB prst="softRound"/>
          </a:sp3d>
        </p:spPr>
      </p:pic>
      <p:sp>
        <p:nvSpPr>
          <p:cNvPr id="18" name="Rectangle 17"/>
          <p:cNvSpPr/>
          <p:nvPr/>
        </p:nvSpPr>
        <p:spPr>
          <a:xfrm>
            <a:off x="4373576" y="4290464"/>
            <a:ext cx="2464956" cy="584775"/>
          </a:xfrm>
          <a:prstGeom prst="rect">
            <a:avLst/>
          </a:prstGeom>
        </p:spPr>
        <p:txBody>
          <a:bodyPr wrap="square">
            <a:spAutoFit/>
          </a:bodyPr>
          <a:lstStyle/>
          <a:p>
            <a:r>
              <a:rPr lang="en-US" sz="1400" b="1" dirty="0">
                <a:latin typeface="Arial Black" panose="020B0A04020102020204" pitchFamily="34" charset="0"/>
              </a:rPr>
              <a:t>EMPLOYEE</a:t>
            </a:r>
            <a:r>
              <a:rPr lang="en-US" sz="1600" b="1" dirty="0">
                <a:latin typeface="Arial Black" panose="020B0A04020102020204" pitchFamily="34" charset="0"/>
              </a:rPr>
              <a:t> HIERARCHY </a:t>
            </a:r>
            <a:endParaRPr lang="en-IN" sz="1600" b="1" dirty="0">
              <a:latin typeface="Arial Black" panose="020B0A04020102020204" pitchFamily="34" charset="0"/>
            </a:endParaRPr>
          </a:p>
        </p:txBody>
      </p:sp>
      <p:sp>
        <p:nvSpPr>
          <p:cNvPr id="19" name="TextBox 18"/>
          <p:cNvSpPr txBox="1"/>
          <p:nvPr/>
        </p:nvSpPr>
        <p:spPr>
          <a:xfrm>
            <a:off x="9029014" y="3034636"/>
            <a:ext cx="1390650" cy="369332"/>
          </a:xfrm>
          <a:prstGeom prst="rect">
            <a:avLst/>
          </a:prstGeom>
          <a:noFill/>
        </p:spPr>
        <p:txBody>
          <a:bodyPr wrap="square" rtlCol="0">
            <a:spAutoFit/>
          </a:bodyPr>
          <a:lstStyle/>
          <a:p>
            <a:r>
              <a:rPr lang="en-US" sz="1600" b="1" dirty="0">
                <a:latin typeface="Arial Black" panose="020B0A04020102020204" pitchFamily="34" charset="0"/>
              </a:rPr>
              <a:t>MANAGER</a:t>
            </a:r>
            <a:r>
              <a:rPr lang="en-US" dirty="0"/>
              <a:t> </a:t>
            </a:r>
            <a:endParaRPr lang="en-IN" dirty="0"/>
          </a:p>
        </p:txBody>
      </p:sp>
      <p:sp>
        <p:nvSpPr>
          <p:cNvPr id="20" name="TextBox 19"/>
          <p:cNvSpPr txBox="1"/>
          <p:nvPr/>
        </p:nvSpPr>
        <p:spPr>
          <a:xfrm>
            <a:off x="2441752" y="5895975"/>
            <a:ext cx="1257986" cy="276999"/>
          </a:xfrm>
          <a:prstGeom prst="rect">
            <a:avLst/>
          </a:prstGeom>
          <a:noFill/>
        </p:spPr>
        <p:txBody>
          <a:bodyPr wrap="square" rtlCol="0">
            <a:spAutoFit/>
          </a:bodyPr>
          <a:lstStyle/>
          <a:p>
            <a:r>
              <a:rPr lang="en-US" sz="1200" b="1" dirty="0">
                <a:latin typeface="Arial Black" panose="020B0A04020102020204" pitchFamily="34" charset="0"/>
              </a:rPr>
              <a:t>EMPLOYER </a:t>
            </a:r>
            <a:endParaRPr lang="en-IN" sz="1200" b="1" dirty="0">
              <a:latin typeface="Arial Black" panose="020B0A040201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69218" y="1483055"/>
            <a:ext cx="2695574" cy="3248025"/>
          </a:xfrm>
          <a:prstGeom prst="rect">
            <a:avLst/>
          </a:prstGeom>
        </p:spPr>
      </p:pic>
      <p:sp>
        <p:nvSpPr>
          <p:cNvPr id="6" name="object 6"/>
          <p:cNvSpPr txBox="1">
            <a:spLocks noGrp="1"/>
          </p:cNvSpPr>
          <p:nvPr>
            <p:ph type="title"/>
          </p:nvPr>
        </p:nvSpPr>
        <p:spPr>
          <a:xfrm>
            <a:off x="1347787" y="482883"/>
            <a:ext cx="9763125" cy="575310"/>
          </a:xfrm>
          <a:prstGeom prst="rect">
            <a:avLst/>
          </a:prstGeom>
        </p:spPr>
        <p:txBody>
          <a:bodyPr vert="horz" wrap="square" lIns="0" tIns="13335" rIns="0" bIns="0" rtlCol="0">
            <a:spAutoFit/>
          </a:bodyPr>
          <a:lstStyle/>
          <a:p>
            <a:pPr marL="12700">
              <a:lnSpc>
                <a:spcPct val="100000"/>
              </a:lnSpc>
              <a:spcBef>
                <a:spcPts val="105"/>
              </a:spcBef>
            </a:pPr>
            <a:r>
              <a:rPr sz="3600" i="1" spc="10" dirty="0">
                <a:latin typeface="Cambria" panose="02040503050406030204" pitchFamily="18" charset="0"/>
                <a:ea typeface="Cambria" panose="02040503050406030204" pitchFamily="18" charset="0"/>
              </a:rPr>
              <a:t>O</a:t>
            </a:r>
            <a:r>
              <a:rPr sz="3600" i="1" spc="25" dirty="0">
                <a:latin typeface="Cambria" panose="02040503050406030204" pitchFamily="18" charset="0"/>
                <a:ea typeface="Cambria" panose="02040503050406030204" pitchFamily="18" charset="0"/>
              </a:rPr>
              <a:t>U</a:t>
            </a:r>
            <a:r>
              <a:rPr sz="3600" i="1" dirty="0">
                <a:latin typeface="Cambria" panose="02040503050406030204" pitchFamily="18" charset="0"/>
                <a:ea typeface="Cambria" panose="02040503050406030204" pitchFamily="18" charset="0"/>
              </a:rPr>
              <a:t>R</a:t>
            </a:r>
            <a:r>
              <a:rPr sz="3600" i="1" spc="5" dirty="0">
                <a:latin typeface="Cambria" panose="02040503050406030204" pitchFamily="18" charset="0"/>
                <a:ea typeface="Cambria" panose="02040503050406030204" pitchFamily="18" charset="0"/>
              </a:rPr>
              <a:t> </a:t>
            </a:r>
            <a:r>
              <a:rPr sz="3600" i="1" spc="25" dirty="0">
                <a:latin typeface="Cambria" panose="02040503050406030204" pitchFamily="18" charset="0"/>
                <a:ea typeface="Cambria" panose="02040503050406030204" pitchFamily="18" charset="0"/>
              </a:rPr>
              <a:t>S</a:t>
            </a:r>
            <a:r>
              <a:rPr sz="3600" i="1" spc="10" dirty="0">
                <a:latin typeface="Cambria" panose="02040503050406030204" pitchFamily="18" charset="0"/>
                <a:ea typeface="Cambria" panose="02040503050406030204" pitchFamily="18" charset="0"/>
              </a:rPr>
              <a:t>O</a:t>
            </a:r>
            <a:r>
              <a:rPr sz="3600" i="1" spc="25" dirty="0">
                <a:latin typeface="Cambria" panose="02040503050406030204" pitchFamily="18" charset="0"/>
                <a:ea typeface="Cambria" panose="02040503050406030204" pitchFamily="18" charset="0"/>
              </a:rPr>
              <a:t>LU</a:t>
            </a:r>
            <a:r>
              <a:rPr sz="3600" i="1" spc="-35" dirty="0">
                <a:latin typeface="Cambria" panose="02040503050406030204" pitchFamily="18" charset="0"/>
                <a:ea typeface="Cambria" panose="02040503050406030204" pitchFamily="18" charset="0"/>
              </a:rPr>
              <a:t>T</a:t>
            </a:r>
            <a:r>
              <a:rPr sz="3600" i="1" spc="-30" dirty="0">
                <a:latin typeface="Cambria" panose="02040503050406030204" pitchFamily="18" charset="0"/>
                <a:ea typeface="Cambria" panose="02040503050406030204" pitchFamily="18" charset="0"/>
              </a:rPr>
              <a:t>I</a:t>
            </a:r>
            <a:r>
              <a:rPr sz="3600" i="1" spc="10" dirty="0">
                <a:latin typeface="Cambria" panose="02040503050406030204" pitchFamily="18" charset="0"/>
                <a:ea typeface="Cambria" panose="02040503050406030204" pitchFamily="18" charset="0"/>
              </a:rPr>
              <a:t>O</a:t>
            </a:r>
            <a:r>
              <a:rPr sz="3600" i="1" dirty="0">
                <a:latin typeface="Cambria" panose="02040503050406030204" pitchFamily="18" charset="0"/>
                <a:ea typeface="Cambria" panose="02040503050406030204" pitchFamily="18" charset="0"/>
              </a:rPr>
              <a:t>N</a:t>
            </a:r>
            <a:r>
              <a:rPr sz="3600" i="1" spc="-345" dirty="0">
                <a:latin typeface="Cambria" panose="02040503050406030204" pitchFamily="18" charset="0"/>
                <a:ea typeface="Cambria" panose="02040503050406030204" pitchFamily="18" charset="0"/>
              </a:rPr>
              <a:t> </a:t>
            </a:r>
            <a:r>
              <a:rPr sz="3600" i="1" spc="-35" dirty="0">
                <a:latin typeface="Cambria" panose="02040503050406030204" pitchFamily="18" charset="0"/>
                <a:ea typeface="Cambria" panose="02040503050406030204" pitchFamily="18" charset="0"/>
              </a:rPr>
              <a:t>A</a:t>
            </a:r>
            <a:r>
              <a:rPr sz="3600" i="1" spc="-5" dirty="0">
                <a:latin typeface="Cambria" panose="02040503050406030204" pitchFamily="18" charset="0"/>
                <a:ea typeface="Cambria" panose="02040503050406030204" pitchFamily="18" charset="0"/>
              </a:rPr>
              <a:t>N</a:t>
            </a:r>
            <a:r>
              <a:rPr sz="3600" i="1" dirty="0">
                <a:latin typeface="Cambria" panose="02040503050406030204" pitchFamily="18" charset="0"/>
                <a:ea typeface="Cambria" panose="02040503050406030204" pitchFamily="18" charset="0"/>
              </a:rPr>
              <a:t>D</a:t>
            </a:r>
            <a:r>
              <a:rPr sz="3600" i="1" spc="35" dirty="0">
                <a:latin typeface="Cambria" panose="02040503050406030204" pitchFamily="18" charset="0"/>
                <a:ea typeface="Cambria" panose="02040503050406030204" pitchFamily="18" charset="0"/>
              </a:rPr>
              <a:t> </a:t>
            </a:r>
            <a:r>
              <a:rPr sz="3600" i="1" spc="-30" dirty="0">
                <a:latin typeface="Cambria" panose="02040503050406030204" pitchFamily="18" charset="0"/>
                <a:ea typeface="Cambria" panose="02040503050406030204" pitchFamily="18" charset="0"/>
              </a:rPr>
              <a:t>I</a:t>
            </a:r>
            <a:r>
              <a:rPr sz="3600" i="1" spc="-35" dirty="0">
                <a:latin typeface="Cambria" panose="02040503050406030204" pitchFamily="18" charset="0"/>
                <a:ea typeface="Cambria" panose="02040503050406030204" pitchFamily="18" charset="0"/>
              </a:rPr>
              <a:t>T</a:t>
            </a:r>
            <a:r>
              <a:rPr sz="3600" i="1" dirty="0">
                <a:latin typeface="Cambria" panose="02040503050406030204" pitchFamily="18" charset="0"/>
                <a:ea typeface="Cambria" panose="02040503050406030204" pitchFamily="18" charset="0"/>
              </a:rPr>
              <a:t>S</a:t>
            </a:r>
            <a:r>
              <a:rPr sz="3600" i="1" spc="60" dirty="0">
                <a:latin typeface="Cambria" panose="02040503050406030204" pitchFamily="18" charset="0"/>
                <a:ea typeface="Cambria" panose="02040503050406030204" pitchFamily="18" charset="0"/>
              </a:rPr>
              <a:t> </a:t>
            </a:r>
            <a:r>
              <a:rPr sz="3600" i="1" spc="-295" dirty="0">
                <a:latin typeface="Cambria" panose="02040503050406030204" pitchFamily="18" charset="0"/>
                <a:ea typeface="Cambria" panose="02040503050406030204" pitchFamily="18" charset="0"/>
              </a:rPr>
              <a:t>V</a:t>
            </a:r>
            <a:r>
              <a:rPr sz="3600" i="1" spc="-35" dirty="0">
                <a:latin typeface="Cambria" panose="02040503050406030204" pitchFamily="18" charset="0"/>
                <a:ea typeface="Cambria" panose="02040503050406030204" pitchFamily="18" charset="0"/>
              </a:rPr>
              <a:t>A</a:t>
            </a:r>
            <a:r>
              <a:rPr sz="3600" i="1" spc="25" dirty="0">
                <a:latin typeface="Cambria" panose="02040503050406030204" pitchFamily="18" charset="0"/>
                <a:ea typeface="Cambria" panose="02040503050406030204" pitchFamily="18" charset="0"/>
              </a:rPr>
              <a:t>LU</a:t>
            </a:r>
            <a:r>
              <a:rPr sz="3600" i="1" dirty="0">
                <a:latin typeface="Cambria" panose="02040503050406030204" pitchFamily="18" charset="0"/>
                <a:ea typeface="Cambria" panose="02040503050406030204" pitchFamily="18" charset="0"/>
              </a:rPr>
              <a:t>E</a:t>
            </a:r>
            <a:r>
              <a:rPr sz="3600" i="1" spc="-65" dirty="0">
                <a:latin typeface="Cambria" panose="02040503050406030204" pitchFamily="18" charset="0"/>
                <a:ea typeface="Cambria" panose="02040503050406030204" pitchFamily="18" charset="0"/>
              </a:rPr>
              <a:t> </a:t>
            </a:r>
            <a:r>
              <a:rPr sz="3600" i="1" spc="-15" dirty="0">
                <a:latin typeface="Cambria" panose="02040503050406030204" pitchFamily="18" charset="0"/>
                <a:ea typeface="Cambria" panose="02040503050406030204" pitchFamily="18" charset="0"/>
              </a:rPr>
              <a:t>P</a:t>
            </a:r>
            <a:r>
              <a:rPr sz="3600" i="1" spc="-30" dirty="0">
                <a:latin typeface="Cambria" panose="02040503050406030204" pitchFamily="18" charset="0"/>
                <a:ea typeface="Cambria" panose="02040503050406030204" pitchFamily="18" charset="0"/>
              </a:rPr>
              <a:t>R</a:t>
            </a:r>
            <a:r>
              <a:rPr sz="3600" i="1" spc="10" dirty="0">
                <a:latin typeface="Cambria" panose="02040503050406030204" pitchFamily="18" charset="0"/>
                <a:ea typeface="Cambria" panose="02040503050406030204" pitchFamily="18" charset="0"/>
              </a:rPr>
              <a:t>O</a:t>
            </a:r>
            <a:r>
              <a:rPr sz="3600" i="1" spc="-15" dirty="0">
                <a:latin typeface="Cambria" panose="02040503050406030204" pitchFamily="18" charset="0"/>
                <a:ea typeface="Cambria" panose="02040503050406030204" pitchFamily="18" charset="0"/>
              </a:rPr>
              <a:t>P</a:t>
            </a:r>
            <a:r>
              <a:rPr sz="3600" i="1" spc="10" dirty="0">
                <a:latin typeface="Cambria" panose="02040503050406030204" pitchFamily="18" charset="0"/>
                <a:ea typeface="Cambria" panose="02040503050406030204" pitchFamily="18" charset="0"/>
              </a:rPr>
              <a:t>O</a:t>
            </a:r>
            <a:r>
              <a:rPr sz="3600" i="1" spc="25" dirty="0">
                <a:latin typeface="Cambria" panose="02040503050406030204" pitchFamily="18" charset="0"/>
                <a:ea typeface="Cambria" panose="02040503050406030204" pitchFamily="18" charset="0"/>
              </a:rPr>
              <a:t>S</a:t>
            </a:r>
            <a:r>
              <a:rPr sz="3600" i="1" spc="-30" dirty="0">
                <a:latin typeface="Cambria" panose="02040503050406030204" pitchFamily="18" charset="0"/>
                <a:ea typeface="Cambria" panose="02040503050406030204" pitchFamily="18" charset="0"/>
              </a:rPr>
              <a:t>I</a:t>
            </a:r>
            <a:r>
              <a:rPr sz="3600" i="1" spc="-35" dirty="0">
                <a:latin typeface="Cambria" panose="02040503050406030204" pitchFamily="18" charset="0"/>
                <a:ea typeface="Cambria" panose="02040503050406030204" pitchFamily="18" charset="0"/>
              </a:rPr>
              <a:t>T</a:t>
            </a:r>
            <a:r>
              <a:rPr sz="3600" i="1" spc="-30" dirty="0">
                <a:latin typeface="Cambria" panose="02040503050406030204" pitchFamily="18" charset="0"/>
                <a:ea typeface="Cambria" panose="02040503050406030204" pitchFamily="18" charset="0"/>
              </a:rPr>
              <a:t>I</a:t>
            </a:r>
            <a:r>
              <a:rPr sz="3600" i="1" spc="10" dirty="0">
                <a:latin typeface="Cambria" panose="02040503050406030204" pitchFamily="18" charset="0"/>
                <a:ea typeface="Cambria" panose="02040503050406030204" pitchFamily="18" charset="0"/>
              </a:rPr>
              <a:t>O</a:t>
            </a:r>
            <a:r>
              <a:rPr sz="3600" i="1" dirty="0">
                <a:latin typeface="Cambria" panose="02040503050406030204" pitchFamily="18" charset="0"/>
                <a:ea typeface="Cambria" panose="02040503050406030204" pitchFamily="18" charset="0"/>
              </a:rPr>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p:cNvSpPr txBox="1"/>
          <p:nvPr/>
        </p:nvSpPr>
        <p:spPr>
          <a:xfrm>
            <a:off x="2819400" y="2362200"/>
            <a:ext cx="8764653" cy="2862322"/>
          </a:xfrm>
          <a:prstGeom prst="rect">
            <a:avLst/>
          </a:prstGeom>
          <a:noFill/>
        </p:spPr>
        <p:txBody>
          <a:bodyPr wrap="square" rtlCol="0">
            <a:spAutoFit/>
          </a:bodyPr>
          <a:lstStyle/>
          <a:p>
            <a:r>
              <a:rPr lang="en-US" b="1" dirty="0">
                <a:solidFill>
                  <a:srgbClr val="C00000"/>
                </a:solidFill>
                <a:latin typeface="Baskerville Old Face" panose="02020602080505020303" pitchFamily="18" charset="0"/>
              </a:rPr>
              <a:t>CONDITIONAL FORMATTING – </a:t>
            </a:r>
            <a:r>
              <a:rPr lang="en-US" b="1" dirty="0">
                <a:latin typeface="Baskerville Old Face" panose="02020602080505020303" pitchFamily="18" charset="0"/>
              </a:rPr>
              <a:t>TO IDENTIFY THE MISSING DATA </a:t>
            </a:r>
          </a:p>
          <a:p>
            <a:endParaRPr lang="en-US" b="1" dirty="0">
              <a:solidFill>
                <a:srgbClr val="C00000"/>
              </a:solidFill>
              <a:latin typeface="Baskerville Old Face" panose="02020602080505020303" pitchFamily="18" charset="0"/>
            </a:endParaRPr>
          </a:p>
          <a:p>
            <a:r>
              <a:rPr lang="en-US" b="1" dirty="0">
                <a:solidFill>
                  <a:srgbClr val="C00000"/>
                </a:solidFill>
                <a:latin typeface="Baskerville Old Face" panose="02020602080505020303" pitchFamily="18" charset="0"/>
              </a:rPr>
              <a:t>FILTER – </a:t>
            </a:r>
            <a:r>
              <a:rPr lang="en-US" b="1" dirty="0">
                <a:latin typeface="Baskerville Old Face" panose="02020602080505020303" pitchFamily="18" charset="0"/>
              </a:rPr>
              <a:t>FOR THE PURPOSE OF REMOVING THE UNWANTED DATA. </a:t>
            </a:r>
          </a:p>
          <a:p>
            <a:endParaRPr lang="en-US" b="1" dirty="0">
              <a:solidFill>
                <a:srgbClr val="C00000"/>
              </a:solidFill>
              <a:latin typeface="Baskerville Old Face" panose="02020602080505020303" pitchFamily="18" charset="0"/>
            </a:endParaRPr>
          </a:p>
          <a:p>
            <a:r>
              <a:rPr lang="en-US" b="1" dirty="0">
                <a:solidFill>
                  <a:srgbClr val="C00000"/>
                </a:solidFill>
                <a:latin typeface="Baskerville Old Face" panose="02020602080505020303" pitchFamily="18" charset="0"/>
              </a:rPr>
              <a:t>FORMULA-  </a:t>
            </a:r>
            <a:r>
              <a:rPr lang="en-US" b="1" dirty="0">
                <a:latin typeface="Baskerville Old Face" panose="02020602080505020303" pitchFamily="18" charset="0"/>
              </a:rPr>
              <a:t>FOR IDENTIFYING THE PERFORMANCRE THE EMPLOYEES . </a:t>
            </a:r>
          </a:p>
          <a:p>
            <a:endParaRPr lang="en-US" b="1" dirty="0">
              <a:latin typeface="Baskerville Old Face" panose="02020602080505020303" pitchFamily="18" charset="0"/>
            </a:endParaRPr>
          </a:p>
          <a:p>
            <a:r>
              <a:rPr lang="en-US" b="1" dirty="0">
                <a:solidFill>
                  <a:srgbClr val="C00000"/>
                </a:solidFill>
                <a:latin typeface="Baskerville Old Face" panose="02020602080505020303" pitchFamily="18" charset="0"/>
              </a:rPr>
              <a:t>PIVOT TABLE </a:t>
            </a:r>
            <a:r>
              <a:rPr lang="en-US" b="1" dirty="0">
                <a:latin typeface="Baskerville Old Face" panose="02020602080505020303" pitchFamily="18" charset="0"/>
              </a:rPr>
              <a:t>- TO CONVERT THE DATA INTO SHORT SUMMARY . </a:t>
            </a:r>
          </a:p>
          <a:p>
            <a:endParaRPr lang="en-US" b="1" dirty="0">
              <a:latin typeface="Baskerville Old Face" panose="02020602080505020303" pitchFamily="18" charset="0"/>
            </a:endParaRPr>
          </a:p>
          <a:p>
            <a:r>
              <a:rPr lang="en-US" b="1" dirty="0">
                <a:solidFill>
                  <a:srgbClr val="C00000"/>
                </a:solidFill>
                <a:latin typeface="Baskerville Old Face" panose="02020602080505020303" pitchFamily="18" charset="0"/>
              </a:rPr>
              <a:t>GRAPH </a:t>
            </a:r>
            <a:r>
              <a:rPr lang="en-US" b="1" dirty="0">
                <a:latin typeface="Baskerville Old Face" panose="02020602080505020303" pitchFamily="18" charset="0"/>
              </a:rPr>
              <a:t>– DATA VISUALIZATION </a:t>
            </a:r>
          </a:p>
          <a:p>
            <a:r>
              <a:rPr lang="en-US" b="1" dirty="0"/>
              <a:t> </a:t>
            </a:r>
            <a:endParaRPr lang="en-IN" b="1" dirty="0"/>
          </a:p>
        </p:txBody>
      </p:sp>
      <p:sp>
        <p:nvSpPr>
          <p:cNvPr id="12" name="Cloud 11"/>
          <p:cNvSpPr/>
          <p:nvPr/>
        </p:nvSpPr>
        <p:spPr>
          <a:xfrm>
            <a:off x="751839" y="977890"/>
            <a:ext cx="10677143" cy="5477862"/>
          </a:xfrm>
          <a:prstGeom prst="cloud">
            <a:avLst/>
          </a:prstGeom>
          <a:noFill/>
          <a:ln>
            <a:noFill/>
          </a:ln>
          <a:effectLst>
            <a:outerShdw blurRad="127000" dist="38100" dir="2700000" algn="ctr">
              <a:srgbClr val="000000">
                <a:alpha val="45000"/>
              </a:srgbClr>
            </a:outerShdw>
          </a:effectLst>
          <a:scene3d>
            <a:camera prst="perspectiveFront" fov="2700000">
              <a:rot lat="20376000" lon="1938000" rev="20112001"/>
            </a:camera>
            <a:lightRig rig="soft" dir="t">
              <a:rot lat="0" lon="0" rev="0"/>
            </a:lightRig>
          </a:scene3d>
          <a:sp3d prstMaterial="translucentPowder">
            <a:bevelT w="203200" h="508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2743200" y="152400"/>
            <a:ext cx="10681335" cy="553998"/>
          </a:xfrm>
        </p:spPr>
        <p:txBody>
          <a:bodyPr/>
          <a:lstStyle/>
          <a:p>
            <a:r>
              <a:rPr lang="en-IN" sz="3600" dirty="0">
                <a:latin typeface="Castellar" panose="020A0402060406010301" pitchFamily="18" charset="0"/>
                <a:ea typeface="Cambria" panose="02040503050406030204" pitchFamily="18" charset="0"/>
              </a:rPr>
              <a:t>   Dataset Description</a:t>
            </a:r>
          </a:p>
        </p:txBody>
      </p:sp>
      <p:sp>
        <p:nvSpPr>
          <p:cNvPr id="3" name="TextBox 2"/>
          <p:cNvSpPr txBox="1"/>
          <p:nvPr/>
        </p:nvSpPr>
        <p:spPr>
          <a:xfrm>
            <a:off x="3200400" y="1371600"/>
            <a:ext cx="5943600" cy="4801314"/>
          </a:xfrm>
          <a:prstGeom prst="rect">
            <a:avLst/>
          </a:prstGeom>
          <a:noFill/>
          <a:ln>
            <a:solidFill>
              <a:schemeClr val="tx1"/>
            </a:solidFill>
          </a:ln>
          <a:effectLst>
            <a:innerShdw blurRad="114300">
              <a:prstClr val="black"/>
            </a:innerShdw>
          </a:effectLst>
          <a:scene3d>
            <a:camera prst="orthographicFront">
              <a:rot lat="0" lon="0" rev="0"/>
            </a:camera>
            <a:lightRig rig="contrasting" dir="t">
              <a:rot lat="0" lon="0" rev="7800000"/>
            </a:lightRig>
          </a:scene3d>
          <a:sp3d>
            <a:bevelT w="139700" h="139700" prst="slope"/>
          </a:sp3d>
        </p:spPr>
        <p:txBody>
          <a:bodyPr wrap="square" rtlCol="0">
            <a:spAutoFit/>
          </a:bodyPr>
          <a:lstStyle/>
          <a:p>
            <a:r>
              <a:rPr lang="en-US" b="1" dirty="0">
                <a:solidFill>
                  <a:srgbClr val="C00000"/>
                </a:solidFill>
                <a:latin typeface="Arial Black" panose="020B0A04020102020204" pitchFamily="34" charset="0"/>
              </a:rPr>
              <a:t>EMPLOYEE = KAGGLE </a:t>
            </a:r>
          </a:p>
          <a:p>
            <a:endParaRPr lang="en-US" b="1" dirty="0">
              <a:solidFill>
                <a:srgbClr val="C00000"/>
              </a:solidFill>
              <a:latin typeface="Arial Black" panose="020B0A04020102020204" pitchFamily="34" charset="0"/>
            </a:endParaRPr>
          </a:p>
          <a:p>
            <a:r>
              <a:rPr lang="en-US" b="1" dirty="0">
                <a:solidFill>
                  <a:srgbClr val="C00000"/>
                </a:solidFill>
                <a:latin typeface="Arial Black" panose="020B0A04020102020204" pitchFamily="34" charset="0"/>
              </a:rPr>
              <a:t>26- FEATURES </a:t>
            </a:r>
          </a:p>
          <a:p>
            <a:endParaRPr lang="en-US" b="1" dirty="0">
              <a:solidFill>
                <a:srgbClr val="C00000"/>
              </a:solidFill>
              <a:latin typeface="Arial Black" panose="020B0A04020102020204" pitchFamily="34" charset="0"/>
            </a:endParaRPr>
          </a:p>
          <a:p>
            <a:r>
              <a:rPr lang="en-US" b="1" dirty="0">
                <a:solidFill>
                  <a:srgbClr val="C00000"/>
                </a:solidFill>
                <a:latin typeface="Arial Black" panose="020B0A04020102020204" pitchFamily="34" charset="0"/>
              </a:rPr>
              <a:t>9- FEATURES </a:t>
            </a:r>
          </a:p>
          <a:p>
            <a:endParaRPr lang="en-US" b="1" dirty="0">
              <a:solidFill>
                <a:srgbClr val="C00000"/>
              </a:solidFill>
              <a:latin typeface="Arial Black" panose="020B0A04020102020204" pitchFamily="34" charset="0"/>
            </a:endParaRPr>
          </a:p>
          <a:p>
            <a:r>
              <a:rPr lang="en-US" b="1" dirty="0">
                <a:solidFill>
                  <a:srgbClr val="C00000"/>
                </a:solidFill>
                <a:latin typeface="Arial Black" panose="020B0A04020102020204" pitchFamily="34" charset="0"/>
              </a:rPr>
              <a:t>EMPLOYEE – ID – NUMERICAL VALUES. </a:t>
            </a:r>
          </a:p>
          <a:p>
            <a:endParaRPr lang="en-US" b="1" dirty="0">
              <a:solidFill>
                <a:srgbClr val="C00000"/>
              </a:solidFill>
              <a:latin typeface="Arial Black" panose="020B0A04020102020204" pitchFamily="34" charset="0"/>
            </a:endParaRPr>
          </a:p>
          <a:p>
            <a:r>
              <a:rPr lang="en-US" b="1" dirty="0">
                <a:solidFill>
                  <a:srgbClr val="C00000"/>
                </a:solidFill>
                <a:latin typeface="Arial Black" panose="020B0A04020102020204" pitchFamily="34" charset="0"/>
              </a:rPr>
              <a:t>NAME – TEXT</a:t>
            </a:r>
          </a:p>
          <a:p>
            <a:r>
              <a:rPr lang="en-US" b="1" dirty="0">
                <a:solidFill>
                  <a:srgbClr val="C00000"/>
                </a:solidFill>
                <a:latin typeface="Arial Black" panose="020B0A04020102020204" pitchFamily="34" charset="0"/>
              </a:rPr>
              <a:t> </a:t>
            </a:r>
          </a:p>
          <a:p>
            <a:r>
              <a:rPr lang="en-US" b="1" dirty="0">
                <a:solidFill>
                  <a:srgbClr val="C00000"/>
                </a:solidFill>
                <a:latin typeface="Arial Black" panose="020B0A04020102020204" pitchFamily="34" charset="0"/>
              </a:rPr>
              <a:t>EMPLOYEE TYPE </a:t>
            </a:r>
          </a:p>
          <a:p>
            <a:endParaRPr lang="en-US" b="1" dirty="0">
              <a:solidFill>
                <a:srgbClr val="C00000"/>
              </a:solidFill>
              <a:latin typeface="Arial Black" panose="020B0A04020102020204" pitchFamily="34" charset="0"/>
            </a:endParaRPr>
          </a:p>
          <a:p>
            <a:r>
              <a:rPr lang="en-US" b="1" dirty="0">
                <a:solidFill>
                  <a:srgbClr val="C00000"/>
                </a:solidFill>
                <a:latin typeface="Arial Black" panose="020B0A04020102020204" pitchFamily="34" charset="0"/>
              </a:rPr>
              <a:t>PERFORMANCE LEVEL</a:t>
            </a:r>
          </a:p>
          <a:p>
            <a:endParaRPr lang="en-US" b="1" dirty="0">
              <a:solidFill>
                <a:srgbClr val="C00000"/>
              </a:solidFill>
              <a:latin typeface="Arial Black" panose="020B0A04020102020204" pitchFamily="34" charset="0"/>
            </a:endParaRPr>
          </a:p>
          <a:p>
            <a:r>
              <a:rPr lang="en-US" b="1" dirty="0">
                <a:solidFill>
                  <a:srgbClr val="C00000"/>
                </a:solidFill>
                <a:latin typeface="Arial Black" panose="020B0A04020102020204" pitchFamily="34" charset="0"/>
              </a:rPr>
              <a:t>GENDER – MALE , FEMALE </a:t>
            </a:r>
          </a:p>
          <a:p>
            <a:endParaRPr lang="en-US" b="1" dirty="0">
              <a:solidFill>
                <a:srgbClr val="C00000"/>
              </a:solidFill>
              <a:latin typeface="Arial Black" panose="020B0A04020102020204" pitchFamily="34" charset="0"/>
            </a:endParaRPr>
          </a:p>
          <a:p>
            <a:r>
              <a:rPr lang="en-US" b="1" dirty="0">
                <a:solidFill>
                  <a:srgbClr val="C00000"/>
                </a:solidFill>
                <a:latin typeface="Arial Black" panose="020B0A04020102020204" pitchFamily="34" charset="0"/>
              </a:rPr>
              <a:t>EMPLOYEE RATING – NUMERICAL VALUES</a:t>
            </a:r>
            <a:endParaRPr lang="en-IN" b="1" dirty="0">
              <a:solidFill>
                <a:srgbClr val="C00000"/>
              </a:solidFill>
              <a:latin typeface="Arial Black" panose="020B0A04020102020204" pitchFamily="34"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1981200" y="973038"/>
            <a:ext cx="8480425" cy="570669"/>
          </a:xfrm>
          <a:prstGeom prst="rect">
            <a:avLst/>
          </a:prstGeom>
        </p:spPr>
        <p:txBody>
          <a:bodyPr vert="horz" wrap="square" lIns="0" tIns="16510" rIns="0" bIns="0" rtlCol="0">
            <a:spAutoFit/>
          </a:bodyPr>
          <a:lstStyle/>
          <a:p>
            <a:pPr marL="12700">
              <a:lnSpc>
                <a:spcPct val="100000"/>
              </a:lnSpc>
              <a:spcBef>
                <a:spcPts val="130"/>
              </a:spcBef>
            </a:pPr>
            <a:r>
              <a:rPr sz="3600" u="sng" spc="15" dirty="0">
                <a:latin typeface="Castellar" panose="020A0402060406010301" pitchFamily="18" charset="0"/>
              </a:rPr>
              <a:t>THE</a:t>
            </a:r>
            <a:r>
              <a:rPr sz="3600" u="sng" spc="20" dirty="0">
                <a:latin typeface="Castellar" panose="020A0402060406010301" pitchFamily="18" charset="0"/>
              </a:rPr>
              <a:t> </a:t>
            </a:r>
            <a:r>
              <a:rPr lang="en-US" sz="3600" u="sng" spc="20" dirty="0">
                <a:latin typeface="Castellar" panose="020A0402060406010301" pitchFamily="18" charset="0"/>
              </a:rPr>
              <a:t>"</a:t>
            </a:r>
            <a:r>
              <a:rPr sz="3600" u="sng" spc="10" dirty="0">
                <a:latin typeface="Castellar" panose="020A0402060406010301" pitchFamily="18" charset="0"/>
              </a:rPr>
              <a:t>WOW</a:t>
            </a:r>
            <a:r>
              <a:rPr lang="en-US" sz="3600" u="sng" spc="10" dirty="0">
                <a:latin typeface="Castellar" panose="020A0402060406010301" pitchFamily="18" charset="0"/>
              </a:rPr>
              <a:t>"</a:t>
            </a:r>
            <a:r>
              <a:rPr sz="3600" u="sng" spc="85" dirty="0">
                <a:latin typeface="Castellar" panose="020A0402060406010301" pitchFamily="18" charset="0"/>
              </a:rPr>
              <a:t> </a:t>
            </a:r>
            <a:r>
              <a:rPr sz="3600" u="sng" spc="10" dirty="0">
                <a:latin typeface="Castellar" panose="020A0402060406010301" pitchFamily="18" charset="0"/>
              </a:rPr>
              <a:t>IN</a:t>
            </a:r>
            <a:r>
              <a:rPr sz="3600" u="sng" spc="-5" dirty="0">
                <a:latin typeface="Castellar" panose="020A0402060406010301" pitchFamily="18" charset="0"/>
              </a:rPr>
              <a:t> </a:t>
            </a:r>
            <a:r>
              <a:rPr sz="3600" u="sng" spc="15" dirty="0">
                <a:latin typeface="Castellar" panose="020A0402060406010301" pitchFamily="18" charset="0"/>
              </a:rPr>
              <a:t>OUR</a:t>
            </a:r>
            <a:r>
              <a:rPr sz="3600" u="sng" spc="-10" dirty="0">
                <a:latin typeface="Castellar" panose="020A0402060406010301" pitchFamily="18" charset="0"/>
              </a:rPr>
              <a:t> </a:t>
            </a:r>
            <a:r>
              <a:rPr sz="3600" u="sng" spc="20" dirty="0">
                <a:latin typeface="Castellar" panose="020A0402060406010301" pitchFamily="18" charset="0"/>
              </a:rPr>
              <a:t>SOLUTION</a:t>
            </a:r>
            <a:endParaRPr sz="3600" u="sng" dirty="0">
              <a:latin typeface="Castellar" panose="020A0402060406010301" pitchFamily="18"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3200400"/>
            <a:ext cx="8534018" cy="1323439"/>
          </a:xfrm>
          <a:prstGeom prst="rect">
            <a:avLst/>
          </a:prstGeom>
          <a:noFill/>
        </p:spPr>
        <p:txBody>
          <a:bodyPr wrap="square" rtlCol="0">
            <a:spAutoFit/>
          </a:bodyPr>
          <a:lstStyle/>
          <a:p>
            <a:pPr lvl="1"/>
            <a:r>
              <a:rPr lang="en-US" sz="2000" b="1" dirty="0">
                <a:solidFill>
                  <a:srgbClr val="0D0D0D"/>
                </a:solidFill>
                <a:latin typeface="Sitka Text" panose="02000505000000020004" pitchFamily="2" charset="0"/>
                <a:cs typeface="Times New Roman" panose="02020603050405020304" pitchFamily="18" charset="0"/>
              </a:rPr>
              <a:t>PERFORMANCE LEVEL=IF(Z8&gt;=5, "VERY HIGH", IF(Z8&gt;=4, "HIGH", IF(Z8&gt;=3, "MEDIUM", "LOW")))</a:t>
            </a:r>
          </a:p>
          <a:p>
            <a:pPr lvl="1"/>
            <a:endParaRPr lang="en-US" sz="2000" dirty="0">
              <a:solidFill>
                <a:srgbClr val="0D0D0D"/>
              </a:solidFill>
              <a:latin typeface="Times New Roman" panose="02020603050405020304" pitchFamily="18" charset="0"/>
              <a:cs typeface="Times New Roman" panose="02020603050405020304" pitchFamily="18" charset="0"/>
            </a:endParaRPr>
          </a:p>
          <a:p>
            <a:pPr lvl="1"/>
            <a:endParaRPr lang="en-IN" sz="2000" dirty="0">
              <a:latin typeface="Times New Roman" panose="02020603050405020304" pitchFamily="18" charset="0"/>
              <a:cs typeface="Times New Roman" panose="02020603050405020304" pitchFamily="18" charset="0"/>
            </a:endParaRPr>
          </a:p>
        </p:txBody>
      </p:sp>
      <p:sp>
        <p:nvSpPr>
          <p:cNvPr id="11" name="Cloud 10"/>
          <p:cNvSpPr/>
          <p:nvPr/>
        </p:nvSpPr>
        <p:spPr>
          <a:xfrm>
            <a:off x="2281604" y="1828800"/>
            <a:ext cx="9224214" cy="3886200"/>
          </a:xfrm>
          <a:prstGeom prst="cloud">
            <a:avLst/>
          </a:prstGeom>
          <a:noFill/>
          <a:ln>
            <a:solidFill>
              <a:schemeClr val="accent5">
                <a:lumMod val="60000"/>
                <a:lumOff val="40000"/>
              </a:schemeClr>
            </a:solidFill>
          </a:ln>
          <a:effectLst>
            <a:glow rad="101600">
              <a:schemeClr val="accent2">
                <a:satMod val="175000"/>
                <a:alpha val="40000"/>
              </a:schemeClr>
            </a:glow>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338</TotalTime>
  <Words>446</Words>
  <Application>Microsoft Office PowerPoint</Application>
  <PresentationFormat>Widescreen</PresentationFormat>
  <Paragraphs>125</Paragraphs>
  <Slides>13</Slides>
  <Notes>3</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   Dataset Description</vt:lpstr>
      <vt:lpstr>THE "WOW" IN OUR SOLUTION</vt:lpstr>
      <vt:lpstr>PowerPoint Presentation</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Hema Priya</cp:lastModifiedBy>
  <cp:revision>31</cp:revision>
  <dcterms:created xsi:type="dcterms:W3CDTF">2024-03-29T15:07:22Z</dcterms:created>
  <dcterms:modified xsi:type="dcterms:W3CDTF">2024-08-31T09:02:18Z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