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2749067"/>
            <a:ext cx="3866515" cy="110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1218310" y="6853173"/>
                </a:moveTo>
                <a:lnTo>
                  <a:pt x="0" y="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550" y="3694938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0" y="3163062"/>
                </a:moveTo>
                <a:lnTo>
                  <a:pt x="4743450" y="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1"/>
                </a:lnTo>
                <a:lnTo>
                  <a:pt x="447675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696213"/>
            <a:ext cx="7719187" cy="9126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3050" y="1343913"/>
            <a:ext cx="8830310" cy="447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724" y="6485929"/>
            <a:ext cx="167068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0" b="1">
                <a:solidFill>
                  <a:srgbClr val="2D83C3"/>
                </a:solidFill>
                <a:latin typeface="Trebuchet MS"/>
                <a:cs typeface="Trebuchet MS"/>
              </a:rPr>
              <a:t> 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792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6099"/>
              </a:lnSpc>
              <a:spcBef>
                <a:spcPts val="100"/>
              </a:spcBef>
            </a:pPr>
            <a:r>
              <a:rPr dirty="0" sz="2800">
                <a:latin typeface="Trebuchet MS"/>
                <a:cs typeface="Trebuchet MS"/>
              </a:rPr>
              <a:t>NAME: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D.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HEMALAKSHMI </a:t>
            </a:r>
            <a:r>
              <a:rPr dirty="0" sz="2800">
                <a:latin typeface="Trebuchet MS"/>
                <a:cs typeface="Trebuchet MS"/>
              </a:rPr>
              <a:t>ROLL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NO: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412721205015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5168" y="3935348"/>
            <a:ext cx="67367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rebuchet MS"/>
                <a:cs typeface="Trebuchet MS"/>
              </a:rPr>
              <a:t>COLLEGE:</a:t>
            </a:r>
            <a:r>
              <a:rPr dirty="0" sz="2800" spc="-170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TAGORE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ENGINEERING</a:t>
            </a:r>
            <a:r>
              <a:rPr dirty="0" sz="2800" spc="-12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COLLEGE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466725" y="847597"/>
            <a:ext cx="1743075" cy="1333500"/>
            <a:chOff x="466725" y="847597"/>
            <a:chExt cx="1743075" cy="1333500"/>
          </a:xfrm>
        </p:grpSpPr>
        <p:sp>
          <p:nvSpPr>
            <p:cNvPr id="10" name="object 10" descr=""/>
            <p:cNvSpPr/>
            <p:nvPr/>
          </p:nvSpPr>
          <p:spPr>
            <a:xfrm>
              <a:off x="466725" y="1123822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62100" y="847597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3565144" y="74282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6" y="0"/>
                </a:lnTo>
                <a:lnTo>
                  <a:pt x="0" y="719074"/>
                </a:lnTo>
                <a:lnTo>
                  <a:pt x="359536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6572" y="6485929"/>
            <a:ext cx="174752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1476" y="6464300"/>
            <a:ext cx="1778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5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13727" y="1656918"/>
            <a:ext cx="11170285" cy="5002530"/>
            <a:chOff x="613727" y="1656918"/>
            <a:chExt cx="11170285" cy="5002530"/>
          </a:xfrm>
        </p:grpSpPr>
        <p:sp>
          <p:nvSpPr>
            <p:cNvPr id="5" name="object 5" descr="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81330"/>
              <a:ext cx="76200" cy="1777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18490" y="1661680"/>
              <a:ext cx="11160760" cy="4800600"/>
            </a:xfrm>
            <a:custGeom>
              <a:avLst/>
              <a:gdLst/>
              <a:ahLst/>
              <a:cxnLst/>
              <a:rect l="l" t="t" r="r" b="b"/>
              <a:pathLst>
                <a:path w="11160760" h="4800600">
                  <a:moveTo>
                    <a:pt x="0" y="4800600"/>
                  </a:moveTo>
                  <a:lnTo>
                    <a:pt x="11160760" y="4800600"/>
                  </a:lnTo>
                  <a:lnTo>
                    <a:pt x="11160760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RESULTS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02055" y="1684147"/>
            <a:ext cx="10996930" cy="4149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ts val="2510"/>
              </a:lnSpc>
              <a:spcBef>
                <a:spcPts val="95"/>
              </a:spcBef>
            </a:pPr>
            <a:r>
              <a:rPr dirty="0" sz="2000">
                <a:latin typeface="Trebuchet MS"/>
                <a:cs typeface="Trebuchet MS"/>
              </a:rPr>
              <a:t>After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implementing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project,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results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demonstrate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effectiveness</a:t>
            </a:r>
            <a:r>
              <a:rPr dirty="0" sz="2000" spc="2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developed </a:t>
            </a:r>
            <a:r>
              <a:rPr dirty="0" sz="2000">
                <a:latin typeface="Trebuchet MS"/>
                <a:cs typeface="Trebuchet MS"/>
              </a:rPr>
              <a:t>model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accurately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recognizing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digits.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model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achieves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high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accuracy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rate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on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test</a:t>
            </a:r>
            <a:r>
              <a:rPr dirty="0" sz="2000" spc="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dataset,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indicating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its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robust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classification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tasks.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Visualization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 </a:t>
            </a:r>
            <a:r>
              <a:rPr dirty="0" sz="2000">
                <a:latin typeface="Trebuchet MS"/>
                <a:cs typeface="Trebuchet MS"/>
              </a:rPr>
              <a:t>training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2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validation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loss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curves</a:t>
            </a:r>
            <a:r>
              <a:rPr dirty="0" sz="2000" spc="2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shows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consistent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reduction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loss</a:t>
            </a:r>
            <a:r>
              <a:rPr dirty="0" sz="2000" spc="2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over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epochs,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indicating</a:t>
            </a:r>
            <a:endParaRPr sz="2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successful</a:t>
            </a:r>
            <a:r>
              <a:rPr dirty="0" sz="2000" spc="2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learning.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confusion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matrix</a:t>
            </a:r>
            <a:r>
              <a:rPr dirty="0" sz="2000" spc="2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reveals</a:t>
            </a:r>
            <a:r>
              <a:rPr dirty="0" sz="2000" spc="2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minimal</a:t>
            </a:r>
            <a:r>
              <a:rPr dirty="0" sz="2000" spc="2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misclassifications,</a:t>
            </a:r>
            <a:r>
              <a:rPr dirty="0" sz="2000" spc="2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most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digits</a:t>
            </a: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04299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correctly</a:t>
            </a:r>
            <a:r>
              <a:rPr dirty="0" sz="2000" spc="4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classified.</a:t>
            </a:r>
            <a:r>
              <a:rPr dirty="0" sz="2000" spc="48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Sample</a:t>
            </a:r>
            <a:r>
              <a:rPr dirty="0" sz="2000" spc="48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predictions</a:t>
            </a:r>
            <a:r>
              <a:rPr dirty="0" sz="2000" spc="48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display</a:t>
            </a:r>
            <a:r>
              <a:rPr dirty="0" sz="2000" spc="4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48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model's</a:t>
            </a:r>
            <a:r>
              <a:rPr dirty="0" sz="2000" spc="4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ability</a:t>
            </a:r>
            <a:r>
              <a:rPr dirty="0" sz="2000" spc="4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4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accurately</a:t>
            </a:r>
            <a:r>
              <a:rPr dirty="0" sz="2000" spc="48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recognize </a:t>
            </a:r>
            <a:r>
              <a:rPr dirty="0" sz="2000">
                <a:latin typeface="Trebuchet MS"/>
                <a:cs typeface="Trebuchet MS"/>
              </a:rPr>
              <a:t>diverse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handwriting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styles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variations.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Additionally,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classification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report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highlights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>
                <a:latin typeface="Trebuchet MS"/>
                <a:cs typeface="Trebuchet MS"/>
              </a:rPr>
              <a:t>model's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precision,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recall,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F1-score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each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class,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showcasing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balanced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performance across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all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categories.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Real-</a:t>
            </a:r>
            <a:r>
              <a:rPr dirty="0" sz="2000">
                <a:latin typeface="Trebuchet MS"/>
                <a:cs typeface="Trebuchet MS"/>
              </a:rPr>
              <a:t>world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deployment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results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show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positive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user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feedback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satisfactory </a:t>
            </a:r>
            <a:r>
              <a:rPr dirty="0" sz="2000">
                <a:latin typeface="Trebuchet MS"/>
                <a:cs typeface="Trebuchet MS"/>
              </a:rPr>
              <a:t>system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metrics,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affirming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model's</a:t>
            </a:r>
            <a:r>
              <a:rPr dirty="0" sz="2000" spc="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practical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utility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reliability.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Overall,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>
                <a:latin typeface="Trebuchet MS"/>
                <a:cs typeface="Trebuchet MS"/>
              </a:rPr>
              <a:t>implemented</a:t>
            </a:r>
            <a:r>
              <a:rPr dirty="0" sz="2000" spc="4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solution</a:t>
            </a:r>
            <a:r>
              <a:rPr dirty="0" sz="2000" spc="4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effectively</a:t>
            </a:r>
            <a:r>
              <a:rPr dirty="0" sz="2000" spc="43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addresses</a:t>
            </a:r>
            <a:r>
              <a:rPr dirty="0" sz="2000" spc="4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4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challenge</a:t>
            </a:r>
            <a:r>
              <a:rPr dirty="0" sz="2000" spc="4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4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4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4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recognition, </a:t>
            </a:r>
            <a:r>
              <a:rPr dirty="0" sz="2000">
                <a:latin typeface="Trebuchet MS"/>
                <a:cs typeface="Trebuchet MS"/>
              </a:rPr>
              <a:t>offering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15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valuable</a:t>
            </a:r>
            <a:r>
              <a:rPr dirty="0" sz="2000" spc="1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tool</a:t>
            </a:r>
            <a:r>
              <a:rPr dirty="0" sz="2000" spc="14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15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various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applications</a:t>
            </a:r>
            <a:r>
              <a:rPr dirty="0" sz="2000" spc="15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requiring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automated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155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recognition capabilities.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50" y="5362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74"/>
                </a:lnTo>
                <a:lnTo>
                  <a:pt x="457200" y="457174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3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9893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dirty="0" sz="4300" b="1">
                <a:latin typeface="Trebuchet MS"/>
                <a:cs typeface="Trebuchet MS"/>
              </a:rPr>
              <a:t>PROJECT</a:t>
            </a:r>
            <a:r>
              <a:rPr dirty="0" sz="4300" spc="-245" b="1">
                <a:latin typeface="Trebuchet MS"/>
                <a:cs typeface="Trebuchet MS"/>
              </a:rPr>
              <a:t> </a:t>
            </a:r>
            <a:r>
              <a:rPr dirty="0" sz="4300" spc="-10" b="1">
                <a:latin typeface="Trebuchet MS"/>
                <a:cs typeface="Trebuchet MS"/>
              </a:rPr>
              <a:t>TITLE</a:t>
            </a:r>
            <a:endParaRPr sz="43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66725" y="6409728"/>
            <a:ext cx="3705225" cy="295275"/>
            <a:chOff x="466725" y="6409728"/>
            <a:chExt cx="3705225" cy="2952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6878"/>
              <a:ext cx="2143125" cy="1999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09728"/>
              <a:ext cx="3705225" cy="295249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667512" y="2384170"/>
            <a:ext cx="7671434" cy="859790"/>
          </a:xfrm>
          <a:custGeom>
            <a:avLst/>
            <a:gdLst/>
            <a:ahLst/>
            <a:cxnLst/>
            <a:rect l="l" t="t" r="r" b="b"/>
            <a:pathLst>
              <a:path w="7671434" h="859789">
                <a:moveTo>
                  <a:pt x="5552821" y="446481"/>
                </a:moveTo>
                <a:lnTo>
                  <a:pt x="0" y="446481"/>
                </a:lnTo>
                <a:lnTo>
                  <a:pt x="0" y="859790"/>
                </a:lnTo>
                <a:lnTo>
                  <a:pt x="5552821" y="859790"/>
                </a:lnTo>
                <a:lnTo>
                  <a:pt x="5552821" y="446481"/>
                </a:lnTo>
                <a:close/>
              </a:path>
              <a:path w="7671434" h="859789">
                <a:moveTo>
                  <a:pt x="7671435" y="0"/>
                </a:moveTo>
                <a:lnTo>
                  <a:pt x="5459857" y="0"/>
                </a:lnTo>
                <a:lnTo>
                  <a:pt x="5459857" y="414528"/>
                </a:lnTo>
                <a:lnTo>
                  <a:pt x="7671435" y="414528"/>
                </a:lnTo>
                <a:lnTo>
                  <a:pt x="767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70865" y="2333498"/>
            <a:ext cx="8186420" cy="1638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6520" marR="410845">
              <a:lnSpc>
                <a:spcPct val="104600"/>
              </a:lnSpc>
              <a:spcBef>
                <a:spcPts val="70"/>
              </a:spcBef>
            </a:pPr>
            <a:r>
              <a:rPr dirty="0" sz="2800" b="1">
                <a:latin typeface="Trebuchet MS"/>
                <a:cs typeface="Trebuchet MS"/>
              </a:rPr>
              <a:t>“Handwritten</a:t>
            </a:r>
            <a:r>
              <a:rPr dirty="0" sz="2800" spc="-145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Digit</a:t>
            </a:r>
            <a:r>
              <a:rPr dirty="0" sz="2800" spc="-140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Recognition:</a:t>
            </a:r>
            <a:r>
              <a:rPr dirty="0" sz="2800" spc="-105" b="1"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0D0D0D"/>
                </a:solidFill>
                <a:latin typeface="Trebuchet MS"/>
                <a:cs typeface="Trebuchet MS"/>
              </a:rPr>
              <a:t>Unveiling</a:t>
            </a:r>
            <a:r>
              <a:rPr dirty="0" sz="2800" spc="-14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0D0D0D"/>
                </a:solidFill>
                <a:latin typeface="Trebuchet MS"/>
                <a:cs typeface="Trebuchet MS"/>
              </a:rPr>
              <a:t>the </a:t>
            </a:r>
            <a:r>
              <a:rPr dirty="0" sz="2800" b="1">
                <a:solidFill>
                  <a:srgbClr val="0D0D0D"/>
                </a:solidFill>
                <a:latin typeface="Trebuchet MS"/>
                <a:cs typeface="Trebuchet MS"/>
              </a:rPr>
              <a:t>Secrets</a:t>
            </a:r>
            <a:r>
              <a:rPr dirty="0" sz="2800" spc="-9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0D0D0D"/>
                </a:solidFill>
                <a:latin typeface="Trebuchet MS"/>
                <a:cs typeface="Trebuchet MS"/>
              </a:rPr>
              <a:t>of</a:t>
            </a:r>
            <a:r>
              <a:rPr dirty="0" sz="2800" spc="-9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0D0D0D"/>
                </a:solidFill>
                <a:latin typeface="Trebuchet MS"/>
                <a:cs typeface="Trebuchet MS"/>
              </a:rPr>
              <a:t>Handwritten</a:t>
            </a:r>
            <a:r>
              <a:rPr dirty="0" sz="2800" spc="-9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Trebuchet MS"/>
                <a:cs typeface="Trebuchet MS"/>
              </a:rPr>
              <a:t>Numbers"</a:t>
            </a:r>
            <a:r>
              <a:rPr dirty="0" sz="2800" spc="-10" b="1">
                <a:latin typeface="Trebuchet MS"/>
                <a:cs typeface="Trebuchet MS"/>
              </a:rPr>
              <a:t>”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31"/>
                </a:lnTo>
                <a:lnTo>
                  <a:pt x="24708" y="272226"/>
                </a:lnTo>
                <a:lnTo>
                  <a:pt x="53006" y="308832"/>
                </a:lnTo>
                <a:lnTo>
                  <a:pt x="89633" y="337119"/>
                </a:lnTo>
                <a:lnTo>
                  <a:pt x="132864" y="355358"/>
                </a:lnTo>
                <a:lnTo>
                  <a:pt x="180975" y="361823"/>
                </a:lnTo>
                <a:lnTo>
                  <a:pt x="229085" y="355358"/>
                </a:lnTo>
                <a:lnTo>
                  <a:pt x="272316" y="337119"/>
                </a:lnTo>
                <a:lnTo>
                  <a:pt x="308943" y="308832"/>
                </a:lnTo>
                <a:lnTo>
                  <a:pt x="337241" y="272226"/>
                </a:lnTo>
                <a:lnTo>
                  <a:pt x="355485" y="229031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010900" y="560970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0"/>
                </a:lnTo>
                <a:lnTo>
                  <a:pt x="187340" y="30097"/>
                </a:lnTo>
                <a:lnTo>
                  <a:pt x="147528" y="52170"/>
                </a:lnTo>
                <a:lnTo>
                  <a:pt x="111397" y="79429"/>
                </a:lnTo>
                <a:lnTo>
                  <a:pt x="79448" y="111372"/>
                </a:lnTo>
                <a:lnTo>
                  <a:pt x="52184" y="147499"/>
                </a:lnTo>
                <a:lnTo>
                  <a:pt x="30106" y="187309"/>
                </a:lnTo>
                <a:lnTo>
                  <a:pt x="13714" y="230300"/>
                </a:lnTo>
                <a:lnTo>
                  <a:pt x="3512" y="275972"/>
                </a:lnTo>
                <a:lnTo>
                  <a:pt x="0" y="323824"/>
                </a:lnTo>
                <a:lnTo>
                  <a:pt x="3512" y="371673"/>
                </a:lnTo>
                <a:lnTo>
                  <a:pt x="13714" y="417342"/>
                </a:lnTo>
                <a:lnTo>
                  <a:pt x="30106" y="460332"/>
                </a:lnTo>
                <a:lnTo>
                  <a:pt x="52184" y="500140"/>
                </a:lnTo>
                <a:lnTo>
                  <a:pt x="79448" y="536265"/>
                </a:lnTo>
                <a:lnTo>
                  <a:pt x="111397" y="568208"/>
                </a:lnTo>
                <a:lnTo>
                  <a:pt x="147528" y="595466"/>
                </a:lnTo>
                <a:lnTo>
                  <a:pt x="187340" y="617539"/>
                </a:lnTo>
                <a:lnTo>
                  <a:pt x="230332" y="633925"/>
                </a:lnTo>
                <a:lnTo>
                  <a:pt x="276003" y="644125"/>
                </a:lnTo>
                <a:lnTo>
                  <a:pt x="323850" y="647636"/>
                </a:lnTo>
                <a:lnTo>
                  <a:pt x="371696" y="644125"/>
                </a:lnTo>
                <a:lnTo>
                  <a:pt x="417367" y="633925"/>
                </a:lnTo>
                <a:lnTo>
                  <a:pt x="460359" y="617539"/>
                </a:lnTo>
                <a:lnTo>
                  <a:pt x="500171" y="595466"/>
                </a:lnTo>
                <a:lnTo>
                  <a:pt x="536302" y="568208"/>
                </a:lnTo>
                <a:lnTo>
                  <a:pt x="568251" y="536265"/>
                </a:lnTo>
                <a:lnTo>
                  <a:pt x="595515" y="500140"/>
                </a:lnTo>
                <a:lnTo>
                  <a:pt x="617593" y="460332"/>
                </a:lnTo>
                <a:lnTo>
                  <a:pt x="633985" y="417342"/>
                </a:lnTo>
                <a:lnTo>
                  <a:pt x="644187" y="371673"/>
                </a:lnTo>
                <a:lnTo>
                  <a:pt x="647700" y="323824"/>
                </a:lnTo>
                <a:lnTo>
                  <a:pt x="644187" y="275972"/>
                </a:lnTo>
                <a:lnTo>
                  <a:pt x="633985" y="230300"/>
                </a:lnTo>
                <a:lnTo>
                  <a:pt x="617593" y="187309"/>
                </a:lnTo>
                <a:lnTo>
                  <a:pt x="595515" y="147499"/>
                </a:lnTo>
                <a:lnTo>
                  <a:pt x="568251" y="111372"/>
                </a:lnTo>
                <a:lnTo>
                  <a:pt x="536302" y="79429"/>
                </a:lnTo>
                <a:lnTo>
                  <a:pt x="500171" y="52170"/>
                </a:lnTo>
                <a:lnTo>
                  <a:pt x="460359" y="30097"/>
                </a:lnTo>
                <a:lnTo>
                  <a:pt x="417367" y="13710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3528"/>
            <a:ext cx="247650" cy="24763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47625" y="3819146"/>
            <a:ext cx="4124325" cy="3009900"/>
            <a:chOff x="47625" y="3819146"/>
            <a:chExt cx="4124325" cy="30099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09728"/>
              <a:ext cx="3705225" cy="2952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146"/>
              <a:ext cx="1733550" cy="300964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843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955800" y="2419870"/>
            <a:ext cx="5492115" cy="31889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551815" indent="-227965">
              <a:lnSpc>
                <a:spcPct val="100000"/>
              </a:lnSpc>
              <a:spcBef>
                <a:spcPts val="310"/>
              </a:spcBef>
              <a:buFont typeface="Wingdings"/>
              <a:buChar char=""/>
              <a:tabLst>
                <a:tab pos="551815" algn="l"/>
              </a:tabLst>
            </a:pPr>
            <a:r>
              <a:rPr dirty="0" sz="2000" b="1">
                <a:latin typeface="Calibri"/>
                <a:cs typeface="Calibri"/>
              </a:rPr>
              <a:t>PROBLEM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551815" indent="-227965">
              <a:lnSpc>
                <a:spcPct val="100000"/>
              </a:lnSpc>
              <a:spcBef>
                <a:spcPts val="225"/>
              </a:spcBef>
              <a:buFont typeface="Wingdings"/>
              <a:buChar char=""/>
              <a:tabLst>
                <a:tab pos="551815" algn="l"/>
              </a:tabLst>
            </a:pPr>
            <a:r>
              <a:rPr dirty="0" sz="2000" b="1">
                <a:latin typeface="Calibri"/>
                <a:cs typeface="Calibri"/>
              </a:rPr>
              <a:t>PROJECT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OVERVIEW</a:t>
            </a:r>
            <a:endParaRPr sz="2000">
              <a:latin typeface="Calibri"/>
              <a:cs typeface="Calibri"/>
            </a:endParaRPr>
          </a:p>
          <a:p>
            <a:pPr marL="551815" indent="-227965">
              <a:lnSpc>
                <a:spcPct val="100000"/>
              </a:lnSpc>
              <a:spcBef>
                <a:spcPts val="245"/>
              </a:spcBef>
              <a:buFont typeface="Wingdings"/>
              <a:buChar char=""/>
              <a:tabLst>
                <a:tab pos="551815" algn="l"/>
              </a:tabLst>
            </a:pPr>
            <a:r>
              <a:rPr dirty="0" sz="2000" b="1">
                <a:latin typeface="Calibri"/>
                <a:cs typeface="Calibri"/>
              </a:rPr>
              <a:t>WHO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ARE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END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USERS?</a:t>
            </a:r>
            <a:endParaRPr sz="2000">
              <a:latin typeface="Calibri"/>
              <a:cs typeface="Calibri"/>
            </a:endParaRPr>
          </a:p>
          <a:p>
            <a:pPr marL="551815" indent="-22796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551815" algn="l"/>
              </a:tabLst>
            </a:pPr>
            <a:r>
              <a:rPr dirty="0" sz="2000" b="1">
                <a:latin typeface="Calibri"/>
                <a:cs typeface="Calibri"/>
              </a:rPr>
              <a:t>SOLUTION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ITS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PROPOSITION</a:t>
            </a:r>
            <a:endParaRPr sz="2000">
              <a:latin typeface="Calibri"/>
              <a:cs typeface="Calibri"/>
            </a:endParaRPr>
          </a:p>
          <a:p>
            <a:pPr marL="551815" indent="-227965">
              <a:lnSpc>
                <a:spcPct val="100000"/>
              </a:lnSpc>
              <a:spcBef>
                <a:spcPts val="225"/>
              </a:spcBef>
              <a:buFont typeface="Wingdings"/>
              <a:buChar char=""/>
              <a:tabLst>
                <a:tab pos="551815" algn="l"/>
              </a:tabLst>
            </a:pP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WOW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YOUR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551815" indent="-22796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551815" algn="l"/>
              </a:tabLst>
            </a:pPr>
            <a:r>
              <a:rPr dirty="0" sz="2000" spc="-10" b="1">
                <a:latin typeface="Calibri"/>
                <a:cs typeface="Calibri"/>
              </a:rPr>
              <a:t>MODELLING</a:t>
            </a:r>
            <a:endParaRPr sz="2000">
              <a:latin typeface="Calibri"/>
              <a:cs typeface="Calibri"/>
            </a:endParaRPr>
          </a:p>
          <a:p>
            <a:pPr marL="551815" indent="-227965">
              <a:lnSpc>
                <a:spcPct val="100000"/>
              </a:lnSpc>
              <a:spcBef>
                <a:spcPts val="234"/>
              </a:spcBef>
              <a:buFont typeface="Wingdings"/>
              <a:buChar char=""/>
              <a:tabLst>
                <a:tab pos="551815" algn="l"/>
              </a:tabLst>
            </a:pPr>
            <a:r>
              <a:rPr dirty="0" sz="2000" spc="-10" b="1">
                <a:latin typeface="Calibri"/>
                <a:cs typeface="Calibri"/>
              </a:rPr>
              <a:t>RESULTS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6572" y="6485929"/>
            <a:ext cx="174752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792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936B"/>
                </a:solidFill>
                <a:latin typeface="Trebuchet MS"/>
                <a:cs typeface="Trebuchet MS"/>
              </a:rPr>
              <a:t>4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696213"/>
            <a:ext cx="565213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2880" algn="l"/>
              </a:tabLst>
            </a:pPr>
            <a:r>
              <a:rPr dirty="0" sz="4300" spc="-10" b="1">
                <a:latin typeface="Trebuchet MS"/>
                <a:cs typeface="Trebuchet MS"/>
              </a:rPr>
              <a:t>PROBLEM</a:t>
            </a:r>
            <a:r>
              <a:rPr dirty="0" sz="4300" b="1">
                <a:latin typeface="Trebuchet MS"/>
                <a:cs typeface="Trebuchet MS"/>
              </a:rPr>
              <a:t>	</a:t>
            </a:r>
            <a:r>
              <a:rPr dirty="0" sz="4300" spc="-90" b="1">
                <a:latin typeface="Trebuchet MS"/>
                <a:cs typeface="Trebuchet MS"/>
              </a:rPr>
              <a:t>STATEMENT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62415" y="142709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570865" y="1613420"/>
            <a:ext cx="8458200" cy="4490720"/>
          </a:xfrm>
          <a:custGeom>
            <a:avLst/>
            <a:gdLst/>
            <a:ahLst/>
            <a:cxnLst/>
            <a:rect l="l" t="t" r="r" b="b"/>
            <a:pathLst>
              <a:path w="8458200" h="4490720">
                <a:moveTo>
                  <a:pt x="0" y="4490720"/>
                </a:moveTo>
                <a:lnTo>
                  <a:pt x="8458200" y="4490720"/>
                </a:lnTo>
                <a:lnTo>
                  <a:pt x="8458200" y="0"/>
                </a:lnTo>
                <a:lnTo>
                  <a:pt x="0" y="0"/>
                </a:lnTo>
                <a:lnTo>
                  <a:pt x="0" y="44907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54812" y="1636522"/>
            <a:ext cx="8292465" cy="351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4299"/>
              </a:lnSpc>
            </a:pP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recognition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fundamental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task</a:t>
            </a:r>
            <a:r>
              <a:rPr dirty="0" sz="2000" spc="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computer</a:t>
            </a:r>
            <a:r>
              <a:rPr dirty="0" sz="2000" spc="1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vision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pattern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recognition.</a:t>
            </a:r>
            <a:r>
              <a:rPr dirty="0" sz="2000" spc="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goal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develop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algorithms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models </a:t>
            </a:r>
            <a:r>
              <a:rPr dirty="0" sz="2000">
                <a:latin typeface="Trebuchet MS"/>
                <a:cs typeface="Trebuchet MS"/>
              </a:rPr>
              <a:t>capable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accurately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identifying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classifying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from</a:t>
            </a: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04400"/>
              </a:lnSpc>
            </a:pPr>
            <a:r>
              <a:rPr dirty="0" sz="2000">
                <a:latin typeface="Trebuchet MS"/>
                <a:cs typeface="Trebuchet MS"/>
              </a:rPr>
              <a:t>images.</a:t>
            </a:r>
            <a:r>
              <a:rPr dirty="0" sz="2000" spc="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Given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dataset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images,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task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involves </a:t>
            </a:r>
            <a:r>
              <a:rPr dirty="0" sz="2000">
                <a:latin typeface="Trebuchet MS"/>
                <a:cs typeface="Trebuchet MS"/>
              </a:rPr>
              <a:t>training</a:t>
            </a:r>
            <a:r>
              <a:rPr dirty="0" sz="2000" spc="6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6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model</a:t>
            </a:r>
            <a:r>
              <a:rPr dirty="0" sz="2000" spc="6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7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recognize</a:t>
            </a:r>
            <a:r>
              <a:rPr dirty="0" sz="2000" spc="7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6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classify</a:t>
            </a:r>
            <a:r>
              <a:rPr dirty="0" sz="2000" spc="6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these</a:t>
            </a:r>
            <a:r>
              <a:rPr dirty="0" sz="2000" spc="6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digits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into</a:t>
            </a:r>
            <a:r>
              <a:rPr dirty="0" sz="2000" spc="70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their </a:t>
            </a:r>
            <a:r>
              <a:rPr dirty="0" sz="2000">
                <a:latin typeface="Trebuchet MS"/>
                <a:cs typeface="Trebuchet MS"/>
              </a:rPr>
              <a:t>respective</a:t>
            </a:r>
            <a:r>
              <a:rPr dirty="0" sz="2000" spc="14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numerical</a:t>
            </a:r>
            <a:r>
              <a:rPr dirty="0" sz="2000" spc="1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values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(0-</a:t>
            </a:r>
            <a:r>
              <a:rPr dirty="0" sz="2000">
                <a:latin typeface="Trebuchet MS"/>
                <a:cs typeface="Trebuchet MS"/>
              </a:rPr>
              <a:t>9).</a:t>
            </a:r>
            <a:r>
              <a:rPr dirty="0" sz="2000" spc="1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model</a:t>
            </a:r>
            <a:r>
              <a:rPr dirty="0" sz="2000" spc="13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should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be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able</a:t>
            </a:r>
            <a:r>
              <a:rPr dirty="0" sz="2000" spc="145">
                <a:latin typeface="Trebuchet MS"/>
                <a:cs typeface="Trebuchet MS"/>
              </a:rPr>
              <a:t>  </a:t>
            </a:r>
            <a:r>
              <a:rPr dirty="0" sz="2000" spc="-25">
                <a:latin typeface="Trebuchet MS"/>
                <a:cs typeface="Trebuchet MS"/>
              </a:rPr>
              <a:t>to </a:t>
            </a:r>
            <a:r>
              <a:rPr dirty="0" sz="2000">
                <a:latin typeface="Trebuchet MS"/>
                <a:cs typeface="Trebuchet MS"/>
              </a:rPr>
              <a:t>generalize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well</a:t>
            </a:r>
            <a:r>
              <a:rPr dirty="0" sz="2000" spc="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unseen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</a:t>
            </a:r>
            <a:r>
              <a:rPr dirty="0" sz="2000" spc="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accurately</a:t>
            </a:r>
            <a:r>
              <a:rPr dirty="0" sz="2000" spc="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even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images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2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variations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writing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styles,</a:t>
            </a:r>
            <a:r>
              <a:rPr dirty="0" sz="2000" spc="2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sizes,</a:t>
            </a:r>
            <a:r>
              <a:rPr dirty="0" sz="2000" spc="2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orientations.</a:t>
            </a:r>
            <a:r>
              <a:rPr dirty="0" sz="2000" spc="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ultimate </a:t>
            </a:r>
            <a:r>
              <a:rPr dirty="0" sz="2000">
                <a:latin typeface="Trebuchet MS"/>
                <a:cs typeface="Trebuchet MS"/>
              </a:rPr>
              <a:t>objective</a:t>
            </a:r>
            <a:r>
              <a:rPr dirty="0" sz="2000" spc="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create</a:t>
            </a:r>
            <a:r>
              <a:rPr dirty="0" sz="2000" spc="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robust</a:t>
            </a:r>
            <a:r>
              <a:rPr dirty="0" sz="2000" spc="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efficient</a:t>
            </a:r>
            <a:r>
              <a:rPr dirty="0" sz="2000" spc="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system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automated</a:t>
            </a:r>
            <a:r>
              <a:rPr dirty="0" sz="2000" spc="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digit </a:t>
            </a:r>
            <a:r>
              <a:rPr dirty="0" sz="2000">
                <a:latin typeface="Trebuchet MS"/>
                <a:cs typeface="Trebuchet MS"/>
              </a:rPr>
              <a:t>recognition</a:t>
            </a:r>
            <a:r>
              <a:rPr dirty="0" sz="2000" spc="2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that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can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be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applied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2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various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applications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postal </a:t>
            </a:r>
            <a:r>
              <a:rPr dirty="0" sz="2000">
                <a:latin typeface="Trebuchet MS"/>
                <a:cs typeface="Trebuchet MS"/>
              </a:rPr>
              <a:t>services,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bank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check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processing,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digital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document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processing.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724" y="6485929"/>
            <a:ext cx="167068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0" b="1">
                <a:solidFill>
                  <a:srgbClr val="2D83C3"/>
                </a:solidFill>
                <a:latin typeface="Trebuchet MS"/>
                <a:cs typeface="Trebuchet MS"/>
              </a:rPr>
              <a:t> 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792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936B"/>
                </a:solidFill>
                <a:latin typeface="Trebuchet MS"/>
                <a:cs typeface="Trebuchet MS"/>
              </a:rPr>
              <a:t>5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1012" y="696213"/>
            <a:ext cx="528637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9060" algn="l"/>
              </a:tabLst>
            </a:pPr>
            <a:r>
              <a:rPr dirty="0" sz="4300" spc="-10" b="1">
                <a:latin typeface="Trebuchet MS"/>
                <a:cs typeface="Trebuchet MS"/>
              </a:rPr>
              <a:t>PROJECT</a:t>
            </a:r>
            <a:r>
              <a:rPr dirty="0" sz="4300" b="1">
                <a:latin typeface="Trebuchet MS"/>
                <a:cs typeface="Trebuchet MS"/>
              </a:rPr>
              <a:t>	</a:t>
            </a:r>
            <a:r>
              <a:rPr dirty="0" sz="4300" spc="-20" b="1">
                <a:latin typeface="Trebuchet MS"/>
                <a:cs typeface="Trebuchet MS"/>
              </a:rPr>
              <a:t>OVERVIEW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010015" y="17127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9225280" y="2919983"/>
            <a:ext cx="2566670" cy="3279775"/>
            <a:chOff x="9225280" y="2919983"/>
            <a:chExt cx="2566670" cy="3279775"/>
          </a:xfrm>
        </p:grpSpPr>
        <p:sp>
          <p:nvSpPr>
            <p:cNvPr id="9" name="object 9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5280" y="2919983"/>
              <a:ext cx="2566416" cy="3279648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570865" y="1909610"/>
            <a:ext cx="8310245" cy="4222115"/>
          </a:xfrm>
          <a:custGeom>
            <a:avLst/>
            <a:gdLst/>
            <a:ahLst/>
            <a:cxnLst/>
            <a:rect l="l" t="t" r="r" b="b"/>
            <a:pathLst>
              <a:path w="8310245" h="4222115">
                <a:moveTo>
                  <a:pt x="0" y="4222115"/>
                </a:moveTo>
                <a:lnTo>
                  <a:pt x="8310245" y="4222115"/>
                </a:lnTo>
                <a:lnTo>
                  <a:pt x="8310245" y="0"/>
                </a:lnTo>
                <a:lnTo>
                  <a:pt x="0" y="0"/>
                </a:lnTo>
                <a:lnTo>
                  <a:pt x="0" y="422211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54812" y="1932558"/>
            <a:ext cx="8147684" cy="415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985">
              <a:lnSpc>
                <a:spcPct val="104299"/>
              </a:lnSpc>
            </a:pPr>
            <a:r>
              <a:rPr dirty="0" sz="2000">
                <a:latin typeface="Trebuchet MS"/>
                <a:cs typeface="Trebuchet MS"/>
              </a:rPr>
              <a:t>“Handwritten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Recognition: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Unveiling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Secrets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Handwritten </a:t>
            </a:r>
            <a:r>
              <a:rPr dirty="0" sz="2000">
                <a:latin typeface="Trebuchet MS"/>
                <a:cs typeface="Trebuchet MS"/>
              </a:rPr>
              <a:t>Numbers”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aims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3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develop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3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robust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system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digit </a:t>
            </a:r>
            <a:r>
              <a:rPr dirty="0" sz="2000">
                <a:latin typeface="Trebuchet MS"/>
                <a:cs typeface="Trebuchet MS"/>
              </a:rPr>
              <a:t>recognition</a:t>
            </a:r>
            <a:r>
              <a:rPr dirty="0" sz="2000" spc="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using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machine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learning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computer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vision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techniques.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It </a:t>
            </a:r>
            <a:r>
              <a:rPr dirty="0" sz="2000">
                <a:latin typeface="Trebuchet MS"/>
                <a:cs typeface="Trebuchet MS"/>
              </a:rPr>
              <a:t>involves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acquiring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dataset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images,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preprocessing</a:t>
            </a: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04500"/>
              </a:lnSpc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1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data,</a:t>
            </a:r>
            <a:r>
              <a:rPr dirty="0" sz="2000" spc="11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selecting</a:t>
            </a:r>
            <a:r>
              <a:rPr dirty="0" sz="2000" spc="11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1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training</a:t>
            </a:r>
            <a:r>
              <a:rPr dirty="0" sz="2000" spc="114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appropriate</a:t>
            </a:r>
            <a:r>
              <a:rPr dirty="0" sz="2000" spc="114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recognition</a:t>
            </a:r>
            <a:r>
              <a:rPr dirty="0" sz="2000" spc="110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models, </a:t>
            </a:r>
            <a:r>
              <a:rPr dirty="0" sz="2000">
                <a:latin typeface="Trebuchet MS"/>
                <a:cs typeface="Trebuchet MS"/>
              </a:rPr>
              <a:t>evaluating</a:t>
            </a:r>
            <a:r>
              <a:rPr dirty="0" sz="2000" spc="114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their</a:t>
            </a:r>
            <a:r>
              <a:rPr dirty="0" sz="2000" spc="1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performance,</a:t>
            </a:r>
            <a:r>
              <a:rPr dirty="0" sz="2000" spc="114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deploying</a:t>
            </a:r>
            <a:r>
              <a:rPr dirty="0" sz="2000" spc="114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10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best-performing </a:t>
            </a:r>
            <a:r>
              <a:rPr dirty="0" sz="2000">
                <a:latin typeface="Trebuchet MS"/>
                <a:cs typeface="Trebuchet MS"/>
              </a:rPr>
              <a:t>model.</a:t>
            </a:r>
            <a:r>
              <a:rPr dirty="0" sz="2000" spc="3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3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project</a:t>
            </a:r>
            <a:r>
              <a:rPr dirty="0" sz="2000" spc="4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focuses</a:t>
            </a:r>
            <a:r>
              <a:rPr dirty="0" sz="2000" spc="4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4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optimizing</a:t>
            </a:r>
            <a:r>
              <a:rPr dirty="0" sz="2000" spc="4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recognition</a:t>
            </a:r>
            <a:r>
              <a:rPr dirty="0" sz="2000" spc="3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accuracy</a:t>
            </a:r>
            <a:r>
              <a:rPr dirty="0" sz="2000" spc="3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and </a:t>
            </a:r>
            <a:r>
              <a:rPr dirty="0" sz="2000">
                <a:latin typeface="Trebuchet MS"/>
                <a:cs typeface="Trebuchet MS"/>
              </a:rPr>
              <a:t>efficiency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while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ensuring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generalization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8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unseen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data.</a:t>
            </a:r>
            <a:r>
              <a:rPr dirty="0" sz="2000" spc="55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Through </a:t>
            </a:r>
            <a:r>
              <a:rPr dirty="0" sz="2000">
                <a:latin typeface="Trebuchet MS"/>
                <a:cs typeface="Trebuchet MS"/>
              </a:rPr>
              <a:t>documentation</a:t>
            </a:r>
            <a:r>
              <a:rPr dirty="0" sz="2000" spc="3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3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presentation,</a:t>
            </a:r>
            <a:r>
              <a:rPr dirty="0" sz="2000" spc="3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3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project</a:t>
            </a:r>
            <a:r>
              <a:rPr dirty="0" sz="2000" spc="3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aims</a:t>
            </a:r>
            <a:r>
              <a:rPr dirty="0" sz="2000" spc="3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3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showcase</a:t>
            </a:r>
            <a:r>
              <a:rPr dirty="0" sz="2000" spc="38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 spc="-10">
                <a:latin typeface="Trebuchet MS"/>
                <a:cs typeface="Trebuchet MS"/>
              </a:rPr>
              <a:t>developed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system's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capabilities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insights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gained.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Ultimately,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goal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7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create</a:t>
            </a:r>
            <a:r>
              <a:rPr dirty="0" sz="2000" spc="6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7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practical</a:t>
            </a:r>
            <a:r>
              <a:rPr dirty="0" sz="2000" spc="6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solution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7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automated</a:t>
            </a:r>
            <a:r>
              <a:rPr dirty="0" sz="2000" spc="6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70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recognition </a:t>
            </a:r>
            <a:r>
              <a:rPr dirty="0" sz="2000">
                <a:latin typeface="Trebuchet MS"/>
                <a:cs typeface="Trebuchet MS"/>
              </a:rPr>
              <a:t>applicable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various</a:t>
            </a:r>
            <a:r>
              <a:rPr dirty="0" sz="2000" spc="8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domains,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8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document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processing</a:t>
            </a:r>
            <a:r>
              <a:rPr dirty="0" sz="2000" spc="75">
                <a:latin typeface="Trebuchet MS"/>
                <a:cs typeface="Trebuchet MS"/>
              </a:rPr>
              <a:t>  </a:t>
            </a:r>
            <a:r>
              <a:rPr dirty="0" sz="2000" spc="-25">
                <a:latin typeface="Trebuchet MS"/>
                <a:cs typeface="Trebuchet MS"/>
              </a:rPr>
              <a:t>and </a:t>
            </a:r>
            <a:r>
              <a:rPr dirty="0" sz="2000">
                <a:latin typeface="Trebuchet MS"/>
                <a:cs typeface="Trebuchet MS"/>
              </a:rPr>
              <a:t>accessibility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enhancement.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0397" y="1433398"/>
            <a:ext cx="10914380" cy="5024755"/>
            <a:chOff x="640397" y="1433398"/>
            <a:chExt cx="10914380" cy="5024755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45159" y="1438160"/>
              <a:ext cx="10904855" cy="5015230"/>
            </a:xfrm>
            <a:custGeom>
              <a:avLst/>
              <a:gdLst/>
              <a:ahLst/>
              <a:cxnLst/>
              <a:rect l="l" t="t" r="r" b="b"/>
              <a:pathLst>
                <a:path w="10904855" h="5015230">
                  <a:moveTo>
                    <a:pt x="0" y="5015230"/>
                  </a:moveTo>
                  <a:lnTo>
                    <a:pt x="10904855" y="5015230"/>
                  </a:lnTo>
                  <a:lnTo>
                    <a:pt x="10904855" y="0"/>
                  </a:lnTo>
                  <a:lnTo>
                    <a:pt x="0" y="0"/>
                  </a:lnTo>
                  <a:lnTo>
                    <a:pt x="0" y="5015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27963" y="1354810"/>
            <a:ext cx="10753725" cy="531050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end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users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project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titled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"Digits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Decoded: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Unveiling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Secrets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Numbers"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could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include</a:t>
            </a:r>
            <a:endParaRPr sz="1400">
              <a:latin typeface="Trebuchet MS"/>
              <a:cs typeface="Trebuchet MS"/>
            </a:endParaRPr>
          </a:p>
          <a:p>
            <a:pPr marL="12700" marR="822960" indent="210820">
              <a:lnSpc>
                <a:spcPct val="104299"/>
              </a:lnSpc>
              <a:spcBef>
                <a:spcPts val="810"/>
              </a:spcBef>
              <a:buAutoNum type="arabicPeriod"/>
              <a:tabLst>
                <a:tab pos="223520" algn="l"/>
              </a:tabLst>
            </a:pPr>
            <a:r>
              <a:rPr dirty="0" sz="1400">
                <a:latin typeface="Trebuchet MS"/>
                <a:cs typeface="Trebuchet MS"/>
              </a:rPr>
              <a:t>**Postal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Services:**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Utilizing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automated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digit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recognition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sorting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mail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packages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based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zip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codes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or </a:t>
            </a:r>
            <a:r>
              <a:rPr dirty="0" sz="1400" spc="-10">
                <a:latin typeface="Trebuchet MS"/>
                <a:cs typeface="Trebuchet MS"/>
              </a:rPr>
              <a:t>addresses.</a:t>
            </a:r>
            <a:endParaRPr sz="1400">
              <a:latin typeface="Trebuchet MS"/>
              <a:cs typeface="Trebuchet MS"/>
            </a:endParaRPr>
          </a:p>
          <a:p>
            <a:pPr marL="223520" indent="-21082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23520" algn="l"/>
              </a:tabLst>
            </a:pPr>
            <a:r>
              <a:rPr dirty="0" sz="1400">
                <a:latin typeface="Trebuchet MS"/>
                <a:cs typeface="Trebuchet MS"/>
              </a:rPr>
              <a:t>**Financial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Institutions:**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Employing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technology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processing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numbers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checks,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forms,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financial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documents.</a:t>
            </a:r>
            <a:endParaRPr sz="1400">
              <a:latin typeface="Trebuchet MS"/>
              <a:cs typeface="Trebuchet MS"/>
            </a:endParaRPr>
          </a:p>
          <a:p>
            <a:pPr marL="12700" marR="233679" indent="210820">
              <a:lnSpc>
                <a:spcPct val="105000"/>
              </a:lnSpc>
              <a:spcBef>
                <a:spcPts val="780"/>
              </a:spcBef>
              <a:buAutoNum type="arabicPeriod"/>
              <a:tabLst>
                <a:tab pos="223520" algn="l"/>
              </a:tabLst>
            </a:pPr>
            <a:r>
              <a:rPr dirty="0" sz="1400">
                <a:latin typeface="Trebuchet MS"/>
                <a:cs typeface="Trebuchet MS"/>
              </a:rPr>
              <a:t>**E-commerce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Platforms:**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Implementing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digit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recognition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reading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tracking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numbers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customer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information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on </a:t>
            </a:r>
            <a:r>
              <a:rPr dirty="0" sz="1400" spc="-10">
                <a:latin typeface="Trebuchet MS"/>
                <a:cs typeface="Trebuchet MS"/>
              </a:rPr>
              <a:t>packages.</a:t>
            </a:r>
            <a:endParaRPr sz="1400">
              <a:latin typeface="Trebuchet MS"/>
              <a:cs typeface="Trebuchet MS"/>
            </a:endParaRPr>
          </a:p>
          <a:p>
            <a:pPr marL="12700" marR="637540" indent="210820">
              <a:lnSpc>
                <a:spcPct val="105000"/>
              </a:lnSpc>
              <a:spcBef>
                <a:spcPts val="780"/>
              </a:spcBef>
              <a:buAutoNum type="arabicPeriod"/>
              <a:tabLst>
                <a:tab pos="223520" algn="l"/>
              </a:tabLst>
            </a:pPr>
            <a:r>
              <a:rPr dirty="0" sz="1400">
                <a:latin typeface="Trebuchet MS"/>
                <a:cs typeface="Trebuchet MS"/>
              </a:rPr>
              <a:t>**Educational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Institutions:**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Integrating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system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into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educational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tools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teaching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assessing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handwritten assignments.</a:t>
            </a:r>
            <a:endParaRPr sz="1400">
              <a:latin typeface="Trebuchet MS"/>
              <a:cs typeface="Trebuchet MS"/>
            </a:endParaRPr>
          </a:p>
          <a:p>
            <a:pPr marL="12700" marR="187960" indent="210820">
              <a:lnSpc>
                <a:spcPct val="104299"/>
              </a:lnSpc>
              <a:spcBef>
                <a:spcPts val="805"/>
              </a:spcBef>
              <a:buAutoNum type="arabicPeriod"/>
              <a:tabLst>
                <a:tab pos="223520" algn="l"/>
              </a:tabLst>
            </a:pPr>
            <a:r>
              <a:rPr dirty="0" sz="1400">
                <a:latin typeface="Trebuchet MS"/>
                <a:cs typeface="Trebuchet MS"/>
              </a:rPr>
              <a:t>**Accessibility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Tools:**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Providing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visually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impaired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individuals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with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tools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that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can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read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text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convert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into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digital format.</a:t>
            </a:r>
            <a:endParaRPr sz="1400">
              <a:latin typeface="Trebuchet MS"/>
              <a:cs typeface="Trebuchet MS"/>
            </a:endParaRPr>
          </a:p>
          <a:p>
            <a:pPr marL="12700" marR="174625" indent="210820">
              <a:lnSpc>
                <a:spcPct val="104500"/>
              </a:lnSpc>
              <a:spcBef>
                <a:spcPts val="800"/>
              </a:spcBef>
              <a:buAutoNum type="arabicPeriod"/>
              <a:tabLst>
                <a:tab pos="223520" algn="l"/>
              </a:tabLst>
            </a:pPr>
            <a:r>
              <a:rPr dirty="0" sz="1400">
                <a:latin typeface="Trebuchet MS"/>
                <a:cs typeface="Trebuchet MS"/>
              </a:rPr>
              <a:t>**Document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Digitization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Services:**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Offering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services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digitizing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documents,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such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historical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archives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personal notes.</a:t>
            </a:r>
            <a:endParaRPr sz="1400">
              <a:latin typeface="Trebuchet MS"/>
              <a:cs typeface="Trebuchet MS"/>
            </a:endParaRPr>
          </a:p>
          <a:p>
            <a:pPr marL="12700" marR="470534" indent="210820">
              <a:lnSpc>
                <a:spcPct val="104299"/>
              </a:lnSpc>
              <a:spcBef>
                <a:spcPts val="805"/>
              </a:spcBef>
              <a:buAutoNum type="arabicPeriod"/>
              <a:tabLst>
                <a:tab pos="223520" algn="l"/>
              </a:tabLst>
            </a:pPr>
            <a:r>
              <a:rPr dirty="0" sz="1400" spc="-10">
                <a:latin typeface="Trebuchet MS"/>
                <a:cs typeface="Trebuchet MS"/>
              </a:rPr>
              <a:t>**Mobile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Applications:**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Incorporating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technology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into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mobile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apps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tasks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like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scanning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notes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converting </a:t>
            </a:r>
            <a:r>
              <a:rPr dirty="0" sz="1400">
                <a:latin typeface="Trebuchet MS"/>
                <a:cs typeface="Trebuchet MS"/>
              </a:rPr>
              <a:t>them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into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editable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text.</a:t>
            </a:r>
            <a:endParaRPr sz="1400">
              <a:latin typeface="Trebuchet MS"/>
              <a:cs typeface="Trebuchet MS"/>
            </a:endParaRPr>
          </a:p>
          <a:p>
            <a:pPr marL="12700" marR="626110" indent="210820">
              <a:lnSpc>
                <a:spcPct val="104400"/>
              </a:lnSpc>
              <a:spcBef>
                <a:spcPts val="800"/>
              </a:spcBef>
              <a:buAutoNum type="arabicPeriod"/>
              <a:tabLst>
                <a:tab pos="223520" algn="l"/>
              </a:tabLst>
            </a:pPr>
            <a:r>
              <a:rPr dirty="0" sz="1400">
                <a:latin typeface="Trebuchet MS"/>
                <a:cs typeface="Trebuchet MS"/>
              </a:rPr>
              <a:t>**Data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Entry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Verification:**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Supporting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data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entry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tasks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automatically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extracting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numbers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from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forms</a:t>
            </a:r>
            <a:r>
              <a:rPr dirty="0" sz="1400" spc="-25">
                <a:latin typeface="Trebuchet MS"/>
                <a:cs typeface="Trebuchet MS"/>
              </a:rPr>
              <a:t> or </a:t>
            </a:r>
            <a:r>
              <a:rPr dirty="0" sz="1400">
                <a:latin typeface="Trebuchet MS"/>
                <a:cs typeface="Trebuchet MS"/>
              </a:rPr>
              <a:t>documents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verification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processing.</a:t>
            </a:r>
            <a:endParaRPr sz="1400">
              <a:latin typeface="Trebuchet MS"/>
              <a:cs typeface="Trebuchet MS"/>
            </a:endParaRPr>
          </a:p>
          <a:p>
            <a:pPr marL="12700" marR="22860">
              <a:lnSpc>
                <a:spcPct val="104299"/>
              </a:lnSpc>
              <a:spcBef>
                <a:spcPts val="805"/>
              </a:spcBef>
            </a:pPr>
            <a:r>
              <a:rPr dirty="0" sz="1400">
                <a:latin typeface="Trebuchet MS"/>
                <a:cs typeface="Trebuchet MS"/>
              </a:rPr>
              <a:t>These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end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users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could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benefit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from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project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streamlining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operations,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improving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accuracy,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enhancing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accessibility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</a:t>
            </a:r>
            <a:r>
              <a:rPr dirty="0" sz="1400" spc="-10">
                <a:latin typeface="Trebuchet MS"/>
                <a:cs typeface="Trebuchet MS"/>
              </a:rPr>
              <a:t> various </a:t>
            </a:r>
            <a:r>
              <a:rPr dirty="0" sz="1400">
                <a:latin typeface="Trebuchet MS"/>
                <a:cs typeface="Trebuchet MS"/>
              </a:rPr>
              <a:t>domains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where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handwritten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digit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recognition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required.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45"/>
              </a:spcBef>
              <a:tabLst>
                <a:tab pos="10663555" algn="l"/>
              </a:tabLst>
            </a:pP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	</a:t>
            </a:r>
            <a:r>
              <a:rPr dirty="0" sz="1150" spc="-50">
                <a:solidFill>
                  <a:srgbClr val="2D936B"/>
                </a:solidFill>
                <a:latin typeface="Trebuchet MS"/>
                <a:cs typeface="Trebuchet MS"/>
              </a:rPr>
              <a:t>6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0531" y="703834"/>
            <a:ext cx="5094605" cy="5213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50" spc="-20" b="1">
                <a:latin typeface="Trebuchet MS"/>
                <a:cs typeface="Trebuchet MS"/>
              </a:rPr>
              <a:t>WHO</a:t>
            </a:r>
            <a:r>
              <a:rPr dirty="0" sz="3250" spc="-215" b="1">
                <a:latin typeface="Trebuchet MS"/>
                <a:cs typeface="Trebuchet MS"/>
              </a:rPr>
              <a:t> </a:t>
            </a:r>
            <a:r>
              <a:rPr dirty="0" sz="3250" b="1">
                <a:latin typeface="Trebuchet MS"/>
                <a:cs typeface="Trebuchet MS"/>
              </a:rPr>
              <a:t>ARE</a:t>
            </a:r>
            <a:r>
              <a:rPr dirty="0" sz="3250" spc="-95" b="1">
                <a:latin typeface="Trebuchet MS"/>
                <a:cs typeface="Trebuchet MS"/>
              </a:rPr>
              <a:t> </a:t>
            </a:r>
            <a:r>
              <a:rPr dirty="0" sz="3250" b="1">
                <a:latin typeface="Trebuchet MS"/>
                <a:cs typeface="Trebuchet MS"/>
              </a:rPr>
              <a:t>THE</a:t>
            </a:r>
            <a:r>
              <a:rPr dirty="0" sz="3250" spc="-35" b="1">
                <a:latin typeface="Trebuchet MS"/>
                <a:cs typeface="Trebuchet MS"/>
              </a:rPr>
              <a:t> </a:t>
            </a:r>
            <a:r>
              <a:rPr dirty="0" sz="3250" b="1">
                <a:latin typeface="Trebuchet MS"/>
                <a:cs typeface="Trebuchet MS"/>
              </a:rPr>
              <a:t>END</a:t>
            </a:r>
            <a:r>
              <a:rPr dirty="0" sz="3250" spc="-40" b="1">
                <a:latin typeface="Trebuchet MS"/>
                <a:cs typeface="Trebuchet MS"/>
              </a:rPr>
              <a:t> </a:t>
            </a:r>
            <a:r>
              <a:rPr dirty="0" sz="3250" spc="-10" b="1">
                <a:latin typeface="Trebuchet MS"/>
                <a:cs typeface="Trebuchet MS"/>
              </a:rPr>
              <a:t>USERS?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312557"/>
            <a:ext cx="11864340" cy="5545455"/>
            <a:chOff x="0" y="1312557"/>
            <a:chExt cx="11864340" cy="5545455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4"/>
              <a:ext cx="2695574" cy="32480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729229" y="1317320"/>
              <a:ext cx="9130030" cy="5055870"/>
            </a:xfrm>
            <a:custGeom>
              <a:avLst/>
              <a:gdLst/>
              <a:ahLst/>
              <a:cxnLst/>
              <a:rect l="l" t="t" r="r" b="b"/>
              <a:pathLst>
                <a:path w="9130030" h="5055870">
                  <a:moveTo>
                    <a:pt x="0" y="5055870"/>
                  </a:moveTo>
                  <a:lnTo>
                    <a:pt x="9130030" y="5055870"/>
                  </a:lnTo>
                  <a:lnTo>
                    <a:pt x="9130030" y="0"/>
                  </a:lnTo>
                  <a:lnTo>
                    <a:pt x="0" y="0"/>
                  </a:lnTo>
                  <a:lnTo>
                    <a:pt x="0" y="50558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588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7724" y="6485929"/>
            <a:ext cx="167068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0" b="1">
                <a:solidFill>
                  <a:srgbClr val="2D83C3"/>
                </a:solidFill>
                <a:latin typeface="Trebuchet MS"/>
                <a:cs typeface="Trebuchet MS"/>
              </a:rPr>
              <a:t> 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792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936B"/>
                </a:solidFill>
                <a:latin typeface="Trebuchet MS"/>
                <a:cs typeface="Trebuchet MS"/>
              </a:rPr>
              <a:t>7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8800" y="708405"/>
            <a:ext cx="76104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rebuchet MS"/>
                <a:cs typeface="Trebuchet MS"/>
              </a:rPr>
              <a:t>YOUR</a:t>
            </a:r>
            <a:r>
              <a:rPr dirty="0" sz="2800" spc="-110" b="1">
                <a:latin typeface="Trebuchet MS"/>
                <a:cs typeface="Trebuchet MS"/>
              </a:rPr>
              <a:t> </a:t>
            </a:r>
            <a:r>
              <a:rPr dirty="0" sz="2800" spc="-20" b="1">
                <a:latin typeface="Trebuchet MS"/>
                <a:cs typeface="Trebuchet MS"/>
              </a:rPr>
              <a:t>SOLUTION</a:t>
            </a:r>
            <a:r>
              <a:rPr dirty="0" sz="2800" spc="-190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AND</a:t>
            </a:r>
            <a:r>
              <a:rPr dirty="0" sz="2800" spc="-85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ITS</a:t>
            </a:r>
            <a:r>
              <a:rPr dirty="0" sz="2800" spc="-80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VALUE</a:t>
            </a:r>
            <a:r>
              <a:rPr dirty="0" sz="2800" spc="-45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PROPOSITION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177165">
              <a:lnSpc>
                <a:spcPct val="105000"/>
              </a:lnSpc>
              <a:spcBef>
                <a:spcPts val="20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solution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involves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development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robust</a:t>
            </a:r>
            <a:r>
              <a:rPr dirty="0" spc="-30"/>
              <a:t> </a:t>
            </a:r>
            <a:r>
              <a:rPr dirty="0"/>
              <a:t>system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handwritten</a:t>
            </a:r>
            <a:r>
              <a:rPr dirty="0" spc="-25"/>
              <a:t> </a:t>
            </a:r>
            <a:r>
              <a:rPr dirty="0"/>
              <a:t>digit</a:t>
            </a:r>
            <a:r>
              <a:rPr dirty="0" spc="-20"/>
              <a:t> </a:t>
            </a:r>
            <a:r>
              <a:rPr dirty="0"/>
              <a:t>recognition.</a:t>
            </a:r>
            <a:r>
              <a:rPr dirty="0" spc="-25"/>
              <a:t> </a:t>
            </a:r>
            <a:r>
              <a:rPr dirty="0"/>
              <a:t>Here's</a:t>
            </a:r>
            <a:r>
              <a:rPr dirty="0" spc="-25"/>
              <a:t> </a:t>
            </a:r>
            <a:r>
              <a:rPr dirty="0" spc="-50"/>
              <a:t>a </a:t>
            </a:r>
            <a:r>
              <a:rPr dirty="0"/>
              <a:t>more</a:t>
            </a:r>
            <a:r>
              <a:rPr dirty="0" spc="-20"/>
              <a:t> </a:t>
            </a:r>
            <a:r>
              <a:rPr dirty="0"/>
              <a:t>detailed</a:t>
            </a:r>
            <a:r>
              <a:rPr dirty="0" spc="-25"/>
              <a:t> </a:t>
            </a:r>
            <a:r>
              <a:rPr dirty="0"/>
              <a:t>breakdown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solution:</a:t>
            </a:r>
          </a:p>
          <a:p>
            <a:pPr marL="214629" indent="-20193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14629" algn="l"/>
              </a:tabLst>
            </a:pPr>
            <a:r>
              <a:rPr dirty="0"/>
              <a:t>Acquire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dataset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handwritten</a:t>
            </a:r>
            <a:r>
              <a:rPr dirty="0" spc="-15"/>
              <a:t> </a:t>
            </a:r>
            <a:r>
              <a:rPr dirty="0"/>
              <a:t>digit</a:t>
            </a:r>
            <a:r>
              <a:rPr dirty="0" spc="-20"/>
              <a:t> </a:t>
            </a:r>
            <a:r>
              <a:rPr dirty="0"/>
              <a:t>images,</a:t>
            </a:r>
            <a:r>
              <a:rPr dirty="0" spc="-15"/>
              <a:t> </a:t>
            </a:r>
            <a:r>
              <a:rPr dirty="0"/>
              <a:t>such</a:t>
            </a:r>
            <a:r>
              <a:rPr dirty="0" spc="-15"/>
              <a:t> </a:t>
            </a:r>
            <a:r>
              <a:rPr dirty="0"/>
              <a:t>as</a:t>
            </a:r>
            <a:r>
              <a:rPr dirty="0" spc="-25"/>
              <a:t> </a:t>
            </a:r>
            <a:r>
              <a:rPr dirty="0" spc="-10"/>
              <a:t>MNIST.</a:t>
            </a:r>
          </a:p>
          <a:p>
            <a:pPr marL="223520" indent="-2108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223520" algn="l"/>
              </a:tabLst>
            </a:pPr>
            <a:r>
              <a:rPr dirty="0"/>
              <a:t>Preprocess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40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/>
              <a:t>normalizing</a:t>
            </a:r>
            <a:r>
              <a:rPr dirty="0" spc="-45"/>
              <a:t> </a:t>
            </a:r>
            <a:r>
              <a:rPr dirty="0"/>
              <a:t>pixel</a:t>
            </a:r>
            <a:r>
              <a:rPr dirty="0" spc="-25"/>
              <a:t> </a:t>
            </a:r>
            <a:r>
              <a:rPr dirty="0"/>
              <a:t>values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reshaping</a:t>
            </a:r>
            <a:r>
              <a:rPr dirty="0" spc="-30"/>
              <a:t> </a:t>
            </a:r>
            <a:r>
              <a:rPr dirty="0" spc="-10"/>
              <a:t>images.</a:t>
            </a:r>
          </a:p>
          <a:p>
            <a:pPr marL="223520" indent="-21082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23520" algn="l"/>
              </a:tabLst>
            </a:pPr>
            <a:r>
              <a:rPr dirty="0"/>
              <a:t>Design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neural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30"/>
              <a:t> </a:t>
            </a:r>
            <a:r>
              <a:rPr dirty="0"/>
              <a:t>architecture,</a:t>
            </a:r>
            <a:r>
              <a:rPr dirty="0" spc="-25"/>
              <a:t> </a:t>
            </a:r>
            <a:r>
              <a:rPr dirty="0"/>
              <a:t>like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20"/>
              <a:t> </a:t>
            </a:r>
            <a:r>
              <a:rPr dirty="0"/>
              <a:t>autoencoder</a:t>
            </a:r>
            <a:r>
              <a:rPr dirty="0" spc="-30"/>
              <a:t>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 spc="-20"/>
              <a:t>CNN.</a:t>
            </a:r>
          </a:p>
          <a:p>
            <a:pPr marL="220979" indent="-208279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220979" algn="l"/>
              </a:tabLst>
            </a:pPr>
            <a:r>
              <a:rPr dirty="0" spc="-25"/>
              <a:t>Train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model</a:t>
            </a:r>
            <a:r>
              <a:rPr dirty="0" spc="-40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training</a:t>
            </a:r>
            <a:r>
              <a:rPr dirty="0" spc="-30"/>
              <a:t> </a:t>
            </a:r>
            <a:r>
              <a:rPr dirty="0"/>
              <a:t>dataset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appropriate</a:t>
            </a:r>
            <a:r>
              <a:rPr dirty="0" spc="-35"/>
              <a:t> </a:t>
            </a:r>
            <a:r>
              <a:rPr dirty="0"/>
              <a:t>optimization</a:t>
            </a:r>
            <a:r>
              <a:rPr dirty="0" spc="-25"/>
              <a:t> </a:t>
            </a:r>
            <a:r>
              <a:rPr dirty="0" spc="-10"/>
              <a:t>techniques.</a:t>
            </a:r>
          </a:p>
          <a:p>
            <a:pPr marL="223520" indent="-21082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23520" algn="l"/>
              </a:tabLst>
            </a:pPr>
            <a:r>
              <a:rPr dirty="0"/>
              <a:t>Evaluate</a:t>
            </a:r>
            <a:r>
              <a:rPr dirty="0" spc="-30"/>
              <a:t> </a:t>
            </a:r>
            <a:r>
              <a:rPr dirty="0"/>
              <a:t>model</a:t>
            </a:r>
            <a:r>
              <a:rPr dirty="0" spc="-40"/>
              <a:t> </a:t>
            </a:r>
            <a:r>
              <a:rPr dirty="0"/>
              <a:t>performance</a:t>
            </a:r>
            <a:r>
              <a:rPr dirty="0" spc="-30"/>
              <a:t> </a:t>
            </a:r>
            <a:r>
              <a:rPr dirty="0"/>
              <a:t>using</a:t>
            </a:r>
            <a:r>
              <a:rPr dirty="0" spc="-45"/>
              <a:t> </a:t>
            </a:r>
            <a:r>
              <a:rPr dirty="0"/>
              <a:t>test</a:t>
            </a:r>
            <a:r>
              <a:rPr dirty="0" spc="-40"/>
              <a:t> </a:t>
            </a:r>
            <a:r>
              <a:rPr dirty="0"/>
              <a:t>dataset,</a:t>
            </a:r>
            <a:r>
              <a:rPr dirty="0" spc="-35"/>
              <a:t> </a:t>
            </a:r>
            <a:r>
              <a:rPr dirty="0"/>
              <a:t>measuring</a:t>
            </a:r>
            <a:r>
              <a:rPr dirty="0" spc="-30"/>
              <a:t> </a:t>
            </a:r>
            <a:r>
              <a:rPr dirty="0"/>
              <a:t>accuracy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loss.</a:t>
            </a:r>
          </a:p>
          <a:p>
            <a:pPr marL="223520" indent="-21082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23520" algn="l"/>
              </a:tabLst>
            </a:pPr>
            <a:r>
              <a:rPr dirty="0" spc="-10"/>
              <a:t>Fine-</a:t>
            </a:r>
            <a:r>
              <a:rPr dirty="0"/>
              <a:t>tune</a:t>
            </a:r>
            <a:r>
              <a:rPr dirty="0" spc="-30"/>
              <a:t> </a:t>
            </a:r>
            <a:r>
              <a:rPr dirty="0"/>
              <a:t>hyperparameters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improve</a:t>
            </a:r>
            <a:r>
              <a:rPr dirty="0" spc="-30"/>
              <a:t> </a:t>
            </a:r>
            <a:r>
              <a:rPr dirty="0"/>
              <a:t>model</a:t>
            </a:r>
            <a:r>
              <a:rPr dirty="0" spc="-25"/>
              <a:t> </a:t>
            </a:r>
            <a:r>
              <a:rPr dirty="0"/>
              <a:t>performance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generalization.</a:t>
            </a:r>
          </a:p>
          <a:p>
            <a:pPr marL="223520" indent="-21082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223520" algn="l"/>
              </a:tabLst>
            </a:pPr>
            <a:r>
              <a:rPr dirty="0"/>
              <a:t>Deploy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trained</a:t>
            </a:r>
            <a:r>
              <a:rPr dirty="0" spc="-35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/>
              <a:t>into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practical</a:t>
            </a:r>
            <a:r>
              <a:rPr dirty="0" spc="-25"/>
              <a:t> </a:t>
            </a:r>
            <a:r>
              <a:rPr dirty="0"/>
              <a:t>application</a:t>
            </a:r>
            <a:r>
              <a:rPr dirty="0" spc="-30"/>
              <a:t>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 spc="-10"/>
              <a:t>interface.</a:t>
            </a:r>
          </a:p>
          <a:p>
            <a:pPr marL="223520" indent="-21082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23520" algn="l"/>
              </a:tabLst>
            </a:pPr>
            <a:r>
              <a:rPr dirty="0"/>
              <a:t>Conduct</a:t>
            </a:r>
            <a:r>
              <a:rPr dirty="0" spc="-35"/>
              <a:t> </a:t>
            </a:r>
            <a:r>
              <a:rPr dirty="0"/>
              <a:t>rigorous</a:t>
            </a:r>
            <a:r>
              <a:rPr dirty="0" spc="-35"/>
              <a:t> </a:t>
            </a:r>
            <a:r>
              <a:rPr dirty="0"/>
              <a:t>testing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validation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deployed</a:t>
            </a:r>
            <a:r>
              <a:rPr dirty="0" spc="-35"/>
              <a:t> </a:t>
            </a:r>
            <a:r>
              <a:rPr dirty="0" spc="-10"/>
              <a:t>system.</a:t>
            </a:r>
          </a:p>
          <a:p>
            <a:pPr marL="223520" indent="-2108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223520" algn="l"/>
              </a:tabLst>
            </a:pPr>
            <a:r>
              <a:rPr dirty="0"/>
              <a:t>Document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details,</a:t>
            </a:r>
            <a:r>
              <a:rPr dirty="0" spc="-30"/>
              <a:t> </a:t>
            </a:r>
            <a:r>
              <a:rPr dirty="0"/>
              <a:t>including</a:t>
            </a:r>
            <a:r>
              <a:rPr dirty="0" spc="-20"/>
              <a:t> </a:t>
            </a:r>
            <a:r>
              <a:rPr dirty="0"/>
              <a:t>dataset,</a:t>
            </a:r>
            <a:r>
              <a:rPr dirty="0" spc="-25"/>
              <a:t> </a:t>
            </a:r>
            <a:r>
              <a:rPr dirty="0"/>
              <a:t>preprocessing</a:t>
            </a:r>
            <a:r>
              <a:rPr dirty="0" spc="-25"/>
              <a:t> </a:t>
            </a:r>
            <a:r>
              <a:rPr dirty="0"/>
              <a:t>steps,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 spc="-10"/>
              <a:t>architecture.</a:t>
            </a:r>
          </a:p>
          <a:p>
            <a:pPr marL="316865" indent="-304165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316865" algn="l"/>
              </a:tabLst>
            </a:pPr>
            <a:r>
              <a:rPr dirty="0"/>
              <a:t>Present</a:t>
            </a:r>
            <a:r>
              <a:rPr dirty="0" spc="-25"/>
              <a:t> </a:t>
            </a:r>
            <a:r>
              <a:rPr dirty="0"/>
              <a:t>findings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gained</a:t>
            </a:r>
            <a:r>
              <a:rPr dirty="0" spc="-30"/>
              <a:t> </a:t>
            </a:r>
            <a:r>
              <a:rPr dirty="0"/>
              <a:t>from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clear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concise</a:t>
            </a:r>
            <a:r>
              <a:rPr dirty="0" spc="-20"/>
              <a:t> </a:t>
            </a:r>
            <a:r>
              <a:rPr dirty="0" spc="-10"/>
              <a:t>manner.</a:t>
            </a:r>
          </a:p>
          <a:p>
            <a:pPr marL="12700" marR="5080">
              <a:lnSpc>
                <a:spcPct val="104299"/>
              </a:lnSpc>
              <a:spcBef>
                <a:spcPts val="800"/>
              </a:spcBef>
            </a:pPr>
            <a:r>
              <a:rPr dirty="0"/>
              <a:t>By</a:t>
            </a:r>
            <a:r>
              <a:rPr dirty="0" spc="-25"/>
              <a:t> </a:t>
            </a:r>
            <a:r>
              <a:rPr dirty="0"/>
              <a:t>following</a:t>
            </a:r>
            <a:r>
              <a:rPr dirty="0" spc="-25"/>
              <a:t> </a:t>
            </a:r>
            <a:r>
              <a:rPr dirty="0"/>
              <a:t>this</a:t>
            </a:r>
            <a:r>
              <a:rPr dirty="0" spc="-30"/>
              <a:t> </a:t>
            </a:r>
            <a:r>
              <a:rPr dirty="0"/>
              <a:t>solution</a:t>
            </a:r>
            <a:r>
              <a:rPr dirty="0" spc="-20"/>
              <a:t> </a:t>
            </a:r>
            <a:r>
              <a:rPr dirty="0"/>
              <a:t>approach,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aims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create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efficient,</a:t>
            </a:r>
            <a:r>
              <a:rPr dirty="0" spc="-30"/>
              <a:t> </a:t>
            </a:r>
            <a:r>
              <a:rPr dirty="0"/>
              <a:t>accurate,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scalable</a:t>
            </a:r>
            <a:r>
              <a:rPr dirty="0" spc="-20"/>
              <a:t> </a:t>
            </a:r>
            <a:r>
              <a:rPr dirty="0"/>
              <a:t>system</a:t>
            </a:r>
            <a:r>
              <a:rPr dirty="0" spc="-25"/>
              <a:t> for </a:t>
            </a:r>
            <a:r>
              <a:rPr dirty="0"/>
              <a:t>handwritten</a:t>
            </a:r>
            <a:r>
              <a:rPr dirty="0" spc="-30"/>
              <a:t> </a:t>
            </a:r>
            <a:r>
              <a:rPr dirty="0"/>
              <a:t>digit</a:t>
            </a:r>
            <a:r>
              <a:rPr dirty="0" spc="-35"/>
              <a:t> </a:t>
            </a:r>
            <a:r>
              <a:rPr dirty="0"/>
              <a:t>recognition</a:t>
            </a:r>
            <a:r>
              <a:rPr dirty="0" spc="-25"/>
              <a:t> </a:t>
            </a:r>
            <a:r>
              <a:rPr dirty="0"/>
              <a:t>that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25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applied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various</a:t>
            </a:r>
            <a:r>
              <a:rPr dirty="0" spc="-35"/>
              <a:t> </a:t>
            </a:r>
            <a:r>
              <a:rPr dirty="0"/>
              <a:t>domains,</a:t>
            </a:r>
            <a:r>
              <a:rPr dirty="0" spc="-25"/>
              <a:t> </a:t>
            </a:r>
            <a:r>
              <a:rPr dirty="0"/>
              <a:t>such</a:t>
            </a:r>
            <a:r>
              <a:rPr dirty="0" spc="-25"/>
              <a:t> </a:t>
            </a:r>
            <a:r>
              <a:rPr dirty="0"/>
              <a:t>as</a:t>
            </a:r>
            <a:r>
              <a:rPr dirty="0" spc="-35"/>
              <a:t> </a:t>
            </a:r>
            <a:r>
              <a:rPr dirty="0"/>
              <a:t>postal</a:t>
            </a:r>
            <a:r>
              <a:rPr dirty="0" spc="-20"/>
              <a:t> </a:t>
            </a:r>
            <a:r>
              <a:rPr dirty="0"/>
              <a:t>services,</a:t>
            </a:r>
            <a:r>
              <a:rPr dirty="0" spc="-25"/>
              <a:t> </a:t>
            </a:r>
            <a:r>
              <a:rPr dirty="0" spc="-10"/>
              <a:t>financial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institutions,</a:t>
            </a:r>
            <a:r>
              <a:rPr dirty="0" spc="-40"/>
              <a:t> </a:t>
            </a:r>
            <a:r>
              <a:rPr dirty="0"/>
              <a:t>educational</a:t>
            </a:r>
            <a:r>
              <a:rPr dirty="0" spc="-35"/>
              <a:t> </a:t>
            </a:r>
            <a:r>
              <a:rPr dirty="0"/>
              <a:t>tools,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accessibility</a:t>
            </a:r>
            <a:r>
              <a:rPr dirty="0" spc="-40"/>
              <a:t> </a:t>
            </a:r>
            <a:r>
              <a:rPr dirty="0"/>
              <a:t>enhancement</a:t>
            </a:r>
            <a:r>
              <a:rPr dirty="0" spc="-40"/>
              <a:t> </a:t>
            </a:r>
            <a:r>
              <a:rPr dirty="0" spc="-10"/>
              <a:t>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872" y="6464300"/>
            <a:ext cx="17729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792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936B"/>
                </a:solidFill>
                <a:latin typeface="Trebuchet MS"/>
                <a:cs typeface="Trebuchet MS"/>
              </a:rPr>
              <a:t>8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95"/>
              </a:spcBef>
            </a:pPr>
            <a:r>
              <a:rPr dirty="0" sz="4300" b="1">
                <a:latin typeface="Trebuchet MS"/>
                <a:cs typeface="Trebuchet MS"/>
              </a:rPr>
              <a:t>THE</a:t>
            </a:r>
            <a:r>
              <a:rPr dirty="0" sz="4300" spc="-90" b="1">
                <a:latin typeface="Trebuchet MS"/>
                <a:cs typeface="Trebuchet MS"/>
              </a:rPr>
              <a:t> </a:t>
            </a:r>
            <a:r>
              <a:rPr dirty="0" sz="4300" b="1">
                <a:latin typeface="Trebuchet MS"/>
                <a:cs typeface="Trebuchet MS"/>
              </a:rPr>
              <a:t>WOW</a:t>
            </a:r>
            <a:r>
              <a:rPr dirty="0" sz="4300" spc="-70" b="1">
                <a:latin typeface="Trebuchet MS"/>
                <a:cs typeface="Trebuchet MS"/>
              </a:rPr>
              <a:t> </a:t>
            </a:r>
            <a:r>
              <a:rPr dirty="0" sz="4300" b="1">
                <a:latin typeface="Trebuchet MS"/>
                <a:cs typeface="Trebuchet MS"/>
              </a:rPr>
              <a:t>IN</a:t>
            </a:r>
            <a:r>
              <a:rPr dirty="0" sz="4300" spc="-155" b="1">
                <a:latin typeface="Trebuchet MS"/>
                <a:cs typeface="Trebuchet MS"/>
              </a:rPr>
              <a:t> </a:t>
            </a:r>
            <a:r>
              <a:rPr dirty="0" sz="4300" b="1">
                <a:latin typeface="Trebuchet MS"/>
                <a:cs typeface="Trebuchet MS"/>
              </a:rPr>
              <a:t>YOUR</a:t>
            </a:r>
            <a:r>
              <a:rPr dirty="0" sz="4300" spc="-85" b="1">
                <a:latin typeface="Trebuchet MS"/>
                <a:cs typeface="Trebuchet MS"/>
              </a:rPr>
              <a:t> </a:t>
            </a:r>
            <a:r>
              <a:rPr dirty="0" sz="4300" spc="-10" b="1">
                <a:latin typeface="Trebuchet MS"/>
                <a:cs typeface="Trebuchet MS"/>
              </a:rPr>
              <a:t>SOLUTION</a:t>
            </a:r>
            <a:endParaRPr sz="43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865" y="1712976"/>
            <a:ext cx="2316480" cy="341985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495675" y="1721015"/>
            <a:ext cx="8162290" cy="3952875"/>
          </a:xfrm>
          <a:custGeom>
            <a:avLst/>
            <a:gdLst/>
            <a:ahLst/>
            <a:cxnLst/>
            <a:rect l="l" t="t" r="r" b="b"/>
            <a:pathLst>
              <a:path w="8162290" h="3952875">
                <a:moveTo>
                  <a:pt x="0" y="3952875"/>
                </a:moveTo>
                <a:lnTo>
                  <a:pt x="8162290" y="3952875"/>
                </a:lnTo>
                <a:lnTo>
                  <a:pt x="8162290" y="0"/>
                </a:lnTo>
                <a:lnTo>
                  <a:pt x="0" y="0"/>
                </a:lnTo>
                <a:lnTo>
                  <a:pt x="0" y="395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580003" y="1745107"/>
            <a:ext cx="7999730" cy="316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45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3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"wow"</a:t>
            </a:r>
            <a:r>
              <a:rPr dirty="0" sz="1800" spc="3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factor</a:t>
            </a:r>
            <a:r>
              <a:rPr dirty="0" sz="1800" spc="3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3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3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solution</a:t>
            </a:r>
            <a:r>
              <a:rPr dirty="0" sz="1800" spc="3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lies</a:t>
            </a:r>
            <a:r>
              <a:rPr dirty="0" sz="1800" spc="3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3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its</a:t>
            </a:r>
            <a:r>
              <a:rPr dirty="0" sz="1800" spc="3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ability</a:t>
            </a:r>
            <a:r>
              <a:rPr dirty="0" sz="1800" spc="3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3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accurately</a:t>
            </a:r>
            <a:r>
              <a:rPr dirty="0" sz="1800" spc="3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decipher </a:t>
            </a:r>
            <a:r>
              <a:rPr dirty="0" sz="1800">
                <a:latin typeface="Trebuchet MS"/>
                <a:cs typeface="Trebuchet MS"/>
              </a:rPr>
              <a:t>handwritten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digits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with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remarkable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precision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efficiency.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leveraging </a:t>
            </a:r>
            <a:r>
              <a:rPr dirty="0" sz="1800">
                <a:latin typeface="Trebuchet MS"/>
                <a:cs typeface="Trebuchet MS"/>
              </a:rPr>
              <a:t>advanced</a:t>
            </a:r>
            <a:r>
              <a:rPr dirty="0" sz="1800" spc="3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machine</a:t>
            </a:r>
            <a:r>
              <a:rPr dirty="0" sz="1800" spc="3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learning</a:t>
            </a:r>
            <a:r>
              <a:rPr dirty="0" sz="1800" spc="3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3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computer</a:t>
            </a:r>
            <a:r>
              <a:rPr dirty="0" sz="1800" spc="3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vision</a:t>
            </a:r>
            <a:r>
              <a:rPr dirty="0" sz="1800" spc="3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techniques,</a:t>
            </a:r>
            <a:r>
              <a:rPr dirty="0" sz="1800" spc="3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3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solution transforms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raw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pixel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data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into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meaningful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numerical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representations,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enabling </a:t>
            </a:r>
            <a:r>
              <a:rPr dirty="0" sz="1800">
                <a:latin typeface="Trebuchet MS"/>
                <a:cs typeface="Trebuchet MS"/>
              </a:rPr>
              <a:t>seamless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recognition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handwritten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characters.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system's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adaptability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to </a:t>
            </a:r>
            <a:r>
              <a:rPr dirty="0" sz="1800">
                <a:latin typeface="Trebuchet MS"/>
                <a:cs typeface="Trebuchet MS"/>
              </a:rPr>
              <a:t>various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handwriting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styles,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sizes,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orientations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further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enhances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utility </a:t>
            </a:r>
            <a:r>
              <a:rPr dirty="0" sz="1800">
                <a:latin typeface="Trebuchet MS"/>
                <a:cs typeface="Trebuchet MS"/>
              </a:rPr>
              <a:t>across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diverse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applications.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Moreover,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deployment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solution</a:t>
            </a:r>
            <a:r>
              <a:rPr dirty="0" sz="1800" spc="22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into </a:t>
            </a:r>
            <a:r>
              <a:rPr dirty="0" sz="1800" spc="-10">
                <a:latin typeface="Trebuchet MS"/>
                <a:cs typeface="Trebuchet MS"/>
              </a:rPr>
              <a:t>real-</a:t>
            </a:r>
            <a:r>
              <a:rPr dirty="0" sz="1800">
                <a:latin typeface="Trebuchet MS"/>
                <a:cs typeface="Trebuchet MS"/>
              </a:rPr>
              <a:t>world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>
                <a:latin typeface="Trebuchet MS"/>
                <a:cs typeface="Trebuchet MS"/>
              </a:rPr>
              <a:t>scenarios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>
                <a:latin typeface="Trebuchet MS"/>
                <a:cs typeface="Trebuchet MS"/>
              </a:rPr>
              <a:t>empowers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>
                <a:latin typeface="Trebuchet MS"/>
                <a:cs typeface="Trebuchet MS"/>
              </a:rPr>
              <a:t>users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>
                <a:latin typeface="Trebuchet MS"/>
                <a:cs typeface="Trebuchet MS"/>
              </a:rPr>
              <a:t>with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>
                <a:latin typeface="Trebuchet MS"/>
                <a:cs typeface="Trebuchet MS"/>
              </a:rPr>
              <a:t>automated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>
                <a:latin typeface="Trebuchet MS"/>
                <a:cs typeface="Trebuchet MS"/>
              </a:rPr>
              <a:t>digit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 spc="-10">
                <a:latin typeface="Trebuchet MS"/>
                <a:cs typeface="Trebuchet MS"/>
              </a:rPr>
              <a:t>recognition </a:t>
            </a:r>
            <a:r>
              <a:rPr dirty="0" sz="1800">
                <a:latin typeface="Trebuchet MS"/>
                <a:cs typeface="Trebuchet MS"/>
              </a:rPr>
              <a:t>capabilities,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streamlining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processes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enhancing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productivity.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Overall,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the </a:t>
            </a:r>
            <a:r>
              <a:rPr dirty="0" sz="1800">
                <a:latin typeface="Trebuchet MS"/>
                <a:cs typeface="Trebuchet MS"/>
              </a:rPr>
              <a:t>solution's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transformative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impact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handwritten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digit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recognition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exemplifies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power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modern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AI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technology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solving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complex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real-</a:t>
            </a:r>
            <a:r>
              <a:rPr dirty="0" sz="1800">
                <a:latin typeface="Trebuchet MS"/>
                <a:cs typeface="Trebuchet MS"/>
              </a:rPr>
              <a:t>world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problems.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724" y="6485929"/>
            <a:ext cx="167068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0" b="1">
                <a:solidFill>
                  <a:srgbClr val="2D83C3"/>
                </a:solidFill>
                <a:latin typeface="Trebuchet MS"/>
                <a:cs typeface="Trebuchet MS"/>
              </a:rPr>
              <a:t> 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79200" y="6464300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66102" y="1728673"/>
            <a:ext cx="10915015" cy="4594860"/>
            <a:chOff x="566102" y="1728673"/>
            <a:chExt cx="10915015" cy="4594860"/>
          </a:xfrm>
        </p:grpSpPr>
        <p:sp>
          <p:nvSpPr>
            <p:cNvPr id="7" name="object 7" descr="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0865" y="1733435"/>
              <a:ext cx="10905490" cy="4585335"/>
            </a:xfrm>
            <a:custGeom>
              <a:avLst/>
              <a:gdLst/>
              <a:ahLst/>
              <a:cxnLst/>
              <a:rect l="l" t="t" r="r" b="b"/>
              <a:pathLst>
                <a:path w="10905490" h="4585335">
                  <a:moveTo>
                    <a:pt x="0" y="4585335"/>
                  </a:moveTo>
                  <a:lnTo>
                    <a:pt x="10905490" y="4585335"/>
                  </a:lnTo>
                  <a:lnTo>
                    <a:pt x="10905490" y="0"/>
                  </a:lnTo>
                  <a:lnTo>
                    <a:pt x="0" y="0"/>
                  </a:lnTo>
                  <a:lnTo>
                    <a:pt x="0" y="45853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MODELLING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654812" y="1755775"/>
            <a:ext cx="10742295" cy="415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ts val="2510"/>
              </a:lnSpc>
              <a:spcBef>
                <a:spcPts val="95"/>
              </a:spcBef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modeling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process</a:t>
            </a:r>
            <a:r>
              <a:rPr dirty="0" sz="2000" spc="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project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"Digits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Decoded: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Unveiling</a:t>
            </a:r>
            <a:r>
              <a:rPr dirty="0" sz="2000" spc="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Secrets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Handwritten </a:t>
            </a:r>
            <a:r>
              <a:rPr dirty="0" sz="2000">
                <a:latin typeface="Trebuchet MS"/>
                <a:cs typeface="Trebuchet MS"/>
              </a:rPr>
              <a:t>Numbers"</a:t>
            </a:r>
            <a:r>
              <a:rPr dirty="0" sz="2000" spc="4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involves</a:t>
            </a:r>
            <a:r>
              <a:rPr dirty="0" sz="2000" spc="-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acquiring</a:t>
            </a:r>
            <a:r>
              <a:rPr dirty="0" sz="2000" spc="-4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dataset</a:t>
            </a:r>
            <a:r>
              <a:rPr dirty="0" sz="2000" spc="-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4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-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images,</a:t>
            </a:r>
            <a:r>
              <a:rPr dirty="0" sz="2000" spc="-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48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-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MNIST,</a:t>
            </a:r>
            <a:r>
              <a:rPr dirty="0" sz="2000" spc="-45">
                <a:latin typeface="Trebuchet MS"/>
                <a:cs typeface="Trebuchet MS"/>
              </a:rPr>
              <a:t>  </a:t>
            </a:r>
            <a:r>
              <a:rPr dirty="0" sz="2000" spc="-25">
                <a:latin typeface="Trebuchet MS"/>
                <a:cs typeface="Trebuchet MS"/>
              </a:rPr>
              <a:t>and </a:t>
            </a:r>
            <a:r>
              <a:rPr dirty="0" sz="2000">
                <a:latin typeface="Trebuchet MS"/>
                <a:cs typeface="Trebuchet MS"/>
              </a:rPr>
              <a:t>preprocessing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by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normalizing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pixel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values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splitting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into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training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testing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sets.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Next, </a:t>
            </a:r>
            <a:r>
              <a:rPr dirty="0" sz="2000">
                <a:latin typeface="Trebuchet MS"/>
                <a:cs typeface="Trebuchet MS"/>
              </a:rPr>
              <a:t>an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appropriate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model,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Convolutional</a:t>
            </a:r>
            <a:r>
              <a:rPr dirty="0" sz="2000" spc="1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Neural</a:t>
            </a:r>
            <a:r>
              <a:rPr dirty="0" sz="2000" spc="1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Network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(CNN),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selected</a:t>
            </a:r>
            <a:r>
              <a:rPr dirty="0" sz="2000" spc="25">
                <a:latin typeface="Trebuchet MS"/>
                <a:cs typeface="Trebuchet MS"/>
              </a:rPr>
              <a:t>  </a:t>
            </a:r>
            <a:r>
              <a:rPr dirty="0" sz="2000" spc="-25">
                <a:latin typeface="Trebuchet MS"/>
                <a:cs typeface="Trebuchet MS"/>
              </a:rPr>
              <a:t>for</a:t>
            </a:r>
            <a:endParaRPr sz="2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handwritten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recognition.</a:t>
            </a:r>
            <a:r>
              <a:rPr dirty="0" sz="2000" spc="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model's</a:t>
            </a:r>
            <a:r>
              <a:rPr dirty="0" sz="2000" spc="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architecture</a:t>
            </a:r>
            <a:r>
              <a:rPr dirty="0" sz="2000" spc="2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designed</a:t>
            </a:r>
            <a:r>
              <a:rPr dirty="0" sz="2000" spc="2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2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convolutional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algn="just" marL="12700" marR="5715">
              <a:lnSpc>
                <a:spcPct val="104500"/>
              </a:lnSpc>
            </a:pPr>
            <a:r>
              <a:rPr dirty="0" sz="2000">
                <a:latin typeface="Trebuchet MS"/>
                <a:cs typeface="Trebuchet MS"/>
              </a:rPr>
              <a:t>pooling</a:t>
            </a:r>
            <a:r>
              <a:rPr dirty="0" sz="2000" spc="2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layers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2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feature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extraction,</a:t>
            </a:r>
            <a:r>
              <a:rPr dirty="0" sz="2000" spc="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followed</a:t>
            </a:r>
            <a:r>
              <a:rPr dirty="0" sz="2000" spc="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by</a:t>
            </a:r>
            <a:r>
              <a:rPr dirty="0" sz="2000" spc="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fully</a:t>
            </a:r>
            <a:r>
              <a:rPr dirty="0" sz="2000" spc="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connected</a:t>
            </a:r>
            <a:r>
              <a:rPr dirty="0" sz="2000" spc="2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layers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classification. </a:t>
            </a:r>
            <a:r>
              <a:rPr dirty="0" sz="2000">
                <a:latin typeface="Trebuchet MS"/>
                <a:cs typeface="Trebuchet MS"/>
              </a:rPr>
              <a:t>After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compiling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the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model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with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suitable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optimizer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and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loss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function,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trained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on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the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training </a:t>
            </a:r>
            <a:r>
              <a:rPr dirty="0" sz="2000">
                <a:latin typeface="Trebuchet MS"/>
                <a:cs typeface="Trebuchet MS"/>
              </a:rPr>
              <a:t>data,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where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learns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map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input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images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labels.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trained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model's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 </a:t>
            </a:r>
            <a:r>
              <a:rPr dirty="0" sz="2000">
                <a:latin typeface="Trebuchet MS"/>
                <a:cs typeface="Trebuchet MS"/>
              </a:rPr>
              <a:t>then</a:t>
            </a:r>
            <a:r>
              <a:rPr dirty="0" sz="2000" spc="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evaluated</a:t>
            </a:r>
            <a:r>
              <a:rPr dirty="0" sz="2000" spc="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testing</a:t>
            </a:r>
            <a:r>
              <a:rPr dirty="0" sz="2000" spc="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ensure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accuracy</a:t>
            </a:r>
            <a:r>
              <a:rPr dirty="0" sz="2000" spc="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generalization.</a:t>
            </a:r>
            <a:r>
              <a:rPr dirty="0" sz="2000" spc="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Hyperparameters </a:t>
            </a:r>
            <a:r>
              <a:rPr dirty="0" sz="2000">
                <a:latin typeface="Trebuchet MS"/>
                <a:cs typeface="Trebuchet MS"/>
              </a:rPr>
              <a:t>like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learning</a:t>
            </a:r>
            <a:r>
              <a:rPr dirty="0" sz="2000" spc="2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rate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batch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size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are</a:t>
            </a:r>
            <a:r>
              <a:rPr dirty="0" sz="2000" spc="2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fine-</a:t>
            </a:r>
            <a:r>
              <a:rPr dirty="0" sz="2000">
                <a:latin typeface="Trebuchet MS"/>
                <a:cs typeface="Trebuchet MS"/>
              </a:rPr>
              <a:t>tuned</a:t>
            </a:r>
            <a:r>
              <a:rPr dirty="0" sz="2000" spc="2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optimize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performance.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Once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model </a:t>
            </a:r>
            <a:r>
              <a:rPr dirty="0" sz="2000">
                <a:latin typeface="Trebuchet MS"/>
                <a:cs typeface="Trebuchet MS"/>
              </a:rPr>
              <a:t>achieves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satisfactory</a:t>
            </a:r>
            <a:r>
              <a:rPr dirty="0" sz="2000" spc="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results,</a:t>
            </a:r>
            <a:r>
              <a:rPr dirty="0" sz="2000" spc="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</a:t>
            </a:r>
            <a:r>
              <a:rPr dirty="0" sz="2000" spc="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deployed</a:t>
            </a:r>
            <a:r>
              <a:rPr dirty="0" sz="2000" spc="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into</a:t>
            </a:r>
            <a:r>
              <a:rPr dirty="0" sz="2000" spc="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practical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application</a:t>
            </a:r>
            <a:r>
              <a:rPr dirty="0" sz="2000" spc="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digit</a:t>
            </a:r>
            <a:r>
              <a:rPr dirty="0" sz="2000" spc="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recognition. </a:t>
            </a:r>
            <a:r>
              <a:rPr dirty="0" sz="2000">
                <a:latin typeface="Trebuchet MS"/>
                <a:cs typeface="Trebuchet MS"/>
              </a:rPr>
              <a:t>Thorough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testing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validation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are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conducted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verify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model's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reliability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accuracy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 </a:t>
            </a:r>
            <a:r>
              <a:rPr dirty="0" sz="2000" spc="-10">
                <a:latin typeface="Trebuchet MS"/>
                <a:cs typeface="Trebuchet MS"/>
              </a:rPr>
              <a:t>real-</a:t>
            </a:r>
            <a:r>
              <a:rPr dirty="0" sz="2000">
                <a:latin typeface="Trebuchet MS"/>
                <a:cs typeface="Trebuchet MS"/>
              </a:rPr>
              <a:t>world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scenarios.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 Desingu</dc:creator>
  <dcterms:created xsi:type="dcterms:W3CDTF">2024-04-04T15:33:40Z</dcterms:created>
  <dcterms:modified xsi:type="dcterms:W3CDTF">2024-04-04T15:33:40Z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2024-04-04T00:00:00Z</vt:filetime>
  </property>
  <property fmtid="{D5CDD505-2E9C-101B-9397-08002B2CF9AE}" pid="5" name="Producer">
    <vt:lpwstr>Microsoft® Word 2019</vt:lpwstr>
  </property>
</Properties>
</file>