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6"/>
  </p:notesMasterIdLst>
  <p:handoutMasterIdLst>
    <p:handoutMasterId r:id="rId37"/>
  </p:handoutMasterIdLst>
  <p:sldIdLst>
    <p:sldId id="265" r:id="rId5"/>
    <p:sldId id="259" r:id="rId6"/>
    <p:sldId id="280" r:id="rId7"/>
    <p:sldId id="299" r:id="rId8"/>
    <p:sldId id="312" r:id="rId9"/>
    <p:sldId id="300" r:id="rId10"/>
    <p:sldId id="305" r:id="rId11"/>
    <p:sldId id="313" r:id="rId12"/>
    <p:sldId id="335" r:id="rId13"/>
    <p:sldId id="314" r:id="rId14"/>
    <p:sldId id="315" r:id="rId15"/>
    <p:sldId id="316" r:id="rId16"/>
    <p:sldId id="294" r:id="rId17"/>
    <p:sldId id="317" r:id="rId18"/>
    <p:sldId id="319" r:id="rId19"/>
    <p:sldId id="318" r:id="rId20"/>
    <p:sldId id="320" r:id="rId21"/>
    <p:sldId id="321" r:id="rId22"/>
    <p:sldId id="325" r:id="rId23"/>
    <p:sldId id="326" r:id="rId24"/>
    <p:sldId id="327" r:id="rId25"/>
    <p:sldId id="322" r:id="rId26"/>
    <p:sldId id="328" r:id="rId27"/>
    <p:sldId id="323" r:id="rId28"/>
    <p:sldId id="336" r:id="rId29"/>
    <p:sldId id="329" r:id="rId30"/>
    <p:sldId id="330" r:id="rId31"/>
    <p:sldId id="331" r:id="rId32"/>
    <p:sldId id="332" r:id="rId33"/>
    <p:sldId id="333" r:id="rId34"/>
    <p:sldId id="33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17E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>
        <p:scale>
          <a:sx n="70" d="100"/>
          <a:sy n="70" d="100"/>
        </p:scale>
        <p:origin x="1350" y="-96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18" d="100"/>
          <a:sy n="118" d="100"/>
        </p:scale>
        <p:origin x="-1488" y="5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ndara" panose="020E0502030303020204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Candara" panose="020E0502030303020204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Candara" panose="020E0502030303020204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pen_source" TargetMode="External"/><Relationship Id="rId3" Type="http://schemas.openxmlformats.org/officeDocument/2006/relationships/hyperlink" Target="http://en.wikipedia.org/wiki/Software" TargetMode="External"/><Relationship Id="rId7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oftware_configuration_management" TargetMode="External"/><Relationship Id="rId5" Type="http://schemas.openxmlformats.org/officeDocument/2006/relationships/hyperlink" Target="http://en.wikipedia.org/wiki/Configuration_management" TargetMode="External"/><Relationship Id="rId10" Type="http://schemas.openxmlformats.org/officeDocument/2006/relationships/hyperlink" Target="http://en.wikipedia.org/wiki/Git_(software)" TargetMode="External"/><Relationship Id="rId4" Type="http://schemas.openxmlformats.org/officeDocument/2006/relationships/hyperlink" Target="http://en.wikipedia.org/wiki/Distributed_revision_control" TargetMode="External"/><Relationship Id="rId9" Type="http://schemas.openxmlformats.org/officeDocument/2006/relationships/hyperlink" Target="http://en.wikipedia.org/wiki/Revision_contro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81382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568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6858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32669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6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4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69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1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88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3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900179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3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/>
              <a:t>Git was initially designed and developed by Linus Torvalds for Linux kernel development in 2005, and has since become the most widely adopted version control system for software development.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53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78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1" i="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BitKeeper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is a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3" tooltip="Software"/>
              </a:rPr>
              <a:t>software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tool for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4" tooltip="Distributed revision control"/>
              </a:rPr>
              <a:t>distributed revision control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(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5" tooltip="Configuration management"/>
              </a:rPr>
              <a:t>configuration 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5" tooltip="Configuration management"/>
              </a:rPr>
              <a:t>management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,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6" tooltip="Software configuration management"/>
              </a:rPr>
              <a:t>SCM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, etc.) of computer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7" tooltip="Source code"/>
              </a:rPr>
              <a:t>source code</a:t>
            </a:r>
            <a:endParaRPr lang="en-US" sz="1000" b="0" i="0" u="none" strike="noStrike" kern="1200" dirty="0">
              <a:solidFill>
                <a:schemeClr val="tx1"/>
              </a:solidFill>
              <a:effectLst/>
              <a:latin typeface="Candara" panose="020E0502030303020204" pitchFamily="34" charset="0"/>
              <a:ea typeface="+mn-ea"/>
              <a:cs typeface="Arial" pitchFamily="34" charset="0"/>
            </a:endParaRP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Monotone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is an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8" tooltip="Open source"/>
              </a:rPr>
              <a:t>open source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3" tooltip="Software"/>
              </a:rPr>
              <a:t>software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tool for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4" tooltip="Distributed revision control"/>
              </a:rPr>
              <a:t>distributed revision control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Cogito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(originally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git-pasky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) is a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9" tooltip="Revision control"/>
              </a:rPr>
              <a:t>revision control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 system layered on top of 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  <a:hlinkClick r:id="rId10" tooltip="Git (software)"/>
              </a:rPr>
              <a:t>Git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. It is historically the first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frontend, which appeared in April 2005, just days after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itself. While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was initially meant just as the low-level interface, Cogito started with the stated goal of becoming a user-friendly front-end.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0408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/>
              <a:t>Git was initially designed and developed by Linus Torvalds for Linux kernel development in 2005, and has since become the most widely adopted version control system for software development.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2314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2830285" y="1844825"/>
            <a:ext cx="6313715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4157668"/>
            <a:ext cx="4049986" cy="1079500"/>
          </a:xfrm>
        </p:spPr>
        <p:txBody>
          <a:bodyPr anchor="b">
            <a:normAutofit/>
          </a:bodyPr>
          <a:lstStyle>
            <a:lvl1pPr algn="r">
              <a:lnSpc>
                <a:spcPts val="2250"/>
              </a:lnSpc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004" y="5381481"/>
            <a:ext cx="4051006" cy="1079500"/>
          </a:xfrm>
        </p:spPr>
        <p:txBody>
          <a:bodyPr anchor="t">
            <a:normAutofit/>
          </a:bodyPr>
          <a:lstStyle>
            <a:lvl1pPr marL="0" algn="r">
              <a:lnSpc>
                <a:spcPts val="1650"/>
              </a:lnSpc>
              <a:defRPr sz="135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86594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21756" cy="4643751"/>
          </a:xfrm>
        </p:spPr>
        <p:txBody>
          <a:bodyPr/>
          <a:lstStyle>
            <a:lvl1pPr>
              <a:defRPr sz="1575" b="0"/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2"/>
            <a:ext cx="2286000" cy="16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91" y="2010607"/>
            <a:ext cx="4157663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0349" y="2010606"/>
            <a:ext cx="4137333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991" y="1420990"/>
            <a:ext cx="4157663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349" y="1420990"/>
            <a:ext cx="4137333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08447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Python 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328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3016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5991" y="2276872"/>
            <a:ext cx="4049985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5991" y="3261834"/>
            <a:ext cx="4049985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3983355" y="804672"/>
            <a:ext cx="6353908" cy="4744568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244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5991" y="3555553"/>
            <a:ext cx="4049985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5991" y="4540515"/>
            <a:ext cx="4049985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rot="16200000" flipH="1">
            <a:off x="3983355" y="804672"/>
            <a:ext cx="6353908" cy="4744568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029072D2-C914-4387-8C30-FF5B99DA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DBE3F3">
                  <a:alpha val="96863"/>
                </a:srgbClr>
              </a:clrFrom>
              <a:clrTo>
                <a:srgbClr val="DB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43208"/>
          <a:stretch/>
        </p:blipFill>
        <p:spPr>
          <a:xfrm>
            <a:off x="4659231" y="1"/>
            <a:ext cx="4482498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3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5451" y="2606030"/>
            <a:ext cx="5533100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3732" y="-1588"/>
            <a:ext cx="5920268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991" y="3068960"/>
            <a:ext cx="3077766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rgbClr val="0070AD"/>
                </a:solidFill>
              </a:defRPr>
            </a:lvl1pPr>
            <a:lvl2pPr>
              <a:defRPr sz="18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991" y="4040164"/>
            <a:ext cx="3077766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rgbClr val="0070AD"/>
                </a:solidFill>
              </a:defRPr>
            </a:lvl1pPr>
            <a:lvl2pPr>
              <a:defRPr sz="12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1350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6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2" y="5770563"/>
            <a:ext cx="1668463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4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7CD3BC1-A2FE-477B-BC4B-91440EEA7D5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5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sz="1575" b="0"/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925244" cy="4643751"/>
          </a:xfrm>
        </p:spPr>
        <p:txBody>
          <a:bodyPr/>
          <a:lstStyle>
            <a:lvl1pPr>
              <a:defRPr sz="1575" b="0"/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69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dt="0"/>
  <p:txStyles>
    <p:titleStyle>
      <a:lvl1pPr algn="l" defTabSz="685800" rtl="0" eaLnBrk="1" latinLnBrk="0" hangingPunct="1">
        <a:lnSpc>
          <a:spcPts val="2250"/>
        </a:lnSpc>
        <a:spcBef>
          <a:spcPct val="0"/>
        </a:spcBef>
        <a:buNone/>
        <a:defRPr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Kee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Cogito_(software)" TargetMode="External"/><Relationship Id="rId4" Type="http://schemas.openxmlformats.org/officeDocument/2006/relationships/hyperlink" Target="http://en.wikipedia.org/wiki/Monotone_(softwar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rrit_(Software)" TargetMode="External"/><Relationship Id="rId7" Type="http://schemas.openxmlformats.org/officeDocument/2006/relationships/hyperlink" Target="http://en.wikipedia.org/wiki/Team_Foundation_Serv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Stash_(software)" TargetMode="External"/><Relationship Id="rId5" Type="http://schemas.openxmlformats.org/officeDocument/2006/relationships/hyperlink" Target="http://en.wikipedia.org/wiki/GitHub" TargetMode="External"/><Relationship Id="rId4" Type="http://schemas.openxmlformats.org/officeDocument/2006/relationships/hyperlink" Target="http://en.wikipedia.org/wiki/On_premi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basics of GITHub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 idx="4294967295"/>
          </p:nvPr>
        </p:nvSpPr>
        <p:spPr>
          <a:xfrm>
            <a:off x="3642100" y="3556269"/>
            <a:ext cx="4176019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GITHub Essentials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F7256-6836-43AA-8F30-5AFD95AD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190"/>
            <a:ext cx="9144000" cy="61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3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4900" y="105828"/>
            <a:ext cx="6715172" cy="831832"/>
          </a:xfrm>
        </p:spPr>
        <p:txBody>
          <a:bodyPr>
            <a:normAutofit/>
          </a:bodyPr>
          <a:lstStyle/>
          <a:p>
            <a:r>
              <a:rPr lang="en-US" b="1" dirty="0"/>
              <a:t>Basic GIT Commands</a:t>
            </a:r>
            <a:endParaRPr lang="en-US" sz="24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6920DA-30A9-473F-A445-350E0E3A2AFF}"/>
              </a:ext>
            </a:extLst>
          </p:cNvPr>
          <p:cNvGrpSpPr/>
          <p:nvPr/>
        </p:nvGrpSpPr>
        <p:grpSpPr>
          <a:xfrm>
            <a:off x="4375036" y="494021"/>
            <a:ext cx="3904040" cy="2644644"/>
            <a:chOff x="5064112" y="1043579"/>
            <a:chExt cx="3904040" cy="2644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3EFCF4-FD8A-4CD8-BBAB-2677151B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4112" y="1446038"/>
              <a:ext cx="3904040" cy="2242185"/>
            </a:xfrm>
            <a:prstGeom prst="rect">
              <a:avLst/>
            </a:prstGeom>
          </p:spPr>
        </p:pic>
        <p:sp>
          <p:nvSpPr>
            <p:cNvPr id="9" name="Title 6">
              <a:extLst>
                <a:ext uri="{FF2B5EF4-FFF2-40B4-BE49-F238E27FC236}">
                  <a16:creationId xmlns:a16="http://schemas.microsoft.com/office/drawing/2014/main" id="{395B88BE-CF7A-4F5A-9046-F5E5C00FA4D3}"/>
                </a:ext>
              </a:extLst>
            </p:cNvPr>
            <p:cNvSpPr txBox="1">
              <a:spLocks/>
            </p:cNvSpPr>
            <p:nvPr/>
          </p:nvSpPr>
          <p:spPr>
            <a:xfrm>
              <a:off x="6036519" y="1043579"/>
              <a:ext cx="2259360" cy="831832"/>
            </a:xfrm>
            <a:prstGeom prst="rect">
              <a:avLst/>
            </a:prstGeom>
          </p:spPr>
          <p:txBody>
            <a:bodyPr vert="horz" lIns="0" tIns="0" rIns="0" bIns="0" rtlCol="0" anchor="t">
              <a:normAutofit/>
            </a:bodyPr>
            <a:lstStyle>
              <a:lvl1pPr algn="l" defTabSz="685800" rtl="0" eaLnBrk="1" latinLnBrk="0" hangingPunct="1">
                <a:lnSpc>
                  <a:spcPts val="2250"/>
                </a:lnSpc>
                <a:spcBef>
                  <a:spcPct val="0"/>
                </a:spcBef>
                <a:buNone/>
                <a:defRPr sz="1950" kern="120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1" dirty="0">
                  <a:solidFill>
                    <a:srgbClr val="00B050"/>
                  </a:solidFill>
                </a:rPr>
                <a:t>git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commit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BC41D1-9102-4D0B-822C-ADB790965343}"/>
              </a:ext>
            </a:extLst>
          </p:cNvPr>
          <p:cNvGrpSpPr/>
          <p:nvPr/>
        </p:nvGrpSpPr>
        <p:grpSpPr>
          <a:xfrm>
            <a:off x="165186" y="923165"/>
            <a:ext cx="2811131" cy="2139414"/>
            <a:chOff x="0" y="1270064"/>
            <a:chExt cx="2811131" cy="2139414"/>
          </a:xfrm>
        </p:grpSpPr>
        <p:sp>
          <p:nvSpPr>
            <p:cNvPr id="8" name="Title 6">
              <a:extLst>
                <a:ext uri="{FF2B5EF4-FFF2-40B4-BE49-F238E27FC236}">
                  <a16:creationId xmlns:a16="http://schemas.microsoft.com/office/drawing/2014/main" id="{8F5AC44C-9060-4B78-A78A-E9A07174482E}"/>
                </a:ext>
              </a:extLst>
            </p:cNvPr>
            <p:cNvSpPr txBox="1">
              <a:spLocks/>
            </p:cNvSpPr>
            <p:nvPr/>
          </p:nvSpPr>
          <p:spPr>
            <a:xfrm>
              <a:off x="1171234" y="1270064"/>
              <a:ext cx="1639897" cy="455684"/>
            </a:xfrm>
            <a:prstGeom prst="rect">
              <a:avLst/>
            </a:prstGeom>
          </p:spPr>
          <p:txBody>
            <a:bodyPr vert="horz" lIns="0" tIns="0" rIns="0" bIns="0" rtlCol="0" anchor="t">
              <a:normAutofit/>
            </a:bodyPr>
            <a:lstStyle>
              <a:lvl1pPr algn="l" defTabSz="685800" rtl="0" eaLnBrk="1" latinLnBrk="0" hangingPunct="1">
                <a:lnSpc>
                  <a:spcPts val="2250"/>
                </a:lnSpc>
                <a:spcBef>
                  <a:spcPct val="0"/>
                </a:spcBef>
                <a:buNone/>
                <a:defRPr sz="1950" kern="120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1" dirty="0">
                  <a:solidFill>
                    <a:srgbClr val="00B050"/>
                  </a:solidFill>
                </a:rPr>
                <a:t>git init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63367E-DB0A-4B07-B6E6-1F82D29ABE26}"/>
                </a:ext>
              </a:extLst>
            </p:cNvPr>
            <p:cNvSpPr/>
            <p:nvPr/>
          </p:nvSpPr>
          <p:spPr>
            <a:xfrm>
              <a:off x="859403" y="1708396"/>
              <a:ext cx="1792357" cy="4556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Folder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CB4F34-8F95-4086-9767-E5317178FA81}"/>
                </a:ext>
              </a:extLst>
            </p:cNvPr>
            <p:cNvSpPr/>
            <p:nvPr/>
          </p:nvSpPr>
          <p:spPr>
            <a:xfrm>
              <a:off x="872103" y="2911676"/>
              <a:ext cx="1779657" cy="497802"/>
            </a:xfrm>
            <a:prstGeom prst="rect">
              <a:avLst/>
            </a:prstGeom>
            <a:solidFill>
              <a:srgbClr val="3071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repository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C65953F-F250-4826-9A79-A86BF4CD1C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3321" y="1875411"/>
              <a:ext cx="310822" cy="455684"/>
            </a:xfrm>
            <a:prstGeom prst="bentConnector2">
              <a:avLst/>
            </a:prstGeom>
            <a:ln w="63500" cap="rnd">
              <a:solidFill>
                <a:schemeClr val="bg1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D117438-DE48-4AD0-B74F-301C53A02A0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8404" y="2831344"/>
              <a:ext cx="415918" cy="366084"/>
            </a:xfrm>
            <a:prstGeom prst="bentConnector3">
              <a:avLst>
                <a:gd name="adj1" fmla="val 97634"/>
              </a:avLst>
            </a:prstGeom>
            <a:ln w="63500" cap="rnd">
              <a:solidFill>
                <a:schemeClr val="bg1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AE35A9-24A3-405C-A696-B2F924443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312608"/>
              <a:ext cx="1133954" cy="49381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A4AB2E-5D5B-471E-B0FE-715521C4BA34}"/>
              </a:ext>
            </a:extLst>
          </p:cNvPr>
          <p:cNvGrpSpPr/>
          <p:nvPr/>
        </p:nvGrpSpPr>
        <p:grpSpPr>
          <a:xfrm>
            <a:off x="3371648" y="3677206"/>
            <a:ext cx="5790352" cy="3223089"/>
            <a:chOff x="-63767" y="3714704"/>
            <a:chExt cx="5626367" cy="300906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5F80016-DCE4-4B2B-8387-FD2F7786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338" y="3714704"/>
              <a:ext cx="5215262" cy="2907458"/>
            </a:xfrm>
            <a:prstGeom prst="rect">
              <a:avLst/>
            </a:prstGeom>
          </p:spPr>
        </p:pic>
        <p:sp>
          <p:nvSpPr>
            <p:cNvPr id="24" name="Title 6">
              <a:extLst>
                <a:ext uri="{FF2B5EF4-FFF2-40B4-BE49-F238E27FC236}">
                  <a16:creationId xmlns:a16="http://schemas.microsoft.com/office/drawing/2014/main" id="{01005102-B561-4389-8F8F-FEBCBEA9E155}"/>
                </a:ext>
              </a:extLst>
            </p:cNvPr>
            <p:cNvSpPr txBox="1">
              <a:spLocks/>
            </p:cNvSpPr>
            <p:nvPr/>
          </p:nvSpPr>
          <p:spPr>
            <a:xfrm>
              <a:off x="-41510" y="5071599"/>
              <a:ext cx="2259360" cy="831832"/>
            </a:xfrm>
            <a:prstGeom prst="rect">
              <a:avLst/>
            </a:prstGeom>
          </p:spPr>
          <p:txBody>
            <a:bodyPr vert="horz" lIns="0" tIns="0" rIns="0" bIns="0" rtlCol="0" anchor="t">
              <a:normAutofit/>
            </a:bodyPr>
            <a:lstStyle>
              <a:lvl1pPr algn="l" defTabSz="685800" rtl="0" eaLnBrk="1" latinLnBrk="0" hangingPunct="1">
                <a:lnSpc>
                  <a:spcPts val="2250"/>
                </a:lnSpc>
                <a:spcBef>
                  <a:spcPct val="0"/>
                </a:spcBef>
                <a:buNone/>
                <a:defRPr sz="1950" kern="120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1" dirty="0">
                  <a:solidFill>
                    <a:srgbClr val="00B050"/>
                  </a:solidFill>
                </a:rPr>
                <a:t>git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branch</a:t>
              </a:r>
            </a:p>
          </p:txBody>
        </p:sp>
        <p:sp>
          <p:nvSpPr>
            <p:cNvPr id="25" name="Title 6">
              <a:extLst>
                <a:ext uri="{FF2B5EF4-FFF2-40B4-BE49-F238E27FC236}">
                  <a16:creationId xmlns:a16="http://schemas.microsoft.com/office/drawing/2014/main" id="{6EC9240F-D15A-45CB-9B4D-3C0A902EB2D3}"/>
                </a:ext>
              </a:extLst>
            </p:cNvPr>
            <p:cNvSpPr txBox="1">
              <a:spLocks/>
            </p:cNvSpPr>
            <p:nvPr/>
          </p:nvSpPr>
          <p:spPr>
            <a:xfrm>
              <a:off x="-63767" y="5891933"/>
              <a:ext cx="2259360" cy="831832"/>
            </a:xfrm>
            <a:prstGeom prst="rect">
              <a:avLst/>
            </a:prstGeom>
          </p:spPr>
          <p:txBody>
            <a:bodyPr vert="horz" lIns="0" tIns="0" rIns="0" bIns="0" rtlCol="0" anchor="t">
              <a:normAutofit/>
            </a:bodyPr>
            <a:lstStyle>
              <a:lvl1pPr algn="l" defTabSz="685800" rtl="0" eaLnBrk="1" latinLnBrk="0" hangingPunct="1">
                <a:lnSpc>
                  <a:spcPts val="2250"/>
                </a:lnSpc>
                <a:spcBef>
                  <a:spcPct val="0"/>
                </a:spcBef>
                <a:buNone/>
                <a:defRPr sz="1950" kern="120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1" dirty="0">
                  <a:solidFill>
                    <a:srgbClr val="00B050"/>
                  </a:solidFill>
                </a:rPr>
                <a:t>git checkout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27CA25-B0E8-4E26-8A42-E8C55E563C21}"/>
              </a:ext>
            </a:extLst>
          </p:cNvPr>
          <p:cNvGrpSpPr/>
          <p:nvPr/>
        </p:nvGrpSpPr>
        <p:grpSpPr>
          <a:xfrm>
            <a:off x="18749" y="4060907"/>
            <a:ext cx="3036002" cy="2139414"/>
            <a:chOff x="4786285" y="927776"/>
            <a:chExt cx="3036002" cy="213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4095F3A-C65C-4088-8C1F-FB8D3E40892E}"/>
                </a:ext>
              </a:extLst>
            </p:cNvPr>
            <p:cNvGrpSpPr/>
            <p:nvPr/>
          </p:nvGrpSpPr>
          <p:grpSpPr>
            <a:xfrm>
              <a:off x="5504477" y="927776"/>
              <a:ext cx="2317810" cy="2139414"/>
              <a:chOff x="493321" y="1270064"/>
              <a:chExt cx="2317810" cy="2139414"/>
            </a:xfrm>
          </p:grpSpPr>
          <p:sp>
            <p:nvSpPr>
              <p:cNvPr id="31" name="Title 6">
                <a:extLst>
                  <a:ext uri="{FF2B5EF4-FFF2-40B4-BE49-F238E27FC236}">
                    <a16:creationId xmlns:a16="http://schemas.microsoft.com/office/drawing/2014/main" id="{19FA1798-93F3-43AB-9E38-7D8FABB9B5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1234" y="1270064"/>
                <a:ext cx="1639897" cy="455684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rmAutofit/>
              </a:bodyPr>
              <a:lstStyle>
                <a:lvl1pPr algn="l" defTabSz="685800" rtl="0" eaLnBrk="1" latinLnBrk="0" hangingPunct="1">
                  <a:lnSpc>
                    <a:spcPts val="2250"/>
                  </a:lnSpc>
                  <a:spcBef>
                    <a:spcPct val="0"/>
                  </a:spcBef>
                  <a:buNone/>
                  <a:defRPr sz="1950" kern="120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r>
                  <a:rPr lang="en-US" b="1" dirty="0">
                    <a:solidFill>
                      <a:srgbClr val="00B050"/>
                    </a:solidFill>
                  </a:rPr>
                  <a:t>git clone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74D16C4-9DE1-4846-9899-F8746843F15B}"/>
                  </a:ext>
                </a:extLst>
              </p:cNvPr>
              <p:cNvSpPr/>
              <p:nvPr/>
            </p:nvSpPr>
            <p:spPr>
              <a:xfrm>
                <a:off x="859403" y="1708396"/>
                <a:ext cx="1792357" cy="4556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Repository1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98221AB-7185-4A1C-8079-3EC28A290B05}"/>
                  </a:ext>
                </a:extLst>
              </p:cNvPr>
              <p:cNvSpPr/>
              <p:nvPr/>
            </p:nvSpPr>
            <p:spPr>
              <a:xfrm>
                <a:off x="872103" y="2911676"/>
                <a:ext cx="1779657" cy="497802"/>
              </a:xfrm>
              <a:prstGeom prst="rect">
                <a:avLst/>
              </a:prstGeom>
              <a:solidFill>
                <a:srgbClr val="3071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New repository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5F406FC4-00FD-4313-8A09-79665407F5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93321" y="1875411"/>
                <a:ext cx="310822" cy="455684"/>
              </a:xfrm>
              <a:prstGeom prst="bentConnector2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B2D09BEA-DC2D-4B06-84B5-8C3F2CAA66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8404" y="2831344"/>
                <a:ext cx="415918" cy="366084"/>
              </a:xfrm>
              <a:prstGeom prst="bentConnector3">
                <a:avLst>
                  <a:gd name="adj1" fmla="val 97634"/>
                </a:avLst>
              </a:prstGeom>
              <a:ln w="63500" cap="rnd">
                <a:solidFill>
                  <a:schemeClr val="bg1">
                    <a:lumMod val="75000"/>
                  </a:schemeClr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66A487B-EB2C-4715-9C27-E960CE50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6285" y="1959031"/>
              <a:ext cx="1396105" cy="49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275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4900" y="105828"/>
            <a:ext cx="6715172" cy="831832"/>
          </a:xfrm>
        </p:spPr>
        <p:txBody>
          <a:bodyPr>
            <a:normAutofit/>
          </a:bodyPr>
          <a:lstStyle/>
          <a:p>
            <a:r>
              <a:rPr lang="en-US" b="1" dirty="0"/>
              <a:t>Basic GIT Commands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2ACFD-03C4-40A4-9D7F-D0B40A77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7" y="844636"/>
            <a:ext cx="8839966" cy="5907536"/>
          </a:xfrm>
          <a:prstGeom prst="rect">
            <a:avLst/>
          </a:prstGeom>
        </p:spPr>
      </p:pic>
      <p:sp>
        <p:nvSpPr>
          <p:cNvPr id="36" name="Title 6">
            <a:extLst>
              <a:ext uri="{FF2B5EF4-FFF2-40B4-BE49-F238E27FC236}">
                <a16:creationId xmlns:a16="http://schemas.microsoft.com/office/drawing/2014/main" id="{9063645B-B081-436E-B6F8-100389915816}"/>
              </a:ext>
            </a:extLst>
          </p:cNvPr>
          <p:cNvSpPr txBox="1">
            <a:spLocks/>
          </p:cNvSpPr>
          <p:nvPr/>
        </p:nvSpPr>
        <p:spPr>
          <a:xfrm>
            <a:off x="1795854" y="616794"/>
            <a:ext cx="1639897" cy="45568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git push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7" name="Title 6">
            <a:extLst>
              <a:ext uri="{FF2B5EF4-FFF2-40B4-BE49-F238E27FC236}">
                <a16:creationId xmlns:a16="http://schemas.microsoft.com/office/drawing/2014/main" id="{A8C7F8AE-3C28-472B-BBAA-B07C36E252FB}"/>
              </a:ext>
            </a:extLst>
          </p:cNvPr>
          <p:cNvSpPr txBox="1">
            <a:spLocks/>
          </p:cNvSpPr>
          <p:nvPr/>
        </p:nvSpPr>
        <p:spPr>
          <a:xfrm>
            <a:off x="3582486" y="593508"/>
            <a:ext cx="1639897" cy="45568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git pull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6485" y="3533425"/>
            <a:ext cx="5779075" cy="115398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Demo on GIT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6A0DD-B0BF-4D87-97E7-9F1706A0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1194976"/>
            <a:ext cx="3755153" cy="21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" y="2459504"/>
            <a:ext cx="7086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6000" b="1" dirty="0">
                <a:latin typeface="Candara" panose="020E0502030303020204" pitchFamily="34" charset="0"/>
              </a:rPr>
              <a:t>Introduction to 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478C07-1A99-4C22-A26F-C6EAEEDB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4952938"/>
            <a:ext cx="171922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4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A5151-CB7B-4466-B369-8C252BFB629F}"/>
              </a:ext>
            </a:extLst>
          </p:cNvPr>
          <p:cNvSpPr/>
          <p:nvPr/>
        </p:nvSpPr>
        <p:spPr>
          <a:xfrm>
            <a:off x="195261" y="1047862"/>
            <a:ext cx="8753475" cy="405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is a web-based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hosting service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for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version control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using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git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It is mostly used for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computer code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 It offers all of the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distributed version control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and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source code management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(SCM) functionality of Git as well as adding its own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It provides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access control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and several collaboration features such as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bug tracking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feature requests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task management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and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wikis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for every project.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offers plans for both private repositories and free accounts which are commonly used to host open-source software projects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E12FCD-6CCD-4994-81A4-3F5832E3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353162"/>
            <a:ext cx="9124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5E5DBF-05F0-4DE1-9F14-47F2B4E2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4"/>
          <a:stretch/>
        </p:blipFill>
        <p:spPr>
          <a:xfrm>
            <a:off x="426720" y="883920"/>
            <a:ext cx="8214360" cy="551647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F791692-FF0C-406A-BDF9-6D7EFF07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190310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A5151-CB7B-4466-B369-8C252BFB629F}"/>
              </a:ext>
            </a:extLst>
          </p:cNvPr>
          <p:cNvSpPr/>
          <p:nvPr/>
        </p:nvSpPr>
        <p:spPr>
          <a:xfrm>
            <a:off x="500062" y="1124062"/>
            <a:ext cx="8337948" cy="419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hosting provider server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contributions of code between our project members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 features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 me, wiki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pull requests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 history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control to various collaborators.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 tracking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to compare two branches or two commits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use Web Based Graphical interface</a:t>
            </a:r>
          </a:p>
        </p:txBody>
      </p:sp>
    </p:spTree>
    <p:extLst>
      <p:ext uri="{BB962C8B-B14F-4D97-AF65-F5344CB8AC3E}">
        <p14:creationId xmlns:p14="http://schemas.microsoft.com/office/powerpoint/2010/main" val="186105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Hosting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ABBA4-D017-4FE2-A936-892A6CBF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6" y="3522969"/>
            <a:ext cx="6010275" cy="235267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500062" y="1124062"/>
            <a:ext cx="8337948" cy="169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provides unlimited public and private repositories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created Repositories and store code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Commit, Branching and Pull within repositories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 repositories can be pushed to remote repositories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410EF-4B40-4794-90F0-7A6A9786D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18" r="45322" b="38557"/>
          <a:stretch/>
        </p:blipFill>
        <p:spPr>
          <a:xfrm>
            <a:off x="305990" y="3603724"/>
            <a:ext cx="2426971" cy="21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Hosting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GitHub Repositories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0" y="1402612"/>
            <a:ext cx="8753475" cy="506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create Repositories in GitHub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Repositories are classified based on Access as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Public repositories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Credentials are required to create and store code in Public repositories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Any one can download the content in a public repository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Private repositories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These are available only for a paid account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Access to the content of the repository is controlled by the creator of the repository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73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8159" y="2724388"/>
            <a:ext cx="6241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6000" b="1" dirty="0">
                <a:latin typeface="Candara" panose="020E0502030303020204" pitchFamily="34" charset="0"/>
              </a:rPr>
              <a:t>Overview of GIT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Hosting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GitHub Repositories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1" y="1402612"/>
            <a:ext cx="8227220" cy="4646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Repositories are classified based on functionality as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Git repositories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Similar to creating repositories with git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init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Commits can happen in these repositories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Git bare repositories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These are central repositories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Commit cannot be done on a bare repository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They are targets of git push and they act as a central place to store code from multiple developers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853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Hosting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GitHub Branches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1" y="1402612"/>
            <a:ext cx="822722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 git repository has a master branch on which all comments happen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New Branches can be created and commits can happen in different branches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GitHub provides a branch history to view the HEAD of each commit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C52E8-722E-43E9-AB5B-3A3F0B68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" y="3591877"/>
            <a:ext cx="6381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7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91" y="1062950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74427" y="2132592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Creating Repositories in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18E09-00C9-4D14-B874-508BCF94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0" y="2819291"/>
            <a:ext cx="8246509" cy="1335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EC73B-5221-4A16-834B-613D1FE1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20" y="4173100"/>
            <a:ext cx="2971800" cy="252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19DDA7-FF53-4D37-88C7-68E7CACD6CE8}"/>
              </a:ext>
            </a:extLst>
          </p:cNvPr>
          <p:cNvSpPr/>
          <p:nvPr/>
        </p:nvSpPr>
        <p:spPr>
          <a:xfrm>
            <a:off x="174427" y="5011817"/>
            <a:ext cx="4549974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Creating Branches in Repositories in 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C6DCF-59C0-4899-9F11-33558763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60775"/>
            <a:ext cx="3755461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Hosting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GitHub Pull and Merge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1" y="1402612"/>
            <a:ext cx="8227220" cy="4656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Git hub provides options to submit pull requests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Pull requests let you tell others about changes you've pushed to a repository on GitHub.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a pull request is opened, once can review the potential changes before the changes are merged into the repository.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 can be done on a pull request into the upstream branch when work is completed.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Anyone with push access to the repository can complete the merge.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changes in a topic branch need not be merged to the upstream branch, the pull request can be closed without merging.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6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66798" y="1592594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Pull request for branches in 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60ABC-6ED2-46F9-BEC1-82988B67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0" y="2285207"/>
            <a:ext cx="8196740" cy="1619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39ADA-57A6-45C2-BD13-9B66229F0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3"/>
          <a:stretch/>
        </p:blipFill>
        <p:spPr>
          <a:xfrm>
            <a:off x="729615" y="4145280"/>
            <a:ext cx="4781836" cy="2606039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75523BE-FAA0-4077-98F9-6D375ED1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45" y="830310"/>
            <a:ext cx="2421971" cy="427513"/>
          </a:xfrm>
        </p:spPr>
        <p:txBody>
          <a:bodyPr>
            <a:normAutofit/>
          </a:bodyPr>
          <a:lstStyle/>
          <a:p>
            <a:r>
              <a:rPr lang="en-US" sz="2400" dirty="0"/>
              <a:t>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937CC-34A4-498D-820D-D7A4BD5A5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229" y="157519"/>
            <a:ext cx="3755461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Issue Tracking in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Issue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0" y="1402612"/>
            <a:ext cx="8685609" cy="3882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provides options for Code review and issue tracking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Initially an issue will be open state and the Issue tracking tab provides options for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Deal with your issues just like you deal with email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Create and apply labels to issues to assign to users or categorize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Drag and drop issues to prioritize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Search, sort, and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Close issues from commit messages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An issue can be automatically closed when a commit references an issue number</a:t>
            </a:r>
          </a:p>
        </p:txBody>
      </p:sp>
    </p:spTree>
    <p:extLst>
      <p:ext uri="{BB962C8B-B14F-4D97-AF65-F5344CB8AC3E}">
        <p14:creationId xmlns:p14="http://schemas.microsoft.com/office/powerpoint/2010/main" val="309302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" y="2724388"/>
            <a:ext cx="7086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6000" b="1" dirty="0">
                <a:latin typeface="Candara" panose="020E0502030303020204" pitchFamily="34" charset="0"/>
              </a:rPr>
              <a:t>GITHub desktop</a:t>
            </a:r>
          </a:p>
        </p:txBody>
      </p:sp>
    </p:spTree>
    <p:extLst>
      <p:ext uri="{BB962C8B-B14F-4D97-AF65-F5344CB8AC3E}">
        <p14:creationId xmlns:p14="http://schemas.microsoft.com/office/powerpoint/2010/main" val="339545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What is GitHub Desktop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1" y="1402612"/>
            <a:ext cx="8227220" cy="336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Desktop (formerly GitHub for Windows) is a more streamlined GUI.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PowerShell for git command line.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version of git it includes lags the latest release. 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"Before you set up GitHub Desktop, you must already have a GitHub or GitHub Enterprise account."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log in with your account, your GitHub repositories are automatically detected.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Installing GitHub Desktop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458389" y="1768372"/>
            <a:ext cx="8227220" cy="294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install GitHub Desktop on Microsoft Windows 7 or later 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Visit the </a:t>
            </a:r>
            <a:r>
              <a:rPr lang="en-US" dirty="0">
                <a:hlinkClick r:id="rId3"/>
              </a:rPr>
              <a:t>GitHub Desktop download page</a:t>
            </a:r>
            <a:r>
              <a:rPr lang="en-US" dirty="0"/>
              <a:t>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 Download for Windows.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computer's Downloads folder, double-click GitHub Desktop.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pop-up window, click Install.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the program has been installed, click Run.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ECC688-AE7A-453B-BB4A-74ACB5C962A7}"/>
              </a:ext>
            </a:extLst>
          </p:cNvPr>
          <p:cNvSpPr/>
          <p:nvPr/>
        </p:nvSpPr>
        <p:spPr>
          <a:xfrm>
            <a:off x="458389" y="5070135"/>
            <a:ext cx="8106489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Add your GitHub.com or GitHub Enterprise account information to GitHub Desktop so you can access your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89710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Creating Repositories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305991" y="1402612"/>
            <a:ext cx="8227220" cy="225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Desktop provides 3 options for creating repositories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Creating New Repositories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</a:rPr>
              <a:t>Add a local repository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B976F-C1A8-438D-AFE5-E5D392C657A8}"/>
              </a:ext>
            </a:extLst>
          </p:cNvPr>
          <p:cNvSpPr/>
          <p:nvPr/>
        </p:nvSpPr>
        <p:spPr>
          <a:xfrm>
            <a:off x="195262" y="342900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Creating New Repositories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24430-587C-487B-A1F4-45D4A2540A3F}"/>
              </a:ext>
            </a:extLst>
          </p:cNvPr>
          <p:cNvSpPr/>
          <p:nvPr/>
        </p:nvSpPr>
        <p:spPr>
          <a:xfrm>
            <a:off x="386595" y="3982998"/>
            <a:ext cx="8370807" cy="2158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Git repositories can be created using the Create New Repository Option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Git commands can be executed in the repository created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990033"/>
            <a:ext cx="6086475" cy="4877934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Git</a:t>
            </a:r>
            <a:r>
              <a:rPr lang="en-US" sz="1800" b="0" dirty="0"/>
              <a:t> is a </a:t>
            </a:r>
            <a:r>
              <a:rPr lang="en-US" sz="1800" b="1" dirty="0">
                <a:solidFill>
                  <a:srgbClr val="0070C0"/>
                </a:solidFill>
              </a:rPr>
              <a:t>distributed revision control</a:t>
            </a:r>
            <a:r>
              <a:rPr lang="en-US" sz="1800" b="0" dirty="0"/>
              <a:t> and source code management (SCM) system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b="0" dirty="0"/>
              <a:t>mphasis on </a:t>
            </a:r>
            <a:r>
              <a:rPr lang="en-US" sz="1800" b="1" dirty="0">
                <a:solidFill>
                  <a:srgbClr val="0070C0"/>
                </a:solidFill>
              </a:rPr>
              <a:t>speed, data integrity </a:t>
            </a:r>
            <a:r>
              <a:rPr lang="en-US" sz="1800" b="0" dirty="0"/>
              <a:t>and support for distributed, non-linear workflows.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b="0" dirty="0"/>
              <a:t>very Git working directory is a full-fledged repository with complete history and full version-tracking capabilities, independent of network access or a central server.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Like the Linux kernel, </a:t>
            </a:r>
            <a:r>
              <a:rPr lang="en-US" sz="1800" b="1" dirty="0">
                <a:solidFill>
                  <a:srgbClr val="0070C0"/>
                </a:solidFill>
              </a:rPr>
              <a:t>Git is free software</a:t>
            </a:r>
            <a:r>
              <a:rPr lang="en-US" sz="1800" b="0" dirty="0"/>
              <a:t> distributed under the terms of the GNU General Public License version 2.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5CF7C-6101-4170-8D5C-43313261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186975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B8B24-6EA3-49B6-96C6-59FCFDDE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0" y="367825"/>
            <a:ext cx="8532019" cy="427513"/>
          </a:xfrm>
        </p:spPr>
        <p:txBody>
          <a:bodyPr>
            <a:normAutofit/>
          </a:bodyPr>
          <a:lstStyle/>
          <a:p>
            <a:r>
              <a:rPr lang="en-US" sz="2400" dirty="0"/>
              <a:t>GitHub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35C6F-C052-42B9-86C2-EFE5D221878F}"/>
              </a:ext>
            </a:extLst>
          </p:cNvPr>
          <p:cNvSpPr/>
          <p:nvPr/>
        </p:nvSpPr>
        <p:spPr>
          <a:xfrm>
            <a:off x="195262" y="869150"/>
            <a:ext cx="833794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Adding a Local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FD9F7-437F-47B4-AD0B-C6E21C1328F6}"/>
              </a:ext>
            </a:extLst>
          </p:cNvPr>
          <p:cNvSpPr/>
          <p:nvPr/>
        </p:nvSpPr>
        <p:spPr>
          <a:xfrm>
            <a:off x="162402" y="1408100"/>
            <a:ext cx="8370807" cy="423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Desktop provides a GUI to monitor a local GIT repository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Repository Explorer and Status view are available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Changes to a local repository can be monitored and commits can be issued.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Branching is also possible in GitHub desktop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branches can be pushed to the linked GitHub repository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Automatically in remote repository the commit happens on the same branch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detection of changes in the content of the repository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4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6485" y="3533425"/>
            <a:ext cx="5779075" cy="115398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Demo on GITHub Desktop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6A0DD-B0BF-4D87-97E7-9F1706A0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1194976"/>
            <a:ext cx="3755153" cy="21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Design Base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74059"/>
            <a:ext cx="8016240" cy="4877934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Git's design was inspired by </a:t>
            </a:r>
            <a:r>
              <a:rPr lang="en-US" sz="1800" b="1" dirty="0" err="1">
                <a:hlinkClick r:id="rId3" tooltip="BitKeeper"/>
              </a:rPr>
              <a:t>BitKeeper</a:t>
            </a:r>
            <a:r>
              <a:rPr lang="en-US" sz="1800" b="1" dirty="0"/>
              <a:t> and </a:t>
            </a:r>
            <a:r>
              <a:rPr lang="en-US" sz="1800" b="1" dirty="0">
                <a:hlinkClick r:id="rId4" tooltip="Monotone (software)"/>
              </a:rPr>
              <a:t>Monotone</a:t>
            </a:r>
            <a:r>
              <a:rPr lang="en-US" sz="1800" b="1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Git was originally designed as a low-level version control system engine on top of which others could write front ends, such as </a:t>
            </a:r>
            <a:r>
              <a:rPr lang="en-US" sz="1800" b="1" dirty="0">
                <a:hlinkClick r:id="rId5" tooltip="Cogito (software)"/>
              </a:rPr>
              <a:t>Cogito</a:t>
            </a:r>
            <a:r>
              <a:rPr lang="en-US" sz="1800" dirty="0"/>
              <a:t> 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core Git project has since become a complete version control system that is usable directly.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While strongly influenced by </a:t>
            </a:r>
            <a:r>
              <a:rPr lang="en-US" sz="1800" dirty="0" err="1"/>
              <a:t>BitKeeper</a:t>
            </a:r>
            <a:r>
              <a:rPr lang="en-US" sz="1800" dirty="0"/>
              <a:t>, Torvalds deliberately attempted to avoid conventional approaches, leading to a unique design.</a:t>
            </a:r>
          </a:p>
        </p:txBody>
      </p:sp>
    </p:spTree>
    <p:extLst>
      <p:ext uri="{BB962C8B-B14F-4D97-AF65-F5344CB8AC3E}">
        <p14:creationId xmlns:p14="http://schemas.microsoft.com/office/powerpoint/2010/main" val="35978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5DAC517F-DE87-4CB0-A4DD-C5C6FA50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34337"/>
            <a:ext cx="6715172" cy="831832"/>
          </a:xfrm>
        </p:spPr>
        <p:txBody>
          <a:bodyPr>
            <a:normAutofit/>
          </a:bodyPr>
          <a:lstStyle/>
          <a:p>
            <a:r>
              <a:rPr lang="en-US" b="1" dirty="0"/>
              <a:t>CVC vs DVC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36B8A-486D-4A6F-AE3C-55CEABE0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658143"/>
            <a:ext cx="753027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3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74059"/>
            <a:ext cx="8229600" cy="487793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Strong support for non-linear developmen</a:t>
            </a:r>
            <a:r>
              <a:rPr lang="en-US" sz="1600" dirty="0"/>
              <a:t>t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Distributed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Compatibility with existing systems/protocols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Efficient handling of large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Cryptographic authentication of history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Toolkit-based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Pluggable merge strategies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Garbage accumulates unless collected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Periodic explicit object packing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429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0960" y="211747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GIT server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3579"/>
            <a:ext cx="8283844" cy="5494380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err="1"/>
              <a:t>Gitolite</a:t>
            </a:r>
            <a:endParaRPr lang="en-US" sz="1600" b="1" dirty="0"/>
          </a:p>
          <a:p>
            <a:pPr lvl="1" algn="just"/>
            <a:r>
              <a:rPr lang="en-US" sz="1400" b="0" dirty="0" err="1"/>
              <a:t>Gitolite</a:t>
            </a:r>
            <a:r>
              <a:rPr lang="en-US" sz="1400" b="0" dirty="0"/>
              <a:t> is an access control layer on top of </a:t>
            </a:r>
            <a:r>
              <a:rPr lang="en-US" sz="1400" b="0" dirty="0" err="1"/>
              <a:t>git</a:t>
            </a:r>
            <a:r>
              <a:rPr lang="en-US" sz="1400" b="0" dirty="0"/>
              <a:t>, providing fine access control to </a:t>
            </a:r>
            <a:r>
              <a:rPr lang="en-US" sz="1400" b="0" dirty="0" err="1"/>
              <a:t>git</a:t>
            </a:r>
            <a:r>
              <a:rPr lang="en-US" sz="1400" b="0" dirty="0"/>
              <a:t> repositories. It relies on other software to remotely view the repositories on the server.</a:t>
            </a:r>
          </a:p>
          <a:p>
            <a:pPr algn="just"/>
            <a:r>
              <a:rPr lang="en-US" sz="1600" b="1" dirty="0" err="1"/>
              <a:t>Gerrit</a:t>
            </a:r>
            <a:endParaRPr lang="en-US" sz="1600" b="1" dirty="0"/>
          </a:p>
          <a:p>
            <a:pPr lvl="1" algn="just"/>
            <a:r>
              <a:rPr lang="en-US" sz="1400" b="0" dirty="0" err="1">
                <a:hlinkClick r:id="rId3" tooltip="Gerrit (Software)"/>
              </a:rPr>
              <a:t>Gerrit</a:t>
            </a:r>
            <a:r>
              <a:rPr lang="en-US" sz="1400" b="0" dirty="0"/>
              <a:t> provides two out of three functionalities: access control, and managing repositories. It uses </a:t>
            </a:r>
            <a:r>
              <a:rPr lang="en-US" sz="1400" b="0" dirty="0" err="1"/>
              <a:t>jGit</a:t>
            </a:r>
            <a:r>
              <a:rPr lang="en-US" sz="1400" b="0" dirty="0"/>
              <a:t>. To view repositories it is combined e.g. with </a:t>
            </a:r>
            <a:r>
              <a:rPr lang="en-US" sz="1400" b="0" dirty="0" err="1"/>
              <a:t>Gitiles</a:t>
            </a:r>
            <a:r>
              <a:rPr lang="en-US" sz="1400" b="0" dirty="0"/>
              <a:t> or </a:t>
            </a:r>
            <a:r>
              <a:rPr lang="en-US" sz="1400" b="0" dirty="0" err="1"/>
              <a:t>GitBlit</a:t>
            </a:r>
            <a:r>
              <a:rPr lang="en-US" sz="1400" b="0" dirty="0"/>
              <a:t>.</a:t>
            </a:r>
          </a:p>
          <a:p>
            <a:pPr algn="just"/>
            <a:r>
              <a:rPr lang="en-US" sz="1600" b="1" dirty="0" err="1"/>
              <a:t>Gitblit</a:t>
            </a:r>
            <a:endParaRPr lang="en-US" sz="1600" b="1" dirty="0"/>
          </a:p>
          <a:p>
            <a:pPr lvl="1" algn="just"/>
            <a:r>
              <a:rPr lang="en-US" sz="1400" b="0" dirty="0" err="1"/>
              <a:t>Gitblit</a:t>
            </a:r>
            <a:r>
              <a:rPr lang="en-US" sz="1400" b="0" dirty="0"/>
              <a:t> can provide all three functions, but is in larger installations used as repository browser installed with </a:t>
            </a:r>
            <a:r>
              <a:rPr lang="en-US" sz="1400" b="0" dirty="0" err="1"/>
              <a:t>gerrit</a:t>
            </a:r>
            <a:r>
              <a:rPr lang="en-US" sz="1400" b="0" dirty="0"/>
              <a:t> for access control and management of repositories.</a:t>
            </a:r>
          </a:p>
          <a:p>
            <a:pPr algn="just"/>
            <a:r>
              <a:rPr lang="en-US" sz="1600" b="1" dirty="0" err="1"/>
              <a:t>Gitiles</a:t>
            </a:r>
            <a:endParaRPr lang="en-US" sz="1600" b="1" dirty="0"/>
          </a:p>
          <a:p>
            <a:pPr lvl="1" algn="just"/>
            <a:r>
              <a:rPr lang="en-US" sz="1400" b="0" dirty="0" err="1"/>
              <a:t>Gitiles</a:t>
            </a:r>
            <a:r>
              <a:rPr lang="en-US" sz="1400" b="0" dirty="0"/>
              <a:t> is a simple repository browser, usually used together with </a:t>
            </a:r>
            <a:r>
              <a:rPr lang="en-US" sz="1400" b="0" dirty="0" err="1"/>
              <a:t>gerrit</a:t>
            </a:r>
            <a:r>
              <a:rPr lang="en-US" sz="1400" b="0" dirty="0"/>
              <a:t>.</a:t>
            </a:r>
          </a:p>
          <a:p>
            <a:pPr algn="just"/>
            <a:r>
              <a:rPr lang="en-US" sz="1600" b="1" dirty="0"/>
              <a:t>Bonobo </a:t>
            </a:r>
            <a:r>
              <a:rPr lang="en-US" sz="1600" b="1" dirty="0" err="1"/>
              <a:t>Git</a:t>
            </a:r>
            <a:r>
              <a:rPr lang="en-US" sz="1600" b="1" dirty="0"/>
              <a:t> Server</a:t>
            </a:r>
          </a:p>
          <a:p>
            <a:pPr lvl="1" algn="just"/>
            <a:r>
              <a:rPr lang="en-US" sz="1400" b="0" dirty="0"/>
              <a:t>Bonobo </a:t>
            </a:r>
            <a:r>
              <a:rPr lang="en-US" sz="1400" b="0" dirty="0" err="1"/>
              <a:t>Git</a:t>
            </a:r>
            <a:r>
              <a:rPr lang="en-US" sz="1400" b="0" dirty="0"/>
              <a:t> Server is a simple </a:t>
            </a:r>
            <a:r>
              <a:rPr lang="en-US" sz="1400" b="0" dirty="0" err="1"/>
              <a:t>git</a:t>
            </a:r>
            <a:r>
              <a:rPr lang="en-US" sz="1400" b="0" dirty="0"/>
              <a:t> server for Windows implemented as an ASP.NET </a:t>
            </a:r>
            <a:r>
              <a:rPr lang="en-US" sz="1400" b="0" dirty="0" err="1"/>
              <a:t>gateway.It</a:t>
            </a:r>
            <a:r>
              <a:rPr lang="en-US" sz="1400" b="0" dirty="0"/>
              <a:t> relies on the authentication mechanisms provided by Windows Internet Information Services, thus it does not support SSH access but can be easily integrated with Active Directory.</a:t>
            </a:r>
          </a:p>
          <a:p>
            <a:pPr algn="just"/>
            <a:r>
              <a:rPr lang="en-US" sz="1600" b="1" dirty="0"/>
              <a:t>Commercial solutions</a:t>
            </a:r>
          </a:p>
          <a:p>
            <a:pPr lvl="1" algn="just"/>
            <a:r>
              <a:rPr lang="en-US" sz="1400" b="0" dirty="0"/>
              <a:t>Commercial solutions are also available to be installed </a:t>
            </a:r>
            <a:r>
              <a:rPr lang="en-US" sz="1400" b="0" dirty="0">
                <a:hlinkClick r:id="rId4" tooltip="On premises"/>
              </a:rPr>
              <a:t>on premises</a:t>
            </a:r>
            <a:r>
              <a:rPr lang="en-US" sz="1400" b="0" dirty="0"/>
              <a:t>, amongst them </a:t>
            </a:r>
            <a:r>
              <a:rPr lang="en-US" sz="1400" b="0" dirty="0">
                <a:hlinkClick r:id="rId5" tooltip="GitHub"/>
              </a:rPr>
              <a:t>GitHub</a:t>
            </a:r>
            <a:r>
              <a:rPr lang="en-US" sz="1400" b="0" dirty="0"/>
              <a:t> Software (using native git, available as a </a:t>
            </a:r>
            <a:r>
              <a:rPr lang="en-US" sz="1400" b="0" dirty="0" err="1"/>
              <a:t>vm</a:t>
            </a:r>
            <a:r>
              <a:rPr lang="en-US" sz="1400" b="0" dirty="0"/>
              <a:t>),</a:t>
            </a:r>
            <a:r>
              <a:rPr lang="en-US" sz="1400" b="0" dirty="0">
                <a:hlinkClick r:id="rId6" tooltip="Stash (software)"/>
              </a:rPr>
              <a:t>Stash</a:t>
            </a:r>
            <a:r>
              <a:rPr lang="en-US" sz="1400" b="0" dirty="0"/>
              <a:t> (using </a:t>
            </a:r>
            <a:r>
              <a:rPr lang="en-US" sz="1400" b="0" dirty="0" err="1"/>
              <a:t>jGit</a:t>
            </a:r>
            <a:r>
              <a:rPr lang="en-US" sz="1400" b="0" dirty="0"/>
              <a:t>), </a:t>
            </a:r>
            <a:r>
              <a:rPr lang="en-US" sz="1400" b="0" dirty="0">
                <a:hlinkClick r:id="rId7" tooltip="Team Foundation Server"/>
              </a:rPr>
              <a:t>Team Foundation Server</a:t>
            </a:r>
            <a:r>
              <a:rPr lang="en-US" sz="1400" b="0" dirty="0"/>
              <a:t> (using libgit2).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837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" y="2724388"/>
            <a:ext cx="7086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6000" b="1" dirty="0">
                <a:latin typeface="Candara" panose="020E0502030303020204" pitchFamily="34" charset="0"/>
              </a:rPr>
              <a:t>Basics GIT commands</a:t>
            </a:r>
          </a:p>
        </p:txBody>
      </p:sp>
    </p:spTree>
    <p:extLst>
      <p:ext uri="{BB962C8B-B14F-4D97-AF65-F5344CB8AC3E}">
        <p14:creationId xmlns:p14="http://schemas.microsoft.com/office/powerpoint/2010/main" val="378808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205309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Basic Terms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621225"/>
            <a:ext cx="8572560" cy="58679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Non Bare Repository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bare repository in Git is a normal repository which can be used to version control files by executing git commit commands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This repositor</a:t>
            </a:r>
            <a:r>
              <a:rPr lang="en-US" sz="1800" dirty="0"/>
              <a:t>y is initialized with a .git folder</a:t>
            </a:r>
            <a:endParaRPr lang="en-US" sz="1800" b="0" dirty="0"/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Bare Repository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A central repository can be created as non bare repository and multiple developers are working on this repository and pushing their changes (won’t be allowed but assume).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will not be a git commit in this repository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Branch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Branch is essentially an independent line of development that enables you to isolate your work from others.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7969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f2f9e500-2a4f-403e-abb1-514215aa6ea6">Template</Material_x0020_Type>
    <Levels xmlns="f2f9e500-2a4f-403e-abb1-514215aa6ea6">L1</Levels>
    <Category xmlns="f2f9e500-2a4f-403e-abb1-514215aa6ea6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952a6df7-b138-4f89-9bc4-e7a874ea3254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2f9e500-2a4f-403e-abb1-514215aa6ea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0BE9C3-4265-4188-8CAA-0E55739BF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e500-2a4f-403e-abb1-514215aa6ea6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942</Words>
  <Application>Microsoft Office PowerPoint</Application>
  <PresentationFormat>On-screen Show (4:3)</PresentationFormat>
  <Paragraphs>190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Candara</vt:lpstr>
      <vt:lpstr>Verdana</vt:lpstr>
      <vt:lpstr>Wingdings</vt:lpstr>
      <vt:lpstr>Capgemini_Template</vt:lpstr>
      <vt:lpstr>GITHub Essentials</vt:lpstr>
      <vt:lpstr>PowerPoint Presentation</vt:lpstr>
      <vt:lpstr>Overview</vt:lpstr>
      <vt:lpstr>Design Base</vt:lpstr>
      <vt:lpstr>CVC vs DVC</vt:lpstr>
      <vt:lpstr>Characteristics</vt:lpstr>
      <vt:lpstr>GIT server</vt:lpstr>
      <vt:lpstr>PowerPoint Presentation</vt:lpstr>
      <vt:lpstr>Basic Terms</vt:lpstr>
      <vt:lpstr>Characteristics</vt:lpstr>
      <vt:lpstr>Basic GIT Commands</vt:lpstr>
      <vt:lpstr>Basic GIT Commands</vt:lpstr>
      <vt:lpstr>PowerPoint Presentation</vt:lpstr>
      <vt:lpstr>PowerPoint Presentation</vt:lpstr>
      <vt:lpstr>GitHub Introduction</vt:lpstr>
      <vt:lpstr>Git Vs GitHub</vt:lpstr>
      <vt:lpstr>GitHub Features</vt:lpstr>
      <vt:lpstr>GitHub Hosting Server</vt:lpstr>
      <vt:lpstr>GitHub Hosting Server</vt:lpstr>
      <vt:lpstr>GitHub Hosting Server</vt:lpstr>
      <vt:lpstr>GitHub Hosting Server</vt:lpstr>
      <vt:lpstr>Demo</vt:lpstr>
      <vt:lpstr>GitHub Hosting Server</vt:lpstr>
      <vt:lpstr>Demo</vt:lpstr>
      <vt:lpstr>Issue Tracking in GitHub</vt:lpstr>
      <vt:lpstr>PowerPoint Presentation</vt:lpstr>
      <vt:lpstr>GitHub Desktop</vt:lpstr>
      <vt:lpstr>GitHub Desktop</vt:lpstr>
      <vt:lpstr>GitHub Desktop</vt:lpstr>
      <vt:lpstr>GitHub Desktop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G, Hema</cp:lastModifiedBy>
  <cp:revision>261</cp:revision>
  <dcterms:created xsi:type="dcterms:W3CDTF">2012-05-18T02:59:15Z</dcterms:created>
  <dcterms:modified xsi:type="dcterms:W3CDTF">2018-07-19T03:52:31Z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0x010100CB664C91369D984991AEE386D876C869</vt:lpwstr>
  </property>
  <property fmtid="{D5CDD505-2E9C-101B-9397-08002B2CF9AE}" pid="4" name="_SourceUrl">
    <vt:lpwstr/>
  </property>
</Properties>
</file>