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6" r:id="rId5"/>
    <p:sldId id="263" r:id="rId6"/>
    <p:sldId id="264" r:id="rId7"/>
    <p:sldId id="265" r:id="rId8"/>
    <p:sldId id="266" r:id="rId9"/>
    <p:sldId id="267" r:id="rId10"/>
    <p:sldId id="268"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10" autoAdjust="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86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12/4/2017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41216941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44" y="428596"/>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643050" y="4100538"/>
            <a:ext cx="4500594"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4"/>
          <p:cNvSpPr>
            <a:spLocks noChangeArrowheads="1"/>
          </p:cNvSpPr>
          <p:nvPr/>
        </p:nvSpPr>
        <p:spPr bwMode="auto">
          <a:xfrm>
            <a:off x="214290" y="71406"/>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ndara" pitchFamily="34" charset="0"/>
                <a:cs typeface="Arial" pitchFamily="34" charset="0"/>
              </a:rPr>
              <a:t>&lt;Course Name&gt;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Candara" pitchFamily="34" charset="0"/>
                <a:cs typeface="Arial" pitchFamily="34" charset="0"/>
              </a:rPr>
              <a:t>		    Page 0-</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Candara" pitchFamily="34" charset="0"/>
                <a:cs typeface="Arial" pitchFamily="34" charset="0"/>
              </a:rPr>
              <a:t> </a:t>
            </a:r>
          </a:p>
          <a:p>
            <a:endParaRPr lang="en-US" sz="1000" dirty="0">
              <a:latin typeface="Candara" pitchFamily="34" charset="0"/>
              <a:cs typeface="Arial" pitchFamily="34" charset="0"/>
            </a:endParaRPr>
          </a:p>
        </p:txBody>
      </p:sp>
      <p:sp>
        <p:nvSpPr>
          <p:cNvPr id="10" name="Line 8"/>
          <p:cNvSpPr>
            <a:spLocks noChangeShapeType="1"/>
          </p:cNvSpPr>
          <p:nvPr/>
        </p:nvSpPr>
        <p:spPr bwMode="auto">
          <a:xfrm>
            <a:off x="1428736" y="357158"/>
            <a:ext cx="0" cy="800100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0" y="642910"/>
            <a:ext cx="1357298" cy="276999"/>
          </a:xfrm>
          <a:prstGeom prst="rect">
            <a:avLst/>
          </a:prstGeom>
          <a:noFill/>
          <a:ln w="9525">
            <a:noFill/>
            <a:miter lim="800000"/>
            <a:headEnd/>
            <a:tailEnd/>
          </a:ln>
          <a:effectLst/>
        </p:spPr>
        <p:txBody>
          <a:bodyPr wrap="square">
            <a:spAutoFit/>
          </a:bodyPr>
          <a:lstStyle/>
          <a:p>
            <a:pPr>
              <a:spcBef>
                <a:spcPct val="50000"/>
              </a:spcBef>
            </a:pPr>
            <a:r>
              <a:rPr lang="en-US" sz="12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Candara" panose="020E0502030303020204" pitchFamily="34" charset="0"/>
        <a:ea typeface="+mn-ea"/>
        <a:cs typeface="+mn-cs"/>
      </a:defRPr>
    </a:lvl1pPr>
    <a:lvl2pPr marL="457200" algn="l" defTabSz="914400" rtl="0" eaLnBrk="1" latinLnBrk="0" hangingPunct="1">
      <a:defRPr sz="1200" kern="1200">
        <a:solidFill>
          <a:schemeClr val="tx1"/>
        </a:solidFill>
        <a:latin typeface="Candara" panose="020E0502030303020204" pitchFamily="34" charset="0"/>
        <a:ea typeface="+mn-ea"/>
        <a:cs typeface="+mn-cs"/>
      </a:defRPr>
    </a:lvl2pPr>
    <a:lvl3pPr marL="914400" algn="l" defTabSz="914400" rtl="0" eaLnBrk="1" latinLnBrk="0" hangingPunct="1">
      <a:defRPr sz="1200" kern="1200">
        <a:solidFill>
          <a:schemeClr val="tx1"/>
        </a:solidFill>
        <a:latin typeface="Candara" panose="020E0502030303020204" pitchFamily="34" charset="0"/>
        <a:ea typeface="+mn-ea"/>
        <a:cs typeface="+mn-cs"/>
      </a:defRPr>
    </a:lvl3pPr>
    <a:lvl4pPr marL="1371600" algn="l" defTabSz="914400" rtl="0" eaLnBrk="1" latinLnBrk="0" hangingPunct="1">
      <a:defRPr sz="1200" kern="1200">
        <a:solidFill>
          <a:schemeClr val="tx1"/>
        </a:solidFill>
        <a:latin typeface="Candara" panose="020E0502030303020204" pitchFamily="34" charset="0"/>
        <a:ea typeface="+mn-ea"/>
        <a:cs typeface="+mn-cs"/>
      </a:defRPr>
    </a:lvl4pPr>
    <a:lvl5pPr marL="1828800" algn="l" defTabSz="914400" rtl="0" eaLnBrk="1" latinLnBrk="0" hangingPunct="1">
      <a:defRPr sz="1200" kern="1200">
        <a:solidFill>
          <a:schemeClr val="tx1"/>
        </a:solidFill>
        <a:latin typeface="Candara" panose="020E05020303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428625"/>
            <a:ext cx="4572000" cy="3429000"/>
          </a:xfrm>
        </p:spPr>
      </p:sp>
      <p:sp>
        <p:nvSpPr>
          <p:cNvPr id="3" name="Notes Placeholder 2"/>
          <p:cNvSpPr>
            <a:spLocks noGrp="1"/>
          </p:cNvSpPr>
          <p:nvPr>
            <p:ph type="body" idx="1"/>
          </p:nvPr>
        </p:nvSpPr>
        <p:spPr/>
        <p:txBody>
          <a:bodyPr/>
          <a:lstStyle/>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endParaRPr lang="en-US" dirty="0">
              <a:latin typeface="Candara" pitchFamily="34" charset="0"/>
            </a:endParaRPr>
          </a:p>
          <a:p>
            <a:pPr algn="just"/>
            <a:r>
              <a:rPr lang="en-US" sz="1100" dirty="0">
                <a:latin typeface="Candara" pitchFamily="34" charset="0"/>
              </a:rPr>
              <a:t>Copyright © 2011 IGATE Corporation. All rights reserved. No part of this publication shall be reproduced in any way, including but not limited to photocopy, photographic, magnetic, or other record, without the prior written permission of IGATE Corporation.</a:t>
            </a:r>
          </a:p>
          <a:p>
            <a:pPr algn="just"/>
            <a:endParaRPr lang="en-US" sz="1100" dirty="0">
              <a:latin typeface="Candara" pitchFamily="34" charset="0"/>
            </a:endParaRPr>
          </a:p>
          <a:p>
            <a:pPr algn="just"/>
            <a:r>
              <a:rPr lang="en-US" sz="1100" dirty="0">
                <a:latin typeface="Candara" pitchFamily="34" charset="0"/>
              </a:rPr>
              <a:t>IGATE Corporation considers information included in this document to be Confidential and Proprietary.</a:t>
            </a:r>
          </a:p>
          <a:p>
            <a:pPr algn="just"/>
            <a:endParaRPr lang="en-US" sz="1100" dirty="0">
              <a:latin typeface="Candara" pitchFamily="34" charset="0"/>
            </a:endParaRPr>
          </a:p>
          <a:p>
            <a:pPr algn="just"/>
            <a:endParaRPr lang="en-US" dirty="0">
              <a:latin typeface="Candara" pitchFamily="34" charset="0"/>
            </a:endParaRPr>
          </a:p>
        </p:txBody>
      </p:sp>
    </p:spTree>
    <p:extLst>
      <p:ext uri="{BB962C8B-B14F-4D97-AF65-F5344CB8AC3E}">
        <p14:creationId xmlns:p14="http://schemas.microsoft.com/office/powerpoint/2010/main" val="1659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Image Placeholder 4"/>
          <p:cNvSpPr>
            <a:spLocks noGrp="1" noRot="1" noChangeAspect="1"/>
          </p:cNvSpPr>
          <p:nvPr>
            <p:ph type="sldImg"/>
          </p:nvPr>
        </p:nvSpPr>
        <p:spPr>
          <a:xfrm>
            <a:off x="1571625" y="428625"/>
            <a:ext cx="4572000" cy="34290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b">
            <a:normAutofit/>
          </a:bodyPr>
          <a:lstStyle>
            <a:lvl1pPr algn="r">
              <a:lnSpc>
                <a:spcPts val="2250"/>
              </a:lnSpc>
              <a:defRPr sz="195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algn="r">
              <a:lnSpc>
                <a:spcPts val="1650"/>
              </a:lnSpc>
              <a:defRPr sz="135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82511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21756"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8000" y="1828802"/>
            <a:ext cx="2286000" cy="1646127"/>
          </a:xfrm>
          <a:prstGeom prst="rect">
            <a:avLst/>
          </a:prstGeom>
        </p:spPr>
      </p:pic>
    </p:spTree>
    <p:extLst>
      <p:ext uri="{BB962C8B-B14F-4D97-AF65-F5344CB8AC3E}">
        <p14:creationId xmlns:p14="http://schemas.microsoft.com/office/powerpoint/2010/main" val="333371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1" y="2010607"/>
            <a:ext cx="4157663" cy="4442581"/>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4680349" y="2010606"/>
            <a:ext cx="4137333" cy="4441372"/>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1" y="1420990"/>
            <a:ext cx="4157663"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4680349" y="1420990"/>
            <a:ext cx="4137333"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305991" y="404813"/>
            <a:ext cx="8208447"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225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Python </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00645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4517975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2276872"/>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3261834"/>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p>
        </p:txBody>
      </p:sp>
    </p:spTree>
    <p:extLst>
      <p:ext uri="{BB962C8B-B14F-4D97-AF65-F5344CB8AC3E}">
        <p14:creationId xmlns:p14="http://schemas.microsoft.com/office/powerpoint/2010/main" val="309095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3555553"/>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4540515"/>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p>
        </p:txBody>
      </p:sp>
      <p:pic>
        <p:nvPicPr>
          <p:cNvPr id="8" name="Picture Placeholder 8">
            <a:extLst>
              <a:ext uri="{FF2B5EF4-FFF2-40B4-BE49-F238E27FC236}">
                <a16:creationId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4659231" y="1"/>
            <a:ext cx="4482498" cy="6859588"/>
          </a:xfrm>
          <a:prstGeom prst="rect">
            <a:avLst/>
          </a:prstGeom>
        </p:spPr>
      </p:pic>
    </p:spTree>
    <p:extLst>
      <p:ext uri="{BB962C8B-B14F-4D97-AF65-F5344CB8AC3E}">
        <p14:creationId xmlns:p14="http://schemas.microsoft.com/office/powerpoint/2010/main" val="34725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188163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184824125"/>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2"/>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sz="1350" dirty="0"/>
          </a:p>
        </p:txBody>
      </p:sp>
      <p:pic>
        <p:nvPicPr>
          <p:cNvPr id="8"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165726"/>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2" y="5770563"/>
            <a:ext cx="1668463" cy="38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163" y="6246814"/>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138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575"/>
            </a:lvl1pPr>
            <a:lvl2pPr>
              <a:defRPr sz="1350"/>
            </a:lvl2pPr>
            <a:lvl3pPr>
              <a:defRPr sz="12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lIns="121917" tIns="60958" rIns="121917" bIns="60958"/>
          <a:lstStyle/>
          <a:p>
            <a:fld id="{47CD3BC1-A2FE-477B-BC4B-91440EEA7D51}" type="datetimeFigureOut">
              <a:rPr lang="en-US" smtClean="0"/>
              <a:pPr/>
              <a:t>12/4/2017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121917" tIns="60958" rIns="121917" bIns="60958"/>
          <a:lstStyle/>
          <a:p>
            <a:endParaRPr lang="en-US"/>
          </a:p>
        </p:txBody>
      </p:sp>
      <p:sp>
        <p:nvSpPr>
          <p:cNvPr id="6" name="Slide Number Placeholder 5"/>
          <p:cNvSpPr>
            <a:spLocks noGrp="1"/>
          </p:cNvSpPr>
          <p:nvPr>
            <p:ph type="sldNum" sz="quarter" idx="12"/>
          </p:nvPr>
        </p:nvSpPr>
        <p:spPr>
          <a:xfrm>
            <a:off x="6553200" y="6376245"/>
            <a:ext cx="2133600" cy="365125"/>
          </a:xfrm>
          <a:prstGeom prst="rect">
            <a:avLst/>
          </a:prstGeom>
        </p:spPr>
        <p:txBody>
          <a:bodyPr lIns="121917" tIns="60958" rIns="121917" bIns="60958"/>
          <a:lstStyle/>
          <a:p>
            <a:fld id="{277C1CF3-A711-4C17-A994-E6863511BAD7}" type="slidenum">
              <a:rPr lang="en-US" smtClean="0"/>
              <a:pPr/>
              <a:t>‹#›</a:t>
            </a:fld>
            <a:endParaRPr lang="en-US" dirty="0"/>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7333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52361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925244"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3760" y="1828800"/>
            <a:ext cx="1828800" cy="2426400"/>
          </a:xfrm>
          <a:prstGeom prst="rect">
            <a:avLst/>
          </a:prstGeom>
        </p:spPr>
      </p:pic>
    </p:spTree>
    <p:extLst>
      <p:ext uri="{BB962C8B-B14F-4D97-AF65-F5344CB8AC3E}">
        <p14:creationId xmlns:p14="http://schemas.microsoft.com/office/powerpoint/2010/main" val="277946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257272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685800" rtl="0" eaLnBrk="1" latinLnBrk="0" hangingPunct="1">
        <a:lnSpc>
          <a:spcPts val="2250"/>
        </a:lnSpc>
        <a:spcBef>
          <a:spcPct val="0"/>
        </a:spcBef>
        <a:buNone/>
        <a:defRPr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3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427984" y="3645024"/>
            <a:ext cx="835485" cy="646331"/>
          </a:xfrm>
          <a:prstGeom prst="rect">
            <a:avLst/>
          </a:prstGeom>
        </p:spPr>
        <p:txBody>
          <a:bodyPr wrap="none">
            <a:spAutoFit/>
          </a:bodyPr>
          <a:lstStyle/>
          <a:p>
            <a:r>
              <a:rPr lang="en-US" sz="3600" dirty="0">
                <a:latin typeface="Candara" panose="020E0502030303020204" pitchFamily="34" charset="0"/>
              </a:rPr>
              <a:t>GIT</a:t>
            </a:r>
          </a:p>
        </p:txBody>
      </p:sp>
      <p:sp>
        <p:nvSpPr>
          <p:cNvPr id="16" name="Rectangle 15"/>
          <p:cNvSpPr/>
          <p:nvPr/>
        </p:nvSpPr>
        <p:spPr>
          <a:xfrm>
            <a:off x="5580112" y="4581128"/>
            <a:ext cx="2885670" cy="1323439"/>
          </a:xfrm>
          <a:prstGeom prst="rect">
            <a:avLst/>
          </a:prstGeom>
        </p:spPr>
        <p:txBody>
          <a:bodyPr wrap="square">
            <a:spAutoFit/>
          </a:bodyPr>
          <a:lstStyle/>
          <a:p>
            <a:r>
              <a:rPr lang="en-US" sz="2000" dirty="0"/>
              <a:t>Distributed revision control and source code management (SCM)</a:t>
            </a:r>
            <a:endParaRPr lang="en-US" sz="2000" dirty="0">
              <a:solidFill>
                <a:schemeClr val="bg1">
                  <a:lumMod val="50000"/>
                </a:schemeClr>
              </a:solidFill>
              <a:latin typeface="Candara" panose="020E0502030303020204" pitchFamily="34" charset="0"/>
            </a:endParaRPr>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a:t>Working with GIT</a:t>
            </a:r>
          </a:p>
        </p:txBody>
      </p:sp>
      <p:sp>
        <p:nvSpPr>
          <p:cNvPr id="12" name="Subtitle 11"/>
          <p:cNvSpPr>
            <a:spLocks noGrp="1"/>
          </p:cNvSpPr>
          <p:nvPr>
            <p:ph type="subTitle" idx="1"/>
          </p:nvPr>
        </p:nvSpPr>
        <p:spPr/>
        <p:txBody>
          <a:bodyPr/>
          <a:lstStyle/>
          <a:p>
            <a:r>
              <a:rPr lang="en-US" dirty="0">
                <a:solidFill>
                  <a:schemeClr val="tx1"/>
                </a:solidFill>
              </a:rPr>
              <a:t>(</a:t>
            </a:r>
            <a:r>
              <a:rPr lang="en-US" b="0" dirty="0">
                <a:solidFill>
                  <a:schemeClr val="tx1"/>
                </a:solidFill>
              </a:rPr>
              <a:t>Based on 1.9 version</a:t>
            </a:r>
            <a:r>
              <a:rPr lang="en-US" dirty="0">
                <a:solidFill>
                  <a:schemeClr val="tx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Document History</a:t>
            </a:r>
            <a:endParaRPr lang="en-US" sz="2400" dirty="0"/>
          </a:p>
        </p:txBody>
      </p:sp>
      <p:graphicFrame>
        <p:nvGraphicFramePr>
          <p:cNvPr id="5" name="Group 53"/>
          <p:cNvGraphicFramePr>
            <a:graphicFrameLocks noGrp="1"/>
          </p:cNvGraphicFramePr>
          <p:nvPr>
            <p:ph idx="1"/>
            <p:extLst>
              <p:ext uri="{D42A27DB-BD31-4B8C-83A1-F6EECF244321}">
                <p14:modId xmlns:p14="http://schemas.microsoft.com/office/powerpoint/2010/main" val="3639941398"/>
              </p:ext>
            </p:extLst>
          </p:nvPr>
        </p:nvGraphicFramePr>
        <p:xfrm>
          <a:off x="428596" y="1357298"/>
          <a:ext cx="8229600" cy="1447800"/>
        </p:xfrm>
        <a:graphic>
          <a:graphicData uri="http://schemas.openxmlformats.org/drawingml/2006/table">
            <a:tbl>
              <a:tblPr/>
              <a:tblGrid>
                <a:gridCol w="10287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Change Record Remarks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22/09/2014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a:ln>
                            <a:noFill/>
                          </a:ln>
                          <a:solidFill>
                            <a:schemeClr val="tx1"/>
                          </a:solidFill>
                          <a:effectLst/>
                          <a:latin typeface="Candara" pitchFamily="34" charset="0"/>
                        </a:rPr>
                        <a:t>Pravin Surve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a:ln>
                            <a:noFill/>
                          </a:ln>
                          <a:solidFill>
                            <a:schemeClr val="tx1"/>
                          </a:solidFill>
                          <a:effectLst/>
                          <a:latin typeface="Candara" pitchFamily="34" charset="0"/>
                        </a:rPr>
                        <a:t>New Content</a:t>
                      </a:r>
                      <a:endParaRPr kumimoji="0" lang="en-US" sz="1100" b="1" i="0" u="none" strike="noStrike" cap="none" normalizeH="0" baseline="0" dirty="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Course Goals and Non Goals</a:t>
            </a:r>
            <a:endParaRPr lang="en-US" sz="2400" dirty="0"/>
          </a:p>
        </p:txBody>
      </p:sp>
      <p:sp>
        <p:nvSpPr>
          <p:cNvPr id="6" name="Content Placeholder 5"/>
          <p:cNvSpPr>
            <a:spLocks noGrp="1"/>
          </p:cNvSpPr>
          <p:nvPr>
            <p:ph idx="1"/>
          </p:nvPr>
        </p:nvSpPr>
        <p:spPr>
          <a:xfrm>
            <a:off x="285719" y="1214422"/>
            <a:ext cx="6400800" cy="5072098"/>
          </a:xfrm>
        </p:spPr>
        <p:txBody>
          <a:bodyPr/>
          <a:lstStyle/>
          <a:p>
            <a:pPr>
              <a:buFont typeface="Wingdings" pitchFamily="2" charset="2"/>
              <a:buChar char="Ø"/>
            </a:pPr>
            <a:r>
              <a:rPr lang="en-US" dirty="0">
                <a:solidFill>
                  <a:schemeClr val="tx1"/>
                </a:solidFill>
              </a:rPr>
              <a:t>Course Goals</a:t>
            </a:r>
          </a:p>
          <a:p>
            <a:pPr lvl="1"/>
            <a:r>
              <a:rPr lang="en-US" dirty="0">
                <a:solidFill>
                  <a:schemeClr val="tx1"/>
                </a:solidFill>
              </a:rPr>
              <a:t>Understand working with GIT</a:t>
            </a:r>
          </a:p>
          <a:p>
            <a:endParaRPr lang="en-US" dirty="0">
              <a:solidFill>
                <a:schemeClr val="tx1"/>
              </a:solidFill>
            </a:endParaRPr>
          </a:p>
          <a:p>
            <a:pPr>
              <a:buFont typeface="Wingdings" pitchFamily="2" charset="2"/>
              <a:buChar char="Ø"/>
            </a:pPr>
            <a:r>
              <a:rPr lang="en-US" dirty="0">
                <a:solidFill>
                  <a:schemeClr val="tx1"/>
                </a:solidFill>
              </a:rPr>
              <a:t>Course Non Goals </a:t>
            </a:r>
          </a:p>
          <a:p>
            <a:pPr lvl="1"/>
            <a:r>
              <a:rPr lang="en-US" dirty="0">
                <a:solidFill>
                  <a:schemeClr val="tx1"/>
                </a:solidFill>
              </a:rPr>
              <a:t>GUI based GIT support / integration with any other tool</a:t>
            </a:r>
          </a:p>
        </p:txBody>
      </p:sp>
      <p:pic>
        <p:nvPicPr>
          <p:cNvPr id="4" name="Picture 12"/>
          <p:cNvPicPr>
            <a:picLocks noChangeAspect="1" noChangeArrowheads="1"/>
          </p:cNvPicPr>
          <p:nvPr/>
        </p:nvPicPr>
        <p:blipFill>
          <a:blip r:embed="rId3"/>
          <a:srcRect/>
          <a:stretch>
            <a:fillRect/>
          </a:stretch>
        </p:blipFill>
        <p:spPr bwMode="auto">
          <a:xfrm>
            <a:off x="7010400" y="1143000"/>
            <a:ext cx="1581150" cy="14509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Pre-requisites</a:t>
            </a:r>
            <a:endParaRPr lang="en-US" sz="2400" dirty="0"/>
          </a:p>
        </p:txBody>
      </p:sp>
      <p:sp>
        <p:nvSpPr>
          <p:cNvPr id="6" name="Content Placeholder 5"/>
          <p:cNvSpPr>
            <a:spLocks noGrp="1"/>
          </p:cNvSpPr>
          <p:nvPr>
            <p:ph idx="1"/>
          </p:nvPr>
        </p:nvSpPr>
        <p:spPr>
          <a:xfrm>
            <a:off x="428596" y="1214422"/>
            <a:ext cx="8229600" cy="4525963"/>
          </a:xfrm>
        </p:spPr>
        <p:txBody>
          <a:bodyPr/>
          <a:lstStyle/>
          <a:p>
            <a:pPr>
              <a:buFont typeface="Wingdings" pitchFamily="2" charset="2"/>
              <a:buChar char="Ø"/>
            </a:pPr>
            <a:r>
              <a:rPr lang="en-US" dirty="0">
                <a:solidFill>
                  <a:schemeClr val="tx1"/>
                </a:solidFill>
              </a:rPr>
              <a:t>List the Course Pre-requisites </a:t>
            </a:r>
          </a:p>
          <a:p>
            <a:pPr lvl="1"/>
            <a:r>
              <a:rPr lang="en-US" dirty="0">
                <a:solidFill>
                  <a:schemeClr val="tx1"/>
                </a:solidFill>
              </a:rPr>
              <a:t>Basic understanding about version </a:t>
            </a:r>
            <a:r>
              <a:rPr lang="en-US">
                <a:solidFill>
                  <a:schemeClr val="tx1"/>
                </a:solidFill>
              </a:rPr>
              <a:t>maintenance systems</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Intended Audience</a:t>
            </a:r>
            <a:endParaRPr lang="en-US" sz="2400" dirty="0"/>
          </a:p>
        </p:txBody>
      </p:sp>
      <p:sp>
        <p:nvSpPr>
          <p:cNvPr id="6" name="Content Placeholder 5"/>
          <p:cNvSpPr>
            <a:spLocks noGrp="1"/>
          </p:cNvSpPr>
          <p:nvPr>
            <p:ph idx="1"/>
          </p:nvPr>
        </p:nvSpPr>
        <p:spPr>
          <a:xfrm>
            <a:off x="285720" y="1214422"/>
            <a:ext cx="6400800" cy="5074920"/>
          </a:xfrm>
        </p:spPr>
        <p:txBody>
          <a:bodyPr/>
          <a:lstStyle/>
          <a:p>
            <a:pPr>
              <a:buFont typeface="Wingdings" pitchFamily="2" charset="2"/>
              <a:buChar char="Ø"/>
            </a:pPr>
            <a:r>
              <a:rPr lang="en-US" dirty="0">
                <a:solidFill>
                  <a:schemeClr val="tx1"/>
                </a:solidFill>
              </a:rPr>
              <a:t>Developers, Test Engineers, Designers</a:t>
            </a:r>
          </a:p>
        </p:txBody>
      </p:sp>
      <p:pic>
        <p:nvPicPr>
          <p:cNvPr id="4" name="Picture 12"/>
          <p:cNvPicPr>
            <a:picLocks noChangeAspect="1" noChangeArrowheads="1"/>
          </p:cNvPicPr>
          <p:nvPr/>
        </p:nvPicPr>
        <p:blipFill>
          <a:blip r:embed="rId3"/>
          <a:srcRect/>
          <a:stretch>
            <a:fillRect/>
          </a:stretch>
        </p:blipFill>
        <p:spPr bwMode="auto">
          <a:xfrm>
            <a:off x="7543800" y="1219200"/>
            <a:ext cx="1000125" cy="762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Day Wise Schedule</a:t>
            </a:r>
            <a:endParaRPr lang="en-US" sz="2400" dirty="0"/>
          </a:p>
        </p:txBody>
      </p:sp>
      <p:sp>
        <p:nvSpPr>
          <p:cNvPr id="6" name="Content Placeholder 5"/>
          <p:cNvSpPr>
            <a:spLocks noGrp="1"/>
          </p:cNvSpPr>
          <p:nvPr>
            <p:ph idx="1"/>
          </p:nvPr>
        </p:nvSpPr>
        <p:spPr>
          <a:xfrm>
            <a:off x="357158" y="1000108"/>
            <a:ext cx="8229600" cy="4525963"/>
          </a:xfrm>
        </p:spPr>
        <p:txBody>
          <a:bodyPr/>
          <a:lstStyle/>
          <a:p>
            <a:pPr>
              <a:buFont typeface="Wingdings" pitchFamily="2" charset="2"/>
              <a:buChar char="Ø"/>
            </a:pPr>
            <a:r>
              <a:rPr lang="en-US" dirty="0">
                <a:solidFill>
                  <a:schemeClr val="tx1"/>
                </a:solidFill>
              </a:rPr>
              <a:t>Day 1</a:t>
            </a:r>
          </a:p>
          <a:p>
            <a:pPr lvl="1">
              <a:buNone/>
            </a:pPr>
            <a:r>
              <a:rPr lang="en-US" dirty="0">
                <a:solidFill>
                  <a:schemeClr val="tx1"/>
                </a:solidFill>
              </a:rPr>
              <a:t>Lesson 1: Introduction to GIT</a:t>
            </a:r>
          </a:p>
          <a:p>
            <a:pPr lvl="1">
              <a:buNone/>
            </a:pPr>
            <a:r>
              <a:rPr lang="en-US" dirty="0">
                <a:solidFill>
                  <a:schemeClr val="tx1"/>
                </a:solidFill>
              </a:rPr>
              <a:t>Lesson 2: Repositories and Branches</a:t>
            </a:r>
          </a:p>
          <a:p>
            <a:pPr lvl="1">
              <a:buNone/>
            </a:pPr>
            <a:r>
              <a:rPr lang="en-US" dirty="0">
                <a:solidFill>
                  <a:schemeClr val="tx1"/>
                </a:solidFill>
              </a:rPr>
              <a:t>Lesson 3: Working with GIT Repositories</a:t>
            </a:r>
          </a:p>
          <a:p>
            <a:pPr lvl="1">
              <a:buNone/>
            </a:pPr>
            <a:r>
              <a:rPr lang="en-US" dirty="0">
                <a:solidFill>
                  <a:schemeClr val="tx1"/>
                </a:solidFill>
              </a:rPr>
              <a:t>Lesson 4: Working with GIT Branches, merging branches and tags</a:t>
            </a:r>
          </a:p>
          <a:p>
            <a:pPr lvl="1">
              <a:buNone/>
            </a:pPr>
            <a:endParaRPr lang="en-US" dirty="0">
              <a:solidFill>
                <a:schemeClr val="tx1"/>
              </a:solidFill>
            </a:endParaRPr>
          </a:p>
          <a:p>
            <a:pPr lvl="1">
              <a:buNone/>
            </a:pPr>
            <a:r>
              <a:rPr lang="en-US" dirty="0">
                <a:solidFill>
                  <a:schemeClr val="tx1"/>
                </a:solidFill>
              </a:rPr>
              <a:t>Case Study</a:t>
            </a:r>
          </a:p>
          <a:p>
            <a:pPr lvl="1"/>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References</a:t>
            </a:r>
            <a:endParaRPr lang="en-US" sz="2400" dirty="0"/>
          </a:p>
        </p:txBody>
      </p:sp>
      <p:sp>
        <p:nvSpPr>
          <p:cNvPr id="6" name="Content Placeholder 5"/>
          <p:cNvSpPr>
            <a:spLocks noGrp="1"/>
          </p:cNvSpPr>
          <p:nvPr>
            <p:ph idx="1"/>
          </p:nvPr>
        </p:nvSpPr>
        <p:spPr>
          <a:xfrm>
            <a:off x="285720" y="1214422"/>
            <a:ext cx="6400800" cy="5072098"/>
          </a:xfrm>
        </p:spPr>
        <p:txBody>
          <a:bodyPr/>
          <a:lstStyle/>
          <a:p>
            <a:pPr>
              <a:buFont typeface="Wingdings" pitchFamily="2" charset="2"/>
              <a:buChar char="Ø"/>
            </a:pPr>
            <a:r>
              <a:rPr lang="en-US" dirty="0">
                <a:solidFill>
                  <a:schemeClr val="tx1"/>
                </a:solidFill>
              </a:rPr>
              <a:t>Pragmatic version control using GIT</a:t>
            </a:r>
          </a:p>
          <a:p>
            <a:pPr>
              <a:buFont typeface="Wingdings" pitchFamily="2" charset="2"/>
              <a:buChar char="Ø"/>
            </a:pPr>
            <a:r>
              <a:rPr lang="en-US" dirty="0">
                <a:solidFill>
                  <a:schemeClr val="tx1"/>
                </a:solidFill>
              </a:rPr>
              <a:t>Vogella.com</a:t>
            </a:r>
          </a:p>
          <a:p>
            <a:pPr lvl="1">
              <a:buNone/>
            </a:pPr>
            <a:endParaRPr lang="en-US" dirty="0"/>
          </a:p>
          <a:p>
            <a:pPr lvl="1">
              <a:buNone/>
            </a:pPr>
            <a:endParaRPr lang="en-US" dirty="0"/>
          </a:p>
        </p:txBody>
      </p:sp>
      <p:pic>
        <p:nvPicPr>
          <p:cNvPr id="4" name="Picture 10"/>
          <p:cNvPicPr>
            <a:picLocks noChangeAspect="1" noChangeArrowheads="1"/>
          </p:cNvPicPr>
          <p:nvPr/>
        </p:nvPicPr>
        <p:blipFill>
          <a:blip r:embed="rId3"/>
          <a:srcRect/>
          <a:stretch>
            <a:fillRect/>
          </a:stretch>
        </p:blipFill>
        <p:spPr bwMode="auto">
          <a:xfrm>
            <a:off x="6629400" y="1219200"/>
            <a:ext cx="1905000" cy="1790700"/>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f2f9e500-2a4f-403e-abb1-514215aa6ea6">Template</Material_x0020_Type>
    <Levels xmlns="f2f9e500-2a4f-403e-abb1-514215aa6ea6">L1</Levels>
    <Category xmlns="f2f9e500-2a4f-403e-abb1-514215aa6ea6">Module Artifact</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664C91369D984991AEE386D876C869" ma:contentTypeVersion="3" ma:contentTypeDescription="Create a new document." ma:contentTypeScope="" ma:versionID="a51899a532c37e5ca61817437f4815f9">
  <xsd:schema xmlns:xsd="http://www.w3.org/2001/XMLSchema" xmlns:xs="http://www.w3.org/2001/XMLSchema" xmlns:p="http://schemas.microsoft.com/office/2006/metadata/properties" xmlns:ns2="f2f9e500-2a4f-403e-abb1-514215aa6ea6" xmlns:ns3="952a6df7-b138-4f89-9bc4-e7a874ea3254" targetNamespace="http://schemas.microsoft.com/office/2006/metadata/properties" ma:root="true" ma:fieldsID="45d205d1640a34948cbc94912e7cd74a" ns2:_="" ns3:_="">
    <xsd:import namespace="f2f9e500-2a4f-403e-abb1-514215aa6ea6"/>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9e500-2a4f-403e-abb1-514215aa6ea6"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 ds:uri="952a6df7-b138-4f89-9bc4-e7a874ea3254"/>
    <ds:schemaRef ds:uri="f2f9e500-2a4f-403e-abb1-514215aa6ea6"/>
  </ds:schemaRefs>
</ds:datastoreItem>
</file>

<file path=customXml/itemProps2.xml><?xml version="1.0" encoding="utf-8"?>
<ds:datastoreItem xmlns:ds="http://schemas.openxmlformats.org/officeDocument/2006/customXml" ds:itemID="{55D2D0D3-316D-40F2-BC8F-CBA1D9225F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9e500-2a4f-403e-abb1-514215aa6ea6"/>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D7665F-8C87-49F1-94B0-6D13FB5E12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1409</TotalTime>
  <Words>224</Words>
  <Application>Microsoft Office PowerPoint</Application>
  <PresentationFormat>On-screen Show (4:3)</PresentationFormat>
  <Paragraphs>80</Paragraphs>
  <Slides>8</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Candara</vt:lpstr>
      <vt:lpstr>Verdana</vt:lpstr>
      <vt:lpstr>Wingdings</vt:lpstr>
      <vt:lpstr>Capgemini_Template</vt:lpstr>
      <vt:lpstr>PowerPoint Presentation</vt:lpstr>
      <vt:lpstr>Working with GIT</vt:lpstr>
      <vt:lpstr>Document History</vt:lpstr>
      <vt:lpstr>Course Goals and Non Goals</vt:lpstr>
      <vt:lpstr>Pre-requisites</vt:lpstr>
      <vt:lpstr>Intended Audience</vt:lpstr>
      <vt:lpstr>Day Wise Schedule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G, Hema</cp:lastModifiedBy>
  <cp:revision>95</cp:revision>
  <dcterms:created xsi:type="dcterms:W3CDTF">2014-04-28T11:21:39Z</dcterms:created>
  <dcterms:modified xsi:type="dcterms:W3CDTF">2017-12-04T03:50:14Z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0x010100CB664C91369D984991AEE386D876C869</vt:lpwstr>
  </property>
</Properties>
</file>