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7"/>
  </p:notesMasterIdLst>
  <p:handoutMasterIdLst>
    <p:handoutMasterId r:id="rId18"/>
  </p:handoutMasterIdLst>
  <p:sldIdLst>
    <p:sldId id="265" r:id="rId5"/>
    <p:sldId id="259" r:id="rId6"/>
    <p:sldId id="280" r:id="rId7"/>
    <p:sldId id="298" r:id="rId8"/>
    <p:sldId id="299" r:id="rId9"/>
    <p:sldId id="300" r:id="rId10"/>
    <p:sldId id="301" r:id="rId11"/>
    <p:sldId id="302" r:id="rId12"/>
    <p:sldId id="303" r:id="rId13"/>
    <p:sldId id="304" r:id="rId14"/>
    <p:sldId id="305" r:id="rId15"/>
    <p:sldId id="2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2" d="100"/>
          <a:sy n="62" d="100"/>
        </p:scale>
        <p:origin x="1590"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8" d="100"/>
          <a:sy n="118" d="100"/>
        </p:scale>
        <p:origin x="-1488" y="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&lt;Course Name&gt;				&lt;Lesson Name&gt;		</a:t>
            </a:r>
            <a:endParaRPr lang="en-US"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cs typeface="Arial" pitchFamily="34" charset="0"/>
              </a:rPr>
              <a:t>		 Page XX-</a:t>
            </a:r>
            <a:fld id="{BD9FB300-F9DC-4669-88F4-967ABA23CC04}" type="slidenum">
              <a:rPr lang="en-US" sz="10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Candara" panose="020E0502030303020204" pitchFamily="34" charset="0"/>
                <a:cs typeface="Arial" pitchFamily="34" charset="0"/>
              </a:rPr>
              <a:t> </a:t>
            </a:r>
          </a:p>
          <a:p>
            <a:r>
              <a:rPr lang="en-US" sz="10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10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10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10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tionary.org/wiki/gi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British_English"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Open_source" TargetMode="External"/><Relationship Id="rId3" Type="http://schemas.openxmlformats.org/officeDocument/2006/relationships/hyperlink" Target="http://en.wikipedia.org/wiki/Software" TargetMode="External"/><Relationship Id="rId7" Type="http://schemas.openxmlformats.org/officeDocument/2006/relationships/hyperlink" Target="http://en.wikipedia.org/wiki/Source_cod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Software_configuration_management" TargetMode="External"/><Relationship Id="rId5" Type="http://schemas.openxmlformats.org/officeDocument/2006/relationships/hyperlink" Target="http://en.wikipedia.org/wiki/Configuration_management" TargetMode="External"/><Relationship Id="rId10" Type="http://schemas.openxmlformats.org/officeDocument/2006/relationships/hyperlink" Target="http://en.wikipedia.org/wiki/Git_(software)" TargetMode="External"/><Relationship Id="rId4" Type="http://schemas.openxmlformats.org/officeDocument/2006/relationships/hyperlink" Target="http://en.wikipedia.org/wiki/Distributed_revision_control" TargetMode="External"/><Relationship Id="rId9" Type="http://schemas.openxmlformats.org/officeDocument/2006/relationships/hyperlink" Target="http://en.wikipedia.org/wiki/Revision_contro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Heuristic_(computer_science)" TargetMode="External"/><Relationship Id="rId7" Type="http://schemas.openxmlformats.org/officeDocument/2006/relationships/hyperlink" Target="http://en.wikipedia.org/wiki/Delta_encod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ndex.php?title=Interleaved_deltas&amp;action=edit&amp;redlink=1" TargetMode="External"/><Relationship Id="rId5" Type="http://schemas.openxmlformats.org/officeDocument/2006/relationships/hyperlink" Target="http://en.wikipedia.org/wiki/Revision_Control_System" TargetMode="External"/><Relationship Id="rId4" Type="http://schemas.openxmlformats.org/officeDocument/2006/relationships/hyperlink" Target="http://en.wikipedia.org/wiki/Source_Code_Control_Syste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current_Versions_Syste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Central_processing_unit" TargetMode="External"/><Relationship Id="rId5" Type="http://schemas.openxmlformats.org/officeDocument/2006/relationships/hyperlink" Target="http://en.wikipedia.org/wiki/Source_code" TargetMode="External"/><Relationship Id="rId4" Type="http://schemas.openxmlformats.org/officeDocument/2006/relationships/hyperlink" Target="http://en.wikipedia.org/wiki/Ino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Candara" panose="020E0502030303020204" pitchFamily="34" charset="0"/>
                <a:ea typeface="+mn-ea"/>
                <a:cs typeface="Arial" pitchFamily="34" charset="0"/>
              </a:rPr>
              <a:t>Torvalds has quipped about the name </a:t>
            </a:r>
            <a:r>
              <a:rPr lang="en-US" sz="1000" b="0" i="1" u="none" strike="noStrike" kern="1200" dirty="0" err="1">
                <a:solidFill>
                  <a:schemeClr val="tx1"/>
                </a:solidFill>
                <a:effectLst/>
                <a:latin typeface="Candara" panose="020E0502030303020204" pitchFamily="34" charset="0"/>
                <a:ea typeface="+mn-ea"/>
                <a:cs typeface="Arial" pitchFamily="34" charset="0"/>
                <a:hlinkClick r:id="rId3" tooltip="wikt:git"/>
              </a:rPr>
              <a:t>git</a:t>
            </a:r>
            <a:r>
              <a:rPr lang="en-US" sz="1000" b="0" i="0" kern="1200" dirty="0">
                <a:solidFill>
                  <a:schemeClr val="tx1"/>
                </a:solidFill>
                <a:effectLst/>
                <a:latin typeface="Candara" panose="020E0502030303020204" pitchFamily="34" charset="0"/>
                <a:ea typeface="+mn-ea"/>
                <a:cs typeface="Arial" pitchFamily="34" charset="0"/>
              </a:rPr>
              <a:t>, which is </a:t>
            </a:r>
            <a:r>
              <a:rPr lang="en-US" sz="1000" b="0" i="0" u="none" strike="noStrike" kern="1200" dirty="0">
                <a:solidFill>
                  <a:schemeClr val="tx1"/>
                </a:solidFill>
                <a:effectLst/>
                <a:latin typeface="Candara" panose="020E0502030303020204" pitchFamily="34" charset="0"/>
                <a:ea typeface="+mn-ea"/>
                <a:cs typeface="Arial" pitchFamily="34" charset="0"/>
                <a:hlinkClick r:id="rId4" tooltip="British English"/>
              </a:rPr>
              <a:t>British English</a:t>
            </a:r>
            <a:r>
              <a:rPr lang="en-US" sz="1000" b="0" i="0" kern="1200" dirty="0">
                <a:solidFill>
                  <a:schemeClr val="tx1"/>
                </a:solidFill>
                <a:effectLst/>
                <a:latin typeface="Candara" panose="020E0502030303020204" pitchFamily="34" charset="0"/>
                <a:ea typeface="+mn-ea"/>
                <a:cs typeface="Arial" pitchFamily="34" charset="0"/>
              </a:rPr>
              <a:t> slang roughly equivalent to "unpleasant person". Torvalds said: "I'm an egotistical bastard, and I name all my projects after myself. </a:t>
            </a:r>
          </a:p>
          <a:p>
            <a:r>
              <a:rPr lang="en-US" sz="1000" b="0" i="0" kern="1200" dirty="0">
                <a:solidFill>
                  <a:schemeClr val="tx1"/>
                </a:solidFill>
                <a:effectLst/>
                <a:latin typeface="Candara" panose="020E0502030303020204" pitchFamily="34" charset="0"/>
                <a:ea typeface="+mn-ea"/>
                <a:cs typeface="Arial" pitchFamily="34" charset="0"/>
              </a:rPr>
              <a:t>The </a:t>
            </a:r>
            <a:r>
              <a:rPr lang="en-US" sz="1000" b="0" i="0" u="none" strike="noStrike" kern="1200" baseline="0" dirty="0">
                <a:solidFill>
                  <a:schemeClr val="tx1"/>
                </a:solidFill>
                <a:effectLst/>
                <a:latin typeface="Candara" panose="020E0502030303020204" pitchFamily="34" charset="0"/>
                <a:ea typeface="+mn-ea"/>
                <a:cs typeface="Arial" pitchFamily="34" charset="0"/>
              </a:rPr>
              <a:t> manual page of </a:t>
            </a:r>
            <a:r>
              <a:rPr lang="en-US" sz="1000" b="0" i="0" u="none" strike="noStrike" kern="1200" baseline="0" dirty="0" err="1">
                <a:solidFill>
                  <a:schemeClr val="tx1"/>
                </a:solidFill>
                <a:effectLst/>
                <a:latin typeface="Candara" panose="020E0502030303020204" pitchFamily="34" charset="0"/>
                <a:ea typeface="+mn-ea"/>
                <a:cs typeface="Arial" pitchFamily="34" charset="0"/>
              </a:rPr>
              <a:t>git</a:t>
            </a:r>
            <a:r>
              <a:rPr lang="en-US" sz="1000" b="0" i="0" u="none" strike="noStrike" kern="1200" baseline="0" dirty="0">
                <a:solidFill>
                  <a:schemeClr val="tx1"/>
                </a:solidFill>
                <a:effectLst/>
                <a:latin typeface="Candara" panose="020E0502030303020204" pitchFamily="34" charset="0"/>
                <a:ea typeface="+mn-ea"/>
                <a:cs typeface="Arial" pitchFamily="34" charset="0"/>
              </a:rPr>
              <a:t> </a:t>
            </a:r>
            <a:r>
              <a:rPr lang="en-US" sz="1000" b="0" i="0" kern="1200" dirty="0">
                <a:solidFill>
                  <a:schemeClr val="tx1"/>
                </a:solidFill>
                <a:effectLst/>
                <a:latin typeface="Candara" panose="020E0502030303020204" pitchFamily="34" charset="0"/>
                <a:ea typeface="+mn-ea"/>
                <a:cs typeface="Arial" pitchFamily="34" charset="0"/>
              </a:rPr>
              <a:t>describes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as "the stupid content tracker“</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1" i="0" kern="1200" dirty="0" err="1">
                <a:solidFill>
                  <a:schemeClr val="tx1"/>
                </a:solidFill>
                <a:effectLst/>
                <a:latin typeface="Candara" panose="020E0502030303020204" pitchFamily="34" charset="0"/>
                <a:ea typeface="+mn-ea"/>
                <a:cs typeface="Arial" pitchFamily="34" charset="0"/>
              </a:rPr>
              <a:t>BitKeeper</a:t>
            </a:r>
            <a:r>
              <a:rPr lang="en-US" sz="1000" b="0" i="0" kern="1200" dirty="0">
                <a:solidFill>
                  <a:schemeClr val="tx1"/>
                </a:solidFill>
                <a:effectLst/>
                <a:latin typeface="Candara" panose="020E0502030303020204" pitchFamily="34" charset="0"/>
                <a:ea typeface="+mn-ea"/>
                <a:cs typeface="Arial" pitchFamily="34" charset="0"/>
              </a:rPr>
              <a:t> is a </a:t>
            </a:r>
            <a:r>
              <a:rPr lang="en-US" sz="1000" b="0" i="0" u="none" strike="noStrike" kern="1200" dirty="0">
                <a:solidFill>
                  <a:schemeClr val="tx1"/>
                </a:solidFill>
                <a:effectLst/>
                <a:latin typeface="Candara" panose="020E0502030303020204" pitchFamily="34" charset="0"/>
                <a:ea typeface="+mn-ea"/>
                <a:cs typeface="Arial" pitchFamily="34" charset="0"/>
                <a:hlinkClick r:id="rId3" tooltip="Software"/>
              </a:rPr>
              <a:t>software</a:t>
            </a:r>
            <a:r>
              <a:rPr lang="en-US" sz="1000" b="0" i="0" kern="1200" dirty="0">
                <a:solidFill>
                  <a:schemeClr val="tx1"/>
                </a:solidFill>
                <a:effectLst/>
                <a:latin typeface="Candara" panose="020E0502030303020204" pitchFamily="34" charset="0"/>
                <a:ea typeface="+mn-ea"/>
                <a:cs typeface="Arial" pitchFamily="34" charset="0"/>
              </a:rPr>
              <a:t> tool for </a:t>
            </a:r>
            <a:r>
              <a:rPr lang="en-US" sz="1000" b="0" i="0" u="none" strike="noStrike" kern="1200" dirty="0">
                <a:solidFill>
                  <a:schemeClr val="tx1"/>
                </a:solidFill>
                <a:effectLst/>
                <a:latin typeface="Candara" panose="020E0502030303020204" pitchFamily="34" charset="0"/>
                <a:ea typeface="+mn-ea"/>
                <a:cs typeface="Arial" pitchFamily="34" charset="0"/>
                <a:hlinkClick r:id="rId4" tooltip="Distributed revision control"/>
              </a:rPr>
              <a:t>distributed revision control</a:t>
            </a:r>
            <a:r>
              <a:rPr lang="en-US" sz="1000" b="0" i="0" kern="1200" dirty="0">
                <a:solidFill>
                  <a:schemeClr val="tx1"/>
                </a:solidFill>
                <a:effectLst/>
                <a:latin typeface="Candara" panose="020E0502030303020204" pitchFamily="34" charset="0"/>
                <a:ea typeface="+mn-ea"/>
                <a:cs typeface="Arial" pitchFamily="34" charset="0"/>
              </a:rPr>
              <a:t> (</a:t>
            </a:r>
            <a:r>
              <a:rPr lang="en-US" sz="1000" b="0" i="0" u="none" strike="noStrike" kern="1200" dirty="0">
                <a:solidFill>
                  <a:schemeClr val="tx1"/>
                </a:solidFill>
                <a:effectLst/>
                <a:latin typeface="Candara" panose="020E0502030303020204" pitchFamily="34" charset="0"/>
                <a:ea typeface="+mn-ea"/>
                <a:cs typeface="Arial" pitchFamily="34" charset="0"/>
                <a:hlinkClick r:id="rId5" tooltip="Configuration management"/>
              </a:rPr>
              <a:t>configuration </a:t>
            </a:r>
            <a:r>
              <a:rPr lang="en-US" sz="1000" b="0" i="0" u="none" strike="noStrike" kern="1200" dirty="0" err="1">
                <a:solidFill>
                  <a:schemeClr val="tx1"/>
                </a:solidFill>
                <a:effectLst/>
                <a:latin typeface="Candara" panose="020E0502030303020204" pitchFamily="34" charset="0"/>
                <a:ea typeface="+mn-ea"/>
                <a:cs typeface="Arial" pitchFamily="34" charset="0"/>
                <a:hlinkClick r:id="rId5" tooltip="Configuration management"/>
              </a:rPr>
              <a:t>management</a:t>
            </a:r>
            <a:r>
              <a:rPr lang="en-US" sz="1000" b="0" i="0" kern="1200" dirty="0" err="1">
                <a:solidFill>
                  <a:schemeClr val="tx1"/>
                </a:solidFill>
                <a:effectLst/>
                <a:latin typeface="Candara" panose="020E0502030303020204" pitchFamily="34" charset="0"/>
                <a:ea typeface="+mn-ea"/>
                <a:cs typeface="Arial" pitchFamily="34" charset="0"/>
              </a:rPr>
              <a:t>,</a:t>
            </a:r>
            <a:r>
              <a:rPr lang="en-US" sz="1000" b="0" i="0" u="none" strike="noStrike" kern="1200" dirty="0" err="1">
                <a:solidFill>
                  <a:schemeClr val="tx1"/>
                </a:solidFill>
                <a:effectLst/>
                <a:latin typeface="Candara" panose="020E0502030303020204" pitchFamily="34" charset="0"/>
                <a:ea typeface="+mn-ea"/>
                <a:cs typeface="Arial" pitchFamily="34" charset="0"/>
                <a:hlinkClick r:id="rId6" tooltip="Software configuration management"/>
              </a:rPr>
              <a:t>SCM</a:t>
            </a:r>
            <a:r>
              <a:rPr lang="en-US" sz="1000" b="0" i="0" kern="1200" dirty="0">
                <a:solidFill>
                  <a:schemeClr val="tx1"/>
                </a:solidFill>
                <a:effectLst/>
                <a:latin typeface="Candara" panose="020E0502030303020204" pitchFamily="34" charset="0"/>
                <a:ea typeface="+mn-ea"/>
                <a:cs typeface="Arial" pitchFamily="34" charset="0"/>
              </a:rPr>
              <a:t>, etc.) of computer </a:t>
            </a:r>
            <a:r>
              <a:rPr lang="en-US" sz="1000" b="0" i="0" u="none" strike="noStrike" kern="1200" dirty="0">
                <a:solidFill>
                  <a:schemeClr val="tx1"/>
                </a:solidFill>
                <a:effectLst/>
                <a:latin typeface="Candara" panose="020E0502030303020204" pitchFamily="34" charset="0"/>
                <a:ea typeface="+mn-ea"/>
                <a:cs typeface="Arial" pitchFamily="34" charset="0"/>
                <a:hlinkClick r:id="rId7" tooltip="Source code"/>
              </a:rPr>
              <a:t>source code</a:t>
            </a:r>
            <a:endParaRPr lang="en-US" sz="1000" b="0" i="0" u="none" strike="noStrike" kern="1200" dirty="0">
              <a:solidFill>
                <a:schemeClr val="tx1"/>
              </a:solidFill>
              <a:effectLst/>
              <a:latin typeface="Candara" panose="020E0502030303020204" pitchFamily="34" charset="0"/>
              <a:ea typeface="+mn-ea"/>
              <a:cs typeface="Arial" pitchFamily="34" charset="0"/>
            </a:endParaRPr>
          </a:p>
          <a:p>
            <a:r>
              <a:rPr lang="en-US" sz="1000" b="1" i="0" kern="1200" dirty="0">
                <a:solidFill>
                  <a:schemeClr val="tx1"/>
                </a:solidFill>
                <a:effectLst/>
                <a:latin typeface="Candara" panose="020E0502030303020204" pitchFamily="34" charset="0"/>
                <a:ea typeface="+mn-ea"/>
                <a:cs typeface="Arial" pitchFamily="34" charset="0"/>
              </a:rPr>
              <a:t>Monotone</a:t>
            </a:r>
            <a:r>
              <a:rPr lang="en-US" sz="1000" b="0" i="0" kern="1200" dirty="0">
                <a:solidFill>
                  <a:schemeClr val="tx1"/>
                </a:solidFill>
                <a:effectLst/>
                <a:latin typeface="Candara" panose="020E0502030303020204" pitchFamily="34" charset="0"/>
                <a:ea typeface="+mn-ea"/>
                <a:cs typeface="Arial" pitchFamily="34" charset="0"/>
              </a:rPr>
              <a:t> is an </a:t>
            </a:r>
            <a:r>
              <a:rPr lang="en-US" sz="1000" b="0" i="0" u="none" strike="noStrike" kern="1200" dirty="0">
                <a:solidFill>
                  <a:schemeClr val="tx1"/>
                </a:solidFill>
                <a:effectLst/>
                <a:latin typeface="Candara" panose="020E0502030303020204" pitchFamily="34" charset="0"/>
                <a:ea typeface="+mn-ea"/>
                <a:cs typeface="Arial" pitchFamily="34" charset="0"/>
                <a:hlinkClick r:id="rId8" tooltip="Open source"/>
              </a:rPr>
              <a:t>open source</a:t>
            </a:r>
            <a:r>
              <a:rPr lang="en-US" sz="1000" b="0" i="0" kern="1200" dirty="0">
                <a:solidFill>
                  <a:schemeClr val="tx1"/>
                </a:solidFill>
                <a:effectLst/>
                <a:latin typeface="Candara" panose="020E0502030303020204" pitchFamily="34" charset="0"/>
                <a:ea typeface="+mn-ea"/>
                <a:cs typeface="Arial" pitchFamily="34" charset="0"/>
              </a:rPr>
              <a:t> </a:t>
            </a:r>
            <a:r>
              <a:rPr lang="en-US" sz="1000" b="0" i="0" u="none" strike="noStrike" kern="1200" dirty="0">
                <a:solidFill>
                  <a:schemeClr val="tx1"/>
                </a:solidFill>
                <a:effectLst/>
                <a:latin typeface="Candara" panose="020E0502030303020204" pitchFamily="34" charset="0"/>
                <a:ea typeface="+mn-ea"/>
                <a:cs typeface="Arial" pitchFamily="34" charset="0"/>
                <a:hlinkClick r:id="rId3" tooltip="Software"/>
              </a:rPr>
              <a:t>software</a:t>
            </a:r>
            <a:r>
              <a:rPr lang="en-US" sz="1000" b="0" i="0" kern="1200" dirty="0">
                <a:solidFill>
                  <a:schemeClr val="tx1"/>
                </a:solidFill>
                <a:effectLst/>
                <a:latin typeface="Candara" panose="020E0502030303020204" pitchFamily="34" charset="0"/>
                <a:ea typeface="+mn-ea"/>
                <a:cs typeface="Arial" pitchFamily="34" charset="0"/>
              </a:rPr>
              <a:t> tool for </a:t>
            </a:r>
            <a:r>
              <a:rPr lang="en-US" sz="1000" b="0" i="0" u="none" strike="noStrike" kern="1200" dirty="0">
                <a:solidFill>
                  <a:schemeClr val="tx1"/>
                </a:solidFill>
                <a:effectLst/>
                <a:latin typeface="Candara" panose="020E0502030303020204" pitchFamily="34" charset="0"/>
                <a:ea typeface="+mn-ea"/>
                <a:cs typeface="Arial" pitchFamily="34" charset="0"/>
                <a:hlinkClick r:id="rId4" tooltip="Distributed revision control"/>
              </a:rPr>
              <a:t>distributed revision control</a:t>
            </a:r>
            <a:r>
              <a:rPr lang="en-US" sz="1000" b="0" i="0" kern="1200" dirty="0">
                <a:solidFill>
                  <a:schemeClr val="tx1"/>
                </a:solidFill>
                <a:effectLst/>
                <a:latin typeface="Candara" panose="020E0502030303020204" pitchFamily="34" charset="0"/>
                <a:ea typeface="+mn-ea"/>
                <a:cs typeface="Arial" pitchFamily="34" charset="0"/>
              </a:rPr>
              <a:t>.</a:t>
            </a:r>
          </a:p>
          <a:p>
            <a:r>
              <a:rPr lang="en-US" sz="1000" b="1" i="0" kern="1200" dirty="0">
                <a:solidFill>
                  <a:schemeClr val="tx1"/>
                </a:solidFill>
                <a:effectLst/>
                <a:latin typeface="Candara" panose="020E0502030303020204" pitchFamily="34" charset="0"/>
                <a:ea typeface="+mn-ea"/>
                <a:cs typeface="Arial" pitchFamily="34" charset="0"/>
              </a:rPr>
              <a:t>Cogito</a:t>
            </a:r>
            <a:r>
              <a:rPr lang="en-US" sz="1000" b="0" i="0" kern="1200" dirty="0">
                <a:solidFill>
                  <a:schemeClr val="tx1"/>
                </a:solidFill>
                <a:effectLst/>
                <a:latin typeface="Candara" panose="020E0502030303020204" pitchFamily="34" charset="0"/>
                <a:ea typeface="+mn-ea"/>
                <a:cs typeface="Arial" pitchFamily="34" charset="0"/>
              </a:rPr>
              <a:t> (originally </a:t>
            </a:r>
            <a:r>
              <a:rPr lang="en-US" sz="1000" b="0" i="0" kern="1200" dirty="0" err="1">
                <a:solidFill>
                  <a:schemeClr val="tx1"/>
                </a:solidFill>
                <a:effectLst/>
                <a:latin typeface="Candara" panose="020E0502030303020204" pitchFamily="34" charset="0"/>
                <a:ea typeface="+mn-ea"/>
                <a:cs typeface="Arial" pitchFamily="34" charset="0"/>
              </a:rPr>
              <a:t>git-pasky</a:t>
            </a:r>
            <a:r>
              <a:rPr lang="en-US" sz="1000" b="0" i="0" kern="1200" dirty="0">
                <a:solidFill>
                  <a:schemeClr val="tx1"/>
                </a:solidFill>
                <a:effectLst/>
                <a:latin typeface="Candara" panose="020E0502030303020204" pitchFamily="34" charset="0"/>
                <a:ea typeface="+mn-ea"/>
                <a:cs typeface="Arial" pitchFamily="34" charset="0"/>
              </a:rPr>
              <a:t>) is a </a:t>
            </a:r>
            <a:r>
              <a:rPr lang="en-US" sz="1000" b="0" i="0" u="none" strike="noStrike" kern="1200" dirty="0">
                <a:solidFill>
                  <a:schemeClr val="tx1"/>
                </a:solidFill>
                <a:effectLst/>
                <a:latin typeface="Candara" panose="020E0502030303020204" pitchFamily="34" charset="0"/>
                <a:ea typeface="+mn-ea"/>
                <a:cs typeface="Arial" pitchFamily="34" charset="0"/>
                <a:hlinkClick r:id="rId9" tooltip="Revision control"/>
              </a:rPr>
              <a:t>revision control</a:t>
            </a:r>
            <a:r>
              <a:rPr lang="en-US" sz="1000" b="0" i="0" kern="1200" dirty="0">
                <a:solidFill>
                  <a:schemeClr val="tx1"/>
                </a:solidFill>
                <a:effectLst/>
                <a:latin typeface="Candara" panose="020E0502030303020204" pitchFamily="34" charset="0"/>
                <a:ea typeface="+mn-ea"/>
                <a:cs typeface="Arial" pitchFamily="34" charset="0"/>
              </a:rPr>
              <a:t> system layered on top of </a:t>
            </a:r>
            <a:r>
              <a:rPr lang="en-US" sz="1000" b="0" i="0" u="none" strike="noStrike" kern="1200" dirty="0" err="1">
                <a:solidFill>
                  <a:schemeClr val="tx1"/>
                </a:solidFill>
                <a:effectLst/>
                <a:latin typeface="Candara" panose="020E0502030303020204" pitchFamily="34" charset="0"/>
                <a:ea typeface="+mn-ea"/>
                <a:cs typeface="Arial" pitchFamily="34" charset="0"/>
                <a:hlinkClick r:id="rId10" tooltip="Git (software)"/>
              </a:rPr>
              <a:t>Git</a:t>
            </a:r>
            <a:r>
              <a:rPr lang="en-US" sz="1000" b="0" i="0" kern="1200" dirty="0">
                <a:solidFill>
                  <a:schemeClr val="tx1"/>
                </a:solidFill>
                <a:effectLst/>
                <a:latin typeface="Candara" panose="020E0502030303020204" pitchFamily="34" charset="0"/>
                <a:ea typeface="+mn-ea"/>
                <a:cs typeface="Arial" pitchFamily="34" charset="0"/>
              </a:rPr>
              <a:t>. It is historically the first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frontend, which appeared in April 2005, just days after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itself. While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was initially meant just as the low-level interface, Cogito started with the stated goal of becoming a user-friendly front-end.</a:t>
            </a:r>
            <a:br>
              <a:rPr lang="en-US" dirty="0"/>
            </a:b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Packs are compressed using the </a:t>
            </a:r>
            <a:r>
              <a:rPr lang="en-US" sz="1000" u="none" strike="noStrike" kern="1200" dirty="0">
                <a:solidFill>
                  <a:schemeClr val="tx1"/>
                </a:solidFill>
                <a:effectLst/>
                <a:latin typeface="Candara" panose="020E0502030303020204" pitchFamily="34" charset="0"/>
                <a:ea typeface="+mn-ea"/>
                <a:cs typeface="Arial" pitchFamily="34" charset="0"/>
                <a:hlinkClick r:id="rId3" tooltip="Heuristic (computer science)"/>
              </a:rPr>
              <a:t>heuristic</a:t>
            </a:r>
            <a:r>
              <a:rPr lang="en-US" dirty="0"/>
              <a:t> that files with the same name are probably similar, but do not depend on it for correctness. A corresponding index file is created for each </a:t>
            </a:r>
            <a:r>
              <a:rPr lang="en-US" dirty="0" err="1"/>
              <a:t>packfile</a:t>
            </a:r>
            <a:r>
              <a:rPr lang="en-US" dirty="0"/>
              <a:t>, telling the offset of each object in the </a:t>
            </a:r>
            <a:r>
              <a:rPr lang="en-US" dirty="0" err="1"/>
              <a:t>packfile</a:t>
            </a:r>
            <a:r>
              <a:rPr lang="en-US" dirty="0"/>
              <a:t>. Newly created objects (newly added history) are still stored singly, and periodic repacking is required to maintain space efficiency. The process of packing the repository can be very computationally expensive. By allowing objects to exist in the repository in a loose, but quickly generated format, </a:t>
            </a:r>
            <a:r>
              <a:rPr lang="en-US" dirty="0" err="1"/>
              <a:t>git</a:t>
            </a:r>
            <a:r>
              <a:rPr lang="en-US" dirty="0"/>
              <a:t> allows the expensive pack operation to be deferred until later when time does not matter (e.g. the end of the work day). </a:t>
            </a:r>
            <a:r>
              <a:rPr lang="en-US" dirty="0" err="1"/>
              <a:t>Git</a:t>
            </a:r>
            <a:r>
              <a:rPr lang="en-US" dirty="0"/>
              <a:t> does periodic repacking automatically but manual repacking is also possible with the </a:t>
            </a:r>
            <a:r>
              <a:rPr lang="en-US" dirty="0" err="1"/>
              <a:t>git</a:t>
            </a:r>
            <a:r>
              <a:rPr lang="en-US" dirty="0"/>
              <a:t> </a:t>
            </a:r>
            <a:r>
              <a:rPr lang="en-US" dirty="0" err="1"/>
              <a:t>gccommand</a:t>
            </a:r>
            <a:r>
              <a:rPr lang="en-US" dirty="0"/>
              <a:t>. For data integrity, both </a:t>
            </a:r>
            <a:r>
              <a:rPr lang="en-US" dirty="0" err="1"/>
              <a:t>packfile</a:t>
            </a:r>
            <a:r>
              <a:rPr lang="en-US" dirty="0"/>
              <a:t> and its index have SHA-1 checksum inside, and also the file name of </a:t>
            </a:r>
            <a:r>
              <a:rPr lang="en-US" dirty="0" err="1"/>
              <a:t>packfile</a:t>
            </a:r>
            <a:r>
              <a:rPr lang="en-US" dirty="0"/>
              <a:t> contains a SHA-1 checksum. To check integrity, run the </a:t>
            </a:r>
            <a:r>
              <a:rPr lang="en-US" dirty="0" err="1"/>
              <a:t>git</a:t>
            </a:r>
            <a:r>
              <a:rPr lang="en-US" dirty="0"/>
              <a:t> </a:t>
            </a:r>
            <a:r>
              <a:rPr lang="en-US" dirty="0" err="1"/>
              <a:t>fsck</a:t>
            </a:r>
            <a:r>
              <a:rPr lang="en-US" dirty="0"/>
              <a:t> </a:t>
            </a:r>
            <a:r>
              <a:rPr lang="en-US" dirty="0" err="1"/>
              <a:t>command.</a:t>
            </a:r>
            <a:r>
              <a:rPr lang="en-US" sz="1000" b="0" i="0" kern="1200" dirty="0" err="1">
                <a:solidFill>
                  <a:schemeClr val="tx1"/>
                </a:solidFill>
                <a:effectLst/>
                <a:latin typeface="Candara" panose="020E0502030303020204" pitchFamily="34" charset="0"/>
                <a:ea typeface="+mn-ea"/>
                <a:cs typeface="Arial" pitchFamily="34" charset="0"/>
              </a:rPr>
              <a:t>Another</a:t>
            </a:r>
            <a:r>
              <a:rPr lang="en-US" sz="1000" b="0" i="0" kern="1200" dirty="0">
                <a:solidFill>
                  <a:schemeClr val="tx1"/>
                </a:solidFill>
                <a:effectLst/>
                <a:latin typeface="Candara" panose="020E0502030303020204" pitchFamily="34" charset="0"/>
                <a:ea typeface="+mn-ea"/>
                <a:cs typeface="Arial" pitchFamily="34" charset="0"/>
              </a:rPr>
              <a:t> property of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is that it snapshots directory trees of files. The earliest systems for tracking versions of source code, </a:t>
            </a:r>
            <a:r>
              <a:rPr lang="en-US" sz="1000" b="0" i="0" u="none" strike="noStrike" kern="1200" dirty="0">
                <a:solidFill>
                  <a:schemeClr val="tx1"/>
                </a:solidFill>
                <a:effectLst/>
                <a:latin typeface="Candara" panose="020E0502030303020204" pitchFamily="34" charset="0"/>
                <a:ea typeface="+mn-ea"/>
                <a:cs typeface="Arial" pitchFamily="34" charset="0"/>
                <a:hlinkClick r:id="rId4" tooltip="Source Code Control System"/>
              </a:rPr>
              <a:t>SCCS</a:t>
            </a:r>
            <a:r>
              <a:rPr lang="en-US" sz="1000" b="0" i="0" kern="1200" dirty="0">
                <a:solidFill>
                  <a:schemeClr val="tx1"/>
                </a:solidFill>
                <a:effectLst/>
                <a:latin typeface="Candara" panose="020E0502030303020204" pitchFamily="34" charset="0"/>
                <a:ea typeface="+mn-ea"/>
                <a:cs typeface="Arial" pitchFamily="34" charset="0"/>
              </a:rPr>
              <a:t> </a:t>
            </a:r>
            <a:r>
              <a:rPr lang="en-US" sz="1000" b="0" i="0" kern="1200" dirty="0" err="1">
                <a:solidFill>
                  <a:schemeClr val="tx1"/>
                </a:solidFill>
                <a:effectLst/>
                <a:latin typeface="Candara" panose="020E0502030303020204" pitchFamily="34" charset="0"/>
                <a:ea typeface="+mn-ea"/>
                <a:cs typeface="Arial" pitchFamily="34" charset="0"/>
              </a:rPr>
              <a:t>and</a:t>
            </a:r>
            <a:r>
              <a:rPr lang="en-US" sz="1000" b="0" i="0" u="none" strike="noStrike" kern="1200" dirty="0" err="1">
                <a:solidFill>
                  <a:schemeClr val="tx1"/>
                </a:solidFill>
                <a:effectLst/>
                <a:latin typeface="Candara" panose="020E0502030303020204" pitchFamily="34" charset="0"/>
                <a:ea typeface="+mn-ea"/>
                <a:cs typeface="Arial" pitchFamily="34" charset="0"/>
                <a:hlinkClick r:id="rId5" tooltip="Revision Control System"/>
              </a:rPr>
              <a:t>RCS</a:t>
            </a:r>
            <a:r>
              <a:rPr lang="en-US" sz="1000" b="0" i="0" kern="1200" dirty="0">
                <a:solidFill>
                  <a:schemeClr val="tx1"/>
                </a:solidFill>
                <a:effectLst/>
                <a:latin typeface="Candara" panose="020E0502030303020204" pitchFamily="34" charset="0"/>
                <a:ea typeface="+mn-ea"/>
                <a:cs typeface="Arial" pitchFamily="34" charset="0"/>
              </a:rPr>
              <a:t>, worked on individual files and emphasized the space savings to be gained from </a:t>
            </a:r>
            <a:r>
              <a:rPr lang="en-US" sz="1000" b="0" i="0" u="none" strike="noStrike" kern="1200" dirty="0">
                <a:solidFill>
                  <a:schemeClr val="tx1"/>
                </a:solidFill>
                <a:effectLst/>
                <a:latin typeface="Candara" panose="020E0502030303020204" pitchFamily="34" charset="0"/>
                <a:ea typeface="+mn-ea"/>
                <a:cs typeface="Arial" pitchFamily="34" charset="0"/>
                <a:hlinkClick r:id="rId6" tooltip="Interleaved deltas (page does not exist)"/>
              </a:rPr>
              <a:t>interleaved deltas</a:t>
            </a:r>
            <a:r>
              <a:rPr lang="en-US" sz="1000" b="0" i="0" kern="1200" dirty="0">
                <a:solidFill>
                  <a:schemeClr val="tx1"/>
                </a:solidFill>
                <a:effectLst/>
                <a:latin typeface="Candara" panose="020E0502030303020204" pitchFamily="34" charset="0"/>
                <a:ea typeface="+mn-ea"/>
                <a:cs typeface="Arial" pitchFamily="34" charset="0"/>
              </a:rPr>
              <a:t> (SCCS) or </a:t>
            </a:r>
            <a:r>
              <a:rPr lang="en-US" sz="1000" b="0" i="0" u="none" strike="noStrike" kern="1200" dirty="0">
                <a:solidFill>
                  <a:schemeClr val="tx1"/>
                </a:solidFill>
                <a:effectLst/>
                <a:latin typeface="Candara" panose="020E0502030303020204" pitchFamily="34" charset="0"/>
                <a:ea typeface="+mn-ea"/>
                <a:cs typeface="Arial" pitchFamily="34" charset="0"/>
                <a:hlinkClick r:id="rId7" tooltip="Delta encoding"/>
              </a:rPr>
              <a:t>delta encoding</a:t>
            </a:r>
            <a:r>
              <a:rPr lang="en-US" sz="1000" b="0" i="0" kern="1200" dirty="0">
                <a:solidFill>
                  <a:schemeClr val="tx1"/>
                </a:solidFill>
                <a:effectLst/>
                <a:latin typeface="Candara" panose="020E0502030303020204" pitchFamily="34" charset="0"/>
                <a:ea typeface="+mn-ea"/>
                <a:cs typeface="Arial" pitchFamily="34" charset="0"/>
              </a:rPr>
              <a:t> (RCS) the (mostly similar) versions. Later revision control systems maintained this notion of a file having an identity across multiple revisions of a project. However, Torvalds rejected this </a:t>
            </a:r>
            <a:r>
              <a:rPr lang="en-US" sz="1000" b="0" i="0" kern="1200" dirty="0" err="1">
                <a:solidFill>
                  <a:schemeClr val="tx1"/>
                </a:solidFill>
                <a:effectLst/>
                <a:latin typeface="Candara" panose="020E0502030303020204" pitchFamily="34" charset="0"/>
                <a:ea typeface="+mn-ea"/>
                <a:cs typeface="Arial" pitchFamily="34" charset="0"/>
              </a:rPr>
              <a:t>concept.Consequently</a:t>
            </a:r>
            <a:r>
              <a:rPr lang="en-US" sz="1000" b="0" i="0" kern="1200" dirty="0">
                <a:solidFill>
                  <a:schemeClr val="tx1"/>
                </a:solidFill>
                <a:effectLst/>
                <a:latin typeface="Candara" panose="020E0502030303020204" pitchFamily="34" charset="0"/>
                <a:ea typeface="+mn-ea"/>
                <a:cs typeface="Arial" pitchFamily="34" charset="0"/>
              </a:rPr>
              <a:t>, </a:t>
            </a:r>
            <a:r>
              <a:rPr lang="en-US" sz="1000" b="0" i="0" kern="1200" dirty="0" err="1">
                <a:solidFill>
                  <a:schemeClr val="tx1"/>
                </a:solidFill>
                <a:effectLst/>
                <a:latin typeface="Candara" panose="020E0502030303020204" pitchFamily="34" charset="0"/>
                <a:ea typeface="+mn-ea"/>
                <a:cs typeface="Arial" pitchFamily="34" charset="0"/>
              </a:rPr>
              <a:t>Git</a:t>
            </a:r>
            <a:r>
              <a:rPr lang="en-US" sz="1000" b="0" i="0" kern="1200" dirty="0">
                <a:solidFill>
                  <a:schemeClr val="tx1"/>
                </a:solidFill>
                <a:effectLst/>
                <a:latin typeface="Candara" panose="020E0502030303020204" pitchFamily="34" charset="0"/>
                <a:ea typeface="+mn-ea"/>
                <a:cs typeface="Arial" pitchFamily="34" charset="0"/>
              </a:rPr>
              <a:t> does not explicitly record file revision relationships at any level below the source code tree.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a:t>Renames are handled implicitly rather than explicitly. A common complaint with </a:t>
            </a:r>
            <a:r>
              <a:rPr lang="en-US" b="0" dirty="0">
                <a:hlinkClick r:id="rId3" tooltip="Concurrent Versions System"/>
              </a:rPr>
              <a:t>CVS</a:t>
            </a:r>
            <a:r>
              <a:rPr lang="en-US" b="0" dirty="0"/>
              <a:t> is that it uses the name of a file to identify its revision history, so moving or renaming a file is not possible without either interrupting its history, or renaming the history and thereby making the history inaccurate. Most post-CVS revision control systems solve this by giving a file a unique long-lived name (a sort </a:t>
            </a:r>
            <a:r>
              <a:rPr lang="en-US" b="0" dirty="0" err="1"/>
              <a:t>of</a:t>
            </a:r>
            <a:r>
              <a:rPr lang="en-US" b="0" dirty="0" err="1">
                <a:hlinkClick r:id="rId4" tooltip="Inode"/>
              </a:rPr>
              <a:t>inode</a:t>
            </a:r>
            <a:r>
              <a:rPr lang="en-US" b="0" dirty="0">
                <a:hlinkClick r:id="rId4" tooltip="Inode"/>
              </a:rPr>
              <a:t> number</a:t>
            </a:r>
            <a:r>
              <a:rPr lang="en-US" b="0" dirty="0"/>
              <a:t>) that survives renaming. </a:t>
            </a:r>
            <a:r>
              <a:rPr lang="en-US" b="0" dirty="0" err="1"/>
              <a:t>Git</a:t>
            </a:r>
            <a:r>
              <a:rPr lang="en-US" b="0" dirty="0"/>
              <a:t> does not record such an identifier, and this is claimed as an </a:t>
            </a:r>
            <a:r>
              <a:rPr lang="en-US" b="0" dirty="0" err="1"/>
              <a:t>advantage.</a:t>
            </a:r>
            <a:r>
              <a:rPr lang="en-US" b="0" dirty="0" err="1">
                <a:hlinkClick r:id="rId5" tooltip="Source code"/>
              </a:rPr>
              <a:t>Source</a:t>
            </a:r>
            <a:r>
              <a:rPr lang="en-US" b="0" dirty="0">
                <a:hlinkClick r:id="rId5" tooltip="Source code"/>
              </a:rPr>
              <a:t> </a:t>
            </a:r>
            <a:r>
              <a:rPr lang="en-US" b="0" dirty="0" err="1">
                <a:hlinkClick r:id="rId5" tooltip="Source code"/>
              </a:rPr>
              <a:t>code</a:t>
            </a:r>
            <a:r>
              <a:rPr lang="en-US" b="0" dirty="0" err="1"/>
              <a:t>files</a:t>
            </a:r>
            <a:r>
              <a:rPr lang="en-US" b="0" dirty="0"/>
              <a:t> are sometimes split or merged as well as simply renamed, and recording this as a simple rename would freeze an inaccurate description of what happened in the (immutable) history. </a:t>
            </a:r>
            <a:r>
              <a:rPr lang="en-US" b="0" dirty="0" err="1"/>
              <a:t>Git</a:t>
            </a:r>
            <a:r>
              <a:rPr lang="en-US" b="0" dirty="0"/>
              <a:t> addresses the issue by detecting renames while browsing the history of snapshots rather than recording it when making the snapshot.(Briefly, given a file in revision </a:t>
            </a:r>
            <a:r>
              <a:rPr lang="en-US" b="0" i="1" dirty="0"/>
              <a:t>N,</a:t>
            </a:r>
            <a:r>
              <a:rPr lang="en-US" b="0" dirty="0"/>
              <a:t> a file of the same name in revision</a:t>
            </a:r>
            <a:r>
              <a:rPr lang="en-US" b="0" i="1" dirty="0"/>
              <a:t>N−1</a:t>
            </a:r>
            <a:r>
              <a:rPr lang="en-US" b="0" dirty="0"/>
              <a:t> is its default ancestor. However, when there is no like-named file in revision </a:t>
            </a:r>
            <a:r>
              <a:rPr lang="en-US" b="0" i="1" dirty="0"/>
              <a:t>N−1,</a:t>
            </a:r>
            <a:r>
              <a:rPr lang="en-US" b="0" dirty="0"/>
              <a:t> </a:t>
            </a:r>
            <a:r>
              <a:rPr lang="en-US" b="0" dirty="0" err="1"/>
              <a:t>Git</a:t>
            </a:r>
            <a:r>
              <a:rPr lang="en-US" b="0" dirty="0"/>
              <a:t> searches for a file that existed only in revision </a:t>
            </a:r>
            <a:r>
              <a:rPr lang="en-US" b="0" i="1" dirty="0"/>
              <a:t>N−1</a:t>
            </a:r>
            <a:r>
              <a:rPr lang="en-US" b="0" dirty="0"/>
              <a:t> and is very similar to the new file.) However, it does require more </a:t>
            </a:r>
            <a:r>
              <a:rPr lang="en-US" b="0" dirty="0">
                <a:hlinkClick r:id="rId6" tooltip="Central processing unit"/>
              </a:rPr>
              <a:t>CPU</a:t>
            </a:r>
            <a:r>
              <a:rPr lang="en-US" b="0" dirty="0"/>
              <a:t>-intensive work every time history is reviewed, and a number of options to adjust the heuristics. This mechanism does not always work; sometimes a file that is renamed with changes in the same commit is read as a deletion of the old file and the creation of a new file. </a:t>
            </a:r>
            <a:r>
              <a:rPr lang="en-US" b="0"/>
              <a:t>Developers can work around this limitation by committing the rename and changes separately.</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2250"/>
              </a:lnSpc>
              <a:defRPr sz="195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1650"/>
              </a:lnSpc>
              <a:defRPr sz="135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6594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21756"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0" y="1828802"/>
            <a:ext cx="2286000" cy="1646127"/>
          </a:xfrm>
          <a:prstGeom prst="rect">
            <a:avLst/>
          </a:prstGeom>
        </p:spPr>
      </p:pic>
    </p:spTree>
    <p:extLst>
      <p:ext uri="{BB962C8B-B14F-4D97-AF65-F5344CB8AC3E}">
        <p14:creationId xmlns:p14="http://schemas.microsoft.com/office/powerpoint/2010/main" val="354763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2010607"/>
            <a:ext cx="4157663"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49" y="2010606"/>
            <a:ext cx="4137333"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49" y="1420990"/>
            <a:ext cx="413733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Python </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80328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7301632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2276872"/>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3261834"/>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422440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3555553"/>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4540515"/>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4659231" y="1"/>
            <a:ext cx="4482498" cy="6859588"/>
          </a:xfrm>
          <a:prstGeom prst="rect">
            <a:avLst/>
          </a:prstGeom>
        </p:spPr>
      </p:pic>
    </p:spTree>
    <p:extLst>
      <p:ext uri="{BB962C8B-B14F-4D97-AF65-F5344CB8AC3E}">
        <p14:creationId xmlns:p14="http://schemas.microsoft.com/office/powerpoint/2010/main" val="86963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77024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381776203"/>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2"/>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sz="1350" dirty="0"/>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165726"/>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2" y="5770563"/>
            <a:ext cx="1668463"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163" y="6246814"/>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6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575"/>
            </a:lvl1pPr>
            <a:lvl2pPr>
              <a:defRPr sz="1350"/>
            </a:lvl2pPr>
            <a:lvl3pPr>
              <a:defRPr sz="12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121917" tIns="60958" rIns="121917" bIns="60958"/>
          <a:lstStyle/>
          <a:p>
            <a:fld id="{47CD3BC1-A2FE-477B-BC4B-91440EEA7D51}" type="datetimeFigureOut">
              <a:rPr lang="en-US" smtClean="0"/>
              <a:pPr/>
              <a:t>12/4/2017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121917" tIns="60958" rIns="121917" bIns="60958"/>
          <a:lstStyle/>
          <a:p>
            <a:endParaRPr lang="en-US"/>
          </a:p>
        </p:txBody>
      </p:sp>
      <p:sp>
        <p:nvSpPr>
          <p:cNvPr id="6" name="Slide Number Placeholder 5"/>
          <p:cNvSpPr>
            <a:spLocks noGrp="1"/>
          </p:cNvSpPr>
          <p:nvPr>
            <p:ph type="sldNum" sz="quarter" idx="12"/>
          </p:nvPr>
        </p:nvSpPr>
        <p:spPr>
          <a:xfrm>
            <a:off x="6553200" y="6376245"/>
            <a:ext cx="2133600" cy="365125"/>
          </a:xfrm>
          <a:prstGeom prst="rect">
            <a:avLst/>
          </a:prstGeom>
        </p:spPr>
        <p:txBody>
          <a:bodyPr lIns="121917" tIns="60958" rIns="121917" bIns="60958"/>
          <a:lstStyle/>
          <a:p>
            <a:fld id="{277C1CF3-A711-4C17-A994-E6863511BAD7}" type="slidenum">
              <a:rPr lang="en-US" smtClean="0"/>
              <a:pPr/>
              <a:t>‹#›</a:t>
            </a:fld>
            <a:endParaRPr lang="en-US" dirty="0"/>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589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0232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92524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4834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4169147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dt="0"/>
  <p:txStyles>
    <p:titleStyle>
      <a:lvl1pPr algn="l" defTabSz="685800" rtl="0" eaLnBrk="1" latinLnBrk="0" hangingPunct="1">
        <a:lnSpc>
          <a:spcPts val="2250"/>
        </a:lnSpc>
        <a:spcBef>
          <a:spcPct val="0"/>
        </a:spcBef>
        <a:buNone/>
        <a:defRPr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3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Gerrit_(Software)" TargetMode="External"/><Relationship Id="rId7" Type="http://schemas.openxmlformats.org/officeDocument/2006/relationships/hyperlink" Target="http://en.wikipedia.org/wiki/Team_Foundation_Server"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en.wikipedia.org/wiki/Stash_(software)" TargetMode="External"/><Relationship Id="rId5" Type="http://schemas.openxmlformats.org/officeDocument/2006/relationships/hyperlink" Target="http://en.wikipedia.org/wiki/GitHub" TargetMode="External"/><Relationship Id="rId4" Type="http://schemas.openxmlformats.org/officeDocument/2006/relationships/hyperlink" Target="http://en.wikipedia.org/wiki/On_premis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BitKeeper"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en.wikipedia.org/wiki/Cogito_(software)" TargetMode="External"/><Relationship Id="rId4" Type="http://schemas.openxmlformats.org/officeDocument/2006/relationships/hyperlink" Target="http://en.wikipedia.org/wiki/Monotone_(softwar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Monotone_(software)" TargetMode="External"/><Relationship Id="rId3" Type="http://schemas.openxmlformats.org/officeDocument/2006/relationships/hyperlink" Target="http://en.wikipedia.org/wiki/Darcs" TargetMode="External"/><Relationship Id="rId7" Type="http://schemas.openxmlformats.org/officeDocument/2006/relationships/hyperlink" Target="http://en.wikipedia.org/wiki/Bazaar_(software)" TargetMode="External"/><Relationship Id="rId12" Type="http://schemas.openxmlformats.org/officeDocument/2006/relationships/hyperlink" Target="http://en.wikipedia.org/wiki/Secure_Shel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en.wikipedia.org/wiki/SVK" TargetMode="External"/><Relationship Id="rId11" Type="http://schemas.openxmlformats.org/officeDocument/2006/relationships/hyperlink" Target="http://en.wikipedia.org/wiki/Rsync" TargetMode="External"/><Relationship Id="rId5" Type="http://schemas.openxmlformats.org/officeDocument/2006/relationships/hyperlink" Target="http://en.wikipedia.org/wiki/Mercurial" TargetMode="External"/><Relationship Id="rId10" Type="http://schemas.openxmlformats.org/officeDocument/2006/relationships/hyperlink" Target="http://en.wikipedia.org/wiki/File_Transfer_Protocol" TargetMode="External"/><Relationship Id="rId4" Type="http://schemas.openxmlformats.org/officeDocument/2006/relationships/hyperlink" Target="http://en.wikipedia.org/wiki/BitKeeper" TargetMode="External"/><Relationship Id="rId9" Type="http://schemas.openxmlformats.org/officeDocument/2006/relationships/hyperlink" Target="http://en.wikipedia.org/wiki/Hypertext_Transfer_Protoco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C_(programming_language)" TargetMode="External"/><Relationship Id="rId3" Type="http://schemas.openxmlformats.org/officeDocument/2006/relationships/hyperlink" Target="http://en.wikipedia.org/wiki/Mozilla" TargetMode="External"/><Relationship Id="rId7" Type="http://schemas.openxmlformats.org/officeDocument/2006/relationships/hyperlink" Target="http://en.wikipedia.org/wiki/Monotone_(softwar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en.wikipedia.org/wiki/Mercurial" TargetMode="External"/><Relationship Id="rId5" Type="http://schemas.openxmlformats.org/officeDocument/2006/relationships/hyperlink" Target="http://en.wikipedia.org/wiki/Merkle_tree" TargetMode="External"/><Relationship Id="rId4" Type="http://schemas.openxmlformats.org/officeDocument/2006/relationships/hyperlink" Target="http://en.wikipedia.org/wiki/Order_of_magnitud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Garbage_(computer_scienc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en.wikipedia.org/wiki/Delta_encoding" TargetMode="External"/><Relationship Id="rId4" Type="http://schemas.openxmlformats.org/officeDocument/2006/relationships/hyperlink" Target="http://en.wikipedia.org/wiki/Garbage_collection_(computer_scien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b="0" dirty="0">
                <a:solidFill>
                  <a:schemeClr val="tx1"/>
                </a:solidFill>
              </a:rPr>
              <a:t>Introduction to GIT</a:t>
            </a:r>
          </a:p>
        </p:txBody>
      </p:sp>
      <p:sp>
        <p:nvSpPr>
          <p:cNvPr id="11" name="Title 10"/>
          <p:cNvSpPr>
            <a:spLocks noGrp="1"/>
          </p:cNvSpPr>
          <p:nvPr>
            <p:ph type="ctrTitle" idx="4294967295"/>
          </p:nvPr>
        </p:nvSpPr>
        <p:spPr>
          <a:xfrm>
            <a:off x="3642101" y="3556269"/>
            <a:ext cx="2092272" cy="1470025"/>
          </a:xfrm>
        </p:spPr>
        <p:txBody>
          <a:bodyPr>
            <a:normAutofit/>
          </a:bodyPr>
          <a:lstStyle/>
          <a:p>
            <a:r>
              <a:rPr lang="en-US" sz="3600" dirty="0"/>
              <a:t>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GIT server</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1800" b="0" dirty="0"/>
              <a:t>As </a:t>
            </a:r>
            <a:r>
              <a:rPr lang="en-US" sz="1800" b="0" dirty="0" err="1"/>
              <a:t>git</a:t>
            </a:r>
            <a:r>
              <a:rPr lang="en-US" sz="1800" b="0" dirty="0"/>
              <a:t> is a distributed version control system, it can be used as server out of the box. Dedicated </a:t>
            </a:r>
            <a:r>
              <a:rPr lang="en-US" sz="1800" b="0" dirty="0" err="1"/>
              <a:t>git</a:t>
            </a:r>
            <a:r>
              <a:rPr lang="en-US" sz="1800" b="0" dirty="0"/>
              <a:t> server software helps, amongst other features, to add access control, display the contents of a </a:t>
            </a:r>
            <a:r>
              <a:rPr lang="en-US" sz="1800" b="0" dirty="0" err="1"/>
              <a:t>git</a:t>
            </a:r>
            <a:r>
              <a:rPr lang="en-US" sz="1800" b="0" dirty="0"/>
              <a:t> repository via web, and help managing multiple repositories.</a:t>
            </a:r>
          </a:p>
          <a:p>
            <a:endParaRPr lang="en-US" b="0" dirty="0"/>
          </a:p>
        </p:txBody>
      </p:sp>
    </p:spTree>
    <p:extLst>
      <p:ext uri="{BB962C8B-B14F-4D97-AF65-F5344CB8AC3E}">
        <p14:creationId xmlns:p14="http://schemas.microsoft.com/office/powerpoint/2010/main" val="317362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GIT server … continued</a:t>
            </a:r>
            <a:endParaRPr lang="en-US" sz="2400" dirty="0"/>
          </a:p>
        </p:txBody>
      </p:sp>
      <p:sp>
        <p:nvSpPr>
          <p:cNvPr id="6" name="Content Placeholder 5"/>
          <p:cNvSpPr>
            <a:spLocks noGrp="1"/>
          </p:cNvSpPr>
          <p:nvPr>
            <p:ph idx="1"/>
          </p:nvPr>
        </p:nvSpPr>
        <p:spPr>
          <a:xfrm>
            <a:off x="457200" y="1074059"/>
            <a:ext cx="8283844" cy="5171758"/>
          </a:xfrm>
        </p:spPr>
        <p:txBody>
          <a:bodyPr>
            <a:normAutofit fontScale="92500" lnSpcReduction="10000"/>
          </a:bodyPr>
          <a:lstStyle/>
          <a:p>
            <a:r>
              <a:rPr lang="en-US" dirty="0"/>
              <a:t>Remote file store and shell access</a:t>
            </a:r>
          </a:p>
          <a:p>
            <a:pPr lvl="1"/>
            <a:r>
              <a:rPr lang="en-US" b="0" dirty="0"/>
              <a:t>A </a:t>
            </a:r>
            <a:r>
              <a:rPr lang="en-US" b="0" dirty="0" err="1"/>
              <a:t>git</a:t>
            </a:r>
            <a:r>
              <a:rPr lang="en-US" b="0" dirty="0"/>
              <a:t> repository can be cloned to a shared file system, and accessed by other persons. It can also be accessed via remote shell just by having the </a:t>
            </a:r>
            <a:r>
              <a:rPr lang="en-US" b="0" dirty="0" err="1"/>
              <a:t>git</a:t>
            </a:r>
            <a:r>
              <a:rPr lang="en-US" b="0" dirty="0"/>
              <a:t> software installed and allowing a user to log in.</a:t>
            </a:r>
          </a:p>
          <a:p>
            <a:r>
              <a:rPr lang="en-US" dirty="0" err="1"/>
              <a:t>Git</a:t>
            </a:r>
            <a:r>
              <a:rPr lang="en-US" dirty="0"/>
              <a:t> daemon, </a:t>
            </a:r>
            <a:r>
              <a:rPr lang="en-US" dirty="0" err="1"/>
              <a:t>instaweb</a:t>
            </a:r>
            <a:endParaRPr lang="en-US" dirty="0"/>
          </a:p>
          <a:p>
            <a:pPr lvl="1"/>
            <a:r>
              <a:rPr lang="en-US" b="0" dirty="0" err="1"/>
              <a:t>Git</a:t>
            </a:r>
            <a:r>
              <a:rPr lang="en-US" b="0" dirty="0"/>
              <a:t> daemon allows users to share their own repository to colleagues quickly. </a:t>
            </a:r>
            <a:r>
              <a:rPr lang="en-US" b="0" dirty="0" err="1"/>
              <a:t>Git</a:t>
            </a:r>
            <a:r>
              <a:rPr lang="en-US" b="0" dirty="0"/>
              <a:t> </a:t>
            </a:r>
            <a:r>
              <a:rPr lang="en-US" b="0" dirty="0" err="1"/>
              <a:t>instaweb</a:t>
            </a:r>
            <a:r>
              <a:rPr lang="en-US" b="0" dirty="0"/>
              <a:t> allows users to provide web view to the repository. As of 2014-04 </a:t>
            </a:r>
            <a:r>
              <a:rPr lang="en-US" b="0" dirty="0" err="1"/>
              <a:t>instaweb</a:t>
            </a:r>
            <a:r>
              <a:rPr lang="en-US" b="0" dirty="0"/>
              <a:t> does not work on Windows. Both can be seen in the line of </a:t>
            </a:r>
            <a:r>
              <a:rPr lang="en-US" b="0" dirty="0" err="1"/>
              <a:t>Mercurial's</a:t>
            </a:r>
            <a:r>
              <a:rPr lang="en-US" b="0" dirty="0"/>
              <a:t> "hg serve".</a:t>
            </a:r>
          </a:p>
          <a:p>
            <a:r>
              <a:rPr lang="en-US" dirty="0" err="1"/>
              <a:t>Gitolite</a:t>
            </a:r>
            <a:endParaRPr lang="en-US" dirty="0"/>
          </a:p>
          <a:p>
            <a:pPr lvl="1"/>
            <a:r>
              <a:rPr lang="en-US" b="0" dirty="0" err="1"/>
              <a:t>Gitolite</a:t>
            </a:r>
            <a:r>
              <a:rPr lang="en-US" b="0" dirty="0"/>
              <a:t> is an access control layer on top of </a:t>
            </a:r>
            <a:r>
              <a:rPr lang="en-US" b="0" dirty="0" err="1"/>
              <a:t>git</a:t>
            </a:r>
            <a:r>
              <a:rPr lang="en-US" b="0" dirty="0"/>
              <a:t>, providing fine access control to </a:t>
            </a:r>
            <a:r>
              <a:rPr lang="en-US" b="0" dirty="0" err="1"/>
              <a:t>git</a:t>
            </a:r>
            <a:r>
              <a:rPr lang="en-US" b="0" dirty="0"/>
              <a:t> repositories. It relies on other software to remotely view the repositories on the server.</a:t>
            </a:r>
          </a:p>
          <a:p>
            <a:r>
              <a:rPr lang="en-US" dirty="0" err="1"/>
              <a:t>Gerrit</a:t>
            </a:r>
            <a:endParaRPr lang="en-US" dirty="0"/>
          </a:p>
          <a:p>
            <a:pPr lvl="1"/>
            <a:r>
              <a:rPr lang="en-US" b="0" dirty="0" err="1">
                <a:hlinkClick r:id="rId3" tooltip="Gerrit (Software)"/>
              </a:rPr>
              <a:t>Gerrit</a:t>
            </a:r>
            <a:r>
              <a:rPr lang="en-US" b="0" dirty="0"/>
              <a:t> provides two out of three functionalities: access control, and managing repositories. It uses </a:t>
            </a:r>
            <a:r>
              <a:rPr lang="en-US" b="0" dirty="0" err="1"/>
              <a:t>jGit</a:t>
            </a:r>
            <a:r>
              <a:rPr lang="en-US" b="0" dirty="0"/>
              <a:t>. To view repositories it is combined e.g. with </a:t>
            </a:r>
            <a:r>
              <a:rPr lang="en-US" b="0" dirty="0" err="1"/>
              <a:t>Gitiles</a:t>
            </a:r>
            <a:r>
              <a:rPr lang="en-US" b="0" dirty="0"/>
              <a:t> or </a:t>
            </a:r>
            <a:r>
              <a:rPr lang="en-US" b="0" dirty="0" err="1"/>
              <a:t>GitBlit</a:t>
            </a:r>
            <a:r>
              <a:rPr lang="en-US" b="0" dirty="0"/>
              <a:t>.</a:t>
            </a:r>
          </a:p>
          <a:p>
            <a:r>
              <a:rPr lang="en-US" dirty="0" err="1"/>
              <a:t>Gitblit</a:t>
            </a:r>
            <a:endParaRPr lang="en-US" dirty="0"/>
          </a:p>
          <a:p>
            <a:pPr lvl="1"/>
            <a:r>
              <a:rPr lang="en-US" b="0" dirty="0" err="1"/>
              <a:t>Gitblit</a:t>
            </a:r>
            <a:r>
              <a:rPr lang="en-US" b="0" dirty="0"/>
              <a:t> can provide all three functions, but is in larger installations used as repository browser installed with </a:t>
            </a:r>
            <a:r>
              <a:rPr lang="en-US" b="0" dirty="0" err="1"/>
              <a:t>gerrit</a:t>
            </a:r>
            <a:r>
              <a:rPr lang="en-US" b="0" dirty="0"/>
              <a:t> for access control and management of repositories.</a:t>
            </a:r>
          </a:p>
          <a:p>
            <a:r>
              <a:rPr lang="en-US" dirty="0" err="1"/>
              <a:t>Gitiles</a:t>
            </a:r>
            <a:endParaRPr lang="en-US" dirty="0"/>
          </a:p>
          <a:p>
            <a:pPr lvl="1"/>
            <a:r>
              <a:rPr lang="en-US" b="0" dirty="0" err="1"/>
              <a:t>Gitiles</a:t>
            </a:r>
            <a:r>
              <a:rPr lang="en-US" b="0" dirty="0"/>
              <a:t> is a simple repository browser, usually used together with </a:t>
            </a:r>
            <a:r>
              <a:rPr lang="en-US" b="0" dirty="0" err="1"/>
              <a:t>gerrit</a:t>
            </a:r>
            <a:r>
              <a:rPr lang="en-US" b="0" dirty="0"/>
              <a:t>.</a:t>
            </a:r>
          </a:p>
          <a:p>
            <a:r>
              <a:rPr lang="en-US" dirty="0"/>
              <a:t>Bonobo </a:t>
            </a:r>
            <a:r>
              <a:rPr lang="en-US" dirty="0" err="1"/>
              <a:t>Git</a:t>
            </a:r>
            <a:r>
              <a:rPr lang="en-US" dirty="0"/>
              <a:t> Server</a:t>
            </a:r>
          </a:p>
          <a:p>
            <a:pPr lvl="1"/>
            <a:r>
              <a:rPr lang="en-US" b="0" dirty="0"/>
              <a:t>Bonobo </a:t>
            </a:r>
            <a:r>
              <a:rPr lang="en-US" b="0" dirty="0" err="1"/>
              <a:t>Git</a:t>
            </a:r>
            <a:r>
              <a:rPr lang="en-US" b="0" dirty="0"/>
              <a:t> Server is a simple </a:t>
            </a:r>
            <a:r>
              <a:rPr lang="en-US" b="0" dirty="0" err="1"/>
              <a:t>git</a:t>
            </a:r>
            <a:r>
              <a:rPr lang="en-US" b="0" dirty="0"/>
              <a:t> server for Windows implemented as an ASP.NET </a:t>
            </a:r>
            <a:r>
              <a:rPr lang="en-US" b="0" dirty="0" err="1"/>
              <a:t>gateway.It</a:t>
            </a:r>
            <a:r>
              <a:rPr lang="en-US" b="0" dirty="0"/>
              <a:t> relies on the authentication mechanisms provided by Windows Internet Information Services, thus it does not support SSH access but can be easily integrated with Active Directory.</a:t>
            </a:r>
          </a:p>
          <a:p>
            <a:r>
              <a:rPr lang="en-US" dirty="0"/>
              <a:t>Commercial solutions</a:t>
            </a:r>
          </a:p>
          <a:p>
            <a:pPr lvl="1"/>
            <a:r>
              <a:rPr lang="en-US" b="0" dirty="0"/>
              <a:t>Commercial solutions are also available to be installed </a:t>
            </a:r>
            <a:r>
              <a:rPr lang="en-US" b="0" dirty="0">
                <a:hlinkClick r:id="rId4" tooltip="On premises"/>
              </a:rPr>
              <a:t>on premises</a:t>
            </a:r>
            <a:r>
              <a:rPr lang="en-US" b="0" dirty="0"/>
              <a:t>, amongst them </a:t>
            </a:r>
            <a:r>
              <a:rPr lang="en-US" b="0" dirty="0">
                <a:hlinkClick r:id="rId5" tooltip="GitHub"/>
              </a:rPr>
              <a:t>GitHub</a:t>
            </a:r>
            <a:r>
              <a:rPr lang="en-US" b="0" dirty="0"/>
              <a:t> Software (using native git, available as a </a:t>
            </a:r>
            <a:r>
              <a:rPr lang="en-US" b="0" dirty="0" err="1"/>
              <a:t>vm</a:t>
            </a:r>
            <a:r>
              <a:rPr lang="en-US" b="0" dirty="0"/>
              <a:t>),</a:t>
            </a:r>
            <a:r>
              <a:rPr lang="en-US" b="0" dirty="0">
                <a:hlinkClick r:id="rId6" tooltip="Stash (software)"/>
              </a:rPr>
              <a:t>Stash</a:t>
            </a:r>
            <a:r>
              <a:rPr lang="en-US" b="0" dirty="0"/>
              <a:t> (using </a:t>
            </a:r>
            <a:r>
              <a:rPr lang="en-US" b="0" dirty="0" err="1"/>
              <a:t>jGit</a:t>
            </a:r>
            <a:r>
              <a:rPr lang="en-US" b="0" dirty="0"/>
              <a:t>), </a:t>
            </a:r>
            <a:r>
              <a:rPr lang="en-US" b="0" dirty="0">
                <a:hlinkClick r:id="rId7" tooltip="Team Foundation Server"/>
              </a:rPr>
              <a:t>Team Foundation Server</a:t>
            </a:r>
            <a:r>
              <a:rPr lang="en-US" b="0" dirty="0"/>
              <a:t> (using libgit2).</a:t>
            </a:r>
          </a:p>
          <a:p>
            <a:pPr lvl="1"/>
            <a:endParaRPr lang="en-US" b="0" dirty="0"/>
          </a:p>
        </p:txBody>
      </p:sp>
    </p:spTree>
    <p:extLst>
      <p:ext uri="{BB962C8B-B14F-4D97-AF65-F5344CB8AC3E}">
        <p14:creationId xmlns:p14="http://schemas.microsoft.com/office/powerpoint/2010/main" val="128371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Summary</a:t>
            </a:r>
            <a:endParaRPr lang="en-US" sz="2400" dirty="0"/>
          </a:p>
        </p:txBody>
      </p:sp>
      <p:sp>
        <p:nvSpPr>
          <p:cNvPr id="9" name="Content Placeholder 8"/>
          <p:cNvSpPr>
            <a:spLocks noGrp="1"/>
          </p:cNvSpPr>
          <p:nvPr>
            <p:ph idx="1"/>
          </p:nvPr>
        </p:nvSpPr>
        <p:spPr>
          <a:xfrm>
            <a:off x="271205" y="1054764"/>
            <a:ext cx="5400378" cy="5072098"/>
          </a:xfrm>
        </p:spPr>
        <p:txBody>
          <a:bodyPr/>
          <a:lstStyle/>
          <a:p>
            <a:r>
              <a:rPr lang="en-US">
                <a:solidFill>
                  <a:schemeClr val="tx1"/>
                </a:solidFill>
              </a:rPr>
              <a:t>Discussed overview of GIT</a:t>
            </a:r>
            <a:endParaRPr lang="en-US" dirty="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369332"/>
          </a:xfrm>
          <a:prstGeom prst="rect">
            <a:avLst/>
          </a:prstGeom>
        </p:spPr>
        <p:txBody>
          <a:bodyPr wrap="square">
            <a:spAutoFit/>
          </a:bodyPr>
          <a:lstStyle/>
          <a:p>
            <a:pPr marL="225425" indent="-225425">
              <a:buClr>
                <a:srgbClr val="00B0F0"/>
              </a:buClr>
              <a:buFont typeface="Wingdings" panose="05000000000000000000" pitchFamily="2" charset="2"/>
              <a:buChar char="Ø"/>
            </a:pPr>
            <a:r>
              <a:rPr lang="en-US" b="1" dirty="0">
                <a:latin typeface="Candara" panose="020E0502030303020204" pitchFamily="34" charset="0"/>
              </a:rPr>
              <a:t>Overview of GIT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Overview</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1800" dirty="0" err="1"/>
              <a:t>Git</a:t>
            </a:r>
            <a:r>
              <a:rPr lang="en-US" sz="1800" b="0" dirty="0"/>
              <a:t> is a distributed revision control and source code management (SCM) system with an emphasis on speed, data integrity and support for distributed, non-linear workflows. </a:t>
            </a:r>
          </a:p>
          <a:p>
            <a:pPr lvl="1"/>
            <a:r>
              <a:rPr lang="en-US" sz="1600" b="0" dirty="0" err="1"/>
              <a:t>Git</a:t>
            </a:r>
            <a:r>
              <a:rPr lang="en-US" sz="1600" b="0" dirty="0"/>
              <a:t> was initially designed and developed by Linus Torvalds for Linux kernel development in 2005, and has since become the most widely adopted version control system for software development.</a:t>
            </a:r>
          </a:p>
          <a:p>
            <a:r>
              <a:rPr lang="en-US" sz="1800" b="0" dirty="0"/>
              <a:t>As with most other distributed revision control systems, and unlike most client–server systems, every </a:t>
            </a:r>
            <a:r>
              <a:rPr lang="en-US" sz="1800" b="0" dirty="0" err="1"/>
              <a:t>Git</a:t>
            </a:r>
            <a:r>
              <a:rPr lang="en-US" sz="1800" b="0" dirty="0"/>
              <a:t> working directory is a full-fledged repository with complete history and full version-tracking capabilities, independent of network access or a central server. Like the Linux kernel, </a:t>
            </a:r>
            <a:r>
              <a:rPr lang="en-US" sz="1800" b="0" dirty="0" err="1"/>
              <a:t>Git</a:t>
            </a:r>
            <a:r>
              <a:rPr lang="en-US" sz="1800" b="0" dirty="0"/>
              <a:t> is free software distributed under the terms of the GNU General Public License version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Background</a:t>
            </a:r>
            <a:endParaRPr lang="en-US" sz="2400" dirty="0"/>
          </a:p>
        </p:txBody>
      </p:sp>
      <p:sp>
        <p:nvSpPr>
          <p:cNvPr id="6" name="Content Placeholder 5"/>
          <p:cNvSpPr>
            <a:spLocks noGrp="1"/>
          </p:cNvSpPr>
          <p:nvPr>
            <p:ph idx="1"/>
          </p:nvPr>
        </p:nvSpPr>
        <p:spPr>
          <a:xfrm>
            <a:off x="457200" y="1074059"/>
            <a:ext cx="8229600" cy="4877934"/>
          </a:xfrm>
        </p:spPr>
        <p:txBody>
          <a:bodyPr/>
          <a:lstStyle/>
          <a:p>
            <a:r>
              <a:rPr lang="en-US" sz="1800" b="0" dirty="0"/>
              <a:t>Torvalds wanted a distributed system that he could use like </a:t>
            </a:r>
            <a:r>
              <a:rPr lang="en-US" sz="1800" b="0" dirty="0" err="1"/>
              <a:t>BitKeeper</a:t>
            </a:r>
            <a:r>
              <a:rPr lang="en-US" sz="1800" b="0" dirty="0"/>
              <a:t>, but none of the available free systems met his needs, particularly in terms of performance. </a:t>
            </a:r>
          </a:p>
          <a:p>
            <a:r>
              <a:rPr lang="en-US" sz="1800" b="0" dirty="0"/>
              <a:t>Torvalds took an example of an SCM system requiring thirty seconds to apply a patch and update all associated metadata, and noted that this would not scale to the needs of Linux kernel development, where syncing with fellow maintainers could require 250 such actions at a time. He wanted patching to take three </a:t>
            </a:r>
            <a:r>
              <a:rPr lang="en-US" sz="1800" b="0" dirty="0" err="1"/>
              <a:t>seconds,and</a:t>
            </a:r>
            <a:r>
              <a:rPr lang="en-US" sz="1800" b="0" dirty="0"/>
              <a:t> had several other design criteria in mind:</a:t>
            </a:r>
          </a:p>
          <a:p>
            <a:pPr lvl="1"/>
            <a:r>
              <a:rPr lang="en-US" sz="1600" b="0" dirty="0"/>
              <a:t>take Concurrent Versions System (CVS) as an example of what </a:t>
            </a:r>
            <a:r>
              <a:rPr lang="en-US" sz="1600" b="0" i="1" dirty="0"/>
              <a:t>not</a:t>
            </a:r>
            <a:r>
              <a:rPr lang="en-US" sz="1600" b="0" dirty="0"/>
              <a:t> to do; if in doubt, make the exact opposite decision</a:t>
            </a:r>
          </a:p>
          <a:p>
            <a:pPr lvl="1"/>
            <a:r>
              <a:rPr lang="en-US" sz="1600" b="0" dirty="0"/>
              <a:t>support a distributed, </a:t>
            </a:r>
            <a:r>
              <a:rPr lang="en-US" sz="1600" b="0" dirty="0" err="1"/>
              <a:t>BitKeeper</a:t>
            </a:r>
            <a:r>
              <a:rPr lang="en-US" sz="1600" b="0" dirty="0"/>
              <a:t>-like workflow</a:t>
            </a:r>
          </a:p>
          <a:p>
            <a:pPr lvl="1"/>
            <a:r>
              <a:rPr lang="en-US" sz="1600" b="0" dirty="0"/>
              <a:t>very strong safeguards against corruption, either accidental or malicious.</a:t>
            </a:r>
          </a:p>
          <a:p>
            <a:endParaRPr lang="en-US" b="0" dirty="0"/>
          </a:p>
        </p:txBody>
      </p:sp>
    </p:spTree>
    <p:extLst>
      <p:ext uri="{BB962C8B-B14F-4D97-AF65-F5344CB8AC3E}">
        <p14:creationId xmlns:p14="http://schemas.microsoft.com/office/powerpoint/2010/main" val="209206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Design Base</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1800" b="0" dirty="0" err="1"/>
              <a:t>Git's</a:t>
            </a:r>
            <a:r>
              <a:rPr lang="en-US" sz="1800" b="0" dirty="0"/>
              <a:t> design was inspired by </a:t>
            </a:r>
            <a:r>
              <a:rPr lang="en-US" sz="1800" b="0" dirty="0" err="1">
                <a:hlinkClick r:id="rId3" tooltip="BitKeeper"/>
              </a:rPr>
              <a:t>BitKeeper</a:t>
            </a:r>
            <a:r>
              <a:rPr lang="en-US" sz="1800" b="0" dirty="0"/>
              <a:t> and </a:t>
            </a:r>
            <a:r>
              <a:rPr lang="en-US" sz="1800" b="0" dirty="0">
                <a:hlinkClick r:id="rId4" tooltip="Monotone (software)"/>
              </a:rPr>
              <a:t>Monotone</a:t>
            </a:r>
            <a:r>
              <a:rPr lang="en-US" sz="1800" b="0" dirty="0"/>
              <a:t>.</a:t>
            </a:r>
            <a:r>
              <a:rPr lang="en-US" sz="1800" b="0" baseline="30000" dirty="0"/>
              <a:t> </a:t>
            </a:r>
            <a:r>
              <a:rPr lang="en-US" sz="1800" b="0" dirty="0" err="1"/>
              <a:t>Git</a:t>
            </a:r>
            <a:r>
              <a:rPr lang="en-US" sz="1800" b="0" dirty="0"/>
              <a:t> was originally designed as a low-level version control system engine on top of which others could write front ends, such as </a:t>
            </a:r>
            <a:r>
              <a:rPr lang="en-US" sz="1800" b="0" dirty="0">
                <a:hlinkClick r:id="rId5" tooltip="Cogito (software)"/>
              </a:rPr>
              <a:t>Cogito</a:t>
            </a:r>
            <a:r>
              <a:rPr lang="en-US" sz="1800" b="0" dirty="0"/>
              <a:t> . The core </a:t>
            </a:r>
            <a:r>
              <a:rPr lang="en-US" sz="1800" b="0" dirty="0" err="1"/>
              <a:t>Git</a:t>
            </a:r>
            <a:r>
              <a:rPr lang="en-US" sz="1800" b="0" dirty="0"/>
              <a:t> project has since become a complete version control system that is usable directly.</a:t>
            </a:r>
            <a:endParaRPr lang="en-US" sz="1800" b="0" baseline="30000" dirty="0"/>
          </a:p>
          <a:p>
            <a:r>
              <a:rPr lang="en-US" sz="1800" b="0" dirty="0"/>
              <a:t>While strongly influenced by </a:t>
            </a:r>
            <a:r>
              <a:rPr lang="en-US" sz="1800" b="0" dirty="0" err="1"/>
              <a:t>BitKeeper</a:t>
            </a:r>
            <a:r>
              <a:rPr lang="en-US" sz="1800" b="0" dirty="0"/>
              <a:t>, Torvalds deliberately attempted to avoid conventional approaches, leading to a unique design.</a:t>
            </a:r>
          </a:p>
        </p:txBody>
      </p:sp>
    </p:spTree>
    <p:extLst>
      <p:ext uri="{BB962C8B-B14F-4D97-AF65-F5344CB8AC3E}">
        <p14:creationId xmlns:p14="http://schemas.microsoft.com/office/powerpoint/2010/main" val="359786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Characteristics</a:t>
            </a:r>
            <a:endParaRPr lang="en-US" sz="2400" dirty="0"/>
          </a:p>
        </p:txBody>
      </p:sp>
      <p:sp>
        <p:nvSpPr>
          <p:cNvPr id="6" name="Content Placeholder 5"/>
          <p:cNvSpPr>
            <a:spLocks noGrp="1"/>
          </p:cNvSpPr>
          <p:nvPr>
            <p:ph idx="1"/>
          </p:nvPr>
        </p:nvSpPr>
        <p:spPr>
          <a:xfrm>
            <a:off x="457200" y="1074059"/>
            <a:ext cx="8229600" cy="4877934"/>
          </a:xfrm>
        </p:spPr>
        <p:txBody>
          <a:bodyPr/>
          <a:lstStyle/>
          <a:p>
            <a:r>
              <a:rPr lang="en-US" sz="1600" dirty="0"/>
              <a:t>Strong support for non-linear development</a:t>
            </a:r>
          </a:p>
          <a:p>
            <a:pPr lvl="1"/>
            <a:r>
              <a:rPr lang="en-US" sz="1400" b="0" dirty="0" err="1"/>
              <a:t>Git</a:t>
            </a:r>
            <a:r>
              <a:rPr lang="en-US" sz="1400" b="0" dirty="0"/>
              <a:t> supports rapid branching and merging, and includes specific tools for visualizing and navigating a non-linear development history. A core assumption in </a:t>
            </a:r>
            <a:r>
              <a:rPr lang="en-US" sz="1400" b="0" dirty="0" err="1"/>
              <a:t>Git</a:t>
            </a:r>
            <a:r>
              <a:rPr lang="en-US" sz="1400" b="0" dirty="0"/>
              <a:t> is that a change will be merged more often than it is written, as it is passed around various reviewers. </a:t>
            </a:r>
          </a:p>
          <a:p>
            <a:pPr lvl="1"/>
            <a:r>
              <a:rPr lang="en-US" sz="1400" b="0" dirty="0"/>
              <a:t>Branches in </a:t>
            </a:r>
            <a:r>
              <a:rPr lang="en-US" sz="1400" b="0" dirty="0" err="1"/>
              <a:t>git</a:t>
            </a:r>
            <a:r>
              <a:rPr lang="en-US" sz="1400" b="0" dirty="0"/>
              <a:t> are very lightweight: A branch in </a:t>
            </a:r>
            <a:r>
              <a:rPr lang="en-US" sz="1400" b="0" dirty="0" err="1"/>
              <a:t>git</a:t>
            </a:r>
            <a:r>
              <a:rPr lang="en-US" sz="1400" b="0" dirty="0"/>
              <a:t> is only a reference to a single commit. With its parental commits, the full branch structure can be constructed.</a:t>
            </a:r>
            <a:endParaRPr lang="en-US" sz="1400" dirty="0"/>
          </a:p>
          <a:p>
            <a:r>
              <a:rPr lang="en-US" sz="1600" dirty="0"/>
              <a:t>Distributed development</a:t>
            </a:r>
          </a:p>
          <a:p>
            <a:pPr lvl="1"/>
            <a:r>
              <a:rPr lang="en-US" sz="1400" dirty="0"/>
              <a:t>Like </a:t>
            </a:r>
            <a:r>
              <a:rPr lang="en-US" sz="1400" dirty="0" err="1">
                <a:hlinkClick r:id="rId3" tooltip="Darcs"/>
              </a:rPr>
              <a:t>Darcs</a:t>
            </a:r>
            <a:r>
              <a:rPr lang="en-US" sz="1400" dirty="0"/>
              <a:t>, </a:t>
            </a:r>
            <a:r>
              <a:rPr lang="en-US" sz="1400" dirty="0" err="1">
                <a:hlinkClick r:id="rId4" tooltip="BitKeeper"/>
              </a:rPr>
              <a:t>BitKeeper</a:t>
            </a:r>
            <a:r>
              <a:rPr lang="en-US" sz="1400" dirty="0"/>
              <a:t>, </a:t>
            </a:r>
            <a:r>
              <a:rPr lang="en-US" sz="1400" dirty="0">
                <a:hlinkClick r:id="rId5" tooltip="Mercurial"/>
              </a:rPr>
              <a:t>Mercurial</a:t>
            </a:r>
            <a:r>
              <a:rPr lang="en-US" sz="1400" dirty="0"/>
              <a:t>, </a:t>
            </a:r>
            <a:r>
              <a:rPr lang="en-US" sz="1400" dirty="0">
                <a:hlinkClick r:id="rId6" tooltip="SVK"/>
              </a:rPr>
              <a:t>SVK</a:t>
            </a:r>
            <a:r>
              <a:rPr lang="en-US" sz="1400" dirty="0"/>
              <a:t>, </a:t>
            </a:r>
            <a:r>
              <a:rPr lang="en-US" sz="1400" dirty="0">
                <a:hlinkClick r:id="rId7" tooltip="Bazaar (software)"/>
              </a:rPr>
              <a:t>Bazaar</a:t>
            </a:r>
            <a:r>
              <a:rPr lang="en-US" sz="1400" dirty="0"/>
              <a:t> and </a:t>
            </a:r>
            <a:r>
              <a:rPr lang="en-US" sz="1400" dirty="0">
                <a:hlinkClick r:id="rId8" tooltip="Monotone (software)"/>
              </a:rPr>
              <a:t>Monotone</a:t>
            </a:r>
            <a:r>
              <a:rPr lang="en-US" sz="1400" dirty="0"/>
              <a:t>, </a:t>
            </a:r>
            <a:r>
              <a:rPr lang="en-US" sz="1400" dirty="0" err="1"/>
              <a:t>Git</a:t>
            </a:r>
            <a:r>
              <a:rPr lang="en-US" sz="1400" dirty="0"/>
              <a:t> gives each developer a local copy of the entire development history, and changes are copied from one such repository to another. These changes are imported as additional development branches, and can be merged in the same way as a locally developed branch.</a:t>
            </a:r>
          </a:p>
          <a:p>
            <a:r>
              <a:rPr lang="en-US" sz="1600" dirty="0"/>
              <a:t>Compatibility with existing systems/protocols</a:t>
            </a:r>
          </a:p>
          <a:p>
            <a:pPr lvl="1"/>
            <a:r>
              <a:rPr lang="en-US" sz="1400" dirty="0"/>
              <a:t>Repositories can be published via </a:t>
            </a:r>
            <a:r>
              <a:rPr lang="en-US" sz="1400" dirty="0">
                <a:hlinkClick r:id="rId9" tooltip="Hypertext Transfer Protocol"/>
              </a:rPr>
              <a:t>HTTP</a:t>
            </a:r>
            <a:r>
              <a:rPr lang="en-US" sz="1400" dirty="0"/>
              <a:t>, </a:t>
            </a:r>
            <a:r>
              <a:rPr lang="en-US" sz="1400" dirty="0">
                <a:hlinkClick r:id="rId10" tooltip="File Transfer Protocol"/>
              </a:rPr>
              <a:t>FTP</a:t>
            </a:r>
            <a:r>
              <a:rPr lang="en-US" sz="1400" dirty="0"/>
              <a:t>, </a:t>
            </a:r>
            <a:r>
              <a:rPr lang="en-US" sz="1400" dirty="0" err="1">
                <a:hlinkClick r:id="rId11" tooltip="Rsync"/>
              </a:rPr>
              <a:t>rsync</a:t>
            </a:r>
            <a:r>
              <a:rPr lang="en-US" sz="1400" dirty="0"/>
              <a:t>, or a </a:t>
            </a:r>
            <a:r>
              <a:rPr lang="en-US" sz="1400" dirty="0" err="1"/>
              <a:t>Git</a:t>
            </a:r>
            <a:r>
              <a:rPr lang="en-US" sz="1400" dirty="0"/>
              <a:t> protocol over either a plain socket, or </a:t>
            </a:r>
            <a:r>
              <a:rPr lang="en-US" sz="1400" dirty="0" err="1">
                <a:hlinkClick r:id="rId12" tooltip="Secure Shell"/>
              </a:rPr>
              <a:t>ssh</a:t>
            </a:r>
            <a:r>
              <a:rPr lang="en-US" sz="1400" dirty="0"/>
              <a:t>. </a:t>
            </a:r>
            <a:r>
              <a:rPr lang="en-US" sz="1400" dirty="0" err="1"/>
              <a:t>Git</a:t>
            </a:r>
            <a:r>
              <a:rPr lang="en-US" sz="1400" dirty="0"/>
              <a:t> also has a CVS server emulation, which enables the use of existing CVS clients and IDE plugins to access </a:t>
            </a:r>
            <a:r>
              <a:rPr lang="en-US" sz="1400" dirty="0" err="1"/>
              <a:t>Git</a:t>
            </a:r>
            <a:r>
              <a:rPr lang="en-US" sz="1400" dirty="0"/>
              <a:t> repositories. Subversion and </a:t>
            </a:r>
            <a:r>
              <a:rPr lang="en-US" sz="1400" dirty="0" err="1"/>
              <a:t>svk</a:t>
            </a:r>
            <a:r>
              <a:rPr lang="en-US" sz="1400" dirty="0"/>
              <a:t> repositories can be used directly with </a:t>
            </a:r>
            <a:r>
              <a:rPr lang="en-US" sz="1400" dirty="0" err="1"/>
              <a:t>git-svn</a:t>
            </a:r>
            <a:r>
              <a:rPr lang="en-US" dirty="0"/>
              <a:t>.</a:t>
            </a:r>
            <a:endParaRPr lang="en-US" b="0" dirty="0"/>
          </a:p>
        </p:txBody>
      </p:sp>
    </p:spTree>
    <p:extLst>
      <p:ext uri="{BB962C8B-B14F-4D97-AF65-F5344CB8AC3E}">
        <p14:creationId xmlns:p14="http://schemas.microsoft.com/office/powerpoint/2010/main" val="202429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Characteristics… continued</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1800" dirty="0"/>
              <a:t>Efficient handling of large projects</a:t>
            </a:r>
          </a:p>
          <a:p>
            <a:pPr lvl="1"/>
            <a:r>
              <a:rPr lang="en-US" sz="1600" dirty="0"/>
              <a:t>Torvalds has described </a:t>
            </a:r>
            <a:r>
              <a:rPr lang="en-US" sz="1600" dirty="0" err="1"/>
              <a:t>Git</a:t>
            </a:r>
            <a:r>
              <a:rPr lang="en-US" sz="1600" dirty="0"/>
              <a:t> as being very fast and scalable and performance tests done by </a:t>
            </a:r>
            <a:r>
              <a:rPr lang="en-US" sz="1600" dirty="0">
                <a:hlinkClick r:id="rId3" tooltip="Mozilla"/>
              </a:rPr>
              <a:t>Mozilla</a:t>
            </a:r>
            <a:r>
              <a:rPr lang="en-US" sz="1600" dirty="0"/>
              <a:t> showed it was an </a:t>
            </a:r>
            <a:r>
              <a:rPr lang="en-US" sz="1600" dirty="0">
                <a:hlinkClick r:id="rId4" tooltip="Order of magnitude"/>
              </a:rPr>
              <a:t>order of magnitude</a:t>
            </a:r>
            <a:r>
              <a:rPr lang="en-US" sz="1600" dirty="0"/>
              <a:t> faster than some version-control systems, and fetching version history from a locally stored repository can be one hundred times faster than fetching it from the remote server</a:t>
            </a:r>
          </a:p>
          <a:p>
            <a:r>
              <a:rPr lang="en-US" sz="1800" dirty="0"/>
              <a:t>Cryptographic authentication of history </a:t>
            </a:r>
          </a:p>
          <a:p>
            <a:pPr lvl="1"/>
            <a:r>
              <a:rPr lang="en-US" sz="1600" b="0" dirty="0"/>
              <a:t>The </a:t>
            </a:r>
            <a:r>
              <a:rPr lang="en-US" sz="1600" b="0" dirty="0" err="1"/>
              <a:t>Git</a:t>
            </a:r>
            <a:r>
              <a:rPr lang="en-US" sz="1600" b="0" dirty="0"/>
              <a:t> history is stored in such a way that the ID of a particular version (a </a:t>
            </a:r>
            <a:r>
              <a:rPr lang="en-US" sz="1600" b="0" i="1" dirty="0"/>
              <a:t>commit</a:t>
            </a:r>
            <a:r>
              <a:rPr lang="en-US" sz="1600" b="0" dirty="0"/>
              <a:t> in </a:t>
            </a:r>
            <a:r>
              <a:rPr lang="en-US" sz="1600" b="0" dirty="0" err="1"/>
              <a:t>Git</a:t>
            </a:r>
            <a:r>
              <a:rPr lang="en-US" sz="1600" b="0" dirty="0"/>
              <a:t> terms) depends upon the complete development history leading up to that commit. Once it is published, it is not possible to change the old versions without it being noticed. The structure is similar to a </a:t>
            </a:r>
            <a:r>
              <a:rPr lang="en-US" sz="1600" b="0" dirty="0" err="1">
                <a:hlinkClick r:id="rId5" tooltip="Merkle tree"/>
              </a:rPr>
              <a:t>Merkle</a:t>
            </a:r>
            <a:r>
              <a:rPr lang="en-US" sz="1600" b="0" dirty="0">
                <a:hlinkClick r:id="rId5" tooltip="Merkle tree"/>
              </a:rPr>
              <a:t> tree</a:t>
            </a:r>
            <a:r>
              <a:rPr lang="en-US" sz="1600" b="0" dirty="0"/>
              <a:t>, but with additional data at the nodes as well as the leaves.(</a:t>
            </a:r>
            <a:r>
              <a:rPr lang="en-US" sz="1600" b="0" dirty="0">
                <a:hlinkClick r:id="rId6" tooltip="Mercurial"/>
              </a:rPr>
              <a:t>Mercurial</a:t>
            </a:r>
            <a:r>
              <a:rPr lang="en-US" sz="1600" b="0" dirty="0"/>
              <a:t> </a:t>
            </a:r>
            <a:r>
              <a:rPr lang="en-US" sz="1600" b="0" dirty="0" err="1"/>
              <a:t>and</a:t>
            </a:r>
            <a:r>
              <a:rPr lang="en-US" sz="1600" b="0" dirty="0" err="1">
                <a:hlinkClick r:id="rId7" tooltip="Monotone (software)"/>
              </a:rPr>
              <a:t>Monotone</a:t>
            </a:r>
            <a:r>
              <a:rPr lang="en-US" sz="1600" b="0" dirty="0"/>
              <a:t> also have this property.)</a:t>
            </a:r>
            <a:endParaRPr lang="en-US" sz="1600" dirty="0"/>
          </a:p>
          <a:p>
            <a:r>
              <a:rPr lang="en-US" sz="1800" dirty="0"/>
              <a:t>Toolkit-based design</a:t>
            </a:r>
          </a:p>
          <a:p>
            <a:pPr lvl="1"/>
            <a:r>
              <a:rPr lang="en-US" sz="1600" dirty="0" err="1"/>
              <a:t>Git</a:t>
            </a:r>
            <a:r>
              <a:rPr lang="en-US" sz="1600" dirty="0"/>
              <a:t> was designed as a set of programs written in </a:t>
            </a:r>
            <a:r>
              <a:rPr lang="en-US" sz="1600" dirty="0">
                <a:hlinkClick r:id="rId8" tooltip="C (programming language)"/>
              </a:rPr>
              <a:t>C</a:t>
            </a:r>
            <a:r>
              <a:rPr lang="en-US" sz="1600" dirty="0"/>
              <a:t>, and a number of shell scripts that provide wrappers around those programs.</a:t>
            </a:r>
            <a:r>
              <a:rPr lang="en-US" sz="1600" baseline="30000" dirty="0"/>
              <a:t> </a:t>
            </a:r>
            <a:r>
              <a:rPr lang="en-US" sz="1600" dirty="0"/>
              <a:t>Although most of those scripts have since been rewritten in C for speed and portability, the design remains, and it is easy to chain the components together.</a:t>
            </a:r>
            <a:endParaRPr lang="en-US" sz="1600" b="0" dirty="0"/>
          </a:p>
        </p:txBody>
      </p:sp>
    </p:spTree>
    <p:extLst>
      <p:ext uri="{BB962C8B-B14F-4D97-AF65-F5344CB8AC3E}">
        <p14:creationId xmlns:p14="http://schemas.microsoft.com/office/powerpoint/2010/main" val="70841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Characteristics… continued</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1800" dirty="0"/>
              <a:t>Pluggable merge strategies</a:t>
            </a:r>
          </a:p>
          <a:p>
            <a:pPr lvl="1"/>
            <a:r>
              <a:rPr lang="en-US" sz="1600" dirty="0"/>
              <a:t>As part of its toolkit design, </a:t>
            </a:r>
            <a:r>
              <a:rPr lang="en-US" sz="1600" dirty="0" err="1"/>
              <a:t>Git</a:t>
            </a:r>
            <a:r>
              <a:rPr lang="en-US" sz="1600" dirty="0"/>
              <a:t> has a well-defined model of an incomplete merge, and it has multiple algorithms for completing it, culminating in telling the user that it is unable to complete the merge automatically and that manual editing is required.</a:t>
            </a:r>
          </a:p>
          <a:p>
            <a:r>
              <a:rPr lang="en-US" sz="1800" dirty="0">
                <a:hlinkClick r:id="rId3" tooltip="Garbage (computer science)"/>
              </a:rPr>
              <a:t>Garbage</a:t>
            </a:r>
            <a:r>
              <a:rPr lang="en-US" sz="1800" dirty="0"/>
              <a:t> accumulates unless collected</a:t>
            </a:r>
          </a:p>
          <a:p>
            <a:pPr lvl="1"/>
            <a:r>
              <a:rPr lang="en-US" sz="1600" dirty="0"/>
              <a:t>Aborting operations or backing out changes will leave useless dangling objects in the database. These are generally a small fraction of the continuously growing history of wanted objects. </a:t>
            </a:r>
            <a:r>
              <a:rPr lang="en-US" sz="1600" dirty="0" err="1"/>
              <a:t>Git</a:t>
            </a:r>
            <a:r>
              <a:rPr lang="en-US" sz="1600" dirty="0"/>
              <a:t> will automatically perform </a:t>
            </a:r>
            <a:r>
              <a:rPr lang="en-US" sz="1600" dirty="0">
                <a:hlinkClick r:id="rId4" tooltip="Garbage collection (computer science)"/>
              </a:rPr>
              <a:t>garbage collection</a:t>
            </a:r>
            <a:r>
              <a:rPr lang="en-US" sz="1600" dirty="0"/>
              <a:t> when enough loose objects have been created in the repository. Garbage collection can be called explicitly using </a:t>
            </a:r>
            <a:r>
              <a:rPr lang="en-US" sz="1600" dirty="0" err="1"/>
              <a:t>git</a:t>
            </a:r>
            <a:r>
              <a:rPr lang="en-US" sz="1600" dirty="0"/>
              <a:t> </a:t>
            </a:r>
            <a:r>
              <a:rPr lang="en-US" sz="1600" dirty="0" err="1"/>
              <a:t>gc</a:t>
            </a:r>
            <a:r>
              <a:rPr lang="en-US" sz="1600" dirty="0"/>
              <a:t> --</a:t>
            </a:r>
            <a:r>
              <a:rPr lang="en-US" sz="1600" dirty="0" err="1"/>
              <a:t>prun</a:t>
            </a:r>
            <a:r>
              <a:rPr lang="en-US" sz="1600" dirty="0"/>
              <a:t>.</a:t>
            </a:r>
          </a:p>
          <a:p>
            <a:r>
              <a:rPr lang="en-US" sz="1800" dirty="0"/>
              <a:t>Periodic explicit object packing</a:t>
            </a:r>
          </a:p>
          <a:p>
            <a:pPr lvl="1"/>
            <a:r>
              <a:rPr lang="en-US" sz="1600" dirty="0" err="1"/>
              <a:t>Git</a:t>
            </a:r>
            <a:r>
              <a:rPr lang="en-US" sz="1600" dirty="0"/>
              <a:t> stores each newly created object as a separate file. Although individually compressed, this takes a great deal of space and is inefficient. This is solved by the use of </a:t>
            </a:r>
            <a:r>
              <a:rPr lang="en-US" sz="1600" i="1" dirty="0"/>
              <a:t>packs</a:t>
            </a:r>
            <a:r>
              <a:rPr lang="en-US" sz="1600" dirty="0"/>
              <a:t> that store a large number of objects in a single file (or network byte stream) </a:t>
            </a:r>
            <a:r>
              <a:rPr lang="en-US" sz="1600" dirty="0" err="1"/>
              <a:t>called</a:t>
            </a:r>
            <a:r>
              <a:rPr lang="en-US" sz="1600" i="1" dirty="0" err="1"/>
              <a:t>packfile</a:t>
            </a:r>
            <a:r>
              <a:rPr lang="en-US" sz="1600" dirty="0"/>
              <a:t>, </a:t>
            </a:r>
            <a:r>
              <a:rPr lang="en-US" sz="1600" dirty="0">
                <a:hlinkClick r:id="rId5" tooltip="Delta encoding"/>
              </a:rPr>
              <a:t>delta-compressed</a:t>
            </a:r>
            <a:r>
              <a:rPr lang="en-US" sz="1600" dirty="0"/>
              <a:t> among themselves. </a:t>
            </a:r>
            <a:endParaRPr lang="en-US" sz="1600" b="0" dirty="0"/>
          </a:p>
        </p:txBody>
      </p:sp>
    </p:spTree>
    <p:extLst>
      <p:ext uri="{BB962C8B-B14F-4D97-AF65-F5344CB8AC3E}">
        <p14:creationId xmlns:p14="http://schemas.microsoft.com/office/powerpoint/2010/main" val="152916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Consequences due to implicit revision</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2400" b="0" dirty="0"/>
              <a:t>Implicit revision relationships have some significant consequences:</a:t>
            </a:r>
          </a:p>
          <a:p>
            <a:pPr lvl="1"/>
            <a:r>
              <a:rPr lang="en-US" sz="2000" b="0" dirty="0"/>
              <a:t>It is slightly more expensive to examine the change history of a single file than the whole </a:t>
            </a:r>
            <a:r>
              <a:rPr lang="en-US" sz="2000" b="0" dirty="0" err="1"/>
              <a:t>project.To</a:t>
            </a:r>
            <a:r>
              <a:rPr lang="en-US" sz="2000" b="0" dirty="0"/>
              <a:t> obtain a history of changes affecting a given file, </a:t>
            </a:r>
            <a:r>
              <a:rPr lang="en-US" sz="2000" b="0" dirty="0" err="1"/>
              <a:t>Git</a:t>
            </a:r>
            <a:r>
              <a:rPr lang="en-US" sz="2000" b="0" dirty="0"/>
              <a:t> must walk the global history and then determine whether each change modified that file. This method of examining history does, however, let </a:t>
            </a:r>
            <a:r>
              <a:rPr lang="en-US" sz="2000" b="0" dirty="0" err="1"/>
              <a:t>Git</a:t>
            </a:r>
            <a:r>
              <a:rPr lang="en-US" sz="2000" b="0" dirty="0"/>
              <a:t> produce with equal efficiency a single history showing the changes to an arbitrary set of files. For example, a subdirectory of the source tree plus an associated global header file is a very common case.</a:t>
            </a:r>
          </a:p>
          <a:p>
            <a:pPr lvl="1"/>
            <a:r>
              <a:rPr lang="en-US" sz="2000" b="0" dirty="0"/>
              <a:t>Renames are handled implicitly rather than explicitly. </a:t>
            </a:r>
          </a:p>
        </p:txBody>
      </p:sp>
    </p:spTree>
    <p:extLst>
      <p:ext uri="{BB962C8B-B14F-4D97-AF65-F5344CB8AC3E}">
        <p14:creationId xmlns:p14="http://schemas.microsoft.com/office/powerpoint/2010/main" val="3872589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f2f9e500-2a4f-403e-abb1-514215aa6ea6">Template</Material_x0020_Type>
    <Levels xmlns="f2f9e500-2a4f-403e-abb1-514215aa6ea6">L1</Levels>
    <Category xmlns="f2f9e500-2a4f-403e-abb1-514215aa6ea6">Module Artifact</Category>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AD0BE9C3-4265-4188-8CAA-0E55739BF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f2f9e500-2a4f-403e-abb1-514215aa6ea6"/>
  </ds:schemaRefs>
</ds:datastoreItem>
</file>

<file path=docProps/app.xml><?xml version="1.0" encoding="utf-8"?>
<Properties xmlns="http://schemas.openxmlformats.org/officeDocument/2006/extended-properties" xmlns:vt="http://schemas.openxmlformats.org/officeDocument/2006/docPropsVTypes">
  <Template/>
  <TotalTime>2915</TotalTime>
  <Words>684</Words>
  <Application>Microsoft Office PowerPoint</Application>
  <PresentationFormat>On-screen Show (4:3)</PresentationFormat>
  <Paragraphs>84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Verdana</vt:lpstr>
      <vt:lpstr>Wingdings</vt:lpstr>
      <vt:lpstr>Capgemini_Template</vt:lpstr>
      <vt:lpstr>GIT</vt:lpstr>
      <vt:lpstr>Lesson Objectives</vt:lpstr>
      <vt:lpstr>Overview</vt:lpstr>
      <vt:lpstr>Background</vt:lpstr>
      <vt:lpstr>Design Base</vt:lpstr>
      <vt:lpstr>Characteristics</vt:lpstr>
      <vt:lpstr>Characteristics… continued</vt:lpstr>
      <vt:lpstr>Characteristics… continued</vt:lpstr>
      <vt:lpstr>Consequences due to implicit revision</vt:lpstr>
      <vt:lpstr>GIT server</vt:lpstr>
      <vt:lpstr>GIT server … continued</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 Hema</cp:lastModifiedBy>
  <cp:revision>210</cp:revision>
  <dcterms:created xsi:type="dcterms:W3CDTF">2012-05-18T02:59:15Z</dcterms:created>
  <dcterms:modified xsi:type="dcterms:W3CDTF">2017-12-04T03:51:56Z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