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17"/>
  </p:notesMasterIdLst>
  <p:handoutMasterIdLst>
    <p:handoutMasterId r:id="rId18"/>
  </p:handoutMasterIdLst>
  <p:sldIdLst>
    <p:sldId id="265" r:id="rId5"/>
    <p:sldId id="259" r:id="rId6"/>
    <p:sldId id="295" r:id="rId7"/>
    <p:sldId id="301" r:id="rId8"/>
    <p:sldId id="296" r:id="rId9"/>
    <p:sldId id="297" r:id="rId10"/>
    <p:sldId id="280" r:id="rId11"/>
    <p:sldId id="298" r:id="rId12"/>
    <p:sldId id="299" r:id="rId13"/>
    <p:sldId id="300" r:id="rId14"/>
    <p:sldId id="302" r:id="rId15"/>
    <p:sldId id="29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5027" autoAdjust="0"/>
  </p:normalViewPr>
  <p:slideViewPr>
    <p:cSldViewPr snapToGrid="0" showGuides="1">
      <p:cViewPr varScale="1">
        <p:scale>
          <a:sx n="68" d="100"/>
          <a:sy n="68" d="100"/>
        </p:scale>
        <p:origin x="1410" y="6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281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12/4/2017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andara" panose="020E0502030303020204" pitchFamily="34" charset="0"/>
                <a:cs typeface="Arial" pitchFamily="34" charset="0"/>
              </a:rPr>
              <a:t>&lt;Course Name&gt;				&lt;Lesson Name&gt;		</a:t>
            </a:r>
            <a:endParaRPr lang="en-US" dirty="0">
              <a:latin typeface="Candara" panose="020E0502030303020204"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Candara" panose="020E0502030303020204" pitchFamily="34" charset="0"/>
                <a:cs typeface="Arial" pitchFamily="34" charset="0"/>
              </a:rPr>
              <a:t>		 Page XX-</a:t>
            </a:r>
            <a:fld id="{BD9FB300-F9DC-4669-88F4-967ABA23CC04}" type="slidenum">
              <a:rPr lang="en-US" sz="1000" smtClean="0">
                <a:latin typeface="Candara" panose="020E0502030303020204"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Candara" panose="020E0502030303020204" pitchFamily="34" charset="0"/>
                <a:cs typeface="Arial" pitchFamily="34" charset="0"/>
              </a:rPr>
              <a:t> </a:t>
            </a:r>
          </a:p>
          <a:p>
            <a:r>
              <a:rPr lang="en-US" sz="1000" dirty="0">
                <a:latin typeface="Candara" panose="020E0502030303020204"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Candara" panose="020E0502030303020204" pitchFamily="34" charset="0"/>
        <a:ea typeface="+mn-ea"/>
        <a:cs typeface="Arial" pitchFamily="34" charset="0"/>
      </a:defRPr>
    </a:lvl1pPr>
    <a:lvl2pPr marL="457200" algn="l" defTabSz="914400" rtl="0" eaLnBrk="1" latinLnBrk="0" hangingPunct="1">
      <a:defRPr sz="1000" kern="1200">
        <a:solidFill>
          <a:schemeClr val="tx1"/>
        </a:solidFill>
        <a:latin typeface="Candara" panose="020E0502030303020204" pitchFamily="34" charset="0"/>
        <a:ea typeface="+mn-ea"/>
        <a:cs typeface="Arial" pitchFamily="34" charset="0"/>
      </a:defRPr>
    </a:lvl2pPr>
    <a:lvl3pPr marL="914400" algn="l" defTabSz="914400" rtl="0" eaLnBrk="1" latinLnBrk="0" hangingPunct="1">
      <a:defRPr sz="1000" kern="1200">
        <a:solidFill>
          <a:schemeClr val="tx1"/>
        </a:solidFill>
        <a:latin typeface="Candara" panose="020E0502030303020204" pitchFamily="34" charset="0"/>
        <a:ea typeface="+mn-ea"/>
        <a:cs typeface="Arial" pitchFamily="34" charset="0"/>
      </a:defRPr>
    </a:lvl3pPr>
    <a:lvl4pPr marL="1371600" algn="l" defTabSz="914400" rtl="0" eaLnBrk="1" latinLnBrk="0" hangingPunct="1">
      <a:defRPr sz="1000" kern="1200">
        <a:solidFill>
          <a:schemeClr val="tx1"/>
        </a:solidFill>
        <a:latin typeface="Candara" panose="020E0502030303020204" pitchFamily="34" charset="0"/>
        <a:ea typeface="+mn-ea"/>
        <a:cs typeface="Arial" pitchFamily="34" charset="0"/>
      </a:defRPr>
    </a:lvl4pPr>
    <a:lvl5pPr marL="1828800" algn="l" defTabSz="914400" rtl="0" eaLnBrk="1" latinLnBrk="0" hangingPunct="1">
      <a:defRPr sz="1000" kern="1200">
        <a:solidFill>
          <a:schemeClr val="tx1"/>
        </a:solidFill>
        <a:latin typeface="Candara" panose="020E0502030303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def_commit_object"/><Relationship Id="rId13" Type="http://schemas.openxmlformats.org/officeDocument/2006/relationships/hyperlink" Target="#def_plumbing"/><Relationship Id="rId3" Type="http://schemas.openxmlformats.org/officeDocument/2006/relationships/hyperlink" Target="#def_SHA1"/><Relationship Id="rId7" Type="http://schemas.openxmlformats.org/officeDocument/2006/relationships/hyperlink" Target="#def_tag"/><Relationship Id="rId12" Type="http://schemas.openxmlformats.org/officeDocument/2006/relationships/hyperlink" Target="#def_SCM"/><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def_chain"/><Relationship Id="rId11" Type="http://schemas.openxmlformats.org/officeDocument/2006/relationships/hyperlink" Target="#def_core_git"/><Relationship Id="rId5" Type="http://schemas.openxmlformats.org/officeDocument/2006/relationships/hyperlink" Target="#def_commit"/><Relationship Id="rId15" Type="http://schemas.openxmlformats.org/officeDocument/2006/relationships/hyperlink" Target="#def_object_database"/><Relationship Id="rId10" Type="http://schemas.openxmlformats.org/officeDocument/2006/relationships/hyperlink" Target="#def_blob_object"/><Relationship Id="rId4" Type="http://schemas.openxmlformats.org/officeDocument/2006/relationships/hyperlink" Target="#def_object"/><Relationship Id="rId9" Type="http://schemas.openxmlformats.org/officeDocument/2006/relationships/hyperlink" Target="#def_tree_object"/><Relationship Id="rId14" Type="http://schemas.openxmlformats.org/officeDocument/2006/relationships/hyperlink" Target="#def_repository"/></Relationships>
</file>

<file path=ppt/notesSlides/_rels/notesSlide4.xml.rels><?xml version="1.0" encoding="UTF-8" standalone="yes"?>
<Relationships xmlns="http://schemas.openxmlformats.org/package/2006/relationships"><Relationship Id="rId3" Type="http://schemas.openxmlformats.org/officeDocument/2006/relationships/hyperlink" Target="#def_directory"/><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def_repository"/><Relationship Id="rId4" Type="http://schemas.openxmlformats.org/officeDocument/2006/relationships/hyperlink" Target="#def_branch"/></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def_checkout"/><Relationship Id="rId3" Type="http://schemas.openxmlformats.org/officeDocument/2006/relationships/hyperlink" Target="#def_branch"/><Relationship Id="rId7" Type="http://schemas.openxmlformats.org/officeDocument/2006/relationships/hyperlink" Target="#def_HEAD"/><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def_detached_HEAD"/><Relationship Id="rId5" Type="http://schemas.openxmlformats.org/officeDocument/2006/relationships/hyperlink" Target="#def_head"/><Relationship Id="rId4" Type="http://schemas.openxmlformats.org/officeDocument/2006/relationships/hyperlink" Target="#def_working_tree"/><Relationship Id="rId9" Type="http://schemas.openxmlformats.org/officeDocument/2006/relationships/hyperlink" Target="#def_commit"/></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Ref : A 40-byte hex representation of a </a:t>
            </a:r>
            <a:r>
              <a:rPr lang="en-US" dirty="0">
                <a:hlinkClick r:id="rId3" action="ppaction://hlinkfile"/>
              </a:rPr>
              <a:t>SHA1</a:t>
            </a:r>
            <a:r>
              <a:rPr lang="en-US" dirty="0"/>
              <a:t> or a name that denotes a particular </a:t>
            </a:r>
            <a:r>
              <a:rPr lang="en-US" dirty="0">
                <a:hlinkClick r:id="rId4" action="ppaction://hlinkfile"/>
              </a:rPr>
              <a:t>object</a:t>
            </a:r>
            <a:r>
              <a:rPr lang="en-US" dirty="0"/>
              <a:t>. They may be stored in a file under $GIT_DIR/refs/ directory, or in the $GIT_DIR/packed-refs file</a:t>
            </a:r>
          </a:p>
          <a:p>
            <a:r>
              <a:rPr lang="en-US" dirty="0"/>
              <a:t>Reachable: All of the ancestors of a given </a:t>
            </a:r>
            <a:r>
              <a:rPr lang="en-US" dirty="0">
                <a:hlinkClick r:id="rId5" action="ppaction://hlinkfile"/>
              </a:rPr>
              <a:t>commit</a:t>
            </a:r>
            <a:r>
              <a:rPr lang="en-US" dirty="0"/>
              <a:t> are said to be "reachable" from that commit. More generally, one </a:t>
            </a:r>
            <a:r>
              <a:rPr lang="en-US" dirty="0">
                <a:hlinkClick r:id="rId4" action="ppaction://hlinkfile"/>
              </a:rPr>
              <a:t>object</a:t>
            </a:r>
            <a:r>
              <a:rPr lang="en-US" dirty="0"/>
              <a:t> is reachable from another if we can reach the one from the other by a </a:t>
            </a:r>
            <a:r>
              <a:rPr lang="en-US" dirty="0">
                <a:hlinkClick r:id="rId6" action="ppaction://hlinkfile"/>
              </a:rPr>
              <a:t>chain</a:t>
            </a:r>
            <a:r>
              <a:rPr lang="en-US" dirty="0"/>
              <a:t> that follows </a:t>
            </a:r>
            <a:r>
              <a:rPr lang="en-US" dirty="0">
                <a:hlinkClick r:id="rId7" action="ppaction://hlinkfile"/>
              </a:rPr>
              <a:t>tags</a:t>
            </a:r>
            <a:r>
              <a:rPr lang="en-US" dirty="0"/>
              <a:t> to whatever they tag, </a:t>
            </a:r>
            <a:r>
              <a:rPr lang="en-US" dirty="0">
                <a:hlinkClick r:id="rId8" action="ppaction://hlinkfile"/>
              </a:rPr>
              <a:t>commits</a:t>
            </a:r>
            <a:r>
              <a:rPr lang="en-US" dirty="0"/>
              <a:t> to their parents or trees, and </a:t>
            </a:r>
            <a:r>
              <a:rPr lang="en-US" dirty="0">
                <a:hlinkClick r:id="rId9" action="ppaction://hlinkfile"/>
              </a:rPr>
              <a:t>trees</a:t>
            </a:r>
            <a:r>
              <a:rPr lang="en-US" dirty="0"/>
              <a:t> to the trees or </a:t>
            </a:r>
            <a:r>
              <a:rPr lang="en-US" dirty="0">
                <a:hlinkClick r:id="rId10" action="ppaction://hlinkfile"/>
              </a:rPr>
              <a:t>blobs</a:t>
            </a:r>
            <a:r>
              <a:rPr lang="en-US" dirty="0"/>
              <a:t> that they contain.</a:t>
            </a:r>
          </a:p>
          <a:p>
            <a:r>
              <a:rPr lang="en-US" dirty="0"/>
              <a:t>Porcelain: Cute name for programs and program suites depending on </a:t>
            </a:r>
            <a:r>
              <a:rPr lang="en-US" dirty="0">
                <a:hlinkClick r:id="rId11" action="ppaction://hlinkfile"/>
              </a:rPr>
              <a:t>core </a:t>
            </a:r>
            <a:r>
              <a:rPr lang="en-US" dirty="0" err="1">
                <a:hlinkClick r:id="rId11" action="ppaction://hlinkfile"/>
              </a:rPr>
              <a:t>git</a:t>
            </a:r>
            <a:r>
              <a:rPr lang="en-US" dirty="0"/>
              <a:t>, presenting a high level access to core </a:t>
            </a:r>
            <a:r>
              <a:rPr lang="en-US" dirty="0" err="1"/>
              <a:t>git</a:t>
            </a:r>
            <a:r>
              <a:rPr lang="en-US" dirty="0"/>
              <a:t>. Porcelains expose more of a </a:t>
            </a:r>
            <a:r>
              <a:rPr lang="en-US" dirty="0">
                <a:hlinkClick r:id="rId12" action="ppaction://hlinkfile"/>
              </a:rPr>
              <a:t>SCM</a:t>
            </a:r>
            <a:r>
              <a:rPr lang="en-US" dirty="0"/>
              <a:t> interface than the </a:t>
            </a:r>
            <a:r>
              <a:rPr lang="en-US" dirty="0">
                <a:hlinkClick r:id="rId13" action="ppaction://hlinkfile"/>
              </a:rPr>
              <a:t>plumbing</a:t>
            </a:r>
            <a:endParaRPr lang="en-US" dirty="0"/>
          </a:p>
          <a:p>
            <a:r>
              <a:rPr lang="en-US" dirty="0"/>
              <a:t>Alternate object database: Via the alternates mechanism, a </a:t>
            </a:r>
            <a:r>
              <a:rPr lang="en-US" dirty="0">
                <a:hlinkClick r:id="rId14" action="ppaction://hlinkfile"/>
              </a:rPr>
              <a:t>repository</a:t>
            </a:r>
            <a:r>
              <a:rPr lang="en-US" dirty="0"/>
              <a:t> can inherit part of its </a:t>
            </a:r>
            <a:r>
              <a:rPr lang="en-US" dirty="0">
                <a:hlinkClick r:id="rId15" action="ppaction://hlinkfile"/>
              </a:rPr>
              <a:t>object database</a:t>
            </a:r>
            <a:r>
              <a:rPr lang="en-US" dirty="0"/>
              <a:t> from another object database, which is called "alternate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A bare repository is normally an appropriately named </a:t>
            </a:r>
            <a:r>
              <a:rPr lang="en-US" dirty="0">
                <a:hlinkClick r:id="rId3" action="ppaction://hlinkfile"/>
              </a:rPr>
              <a:t>directory</a:t>
            </a:r>
            <a:r>
              <a:rPr lang="en-US" dirty="0"/>
              <a:t> with a .</a:t>
            </a:r>
            <a:r>
              <a:rPr lang="en-US" dirty="0" err="1"/>
              <a:t>git</a:t>
            </a:r>
            <a:r>
              <a:rPr lang="en-US" dirty="0"/>
              <a:t> suffix that does not have a locally checked-out copy of any of the files under revision control. That is, all of the </a:t>
            </a:r>
            <a:r>
              <a:rPr lang="en-US" dirty="0" err="1"/>
              <a:t>git</a:t>
            </a:r>
            <a:r>
              <a:rPr lang="en-US" dirty="0"/>
              <a:t> administrative and control files that would normally be present in the hidden .</a:t>
            </a:r>
            <a:r>
              <a:rPr lang="en-US" dirty="0" err="1"/>
              <a:t>git</a:t>
            </a:r>
            <a:r>
              <a:rPr lang="en-US" dirty="0"/>
              <a:t> sub-directory are directly present in the </a:t>
            </a:r>
            <a:r>
              <a:rPr lang="en-US" dirty="0" err="1"/>
              <a:t>repository.git</a:t>
            </a:r>
            <a:r>
              <a:rPr lang="en-US" dirty="0"/>
              <a:t> directory instead, and no other files are present and checked out. Usually publishers of public repositories make bare repositories available.</a:t>
            </a:r>
          </a:p>
          <a:p>
            <a:r>
              <a:rPr lang="en-US" dirty="0"/>
              <a:t>master The default development </a:t>
            </a:r>
            <a:r>
              <a:rPr lang="en-US" dirty="0">
                <a:hlinkClick r:id="rId4" action="ppaction://hlinkfile"/>
              </a:rPr>
              <a:t>branch</a:t>
            </a:r>
            <a:r>
              <a:rPr lang="en-US" dirty="0"/>
              <a:t>. Whenever you create a </a:t>
            </a:r>
            <a:r>
              <a:rPr lang="en-US" dirty="0" err="1"/>
              <a:t>git</a:t>
            </a:r>
            <a:r>
              <a:rPr lang="en-US" dirty="0"/>
              <a:t> </a:t>
            </a:r>
            <a:r>
              <a:rPr lang="en-US" dirty="0">
                <a:hlinkClick r:id="rId5" action="ppaction://hlinkfile"/>
              </a:rPr>
              <a:t>repository</a:t>
            </a:r>
            <a:r>
              <a:rPr lang="en-US" dirty="0"/>
              <a:t>, a branch named "master" is created, and becomes the active branch. In most cases, this contains the local development, though that is purely by convention and is not required.</a:t>
            </a:r>
          </a:p>
        </p:txBody>
      </p:sp>
    </p:spTree>
    <p:extLst>
      <p:ext uri="{BB962C8B-B14F-4D97-AF65-F5344CB8AC3E}">
        <p14:creationId xmlns:p14="http://schemas.microsoft.com/office/powerpoint/2010/main" val="1415272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HEAD: The current </a:t>
            </a:r>
            <a:r>
              <a:rPr lang="en-US" dirty="0">
                <a:hlinkClick r:id="rId3" action="ppaction://hlinkfile"/>
              </a:rPr>
              <a:t>branch</a:t>
            </a:r>
            <a:r>
              <a:rPr lang="en-US" dirty="0"/>
              <a:t>. In more detail: Your </a:t>
            </a:r>
            <a:r>
              <a:rPr lang="en-US" dirty="0">
                <a:hlinkClick r:id="rId4" action="ppaction://hlinkfile"/>
              </a:rPr>
              <a:t>working tree</a:t>
            </a:r>
            <a:r>
              <a:rPr lang="en-US" dirty="0"/>
              <a:t> is normally derived from the state of the tree referred to by HEAD. HEAD is a reference to one of the </a:t>
            </a:r>
            <a:r>
              <a:rPr lang="en-US" dirty="0">
                <a:hlinkClick r:id="rId5" action="ppaction://hlinkfile"/>
              </a:rPr>
              <a:t>heads</a:t>
            </a:r>
            <a:r>
              <a:rPr lang="en-US" dirty="0"/>
              <a:t> in your repository, except when using a </a:t>
            </a:r>
            <a:r>
              <a:rPr lang="en-US" dirty="0">
                <a:hlinkClick r:id="rId6" action="ppaction://hlinkfile"/>
              </a:rPr>
              <a:t>detached HEAD</a:t>
            </a:r>
            <a:r>
              <a:rPr lang="en-US" dirty="0"/>
              <a:t>, in which case it directly references an arbitrary commit.</a:t>
            </a:r>
          </a:p>
          <a:p>
            <a:endParaRPr lang="en-US" dirty="0"/>
          </a:p>
          <a:p>
            <a:r>
              <a:rPr lang="en-US" dirty="0"/>
              <a:t>detached HEAD: Normally the </a:t>
            </a:r>
            <a:r>
              <a:rPr lang="en-US" dirty="0">
                <a:hlinkClick r:id="rId7" action="ppaction://hlinkfile"/>
              </a:rPr>
              <a:t>HEAD</a:t>
            </a:r>
            <a:r>
              <a:rPr lang="en-US" dirty="0"/>
              <a:t> stores the name of a </a:t>
            </a:r>
            <a:r>
              <a:rPr lang="en-US" dirty="0">
                <a:hlinkClick r:id="rId3" action="ppaction://hlinkfile"/>
              </a:rPr>
              <a:t>branch</a:t>
            </a:r>
            <a:r>
              <a:rPr lang="en-US" dirty="0"/>
              <a:t>. However, </a:t>
            </a:r>
            <a:r>
              <a:rPr lang="en-US" dirty="0" err="1"/>
              <a:t>git</a:t>
            </a:r>
            <a:r>
              <a:rPr lang="en-US" dirty="0"/>
              <a:t> also allows you to </a:t>
            </a:r>
            <a:r>
              <a:rPr lang="en-US" dirty="0">
                <a:hlinkClick r:id="rId8" action="ppaction://hlinkfile"/>
              </a:rPr>
              <a:t>check out</a:t>
            </a:r>
            <a:r>
              <a:rPr lang="en-US" dirty="0"/>
              <a:t> an arbitrary </a:t>
            </a:r>
            <a:r>
              <a:rPr lang="en-US" dirty="0">
                <a:hlinkClick r:id="rId9" action="ppaction://hlinkfile"/>
              </a:rPr>
              <a:t>commit</a:t>
            </a:r>
            <a:r>
              <a:rPr lang="en-US" dirty="0"/>
              <a:t> that isn’t necessarily the tip of any particular branch. In this case HEAD is said to be "detached".</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b="46599"/>
          <a:stretch/>
        </p:blipFill>
        <p:spPr>
          <a:xfrm flipH="1">
            <a:off x="2830285" y="1844825"/>
            <a:ext cx="6313715"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05991" y="404814"/>
            <a:ext cx="17145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4788024" y="4157668"/>
            <a:ext cx="4049986" cy="1079500"/>
          </a:xfrm>
        </p:spPr>
        <p:txBody>
          <a:bodyPr anchor="b">
            <a:normAutofit/>
          </a:bodyPr>
          <a:lstStyle>
            <a:lvl1pPr algn="r">
              <a:lnSpc>
                <a:spcPts val="2250"/>
              </a:lnSpc>
              <a:defRPr sz="195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4787004" y="5381481"/>
            <a:ext cx="4051006" cy="1079500"/>
          </a:xfrm>
        </p:spPr>
        <p:txBody>
          <a:bodyPr anchor="t">
            <a:normAutofit/>
          </a:bodyPr>
          <a:lstStyle>
            <a:lvl1pPr marL="0" algn="r">
              <a:lnSpc>
                <a:spcPts val="1650"/>
              </a:lnSpc>
              <a:defRPr sz="135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628330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21756" cy="4643751"/>
          </a:xfrm>
        </p:spPr>
        <p:txBody>
          <a:bodyPr/>
          <a:lstStyle>
            <a:lvl1pPr>
              <a:defRPr sz="1575" b="0"/>
            </a:lvl1pPr>
            <a:lvl2pPr>
              <a:defRPr sz="1575"/>
            </a:lvl2pPr>
            <a:lvl3pPr>
              <a:defRPr sz="1575"/>
            </a:lvl3pPr>
            <a:lvl4pPr>
              <a:defRPr sz="1575"/>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58000" y="1828802"/>
            <a:ext cx="2286000" cy="1646127"/>
          </a:xfrm>
          <a:prstGeom prst="rect">
            <a:avLst/>
          </a:prstGeom>
        </p:spPr>
      </p:pic>
    </p:spTree>
    <p:extLst>
      <p:ext uri="{BB962C8B-B14F-4D97-AF65-F5344CB8AC3E}">
        <p14:creationId xmlns:p14="http://schemas.microsoft.com/office/powerpoint/2010/main" val="1660540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305991" y="2010607"/>
            <a:ext cx="4157663" cy="4442581"/>
          </a:xfrm>
          <a:prstGeom prst="rect">
            <a:avLst/>
          </a:prstGeom>
        </p:spPr>
        <p:txBody>
          <a:bodyPr>
            <a:noAutofit/>
          </a:bodyPr>
          <a:lstStyle>
            <a:lvl1pPr>
              <a:lnSpc>
                <a:spcPct val="100000"/>
              </a:lnSpc>
              <a:defRPr sz="1050">
                <a:solidFill>
                  <a:schemeClr val="tx1"/>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4680349" y="2010606"/>
            <a:ext cx="4137333" cy="4441372"/>
          </a:xfrm>
          <a:prstGeom prst="rect">
            <a:avLst/>
          </a:prstGeom>
        </p:spPr>
        <p:txBody>
          <a:bodyPr>
            <a:noAutofit/>
          </a:bodyPr>
          <a:lstStyle>
            <a:lvl1pPr>
              <a:lnSpc>
                <a:spcPct val="100000"/>
              </a:lnSpc>
              <a:defRPr sz="1050">
                <a:solidFill>
                  <a:schemeClr val="tx1"/>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305991" y="1420990"/>
            <a:ext cx="4157663" cy="438494"/>
          </a:xfrm>
          <a:prstGeom prst="rect">
            <a:avLst/>
          </a:prstGeom>
        </p:spPr>
        <p:txBody>
          <a:bodyPr>
            <a:noAutofit/>
          </a:bodyPr>
          <a:lstStyle>
            <a:lvl1pPr>
              <a:lnSpc>
                <a:spcPts val="1650"/>
              </a:lnSpc>
              <a:defRPr sz="1350" b="0">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4680349" y="1420990"/>
            <a:ext cx="4137333" cy="438494"/>
          </a:xfrm>
          <a:prstGeom prst="rect">
            <a:avLst/>
          </a:prstGeom>
        </p:spPr>
        <p:txBody>
          <a:bodyPr>
            <a:noAutofit/>
          </a:bodyPr>
          <a:lstStyle>
            <a:lvl1pPr>
              <a:lnSpc>
                <a:spcPts val="1650"/>
              </a:lnSpc>
              <a:defRPr sz="1350" b="0">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305991" y="404813"/>
            <a:ext cx="8208447"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225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Python </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566243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387545654"/>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5991" y="404814"/>
            <a:ext cx="17145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305991" y="2276872"/>
            <a:ext cx="4049985" cy="869950"/>
          </a:xfrm>
        </p:spPr>
        <p:txBody>
          <a:bodyPr lIns="0" tIns="0" rIns="0" bIns="0" anchor="b">
            <a:normAutofit/>
          </a:bodyPr>
          <a:lstStyle>
            <a:lvl1pPr>
              <a:lnSpc>
                <a:spcPts val="2250"/>
              </a:lnSpc>
              <a:defRPr sz="1950">
                <a:solidFill>
                  <a:schemeClr val="tx2"/>
                </a:solidFill>
              </a:defRPr>
            </a:lvl1pPr>
            <a:lvl2pPr>
              <a:defRPr sz="18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305991" y="3261834"/>
            <a:ext cx="4049985" cy="1196340"/>
          </a:xfrm>
        </p:spPr>
        <p:txBody>
          <a:bodyPr lIns="0" tIns="0" rIns="0" bIns="0">
            <a:normAutofit/>
          </a:bodyPr>
          <a:lstStyle>
            <a:lvl1pPr>
              <a:lnSpc>
                <a:spcPts val="1350"/>
              </a:lnSpc>
              <a:defRPr sz="1200">
                <a:solidFill>
                  <a:schemeClr val="accent2"/>
                </a:solidFill>
              </a:defRPr>
            </a:lvl1pPr>
            <a:lvl2pPr>
              <a:defRPr sz="12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3983355" y="804672"/>
            <a:ext cx="6353908" cy="4744568"/>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1350" dirty="0"/>
          </a:p>
        </p:txBody>
      </p:sp>
    </p:spTree>
    <p:extLst>
      <p:ext uri="{BB962C8B-B14F-4D97-AF65-F5344CB8AC3E}">
        <p14:creationId xmlns:p14="http://schemas.microsoft.com/office/powerpoint/2010/main" val="81799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4 (with image)">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5991" y="404814"/>
            <a:ext cx="17145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305991" y="3555553"/>
            <a:ext cx="4049985" cy="869950"/>
          </a:xfrm>
        </p:spPr>
        <p:txBody>
          <a:bodyPr lIns="0" tIns="0" rIns="0" bIns="0" anchor="b">
            <a:normAutofit/>
          </a:bodyPr>
          <a:lstStyle>
            <a:lvl1pPr>
              <a:lnSpc>
                <a:spcPts val="2250"/>
              </a:lnSpc>
              <a:defRPr sz="1950">
                <a:solidFill>
                  <a:schemeClr val="tx2"/>
                </a:solidFill>
              </a:defRPr>
            </a:lvl1pPr>
            <a:lvl2pPr>
              <a:defRPr sz="18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305991" y="4540515"/>
            <a:ext cx="4049985" cy="1196340"/>
          </a:xfrm>
        </p:spPr>
        <p:txBody>
          <a:bodyPr lIns="0" tIns="0" rIns="0" bIns="0">
            <a:normAutofit/>
          </a:bodyPr>
          <a:lstStyle>
            <a:lvl1pPr>
              <a:lnSpc>
                <a:spcPts val="1350"/>
              </a:lnSpc>
              <a:defRPr sz="1200">
                <a:solidFill>
                  <a:schemeClr val="accent2"/>
                </a:solidFill>
              </a:defRPr>
            </a:lvl1pPr>
            <a:lvl2pPr>
              <a:defRPr sz="1200">
                <a:solidFill>
                  <a:schemeClr val="bg1"/>
                </a:solidFill>
              </a:defRPr>
            </a:lvl2pPr>
          </a:lstStyle>
          <a:p>
            <a:pPr lvl="0"/>
            <a:r>
              <a:rPr lang="en-US" dirty="0"/>
              <a:t>Click to insert presenter, location, and date</a:t>
            </a:r>
            <a:endParaRPr lang="pt-PT" dirty="0"/>
          </a:p>
        </p:txBody>
      </p:sp>
      <p:sp>
        <p:nvSpPr>
          <p:cNvPr id="7" name="Freeform 6"/>
          <p:cNvSpPr>
            <a:spLocks/>
          </p:cNvSpPr>
          <p:nvPr userDrawn="1"/>
        </p:nvSpPr>
        <p:spPr bwMode="auto">
          <a:xfrm rot="16200000" flipH="1">
            <a:off x="3983355" y="804672"/>
            <a:ext cx="6353908" cy="4744568"/>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dirty="0"/>
          </a:p>
        </p:txBody>
      </p:sp>
      <p:pic>
        <p:nvPicPr>
          <p:cNvPr id="8" name="Picture Placeholder 8">
            <a:extLst>
              <a:ext uri="{FF2B5EF4-FFF2-40B4-BE49-F238E27FC236}">
                <a16:creationId xmlns:a16="http://schemas.microsoft.com/office/drawing/2014/main" id="{029072D2-C914-4387-8C30-FF5B99DAEA1D}"/>
              </a:ext>
            </a:extLst>
          </p:cNvPr>
          <p:cNvPicPr>
            <a:picLocks noChangeAspect="1"/>
          </p:cNvPicPr>
          <p:nvPr userDrawn="1"/>
        </p:nvPicPr>
        <p:blipFill rotWithShape="1">
          <a:blip r:embed="rId4">
            <a:clrChange>
              <a:clrFrom>
                <a:srgbClr val="DBE3F3">
                  <a:alpha val="96863"/>
                </a:srgbClr>
              </a:clrFrom>
              <a:clrTo>
                <a:srgbClr val="DBE3F3">
                  <a:alpha val="0"/>
                </a:srgbClr>
              </a:clrTo>
            </a:clrChange>
            <a:extLst>
              <a:ext uri="{28A0092B-C50C-407E-A947-70E740481C1C}">
                <a14:useLocalDpi xmlns:a14="http://schemas.microsoft.com/office/drawing/2010/main" val="0"/>
              </a:ext>
            </a:extLst>
          </a:blip>
          <a:srcRect l="7775" r="43208"/>
          <a:stretch/>
        </p:blipFill>
        <p:spPr>
          <a:xfrm>
            <a:off x="4659231" y="1"/>
            <a:ext cx="4482498" cy="6859588"/>
          </a:xfrm>
          <a:prstGeom prst="rect">
            <a:avLst/>
          </a:prstGeom>
        </p:spPr>
      </p:pic>
    </p:spTree>
    <p:extLst>
      <p:ext uri="{BB962C8B-B14F-4D97-AF65-F5344CB8AC3E}">
        <p14:creationId xmlns:p14="http://schemas.microsoft.com/office/powerpoint/2010/main" val="152094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805451" y="2606030"/>
            <a:ext cx="5533100" cy="1645943"/>
          </a:xfrm>
          <a:prstGeom prst="rect">
            <a:avLst/>
          </a:prstGeom>
        </p:spPr>
      </p:pic>
    </p:spTree>
    <p:extLst>
      <p:ext uri="{BB962C8B-B14F-4D97-AF65-F5344CB8AC3E}">
        <p14:creationId xmlns:p14="http://schemas.microsoft.com/office/powerpoint/2010/main" val="3389754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Picture Placeholder 11">
            <a:extLst>
              <a:ext uri="{FF2B5EF4-FFF2-40B4-BE49-F238E27FC236}">
                <a16:creationId xmlns:a16="http://schemas.microsoft.com/office/drawing/2014/main" id="{25D6B527-14EF-4F30-9C9C-691EC4327EE7}"/>
              </a:ext>
            </a:extLst>
          </p:cNvPr>
          <p:cNvSpPr>
            <a:spLocks noGrp="1"/>
          </p:cNvSpPr>
          <p:nvPr>
            <p:ph type="pic" sz="quarter" idx="10"/>
          </p:nvPr>
        </p:nvSpPr>
        <p:spPr>
          <a:xfrm>
            <a:off x="3223732" y="-1588"/>
            <a:ext cx="5920268" cy="6859588"/>
          </a:xfrm>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a16="http://schemas.microsoft.com/office/drawing/2014/main" id="{B83CBA49-BBF9-4CF0-9E0B-FF67BA149660}"/>
              </a:ext>
            </a:extLst>
          </p:cNvPr>
          <p:cNvSpPr>
            <a:spLocks noGrp="1"/>
          </p:cNvSpPr>
          <p:nvPr>
            <p:ph type="body" sz="quarter" idx="11" hasCustomPrompt="1"/>
          </p:nvPr>
        </p:nvSpPr>
        <p:spPr>
          <a:xfrm>
            <a:off x="305991" y="3068960"/>
            <a:ext cx="3077766" cy="863600"/>
          </a:xfrm>
        </p:spPr>
        <p:txBody>
          <a:bodyPr lIns="0" tIns="0" rIns="0" bIns="0" anchor="b">
            <a:normAutofit/>
          </a:bodyPr>
          <a:lstStyle>
            <a:lvl1pPr>
              <a:lnSpc>
                <a:spcPts val="2250"/>
              </a:lnSpc>
              <a:defRPr sz="1950">
                <a:solidFill>
                  <a:srgbClr val="0070AD"/>
                </a:solidFill>
              </a:defRPr>
            </a:lvl1pPr>
            <a:lvl2pPr>
              <a:defRPr sz="18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a16="http://schemas.microsoft.com/office/drawing/2014/main" id="{F4C94DDB-5E07-4F17-ABAA-3E9C5E8683A1}"/>
              </a:ext>
            </a:extLst>
          </p:cNvPr>
          <p:cNvSpPr>
            <a:spLocks noGrp="1"/>
          </p:cNvSpPr>
          <p:nvPr>
            <p:ph type="body" sz="quarter" idx="12" hasCustomPrompt="1"/>
          </p:nvPr>
        </p:nvSpPr>
        <p:spPr>
          <a:xfrm>
            <a:off x="305991" y="4040164"/>
            <a:ext cx="3077766" cy="1189037"/>
          </a:xfrm>
        </p:spPr>
        <p:txBody>
          <a:bodyPr lIns="0" tIns="0" rIns="0" bIns="0">
            <a:normAutofit/>
          </a:bodyPr>
          <a:lstStyle>
            <a:lvl1pPr>
              <a:lnSpc>
                <a:spcPts val="1350"/>
              </a:lnSpc>
              <a:defRPr sz="1200">
                <a:solidFill>
                  <a:srgbClr val="0070AD"/>
                </a:solidFill>
              </a:defRPr>
            </a:lvl1pPr>
            <a:lvl2pPr>
              <a:defRPr sz="1200">
                <a:solidFill>
                  <a:srgbClr val="0070AD"/>
                </a:solidFill>
              </a:defRPr>
            </a:lvl2pPr>
          </a:lstStyle>
          <a:p>
            <a:pPr lvl="0"/>
            <a:r>
              <a:rPr lang="en-US" dirty="0"/>
              <a:t>Click to insert presenter, location, and date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5991" y="404814"/>
            <a:ext cx="1714500" cy="510013"/>
          </a:xfrm>
          <a:prstGeom prst="rect">
            <a:avLst/>
          </a:prstGeom>
        </p:spPr>
      </p:pic>
    </p:spTree>
    <p:extLst>
      <p:ext uri="{BB962C8B-B14F-4D97-AF65-F5344CB8AC3E}">
        <p14:creationId xmlns:p14="http://schemas.microsoft.com/office/powerpoint/2010/main" val="3168830947"/>
      </p:ext>
    </p:extLst>
  </p:cSld>
  <p:clrMapOvr>
    <a:masterClrMapping/>
  </p:clrMapOvr>
  <p:extLst mod="1">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2"/>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anchor="ctr"/>
          <a:lstStyle/>
          <a:p>
            <a:pPr algn="ctr">
              <a:defRPr/>
            </a:pPr>
            <a:endParaRPr lang="en-US" sz="1350" dirty="0"/>
          </a:p>
        </p:txBody>
      </p:sp>
      <p:pic>
        <p:nvPicPr>
          <p:cNvPr id="8" name="Picture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165726"/>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D:\Temlates\Capgemini_logo_pms.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92282" y="5770563"/>
            <a:ext cx="1668463" cy="387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1163" y="6246814"/>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578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1575"/>
            </a:lvl1pPr>
            <a:lvl2pPr>
              <a:defRPr sz="1350"/>
            </a:lvl2pPr>
            <a:lvl3pPr>
              <a:defRPr sz="1200"/>
            </a:lvl3pPr>
            <a:lvl4pPr>
              <a:defRPr sz="1050"/>
            </a:lvl4pPr>
            <a:lvl5pP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lIns="121917" tIns="60958" rIns="121917" bIns="60958"/>
          <a:lstStyle/>
          <a:p>
            <a:fld id="{47CD3BC1-A2FE-477B-BC4B-91440EEA7D51}" type="datetimeFigureOut">
              <a:rPr lang="en-US" smtClean="0"/>
              <a:pPr/>
              <a:t>12/4/2017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lIns="121917" tIns="60958" rIns="121917" bIns="60958"/>
          <a:lstStyle/>
          <a:p>
            <a:endParaRPr lang="en-US"/>
          </a:p>
        </p:txBody>
      </p:sp>
      <p:sp>
        <p:nvSpPr>
          <p:cNvPr id="6" name="Slide Number Placeholder 5"/>
          <p:cNvSpPr>
            <a:spLocks noGrp="1"/>
          </p:cNvSpPr>
          <p:nvPr>
            <p:ph type="sldNum" sz="quarter" idx="12"/>
          </p:nvPr>
        </p:nvSpPr>
        <p:spPr>
          <a:xfrm>
            <a:off x="6553200" y="6376245"/>
            <a:ext cx="2133600" cy="365125"/>
          </a:xfrm>
          <a:prstGeom prst="rect">
            <a:avLst/>
          </a:prstGeom>
        </p:spPr>
        <p:txBody>
          <a:bodyPr lIns="121917" tIns="60958" rIns="121917" bIns="60958"/>
          <a:lstStyle/>
          <a:p>
            <a:fld id="{277C1CF3-A711-4C17-A994-E6863511BAD7}" type="slidenum">
              <a:rPr lang="en-US" smtClean="0"/>
              <a:pPr/>
              <a:t>‹#›</a:t>
            </a:fld>
            <a:endParaRPr lang="en-US" dirty="0"/>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976662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sz="1575" b="0"/>
            </a:lvl1pPr>
            <a:lvl2pPr>
              <a:defRPr sz="1575"/>
            </a:lvl2pPr>
            <a:lvl3pPr>
              <a:defRPr sz="1575"/>
            </a:lvl3pPr>
            <a:lvl4pPr>
              <a:defRPr sz="1575"/>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432722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925244" cy="4643751"/>
          </a:xfrm>
        </p:spPr>
        <p:txBody>
          <a:bodyPr/>
          <a:lstStyle>
            <a:lvl1pPr>
              <a:defRPr sz="1575" b="0"/>
            </a:lvl1pPr>
            <a:lvl2pPr>
              <a:defRPr sz="1575"/>
            </a:lvl2pPr>
            <a:lvl3pPr>
              <a:defRPr sz="1575"/>
            </a:lvl3pPr>
            <a:lvl4pPr>
              <a:defRPr sz="1575"/>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3760" y="1828800"/>
            <a:ext cx="1828800" cy="2426400"/>
          </a:xfrm>
          <a:prstGeom prst="rect">
            <a:avLst/>
          </a:prstGeom>
        </p:spPr>
      </p:pic>
    </p:spTree>
    <p:extLst>
      <p:ext uri="{BB962C8B-B14F-4D97-AF65-F5344CB8AC3E}">
        <p14:creationId xmlns:p14="http://schemas.microsoft.com/office/powerpoint/2010/main" val="3796702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231096506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sldNum="0" hdr="0" dt="0"/>
  <p:txStyles>
    <p:titleStyle>
      <a:lvl1pPr algn="l" defTabSz="685800" rtl="0" eaLnBrk="1" latinLnBrk="0" hangingPunct="1">
        <a:lnSpc>
          <a:spcPts val="2250"/>
        </a:lnSpc>
        <a:spcBef>
          <a:spcPct val="0"/>
        </a:spcBef>
        <a:buNone/>
        <a:defRPr sz="195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90000"/>
        </a:lnSpc>
        <a:spcBef>
          <a:spcPts val="750"/>
        </a:spcBef>
        <a:buFont typeface="Arial" panose="020B0604020202020204" pitchFamily="34" charset="0"/>
        <a:buNone/>
        <a:defRPr sz="13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s://www.kernel.org/pub/software/scm/git/docs/git-tag.html" TargetMode="External"/><Relationship Id="rId3" Type="http://schemas.openxmlformats.org/officeDocument/2006/relationships/hyperlink" Target="#def_commit"/><Relationship Id="rId7" Type="http://schemas.openxmlformats.org/officeDocument/2006/relationships/hyperlink" Target="#def_ta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www.kernel.org/pub/software/scm/git/docs/git-branch.html" TargetMode="External"/><Relationship Id="rId5" Type="http://schemas.openxmlformats.org/officeDocument/2006/relationships/hyperlink" Target="#def_head"/><Relationship Id="rId4" Type="http://schemas.openxmlformats.org/officeDocument/2006/relationships/hyperlink" Target="#def_branch"/></Relationships>
</file>

<file path=ppt/slides/_rels/slide9.xml.rels><?xml version="1.0" encoding="UTF-8" standalone="yes"?>
<Relationships xmlns="http://schemas.openxmlformats.org/package/2006/relationships"><Relationship Id="rId3" Type="http://schemas.openxmlformats.org/officeDocument/2006/relationships/hyperlink" Target="https://www.kernel.org/pub/software/scm/git/docs/git-show.html"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www.kernel.org/pub/software/scm/git/docs/gitk.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a:t>GIT</a:t>
            </a:r>
          </a:p>
        </p:txBody>
      </p:sp>
      <p:sp>
        <p:nvSpPr>
          <p:cNvPr id="12" name="Subtitle 11"/>
          <p:cNvSpPr>
            <a:spLocks noGrp="1"/>
          </p:cNvSpPr>
          <p:nvPr>
            <p:ph type="subTitle" idx="1"/>
          </p:nvPr>
        </p:nvSpPr>
        <p:spPr/>
        <p:txBody>
          <a:bodyPr>
            <a:normAutofit/>
          </a:bodyPr>
          <a:lstStyle/>
          <a:p>
            <a:r>
              <a:rPr lang="en-US" sz="2000" b="0" dirty="0">
                <a:solidFill>
                  <a:schemeClr val="tx1"/>
                </a:solidFill>
              </a:rPr>
              <a:t>Repositories and branches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a:t>Understanding History</a:t>
            </a:r>
            <a:endParaRPr lang="en-US" sz="2400" dirty="0"/>
          </a:p>
        </p:txBody>
      </p:sp>
      <p:sp>
        <p:nvSpPr>
          <p:cNvPr id="6" name="Content Placeholder 5"/>
          <p:cNvSpPr>
            <a:spLocks noGrp="1"/>
          </p:cNvSpPr>
          <p:nvPr>
            <p:ph idx="1"/>
          </p:nvPr>
        </p:nvSpPr>
        <p:spPr>
          <a:xfrm>
            <a:off x="457200" y="1074059"/>
            <a:ext cx="8229600" cy="4877934"/>
          </a:xfrm>
        </p:spPr>
        <p:txBody>
          <a:bodyPr>
            <a:normAutofit/>
          </a:bodyPr>
          <a:lstStyle/>
          <a:p>
            <a:r>
              <a:rPr lang="en-US" b="0" dirty="0"/>
              <a:t>History Diagrams:</a:t>
            </a:r>
          </a:p>
          <a:p>
            <a:pPr lvl="1"/>
            <a:r>
              <a:rPr lang="en-US" dirty="0"/>
              <a:t>We will sometimes represent </a:t>
            </a:r>
            <a:r>
              <a:rPr lang="en-US" dirty="0" err="1"/>
              <a:t>git</a:t>
            </a:r>
            <a:r>
              <a:rPr lang="en-US" dirty="0"/>
              <a:t> history using diagrams like the one below:</a:t>
            </a:r>
            <a:endParaRPr lang="en-US" b="0" dirty="0"/>
          </a:p>
          <a:p>
            <a:endParaRPr lang="en-US" b="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2013" y="2172869"/>
            <a:ext cx="3819400" cy="4216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800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a:t>Working Trees</a:t>
            </a:r>
          </a:p>
        </p:txBody>
      </p:sp>
      <p:sp>
        <p:nvSpPr>
          <p:cNvPr id="6" name="Content Placeholder 5"/>
          <p:cNvSpPr>
            <a:spLocks noGrp="1"/>
          </p:cNvSpPr>
          <p:nvPr>
            <p:ph idx="1"/>
          </p:nvPr>
        </p:nvSpPr>
        <p:spPr>
          <a:xfrm>
            <a:off x="457200" y="1074059"/>
            <a:ext cx="8229600" cy="4877934"/>
          </a:xfrm>
        </p:spPr>
        <p:txBody>
          <a:bodyPr>
            <a:normAutofit/>
          </a:bodyPr>
          <a:lstStyle/>
          <a:p>
            <a:r>
              <a:rPr lang="en-US" sz="1800" b="0" dirty="0"/>
              <a:t>The working tree is your current view into the repository. It has all the files </a:t>
            </a:r>
            <a:r>
              <a:rPr lang="en-US" sz="1800" b="0" dirty="0" err="1"/>
              <a:t>fromyour</a:t>
            </a:r>
            <a:r>
              <a:rPr lang="en-US" sz="1800" b="0" dirty="0"/>
              <a:t> project: the source code, build files, unit tests, and so on.</a:t>
            </a:r>
          </a:p>
          <a:p>
            <a:r>
              <a:rPr lang="en-US" sz="1800" b="0" dirty="0"/>
              <a:t>Some VCSs refer to this as your working copy. People coming to </a:t>
            </a:r>
            <a:r>
              <a:rPr lang="en-US" sz="1800" b="0" dirty="0" err="1"/>
              <a:t>Git</a:t>
            </a:r>
            <a:r>
              <a:rPr lang="en-US" sz="1800" b="0" dirty="0"/>
              <a:t> for the first time from another VCS often have trouble separating the working tree from the repository. In a VCS such as Subversion, your repository exists “over there” on another server.</a:t>
            </a:r>
          </a:p>
          <a:p>
            <a:r>
              <a:rPr lang="en-US" sz="1800" b="0" dirty="0"/>
              <a:t>In </a:t>
            </a:r>
            <a:r>
              <a:rPr lang="en-US" sz="1800" b="0" dirty="0" err="1"/>
              <a:t>Git</a:t>
            </a:r>
            <a:r>
              <a:rPr lang="en-US" sz="1800" b="0" dirty="0"/>
              <a:t>, “over there” means in the .</a:t>
            </a:r>
            <a:r>
              <a:rPr lang="en-US" sz="1800" b="0" dirty="0" err="1"/>
              <a:t>git</a:t>
            </a:r>
            <a:r>
              <a:rPr lang="en-US" sz="1800" b="0" dirty="0"/>
              <a:t>/ directory inside your project’s directory on your local computer. This means you can look at the history of the repository and see what has changed without having to communicate with a repository on another server.</a:t>
            </a:r>
          </a:p>
        </p:txBody>
      </p:sp>
    </p:spTree>
    <p:extLst>
      <p:ext uri="{BB962C8B-B14F-4D97-AF65-F5344CB8AC3E}">
        <p14:creationId xmlns:p14="http://schemas.microsoft.com/office/powerpoint/2010/main" val="967169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a:t>Summary</a:t>
            </a:r>
            <a:endParaRPr lang="en-US" sz="2400" dirty="0"/>
          </a:p>
        </p:txBody>
      </p:sp>
      <p:sp>
        <p:nvSpPr>
          <p:cNvPr id="9" name="Content Placeholder 8"/>
          <p:cNvSpPr>
            <a:spLocks noGrp="1"/>
          </p:cNvSpPr>
          <p:nvPr>
            <p:ph idx="1"/>
          </p:nvPr>
        </p:nvSpPr>
        <p:spPr>
          <a:xfrm>
            <a:off x="271205" y="1054764"/>
            <a:ext cx="5400378" cy="5072098"/>
          </a:xfrm>
        </p:spPr>
        <p:txBody>
          <a:bodyPr/>
          <a:lstStyle/>
          <a:p>
            <a:r>
              <a:rPr lang="en-US" dirty="0">
                <a:solidFill>
                  <a:schemeClr val="tx1"/>
                </a:solidFill>
              </a:rPr>
              <a:t>We have discussed about repositories </a:t>
            </a:r>
            <a:r>
              <a:rPr lang="en-US">
                <a:solidFill>
                  <a:schemeClr val="tx1"/>
                </a:solidFill>
              </a:rPr>
              <a:t>and branches</a:t>
            </a:r>
            <a:endParaRPr lang="en-US" dirty="0">
              <a:solidFill>
                <a:schemeClr val="tx1"/>
              </a:solidFill>
            </a:endParaRPr>
          </a:p>
        </p:txBody>
      </p:sp>
      <p:grpSp>
        <p:nvGrpSpPr>
          <p:cNvPr id="8" name="Group 13"/>
          <p:cNvGrpSpPr>
            <a:grpSpLocks/>
          </p:cNvGrpSpPr>
          <p:nvPr/>
        </p:nvGrpSpPr>
        <p:grpSpPr bwMode="auto">
          <a:xfrm>
            <a:off x="6629980"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a:t>Lesson Objectives</a:t>
            </a:r>
            <a:endParaRPr lang="en-US" sz="2400" dirty="0"/>
          </a:p>
        </p:txBody>
      </p:sp>
      <p:grpSp>
        <p:nvGrpSpPr>
          <p:cNvPr id="4" name="Group 17"/>
          <p:cNvGrpSpPr>
            <a:grpSpLocks/>
          </p:cNvGrpSpPr>
          <p:nvPr/>
        </p:nvGrpSpPr>
        <p:grpSpPr bwMode="auto">
          <a:xfrm>
            <a:off x="6702552" y="1576388"/>
            <a:ext cx="1947672" cy="1627632"/>
            <a:chOff x="4176" y="993"/>
            <a:chExt cx="1273" cy="1119"/>
          </a:xfrm>
        </p:grpSpPr>
        <p:sp>
          <p:nvSpPr>
            <p:cNvPr id="5"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8" name="Picture 16"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p:spPr>
        </p:pic>
      </p:grpSp>
      <p:sp>
        <p:nvSpPr>
          <p:cNvPr id="11" name="Rectangle 10"/>
          <p:cNvSpPr/>
          <p:nvPr/>
        </p:nvSpPr>
        <p:spPr>
          <a:xfrm>
            <a:off x="304799" y="1042761"/>
            <a:ext cx="6241143" cy="646331"/>
          </a:xfrm>
          <a:prstGeom prst="rect">
            <a:avLst/>
          </a:prstGeom>
        </p:spPr>
        <p:txBody>
          <a:bodyPr wrap="square">
            <a:spAutoFit/>
          </a:bodyPr>
          <a:lstStyle/>
          <a:p>
            <a:pPr marL="225425" indent="-225425">
              <a:buClr>
                <a:srgbClr val="00B0F0"/>
              </a:buClr>
              <a:buFont typeface="Wingdings" panose="05000000000000000000" pitchFamily="2" charset="2"/>
              <a:buChar char="Ø"/>
            </a:pPr>
            <a:r>
              <a:rPr lang="en-US" b="1" dirty="0">
                <a:latin typeface="Candara" panose="020E0502030303020204" pitchFamily="34" charset="0"/>
              </a:rPr>
              <a:t>Repositories</a:t>
            </a:r>
          </a:p>
          <a:p>
            <a:pPr marL="225425" indent="-225425">
              <a:buClr>
                <a:srgbClr val="00B0F0"/>
              </a:buClr>
              <a:buFont typeface="Wingdings" panose="05000000000000000000" pitchFamily="2" charset="2"/>
              <a:buChar char="Ø"/>
            </a:pPr>
            <a:r>
              <a:rPr lang="en-US" b="1" dirty="0">
                <a:latin typeface="Candara" panose="020E0502030303020204" pitchFamily="34" charset="0"/>
              </a:rPr>
              <a:t>Branches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a:t>Repositories and Branches</a:t>
            </a:r>
            <a:endParaRPr lang="en-US" sz="2400" dirty="0"/>
          </a:p>
        </p:txBody>
      </p:sp>
      <p:sp>
        <p:nvSpPr>
          <p:cNvPr id="6" name="Content Placeholder 5"/>
          <p:cNvSpPr>
            <a:spLocks noGrp="1"/>
          </p:cNvSpPr>
          <p:nvPr>
            <p:ph idx="1"/>
          </p:nvPr>
        </p:nvSpPr>
        <p:spPr>
          <a:xfrm>
            <a:off x="457200" y="1074059"/>
            <a:ext cx="8229600" cy="4877934"/>
          </a:xfrm>
        </p:spPr>
        <p:txBody>
          <a:bodyPr>
            <a:normAutofit/>
          </a:bodyPr>
          <a:lstStyle/>
          <a:p>
            <a:r>
              <a:rPr lang="en-US" sz="2000" b="0" dirty="0"/>
              <a:t>Repositories:</a:t>
            </a:r>
          </a:p>
          <a:p>
            <a:pPr lvl="1"/>
            <a:r>
              <a:rPr lang="en-US" sz="1800" dirty="0"/>
              <a:t>It is a collection of refs together with an object database containing all objects which are reachable from the refs, possibly accompanied by meta data from one or more porcelains. A repository can share an object database with other repositories via alternates mechanism.</a:t>
            </a:r>
            <a:endParaRPr lang="en-US" sz="1800" b="0" dirty="0"/>
          </a:p>
        </p:txBody>
      </p:sp>
    </p:spTree>
    <p:extLst>
      <p:ext uri="{BB962C8B-B14F-4D97-AF65-F5344CB8AC3E}">
        <p14:creationId xmlns:p14="http://schemas.microsoft.com/office/powerpoint/2010/main" val="3780120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What to store in repositories?</a:t>
            </a:r>
          </a:p>
          <a:p>
            <a:pPr lvl="1"/>
            <a:r>
              <a:rPr lang="en-US" sz="1800" dirty="0"/>
              <a:t>Anything, however any sort of editable files are preferred.</a:t>
            </a:r>
          </a:p>
          <a:p>
            <a:pPr marL="457200" lvl="1" indent="0">
              <a:buNone/>
            </a:pPr>
            <a:endParaRPr lang="en-US" dirty="0"/>
          </a:p>
        </p:txBody>
      </p:sp>
      <p:sp>
        <p:nvSpPr>
          <p:cNvPr id="4" name="Title 6">
            <a:extLst>
              <a:ext uri="{FF2B5EF4-FFF2-40B4-BE49-F238E27FC236}">
                <a16:creationId xmlns:a16="http://schemas.microsoft.com/office/drawing/2014/main" id="{BF2091FC-31F3-4AA3-86D9-A6F2E10E87D7}"/>
              </a:ext>
            </a:extLst>
          </p:cNvPr>
          <p:cNvSpPr>
            <a:spLocks noGrp="1"/>
          </p:cNvSpPr>
          <p:nvPr>
            <p:ph type="title"/>
          </p:nvPr>
        </p:nvSpPr>
        <p:spPr>
          <a:xfrm>
            <a:off x="285720" y="64008"/>
            <a:ext cx="6715172" cy="831832"/>
          </a:xfrm>
        </p:spPr>
        <p:txBody>
          <a:bodyPr>
            <a:normAutofit/>
          </a:bodyPr>
          <a:lstStyle/>
          <a:p>
            <a:r>
              <a:rPr lang="en-US" dirty="0"/>
              <a:t>Repositories and Branches</a:t>
            </a:r>
            <a:endParaRPr lang="en-US" sz="2400" dirty="0"/>
          </a:p>
        </p:txBody>
      </p:sp>
    </p:spTree>
    <p:extLst>
      <p:ext uri="{BB962C8B-B14F-4D97-AF65-F5344CB8AC3E}">
        <p14:creationId xmlns:p14="http://schemas.microsoft.com/office/powerpoint/2010/main" val="2566131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repositories	</a:t>
            </a:r>
          </a:p>
        </p:txBody>
      </p:sp>
      <p:sp>
        <p:nvSpPr>
          <p:cNvPr id="3" name="Content Placeholder 2"/>
          <p:cNvSpPr>
            <a:spLocks noGrp="1"/>
          </p:cNvSpPr>
          <p:nvPr>
            <p:ph idx="1"/>
          </p:nvPr>
        </p:nvSpPr>
        <p:spPr>
          <a:xfrm>
            <a:off x="374072" y="1065811"/>
            <a:ext cx="8229600" cy="4525963"/>
          </a:xfrm>
        </p:spPr>
        <p:txBody>
          <a:bodyPr/>
          <a:lstStyle/>
          <a:p>
            <a:r>
              <a:rPr lang="en-US" dirty="0"/>
              <a:t>How to get GIT repository:</a:t>
            </a:r>
          </a:p>
          <a:p>
            <a:pPr lvl="1"/>
            <a:r>
              <a:rPr lang="en-US" dirty="0"/>
              <a:t>$ </a:t>
            </a:r>
            <a:r>
              <a:rPr lang="en-US" dirty="0" err="1"/>
              <a:t>git</a:t>
            </a:r>
            <a:r>
              <a:rPr lang="en-US" dirty="0"/>
              <a:t> clone git://git.kernel.org/pub/scm/git/git.git</a:t>
            </a:r>
          </a:p>
          <a:p>
            <a:pPr marL="457200" lvl="1" indent="0">
              <a:buNone/>
            </a:pPr>
            <a:endParaRPr lang="en-US" dirty="0"/>
          </a:p>
          <a:p>
            <a:pPr marL="457200" lvl="1" indent="0">
              <a:buNone/>
            </a:pPr>
            <a:r>
              <a:rPr lang="en-US" dirty="0"/>
              <a:t>It does approx. 225 MB download.</a:t>
            </a:r>
          </a:p>
        </p:txBody>
      </p:sp>
    </p:spTree>
    <p:extLst>
      <p:ext uri="{BB962C8B-B14F-4D97-AF65-F5344CB8AC3E}">
        <p14:creationId xmlns:p14="http://schemas.microsoft.com/office/powerpoint/2010/main" val="406396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repositories	</a:t>
            </a:r>
          </a:p>
        </p:txBody>
      </p:sp>
      <p:sp>
        <p:nvSpPr>
          <p:cNvPr id="3" name="Content Placeholder 2"/>
          <p:cNvSpPr>
            <a:spLocks noGrp="1"/>
          </p:cNvSpPr>
          <p:nvPr>
            <p:ph idx="1"/>
          </p:nvPr>
        </p:nvSpPr>
        <p:spPr>
          <a:xfrm>
            <a:off x="374073" y="982683"/>
            <a:ext cx="8229600" cy="4525963"/>
          </a:xfrm>
        </p:spPr>
        <p:txBody>
          <a:bodyPr/>
          <a:lstStyle/>
          <a:p>
            <a:r>
              <a:rPr lang="en-US" sz="2000" dirty="0"/>
              <a:t>Creating repositories :</a:t>
            </a:r>
          </a:p>
          <a:p>
            <a:pPr lvl="1"/>
            <a:r>
              <a:rPr lang="en-US" sz="1800" dirty="0"/>
              <a:t>at default location</a:t>
            </a:r>
          </a:p>
          <a:p>
            <a:pPr lvl="2"/>
            <a:r>
              <a:rPr lang="en-US" sz="1800" dirty="0" err="1"/>
              <a:t>git</a:t>
            </a:r>
            <a:r>
              <a:rPr lang="en-US" sz="1800" dirty="0"/>
              <a:t> </a:t>
            </a:r>
            <a:r>
              <a:rPr lang="en-US" sz="1800" dirty="0" err="1"/>
              <a:t>init</a:t>
            </a:r>
            <a:endParaRPr lang="en-US" sz="1800" dirty="0"/>
          </a:p>
          <a:p>
            <a:pPr lvl="1"/>
            <a:r>
              <a:rPr lang="en-US" sz="1800" dirty="0"/>
              <a:t>at particular location</a:t>
            </a:r>
          </a:p>
          <a:p>
            <a:pPr lvl="2"/>
            <a:r>
              <a:rPr lang="en-US" sz="1800" dirty="0" err="1"/>
              <a:t>git</a:t>
            </a:r>
            <a:r>
              <a:rPr lang="en-US" sz="1800" dirty="0"/>
              <a:t> </a:t>
            </a:r>
            <a:r>
              <a:rPr lang="en-US" sz="1800" dirty="0" err="1"/>
              <a:t>init</a:t>
            </a:r>
            <a:r>
              <a:rPr lang="en-US" sz="1800" dirty="0"/>
              <a:t> c:/testGIT</a:t>
            </a:r>
          </a:p>
          <a:p>
            <a:pPr lvl="1"/>
            <a:r>
              <a:rPr lang="en-US" sz="1800" dirty="0"/>
              <a:t>Bare repository </a:t>
            </a:r>
          </a:p>
          <a:p>
            <a:pPr lvl="2"/>
            <a:r>
              <a:rPr lang="en-US" sz="1800" dirty="0" err="1"/>
              <a:t>git</a:t>
            </a:r>
            <a:r>
              <a:rPr lang="en-US" sz="1800" dirty="0"/>
              <a:t> </a:t>
            </a:r>
            <a:r>
              <a:rPr lang="en-US" sz="1800" dirty="0" err="1"/>
              <a:t>init</a:t>
            </a:r>
            <a:r>
              <a:rPr lang="en-US" sz="1800" dirty="0"/>
              <a:t> --bare</a:t>
            </a:r>
          </a:p>
          <a:p>
            <a:pPr lvl="2"/>
            <a:endParaRPr lang="en-US" dirty="0"/>
          </a:p>
          <a:p>
            <a:pPr lvl="2"/>
            <a:endParaRPr lang="en-US" dirty="0"/>
          </a:p>
          <a:p>
            <a:pPr marL="914400" lvl="2" indent="0">
              <a:buNone/>
            </a:pPr>
            <a:endParaRPr lang="en-US" dirty="0"/>
          </a:p>
        </p:txBody>
      </p:sp>
    </p:spTree>
    <p:extLst>
      <p:ext uri="{BB962C8B-B14F-4D97-AF65-F5344CB8AC3E}">
        <p14:creationId xmlns:p14="http://schemas.microsoft.com/office/powerpoint/2010/main" val="4042995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a:t>Repositories and Branches</a:t>
            </a:r>
            <a:endParaRPr lang="en-US" sz="2400" dirty="0"/>
          </a:p>
        </p:txBody>
      </p:sp>
      <p:sp>
        <p:nvSpPr>
          <p:cNvPr id="6" name="Content Placeholder 5"/>
          <p:cNvSpPr>
            <a:spLocks noGrp="1"/>
          </p:cNvSpPr>
          <p:nvPr>
            <p:ph idx="1"/>
          </p:nvPr>
        </p:nvSpPr>
        <p:spPr>
          <a:xfrm>
            <a:off x="457200" y="1074059"/>
            <a:ext cx="8229600" cy="4877934"/>
          </a:xfrm>
        </p:spPr>
        <p:txBody>
          <a:bodyPr>
            <a:normAutofit/>
          </a:bodyPr>
          <a:lstStyle/>
          <a:p>
            <a:r>
              <a:rPr lang="en-US" sz="2400" b="0" dirty="0"/>
              <a:t>Branches:</a:t>
            </a:r>
          </a:p>
          <a:p>
            <a:pPr lvl="1"/>
            <a:r>
              <a:rPr lang="en-US" sz="2000" dirty="0"/>
              <a:t>A "branch" is an active line of development. </a:t>
            </a:r>
          </a:p>
          <a:p>
            <a:pPr lvl="1"/>
            <a:r>
              <a:rPr lang="en-US" sz="2000" dirty="0"/>
              <a:t>The most recent commit on a branch is referred to as the tip of that branch. </a:t>
            </a:r>
          </a:p>
          <a:p>
            <a:pPr lvl="1"/>
            <a:r>
              <a:rPr lang="en-US" sz="2000" dirty="0"/>
              <a:t>The tip of the branch is referenced by a branch head, which moves forward as additional development is done on the branch. </a:t>
            </a:r>
          </a:p>
          <a:p>
            <a:pPr lvl="1"/>
            <a:r>
              <a:rPr lang="en-US" sz="2000" dirty="0"/>
              <a:t>A single </a:t>
            </a:r>
            <a:r>
              <a:rPr lang="en-US" sz="2000" dirty="0" err="1"/>
              <a:t>git</a:t>
            </a:r>
            <a:r>
              <a:rPr lang="en-US" sz="2000" dirty="0"/>
              <a:t> repository can track an arbitrary number of branches, but your working tree is associated with just one of them (the "current" or "checked out" branch), and HEAD points to that branch</a:t>
            </a:r>
            <a:endParaRPr lang="en-US" sz="2000" b="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a:t>Repositories and Branches</a:t>
            </a:r>
            <a:endParaRPr lang="en-US" sz="2400" dirty="0"/>
          </a:p>
        </p:txBody>
      </p:sp>
      <p:sp>
        <p:nvSpPr>
          <p:cNvPr id="6" name="Content Placeholder 5"/>
          <p:cNvSpPr>
            <a:spLocks noGrp="1"/>
          </p:cNvSpPr>
          <p:nvPr>
            <p:ph idx="1"/>
          </p:nvPr>
        </p:nvSpPr>
        <p:spPr>
          <a:xfrm>
            <a:off x="457200" y="1074059"/>
            <a:ext cx="8229600" cy="4877934"/>
          </a:xfrm>
        </p:spPr>
        <p:txBody>
          <a:bodyPr>
            <a:normAutofit/>
          </a:bodyPr>
          <a:lstStyle/>
          <a:p>
            <a:r>
              <a:rPr lang="en-US" b="0" dirty="0"/>
              <a:t>Getting different versions of project:</a:t>
            </a:r>
          </a:p>
          <a:p>
            <a:pPr lvl="1"/>
            <a:r>
              <a:rPr lang="en-US" dirty="0" err="1"/>
              <a:t>Git</a:t>
            </a:r>
            <a:r>
              <a:rPr lang="en-US" dirty="0"/>
              <a:t> is best thought of as a tool for storing the history of a collection of files. It stores the history as a compressed collection of interrelated snapshots of the project’s contents. In </a:t>
            </a:r>
            <a:r>
              <a:rPr lang="en-US" dirty="0" err="1"/>
              <a:t>git</a:t>
            </a:r>
            <a:r>
              <a:rPr lang="en-US" dirty="0"/>
              <a:t> each such version is called a </a:t>
            </a:r>
            <a:r>
              <a:rPr lang="en-US" dirty="0">
                <a:hlinkClick r:id="rId3" action="ppaction://hlinkfile"/>
              </a:rPr>
              <a:t>commit</a:t>
            </a:r>
            <a:r>
              <a:rPr lang="en-US" dirty="0"/>
              <a:t>.</a:t>
            </a:r>
          </a:p>
          <a:p>
            <a:pPr lvl="1"/>
            <a:r>
              <a:rPr lang="en-US" dirty="0"/>
              <a:t>Those snapshots aren’t necessarily all arranged in a single line from oldest to newest; instead, work may simultaneously proceed along parallel lines of development, called </a:t>
            </a:r>
            <a:r>
              <a:rPr lang="en-US" dirty="0">
                <a:hlinkClick r:id="rId4" action="ppaction://hlinkfile"/>
              </a:rPr>
              <a:t>branches</a:t>
            </a:r>
            <a:r>
              <a:rPr lang="en-US" dirty="0"/>
              <a:t>, which may merge and diverge.</a:t>
            </a:r>
          </a:p>
          <a:p>
            <a:pPr lvl="1"/>
            <a:r>
              <a:rPr lang="en-US" dirty="0"/>
              <a:t>A single </a:t>
            </a:r>
            <a:r>
              <a:rPr lang="en-US" dirty="0" err="1"/>
              <a:t>git</a:t>
            </a:r>
            <a:r>
              <a:rPr lang="en-US" dirty="0"/>
              <a:t> repository can track development on multiple branches. It does this by keeping a list of </a:t>
            </a:r>
            <a:r>
              <a:rPr lang="en-US" dirty="0">
                <a:hlinkClick r:id="rId5" action="ppaction://hlinkfile"/>
              </a:rPr>
              <a:t>heads</a:t>
            </a:r>
            <a:r>
              <a:rPr lang="en-US" dirty="0"/>
              <a:t> which reference the latest commit on each branch; the </a:t>
            </a:r>
            <a:r>
              <a:rPr lang="en-US" dirty="0" err="1">
                <a:hlinkClick r:id="rId6" action="ppaction://hlinkfile"/>
              </a:rPr>
              <a:t>git</a:t>
            </a:r>
            <a:r>
              <a:rPr lang="en-US" dirty="0">
                <a:hlinkClick r:id="rId6" action="ppaction://hlinkfile"/>
              </a:rPr>
              <a:t>-branch(1)</a:t>
            </a:r>
            <a:r>
              <a:rPr lang="en-US" dirty="0"/>
              <a:t> command shows you the list of branch heads:</a:t>
            </a:r>
          </a:p>
          <a:p>
            <a:pPr lvl="1"/>
            <a:endParaRPr lang="en-US" b="0" dirty="0"/>
          </a:p>
          <a:p>
            <a:pPr lvl="1"/>
            <a:r>
              <a:rPr lang="en-US" dirty="0"/>
              <a:t>$ </a:t>
            </a:r>
            <a:r>
              <a:rPr lang="en-US" dirty="0" err="1"/>
              <a:t>git</a:t>
            </a:r>
            <a:r>
              <a:rPr lang="en-US" dirty="0"/>
              <a:t> branch * master</a:t>
            </a:r>
          </a:p>
          <a:p>
            <a:pPr lvl="1"/>
            <a:r>
              <a:rPr lang="en-US" dirty="0"/>
              <a:t>A freshly cloned repository contains a single branch head, by default named "master", with the working directory initialized to the state of the project referred to by that branch head.</a:t>
            </a:r>
          </a:p>
          <a:p>
            <a:pPr lvl="1"/>
            <a:endParaRPr lang="en-US" dirty="0"/>
          </a:p>
          <a:p>
            <a:pPr lvl="1"/>
            <a:r>
              <a:rPr lang="en-US" dirty="0"/>
              <a:t>Most projects also use </a:t>
            </a:r>
            <a:r>
              <a:rPr lang="en-US" dirty="0">
                <a:hlinkClick r:id="rId7" action="ppaction://hlinkfile"/>
              </a:rPr>
              <a:t>tags</a:t>
            </a:r>
            <a:r>
              <a:rPr lang="en-US" dirty="0"/>
              <a:t>. Tags, like heads, are references into the project’s history, and can be listed using </a:t>
            </a:r>
            <a:r>
              <a:rPr lang="en-US" dirty="0" err="1"/>
              <a:t>the</a:t>
            </a:r>
            <a:r>
              <a:rPr lang="en-US" dirty="0" err="1">
                <a:hlinkClick r:id="rId8" action="ppaction://hlinkfile"/>
              </a:rPr>
              <a:t>git</a:t>
            </a:r>
            <a:r>
              <a:rPr lang="en-US" dirty="0">
                <a:hlinkClick r:id="rId8" action="ppaction://hlinkfile"/>
              </a:rPr>
              <a:t>-tag(1)</a:t>
            </a:r>
            <a:r>
              <a:rPr lang="en-US" dirty="0"/>
              <a:t> command:</a:t>
            </a:r>
          </a:p>
          <a:p>
            <a:pPr lvl="1"/>
            <a:r>
              <a:rPr lang="en-US" dirty="0"/>
              <a:t>$ </a:t>
            </a:r>
            <a:r>
              <a:rPr lang="en-US" dirty="0" err="1"/>
              <a:t>git</a:t>
            </a:r>
            <a:r>
              <a:rPr lang="en-US" dirty="0"/>
              <a:t> tag -l </a:t>
            </a:r>
            <a:endParaRPr lang="en-US" b="0" dirty="0"/>
          </a:p>
        </p:txBody>
      </p:sp>
    </p:spTree>
    <p:extLst>
      <p:ext uri="{BB962C8B-B14F-4D97-AF65-F5344CB8AC3E}">
        <p14:creationId xmlns:p14="http://schemas.microsoft.com/office/powerpoint/2010/main" val="1798257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a:t>Understanding History</a:t>
            </a:r>
            <a:endParaRPr lang="en-US" sz="2400" dirty="0"/>
          </a:p>
        </p:txBody>
      </p:sp>
      <p:sp>
        <p:nvSpPr>
          <p:cNvPr id="6" name="Content Placeholder 5"/>
          <p:cNvSpPr>
            <a:spLocks noGrp="1"/>
          </p:cNvSpPr>
          <p:nvPr>
            <p:ph idx="1"/>
          </p:nvPr>
        </p:nvSpPr>
        <p:spPr>
          <a:xfrm>
            <a:off x="457200" y="1074059"/>
            <a:ext cx="8229600" cy="4877934"/>
          </a:xfrm>
        </p:spPr>
        <p:txBody>
          <a:bodyPr>
            <a:normAutofit lnSpcReduction="10000"/>
          </a:bodyPr>
          <a:lstStyle/>
          <a:p>
            <a:r>
              <a:rPr lang="en-US" sz="1800" b="0" dirty="0"/>
              <a:t>Commits:</a:t>
            </a:r>
          </a:p>
          <a:p>
            <a:pPr lvl="1"/>
            <a:r>
              <a:rPr lang="en-US" sz="1600" dirty="0"/>
              <a:t>Every change in the history of a project is represented by a commit. The </a:t>
            </a:r>
            <a:r>
              <a:rPr lang="en-US" sz="1600" dirty="0" err="1">
                <a:hlinkClick r:id="rId3" action="ppaction://hlinkfile"/>
              </a:rPr>
              <a:t>git</a:t>
            </a:r>
            <a:r>
              <a:rPr lang="en-US" sz="1600" dirty="0">
                <a:hlinkClick r:id="rId3" action="ppaction://hlinkfile"/>
              </a:rPr>
              <a:t>-show(1)</a:t>
            </a:r>
            <a:r>
              <a:rPr lang="en-US" sz="1600" dirty="0"/>
              <a:t> command shows the most recent commit on the current branch:</a:t>
            </a:r>
          </a:p>
          <a:p>
            <a:pPr lvl="1"/>
            <a:r>
              <a:rPr lang="en-US" sz="1600" dirty="0"/>
              <a:t>$ </a:t>
            </a:r>
            <a:r>
              <a:rPr lang="en-US" sz="1600" dirty="0" err="1"/>
              <a:t>git</a:t>
            </a:r>
            <a:r>
              <a:rPr lang="en-US" sz="1600" dirty="0"/>
              <a:t> show</a:t>
            </a:r>
          </a:p>
          <a:p>
            <a:pPr lvl="1"/>
            <a:r>
              <a:rPr lang="en-US" sz="1600" dirty="0"/>
              <a:t>Every commit (except the very first commit in a project) also has a parent commit which shows what happened before this commit. Following the chain of parents will eventually take you back to the beginning of the project.</a:t>
            </a:r>
          </a:p>
          <a:p>
            <a:pPr lvl="1"/>
            <a:r>
              <a:rPr lang="en-US" sz="1600" dirty="0"/>
              <a:t>However, the commits do not form a simple list; </a:t>
            </a:r>
            <a:r>
              <a:rPr lang="en-US" sz="1600" dirty="0" err="1"/>
              <a:t>git</a:t>
            </a:r>
            <a:r>
              <a:rPr lang="en-US" sz="1600" dirty="0"/>
              <a:t> allows lines of development to diverge and then </a:t>
            </a:r>
            <a:r>
              <a:rPr lang="en-US" sz="1600" dirty="0" err="1"/>
              <a:t>reconverge</a:t>
            </a:r>
            <a:r>
              <a:rPr lang="en-US" sz="1600" dirty="0"/>
              <a:t>, and the point where two lines of development </a:t>
            </a:r>
            <a:r>
              <a:rPr lang="en-US" sz="1600" dirty="0" err="1"/>
              <a:t>reconverge</a:t>
            </a:r>
            <a:r>
              <a:rPr lang="en-US" sz="1600" dirty="0"/>
              <a:t> is called a "merge". The commit representing a merge can therefore have more than one parent, with each parent representing the most recent commit on one of the lines of development leading to that point.</a:t>
            </a:r>
          </a:p>
          <a:p>
            <a:pPr lvl="1"/>
            <a:r>
              <a:rPr lang="en-US" sz="1600" dirty="0"/>
              <a:t>The best way to see how this works is using the </a:t>
            </a:r>
            <a:r>
              <a:rPr lang="en-US" sz="1600" dirty="0" err="1">
                <a:hlinkClick r:id="rId4" action="ppaction://hlinkfile"/>
              </a:rPr>
              <a:t>gitk</a:t>
            </a:r>
            <a:r>
              <a:rPr lang="en-US" sz="1600" dirty="0">
                <a:hlinkClick r:id="rId4" action="ppaction://hlinkfile"/>
              </a:rPr>
              <a:t>(1)</a:t>
            </a:r>
            <a:r>
              <a:rPr lang="en-US" sz="1600" dirty="0"/>
              <a:t>command; running </a:t>
            </a:r>
            <a:r>
              <a:rPr lang="en-US" sz="1600" dirty="0" err="1"/>
              <a:t>gitk</a:t>
            </a:r>
            <a:r>
              <a:rPr lang="en-US" sz="1600" dirty="0"/>
              <a:t> now on a </a:t>
            </a:r>
            <a:r>
              <a:rPr lang="en-US" sz="1600" dirty="0" err="1"/>
              <a:t>git</a:t>
            </a:r>
            <a:r>
              <a:rPr lang="en-US" sz="1600" dirty="0"/>
              <a:t> repository and looking for merge commits will help understand how the </a:t>
            </a:r>
            <a:r>
              <a:rPr lang="en-US" sz="1600" dirty="0" err="1"/>
              <a:t>git</a:t>
            </a:r>
            <a:r>
              <a:rPr lang="en-US" sz="1600" dirty="0"/>
              <a:t> organizes history.</a:t>
            </a:r>
          </a:p>
          <a:p>
            <a:pPr lvl="1"/>
            <a:r>
              <a:rPr lang="en-US" sz="1600" dirty="0"/>
              <a:t>In the following, we say that commit X is "reachable" from commit Y if commit X is an ancestor of commit Y. Equivalently, you could say that Y is a descendant of X, or that there is a chain of parents leading from commit Y to commit X.</a:t>
            </a:r>
          </a:p>
          <a:p>
            <a:pPr lvl="1"/>
            <a:endParaRPr lang="en-US" b="0" dirty="0"/>
          </a:p>
        </p:txBody>
      </p:sp>
    </p:spTree>
    <p:extLst>
      <p:ext uri="{BB962C8B-B14F-4D97-AF65-F5344CB8AC3E}">
        <p14:creationId xmlns:p14="http://schemas.microsoft.com/office/powerpoint/2010/main" val="17292265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_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664C91369D984991AEE386D876C869" ma:contentTypeVersion="3" ma:contentTypeDescription="Create a new document." ma:contentTypeScope="" ma:versionID="a51899a532c37e5ca61817437f4815f9">
  <xsd:schema xmlns:xsd="http://www.w3.org/2001/XMLSchema" xmlns:xs="http://www.w3.org/2001/XMLSchema" xmlns:p="http://schemas.microsoft.com/office/2006/metadata/properties" xmlns:ns2="f2f9e500-2a4f-403e-abb1-514215aa6ea6" xmlns:ns3="952a6df7-b138-4f89-9bc4-e7a874ea3254" targetNamespace="http://schemas.microsoft.com/office/2006/metadata/properties" ma:root="true" ma:fieldsID="45d205d1640a34948cbc94912e7cd74a" ns2:_="" ns3:_="">
    <xsd:import namespace="f2f9e500-2a4f-403e-abb1-514215aa6ea6"/>
    <xsd:import namespace="952a6df7-b138-4f89-9bc4-e7a874ea3254"/>
    <xsd:element name="properties">
      <xsd:complexType>
        <xsd:sequence>
          <xsd:element name="documentManagement">
            <xsd:complexType>
              <xsd:all>
                <xsd:element ref="ns2:Levels" minOccurs="0"/>
                <xsd:element ref="ns2:Category" minOccurs="0"/>
                <xsd:element ref="ns2:Material_x0020_Type"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f9e500-2a4f-403e-abb1-514215aa6ea6" elementFormDefault="qualified">
    <xsd:import namespace="http://schemas.microsoft.com/office/2006/documentManagement/types"/>
    <xsd:import namespace="http://schemas.microsoft.com/office/infopath/2007/PartnerControls"/>
    <xsd:element name="Levels" ma:index="8" nillable="true" ma:displayName="Levels" ma:default="L1" ma:format="Dropdown" ma:internalName="Levels">
      <xsd:simpleType>
        <xsd:restriction base="dms:Choice">
          <xsd:enumeration value="L1"/>
          <xsd:enumeration value="L2"/>
          <xsd:enumeration value="L3"/>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f2f9e500-2a4f-403e-abb1-514215aa6ea6">Template</Material_x0020_Type>
    <Levels xmlns="f2f9e500-2a4f-403e-abb1-514215aa6ea6">L1</Levels>
    <Category xmlns="f2f9e500-2a4f-403e-abb1-514215aa6ea6">Module Artifact</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3369A4-EB92-4E6B-B103-23CF528B86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f9e500-2a4f-403e-abb1-514215aa6ea6"/>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952a6df7-b138-4f89-9bc4-e7a874ea3254"/>
    <ds:schemaRef ds:uri="f2f9e500-2a4f-403e-abb1-514215aa6ea6"/>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3571</TotalTime>
  <Words>1305</Words>
  <Application>Microsoft Office PowerPoint</Application>
  <PresentationFormat>On-screen Show (4:3)</PresentationFormat>
  <Paragraphs>78</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Candara</vt:lpstr>
      <vt:lpstr>Verdana</vt:lpstr>
      <vt:lpstr>Wingdings</vt:lpstr>
      <vt:lpstr>Capgemini_Template</vt:lpstr>
      <vt:lpstr>GIT</vt:lpstr>
      <vt:lpstr>Lesson Objectives</vt:lpstr>
      <vt:lpstr>Repositories and Branches</vt:lpstr>
      <vt:lpstr>Repositories and Branches</vt:lpstr>
      <vt:lpstr>Git repositories </vt:lpstr>
      <vt:lpstr>Git repositories </vt:lpstr>
      <vt:lpstr>Repositories and Branches</vt:lpstr>
      <vt:lpstr>Repositories and Branches</vt:lpstr>
      <vt:lpstr>Understanding History</vt:lpstr>
      <vt:lpstr>Understanding History</vt:lpstr>
      <vt:lpstr>Working Trees</vt:lpstr>
      <vt:lpstr>Summary</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G, Hema</cp:lastModifiedBy>
  <cp:revision>268</cp:revision>
  <dcterms:created xsi:type="dcterms:W3CDTF">2012-05-18T02:59:15Z</dcterms:created>
  <dcterms:modified xsi:type="dcterms:W3CDTF">2017-12-04T03:53:46Z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0x010100CB664C91369D984991AEE386D876C869</vt:lpwstr>
  </property>
  <property fmtid="{D5CDD505-2E9C-101B-9397-08002B2CF9AE}" pid="4" name="_SourceUrl">
    <vt:lpwstr/>
  </property>
</Properties>
</file>