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21"/>
  </p:notesMasterIdLst>
  <p:handoutMasterIdLst>
    <p:handoutMasterId r:id="rId22"/>
  </p:handoutMasterIdLst>
  <p:sldIdLst>
    <p:sldId id="265" r:id="rId5"/>
    <p:sldId id="259" r:id="rId6"/>
    <p:sldId id="295" r:id="rId7"/>
    <p:sldId id="301" r:id="rId8"/>
    <p:sldId id="296" r:id="rId9"/>
    <p:sldId id="297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9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0764" autoAdjust="0"/>
  </p:normalViewPr>
  <p:slideViewPr>
    <p:cSldViewPr snapToGrid="0" showGuides="1">
      <p:cViewPr varScale="1">
        <p:scale>
          <a:sx n="65" d="100"/>
          <a:sy n="65" d="100"/>
        </p:scale>
        <p:origin x="1500" y="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ndara" panose="020E0502030303020204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Candara" panose="020E0502030303020204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Candara" panose="020E0502030303020204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Candara" panose="020E0502030303020204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Candara" panose="020E0502030303020204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#def_commit_object"/><Relationship Id="rId13" Type="http://schemas.openxmlformats.org/officeDocument/2006/relationships/hyperlink" Target="#def_plumbing"/><Relationship Id="rId3" Type="http://schemas.openxmlformats.org/officeDocument/2006/relationships/hyperlink" Target="#def_SHA1"/><Relationship Id="rId7" Type="http://schemas.openxmlformats.org/officeDocument/2006/relationships/hyperlink" Target="#def_tag"/><Relationship Id="rId12" Type="http://schemas.openxmlformats.org/officeDocument/2006/relationships/hyperlink" Target="#def_SCM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#def_chain"/><Relationship Id="rId11" Type="http://schemas.openxmlformats.org/officeDocument/2006/relationships/hyperlink" Target="#def_core_git"/><Relationship Id="rId5" Type="http://schemas.openxmlformats.org/officeDocument/2006/relationships/hyperlink" Target="#def_commit"/><Relationship Id="rId15" Type="http://schemas.openxmlformats.org/officeDocument/2006/relationships/hyperlink" Target="#def_object_database"/><Relationship Id="rId10" Type="http://schemas.openxmlformats.org/officeDocument/2006/relationships/hyperlink" Target="#def_blob_object"/><Relationship Id="rId4" Type="http://schemas.openxmlformats.org/officeDocument/2006/relationships/hyperlink" Target="#def_object"/><Relationship Id="rId9" Type="http://schemas.openxmlformats.org/officeDocument/2006/relationships/hyperlink" Target="#def_tree_object"/><Relationship Id="rId14" Type="http://schemas.openxmlformats.org/officeDocument/2006/relationships/hyperlink" Target="#def_repository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 : A 40-byte hex representation of a </a:t>
            </a:r>
            <a:r>
              <a:rPr lang="en-US" dirty="0">
                <a:hlinkClick r:id="rId3" action="ppaction://hlinkfile"/>
              </a:rPr>
              <a:t>SHA1</a:t>
            </a:r>
            <a:r>
              <a:rPr lang="en-US" dirty="0"/>
              <a:t> or a name that denotes a particular </a:t>
            </a:r>
            <a:r>
              <a:rPr lang="en-US" dirty="0">
                <a:hlinkClick r:id="rId4" action="ppaction://hlinkfile"/>
              </a:rPr>
              <a:t>object</a:t>
            </a:r>
            <a:r>
              <a:rPr lang="en-US" dirty="0"/>
              <a:t>. They may be stored in a file under $GIT_DIR/refs/ directory, or in the $GIT_DIR/packed-refs file</a:t>
            </a:r>
          </a:p>
          <a:p>
            <a:r>
              <a:rPr lang="en-US" dirty="0"/>
              <a:t>Reachable: All of the ancestors of a given </a:t>
            </a:r>
            <a:r>
              <a:rPr lang="en-US" dirty="0">
                <a:hlinkClick r:id="rId5" action="ppaction://hlinkfile"/>
              </a:rPr>
              <a:t>commit</a:t>
            </a:r>
            <a:r>
              <a:rPr lang="en-US" dirty="0"/>
              <a:t> are said to be "reachable" from that commit. More generally, one </a:t>
            </a:r>
            <a:r>
              <a:rPr lang="en-US" dirty="0">
                <a:hlinkClick r:id="rId4" action="ppaction://hlinkfile"/>
              </a:rPr>
              <a:t>object</a:t>
            </a:r>
            <a:r>
              <a:rPr lang="en-US" dirty="0"/>
              <a:t> is reachable from another if we can reach the one from the other by a </a:t>
            </a:r>
            <a:r>
              <a:rPr lang="en-US" dirty="0">
                <a:hlinkClick r:id="rId6" action="ppaction://hlinkfile"/>
              </a:rPr>
              <a:t>chain</a:t>
            </a:r>
            <a:r>
              <a:rPr lang="en-US" dirty="0"/>
              <a:t> that follows </a:t>
            </a:r>
            <a:r>
              <a:rPr lang="en-US" dirty="0">
                <a:hlinkClick r:id="rId7" action="ppaction://hlinkfile"/>
              </a:rPr>
              <a:t>tags</a:t>
            </a:r>
            <a:r>
              <a:rPr lang="en-US" dirty="0"/>
              <a:t> to whatever they tag, </a:t>
            </a:r>
            <a:r>
              <a:rPr lang="en-US" dirty="0">
                <a:hlinkClick r:id="rId8" action="ppaction://hlinkfile"/>
              </a:rPr>
              <a:t>commits</a:t>
            </a:r>
            <a:r>
              <a:rPr lang="en-US" dirty="0"/>
              <a:t> to their parents or trees, and </a:t>
            </a:r>
            <a:r>
              <a:rPr lang="en-US" dirty="0">
                <a:hlinkClick r:id="rId9" action="ppaction://hlinkfile"/>
              </a:rPr>
              <a:t>trees</a:t>
            </a:r>
            <a:r>
              <a:rPr lang="en-US" dirty="0"/>
              <a:t> to the trees or </a:t>
            </a:r>
            <a:r>
              <a:rPr lang="en-US" dirty="0">
                <a:hlinkClick r:id="rId10" action="ppaction://hlinkfile"/>
              </a:rPr>
              <a:t>blobs</a:t>
            </a:r>
            <a:r>
              <a:rPr lang="en-US" dirty="0"/>
              <a:t> that they contain.</a:t>
            </a:r>
          </a:p>
          <a:p>
            <a:r>
              <a:rPr lang="en-US" dirty="0"/>
              <a:t>Porcelain: Cute name for programs and program suites depending on </a:t>
            </a:r>
            <a:r>
              <a:rPr lang="en-US" dirty="0">
                <a:hlinkClick r:id="rId11" action="ppaction://hlinkfile"/>
              </a:rPr>
              <a:t>core </a:t>
            </a:r>
            <a:r>
              <a:rPr lang="en-US" dirty="0" err="1">
                <a:hlinkClick r:id="rId11" action="ppaction://hlinkfile"/>
              </a:rPr>
              <a:t>git</a:t>
            </a:r>
            <a:r>
              <a:rPr lang="en-US" dirty="0"/>
              <a:t>, presenting a high level access to core </a:t>
            </a:r>
            <a:r>
              <a:rPr lang="en-US" dirty="0" err="1"/>
              <a:t>git</a:t>
            </a:r>
            <a:r>
              <a:rPr lang="en-US" dirty="0"/>
              <a:t>. Porcelains expose more of a </a:t>
            </a:r>
            <a:r>
              <a:rPr lang="en-US" dirty="0">
                <a:hlinkClick r:id="rId12" action="ppaction://hlinkfile"/>
              </a:rPr>
              <a:t>SCM</a:t>
            </a:r>
            <a:r>
              <a:rPr lang="en-US" dirty="0"/>
              <a:t> interface than the </a:t>
            </a:r>
            <a:r>
              <a:rPr lang="en-US" dirty="0">
                <a:hlinkClick r:id="rId13" action="ppaction://hlinkfile"/>
              </a:rPr>
              <a:t>plumbing</a:t>
            </a:r>
            <a:endParaRPr lang="en-US" dirty="0"/>
          </a:p>
          <a:p>
            <a:r>
              <a:rPr lang="en-US" dirty="0"/>
              <a:t>Alternate object database: Via the alternates mechanism, a </a:t>
            </a:r>
            <a:r>
              <a:rPr lang="en-US" dirty="0">
                <a:hlinkClick r:id="rId14" action="ppaction://hlinkfile"/>
              </a:rPr>
              <a:t>repository</a:t>
            </a:r>
            <a:r>
              <a:rPr lang="en-US" dirty="0"/>
              <a:t> can inherit part of its </a:t>
            </a:r>
            <a:r>
              <a:rPr lang="en-US" dirty="0">
                <a:hlinkClick r:id="rId15" action="ppaction://hlinkfile"/>
              </a:rPr>
              <a:t>object database</a:t>
            </a:r>
            <a:r>
              <a:rPr lang="en-US" dirty="0"/>
              <a:t> from another object database, which is called "alternate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7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always connect to a remote repository if you know its URL and if you have access to it. If you clone (copy) a repository from another repository, a connection to this original repository is automatically created under the name </a:t>
            </a:r>
            <a:r>
              <a:rPr lang="en-US" i="1" dirty="0"/>
              <a:t>origin</a:t>
            </a:r>
            <a:r>
              <a:rPr lang="en-US" dirty="0"/>
              <a:t>. You can use this name to get and retrieve data from the remote repository.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Cloning remote repositories </a:t>
            </a:r>
          </a:p>
          <a:p>
            <a:r>
              <a:rPr lang="en-US" dirty="0" err="1"/>
              <a:t>Git</a:t>
            </a:r>
            <a:r>
              <a:rPr lang="en-US" dirty="0"/>
              <a:t> support remote operations with other </a:t>
            </a:r>
            <a:r>
              <a:rPr lang="en-US" dirty="0" err="1"/>
              <a:t>Git</a:t>
            </a:r>
            <a:r>
              <a:rPr lang="en-US" dirty="0"/>
              <a:t> repositories. For communication with these repositories </a:t>
            </a:r>
            <a:r>
              <a:rPr lang="en-US" dirty="0" err="1"/>
              <a:t>Git</a:t>
            </a:r>
            <a:r>
              <a:rPr lang="en-US" dirty="0"/>
              <a:t> supports several transport types; the native protocol for </a:t>
            </a:r>
            <a:r>
              <a:rPr lang="en-US" dirty="0" err="1"/>
              <a:t>Git</a:t>
            </a:r>
            <a:r>
              <a:rPr lang="en-US" dirty="0"/>
              <a:t> is also called </a:t>
            </a:r>
            <a:r>
              <a:rPr lang="en-US" dirty="0" err="1"/>
              <a:t>git</a:t>
            </a:r>
            <a:r>
              <a:rPr lang="en-US" dirty="0"/>
              <a:t>. </a:t>
            </a:r>
          </a:p>
          <a:p>
            <a:r>
              <a:rPr lang="en-US" dirty="0"/>
              <a:t>The following will clone an existing repository via the </a:t>
            </a:r>
            <a:r>
              <a:rPr lang="en-US" dirty="0" err="1"/>
              <a:t>Git</a:t>
            </a:r>
            <a:r>
              <a:rPr lang="en-US" dirty="0"/>
              <a:t> protocol. </a:t>
            </a:r>
          </a:p>
          <a:p>
            <a:r>
              <a:rPr lang="en-US" sz="1000" i="1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# switch to a new directory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~/online cd ~/online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# clone online repository</a:t>
            </a:r>
            <a:r>
              <a:rPr lang="en-US" dirty="0"/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git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 clone</a:t>
            </a:r>
            <a:r>
              <a:rPr lang="en-US" dirty="0"/>
              <a:t> </a:t>
            </a:r>
            <a:r>
              <a:rPr lang="en-US" dirty="0" err="1"/>
              <a:t>git@github.com:vogella</a:t>
            </a:r>
            <a:r>
              <a:rPr lang="en-US" dirty="0"/>
              <a:t>/</a:t>
            </a:r>
            <a:r>
              <a:rPr lang="en-US" dirty="0" err="1"/>
              <a:t>gitbook.git</a:t>
            </a:r>
            <a:r>
              <a:rPr lang="en-US" dirty="0"/>
              <a:t> </a:t>
            </a:r>
          </a:p>
          <a:p>
            <a:r>
              <a:rPr lang="en-US" dirty="0"/>
              <a:t>Alternatively you could clone the same repository via the http protocol. </a:t>
            </a:r>
          </a:p>
          <a:p>
            <a:r>
              <a:rPr lang="en-US" sz="1000" i="1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# The following will clone via HTTP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git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 clone</a:t>
            </a:r>
            <a:r>
              <a:rPr lang="en-US" dirty="0"/>
              <a:t> http://vogella@github.com/vogella/gitbook.git </a:t>
            </a:r>
          </a:p>
          <a:p>
            <a:endParaRPr lang="en-US" dirty="0"/>
          </a:p>
          <a:p>
            <a:r>
              <a:rPr lang="en-US" b="1" dirty="0"/>
              <a:t>Remote operations via http and a proxy </a:t>
            </a:r>
          </a:p>
          <a:p>
            <a:r>
              <a:rPr lang="en-US" dirty="0"/>
              <a:t>It is possible to use the HTTP protocol to clone </a:t>
            </a:r>
            <a:r>
              <a:rPr lang="en-US" dirty="0" err="1"/>
              <a:t>Git</a:t>
            </a:r>
            <a:r>
              <a:rPr lang="en-US" dirty="0"/>
              <a:t> repositories. This is especially helpful, if your firewall blocks everything except http. </a:t>
            </a:r>
          </a:p>
          <a:p>
            <a:r>
              <a:rPr lang="en-US" dirty="0" err="1"/>
              <a:t>Git</a:t>
            </a:r>
            <a:r>
              <a:rPr lang="en-US" dirty="0"/>
              <a:t> also provides support for http access via a proxy server. The following </a:t>
            </a:r>
            <a:r>
              <a:rPr lang="en-US" dirty="0" err="1"/>
              <a:t>Git</a:t>
            </a:r>
            <a:r>
              <a:rPr lang="en-US" dirty="0"/>
              <a:t> command could, for example, clone a repository via http and a proxy. You can either set the proxy variable in general for all applications or set it only for </a:t>
            </a:r>
            <a:r>
              <a:rPr lang="en-US" dirty="0" err="1"/>
              <a:t>Git</a:t>
            </a:r>
            <a:r>
              <a:rPr lang="en-US" dirty="0"/>
              <a:t>. </a:t>
            </a:r>
          </a:p>
          <a:p>
            <a:r>
              <a:rPr lang="en-US" dirty="0"/>
              <a:t>This example uses environment variables.</a:t>
            </a:r>
          </a:p>
          <a:p>
            <a:r>
              <a:rPr lang="en-US" sz="1000" i="1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# Linux</a:t>
            </a:r>
            <a:r>
              <a:rPr lang="en-US" dirty="0"/>
              <a:t> export </a:t>
            </a:r>
            <a:r>
              <a:rPr lang="en-US" dirty="0" err="1"/>
              <a:t>http_proxy</a:t>
            </a:r>
            <a:r>
              <a:rPr lang="en-US" dirty="0"/>
              <a:t>=http://proxy:8080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# On Windows</a:t>
            </a:r>
            <a:r>
              <a:rPr lang="en-US" dirty="0"/>
              <a:t>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# Set </a:t>
            </a:r>
            <a:r>
              <a:rPr lang="en-US" sz="1000" i="1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http_proxy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=http://proxy:8080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git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 clone</a:t>
            </a:r>
            <a:r>
              <a:rPr lang="en-US" dirty="0"/>
              <a:t> http://dev.eclipse.org/git/org.eclipse.jface/org.eclipse.jface.snippets.git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# Push back to the origin using http</a:t>
            </a:r>
            <a:r>
              <a:rPr lang="en-US" dirty="0"/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git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 push</a:t>
            </a:r>
            <a:r>
              <a:rPr lang="en-US" dirty="0"/>
              <a:t> origin </a:t>
            </a:r>
          </a:p>
          <a:p>
            <a:r>
              <a:rPr lang="en-US" dirty="0"/>
              <a:t>This example uses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settings. </a:t>
            </a:r>
          </a:p>
          <a:p>
            <a:r>
              <a:rPr lang="en-US" dirty="0"/>
              <a:t>// Set proxy for </a:t>
            </a:r>
            <a:r>
              <a:rPr lang="en-US" dirty="0" err="1"/>
              <a:t>git</a:t>
            </a:r>
            <a:r>
              <a:rPr lang="en-US" dirty="0"/>
              <a:t> globally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git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config</a:t>
            </a:r>
            <a:r>
              <a:rPr lang="en-US" dirty="0"/>
              <a:t> --global </a:t>
            </a:r>
            <a:r>
              <a:rPr lang="en-US" dirty="0" err="1"/>
              <a:t>http.proxy</a:t>
            </a:r>
            <a:r>
              <a:rPr lang="en-US" dirty="0"/>
              <a:t> http://proxy:8080 // To check the proxy settings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git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config</a:t>
            </a:r>
            <a:r>
              <a:rPr lang="en-US" dirty="0"/>
              <a:t> --get </a:t>
            </a:r>
            <a:r>
              <a:rPr lang="en-US" dirty="0" err="1"/>
              <a:t>http.proxy</a:t>
            </a:r>
            <a:r>
              <a:rPr lang="en-US" dirty="0"/>
              <a:t> // Just in case you need to you can also revoke the proxy settings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git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Candara" panose="020E0502030303020204" pitchFamily="34" charset="0"/>
                <a:ea typeface="+mn-ea"/>
                <a:cs typeface="Arial" pitchFamily="34" charset="0"/>
              </a:rPr>
              <a:t>config</a:t>
            </a:r>
            <a:r>
              <a:rPr lang="en-US" dirty="0"/>
              <a:t> --global --unset </a:t>
            </a:r>
            <a:r>
              <a:rPr lang="en-US" dirty="0" err="1"/>
              <a:t>http.proxy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2830285" y="1844825"/>
            <a:ext cx="6313715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404814"/>
            <a:ext cx="17145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4157668"/>
            <a:ext cx="4049986" cy="1079500"/>
          </a:xfrm>
        </p:spPr>
        <p:txBody>
          <a:bodyPr anchor="b">
            <a:normAutofit/>
          </a:bodyPr>
          <a:lstStyle>
            <a:lvl1pPr algn="r">
              <a:lnSpc>
                <a:spcPts val="2250"/>
              </a:lnSpc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004" y="5381481"/>
            <a:ext cx="4051006" cy="1079500"/>
          </a:xfrm>
        </p:spPr>
        <p:txBody>
          <a:bodyPr anchor="t">
            <a:normAutofit/>
          </a:bodyPr>
          <a:lstStyle>
            <a:lvl1pPr marL="0" algn="r">
              <a:lnSpc>
                <a:spcPts val="1650"/>
              </a:lnSpc>
              <a:defRPr sz="135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9852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721756" cy="4643751"/>
          </a:xfrm>
        </p:spPr>
        <p:txBody>
          <a:bodyPr/>
          <a:lstStyle>
            <a:lvl1pPr>
              <a:defRPr sz="1575" b="0"/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2"/>
            <a:ext cx="2286000" cy="16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91" y="2010607"/>
            <a:ext cx="4157663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0349" y="2010606"/>
            <a:ext cx="4137333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991" y="1420990"/>
            <a:ext cx="4157663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349" y="1420990"/>
            <a:ext cx="4137333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08447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Python 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7366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425631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91" y="404814"/>
            <a:ext cx="17145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05991" y="2276872"/>
            <a:ext cx="4049985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2250"/>
              </a:lnSpc>
              <a:defRPr sz="195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5991" y="3261834"/>
            <a:ext cx="4049985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350"/>
              </a:lnSpc>
              <a:defRPr sz="12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3983355" y="804672"/>
            <a:ext cx="6353908" cy="4744568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5453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 (with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91" y="404814"/>
            <a:ext cx="17145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05991" y="3555553"/>
            <a:ext cx="4049985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2250"/>
              </a:lnSpc>
              <a:defRPr sz="195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5991" y="4540515"/>
            <a:ext cx="4049985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350"/>
              </a:lnSpc>
              <a:defRPr sz="12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 rot="16200000" flipH="1">
            <a:off x="3983355" y="804672"/>
            <a:ext cx="6353908" cy="4744568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pic>
        <p:nvPicPr>
          <p:cNvPr id="8" name="Picture Placeholder 8">
            <a:extLst>
              <a:ext uri="{FF2B5EF4-FFF2-40B4-BE49-F238E27FC236}">
                <a16:creationId xmlns:a16="http://schemas.microsoft.com/office/drawing/2014/main" id="{029072D2-C914-4387-8C30-FF5B99DAE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DBE3F3">
                  <a:alpha val="96863"/>
                </a:srgbClr>
              </a:clrFrom>
              <a:clrTo>
                <a:srgbClr val="DBE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" r="43208"/>
          <a:stretch/>
        </p:blipFill>
        <p:spPr>
          <a:xfrm>
            <a:off x="4659231" y="1"/>
            <a:ext cx="4482498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7B390E6-46A0-4BED-B3E2-3051836E0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5451" y="2606030"/>
            <a:ext cx="5533100" cy="16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3732" y="-1588"/>
            <a:ext cx="5920268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5991" y="3068960"/>
            <a:ext cx="3077766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2250"/>
              </a:lnSpc>
              <a:defRPr sz="1950">
                <a:solidFill>
                  <a:srgbClr val="0070AD"/>
                </a:solidFill>
              </a:defRPr>
            </a:lvl1pPr>
            <a:lvl2pPr>
              <a:defRPr sz="18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991" y="4040164"/>
            <a:ext cx="3077766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350"/>
              </a:lnSpc>
              <a:defRPr sz="1200">
                <a:solidFill>
                  <a:srgbClr val="0070AD"/>
                </a:solidFill>
              </a:defRPr>
            </a:lvl1pPr>
            <a:lvl2pPr>
              <a:defRPr sz="12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91" y="404814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58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1350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6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2" y="5770563"/>
            <a:ext cx="1668463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4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27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47CD3BC1-A2FE-477B-BC4B-91440EEA7D51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6245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8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793764" cy="4643751"/>
          </a:xfrm>
        </p:spPr>
        <p:txBody>
          <a:bodyPr/>
          <a:lstStyle>
            <a:lvl1pPr>
              <a:defRPr sz="1575" b="0"/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0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925244" cy="4643751"/>
          </a:xfrm>
        </p:spPr>
        <p:txBody>
          <a:bodyPr/>
          <a:lstStyle>
            <a:lvl1pPr>
              <a:defRPr sz="1575" b="0"/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8086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dt="0"/>
  <p:txStyles>
    <p:titleStyle>
      <a:lvl1pPr algn="l" defTabSz="685800" rtl="0" eaLnBrk="1" latinLnBrk="0" hangingPunct="1">
        <a:lnSpc>
          <a:spcPts val="2250"/>
        </a:lnSpc>
        <a:spcBef>
          <a:spcPct val="0"/>
        </a:spcBef>
        <a:buNone/>
        <a:defRPr sz="195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GIT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Working with </a:t>
            </a:r>
            <a:r>
              <a:rPr lang="en-US" sz="2000" b="0">
                <a:solidFill>
                  <a:schemeClr val="tx1"/>
                </a:solidFill>
              </a:rPr>
              <a:t>GIT Repositories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152"/>
            <a:ext cx="8229600" cy="5188012"/>
          </a:xfrm>
        </p:spPr>
        <p:txBody>
          <a:bodyPr/>
          <a:lstStyle/>
          <a:p>
            <a:pPr lvl="1"/>
            <a:r>
              <a:rPr lang="en-US" i="1" dirty="0"/>
              <a:t># commit your file to the local repository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"Initial commit" </a:t>
            </a:r>
          </a:p>
          <a:p>
            <a:pPr lvl="1"/>
            <a:r>
              <a:rPr lang="en-US" i="1" dirty="0"/>
              <a:t># show the </a:t>
            </a:r>
            <a:r>
              <a:rPr lang="en-US" i="1" dirty="0" err="1"/>
              <a:t>Git</a:t>
            </a:r>
            <a:r>
              <a:rPr lang="en-US" i="1" dirty="0"/>
              <a:t> log for the change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log</a:t>
            </a:r>
          </a:p>
          <a:p>
            <a:pPr lvl="1"/>
            <a:r>
              <a:rPr lang="en-US" i="1" dirty="0"/>
              <a:t># Create a file and commit 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touch nonsense2.txt </a:t>
            </a:r>
            <a:r>
              <a:rPr lang="en-US" dirty="0" err="1"/>
              <a:t>git</a:t>
            </a:r>
            <a:r>
              <a:rPr lang="en-US" dirty="0"/>
              <a:t> add . &amp;&amp; </a:t>
            </a:r>
            <a:r>
              <a:rPr lang="en-US" dirty="0" err="1"/>
              <a:t>git</a:t>
            </a:r>
            <a:r>
              <a:rPr lang="en-US" dirty="0"/>
              <a:t> commit -m "more nonsense" </a:t>
            </a:r>
          </a:p>
          <a:p>
            <a:pPr lvl="1"/>
            <a:r>
              <a:rPr lang="en-US" i="1" dirty="0"/>
              <a:t># remove the file via </a:t>
            </a:r>
          </a:p>
          <a:p>
            <a:pPr lvl="1"/>
            <a:r>
              <a:rPr lang="en-US" i="1" dirty="0" err="1"/>
              <a:t>Git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nonsense2.txt </a:t>
            </a:r>
          </a:p>
          <a:p>
            <a:pPr lvl="1"/>
            <a:r>
              <a:rPr lang="en-US" i="1" dirty="0"/>
              <a:t># commit the removal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"Removes nonsense2.txt file" </a:t>
            </a:r>
          </a:p>
          <a:p>
            <a:pPr lvl="1"/>
            <a:r>
              <a:rPr lang="en-US" i="1" dirty="0"/>
              <a:t># Create a file and put it under version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touch nonsense.txt </a:t>
            </a:r>
            <a:r>
              <a:rPr lang="en-US" dirty="0" err="1"/>
              <a:t>git</a:t>
            </a:r>
            <a:r>
              <a:rPr lang="en-US" dirty="0"/>
              <a:t> add . &amp;&amp; </a:t>
            </a:r>
            <a:r>
              <a:rPr lang="en-US" dirty="0" err="1"/>
              <a:t>git</a:t>
            </a:r>
            <a:r>
              <a:rPr lang="en-US" dirty="0"/>
              <a:t> commit -m "a new file has been created" </a:t>
            </a:r>
          </a:p>
          <a:p>
            <a:pPr lvl="1"/>
            <a:r>
              <a:rPr lang="en-US" i="1" dirty="0"/>
              <a:t># Remove the file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rm</a:t>
            </a:r>
            <a:r>
              <a:rPr lang="en-US" dirty="0"/>
              <a:t> nonsense.txt </a:t>
            </a:r>
          </a:p>
          <a:p>
            <a:pPr lvl="1"/>
            <a:r>
              <a:rPr lang="en-US" i="1" dirty="0"/>
              <a:t># Try standard way of committing -&gt; will NOT work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. &amp;&amp; </a:t>
            </a:r>
            <a:r>
              <a:rPr lang="en-US" dirty="0" err="1"/>
              <a:t>git</a:t>
            </a:r>
            <a:r>
              <a:rPr lang="en-US" dirty="0"/>
              <a:t> commit -m "a new file has been created" </a:t>
            </a:r>
          </a:p>
        </p:txBody>
      </p:sp>
    </p:spTree>
    <p:extLst>
      <p:ext uri="{BB962C8B-B14F-4D97-AF65-F5344CB8AC3E}">
        <p14:creationId xmlns:p14="http://schemas.microsoft.com/office/powerpoint/2010/main" val="395757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152"/>
            <a:ext cx="8229600" cy="5188012"/>
          </a:xfrm>
        </p:spPr>
        <p:txBody>
          <a:bodyPr/>
          <a:lstStyle/>
          <a:p>
            <a:pPr lvl="1"/>
            <a:r>
              <a:rPr lang="en-US" i="1" dirty="0"/>
              <a:t># commit the remove with the -a flag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-a -m "File nonsense.txt is now removed" </a:t>
            </a:r>
          </a:p>
          <a:p>
            <a:pPr lvl="1"/>
            <a:r>
              <a:rPr lang="en-US" i="1" dirty="0"/>
              <a:t># alternatively you could add deleted files to the staging index via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# </a:t>
            </a:r>
            <a:r>
              <a:rPr lang="en-US" i="1" dirty="0" err="1"/>
              <a:t>git</a:t>
            </a:r>
            <a:r>
              <a:rPr lang="en-US" i="1" dirty="0"/>
              <a:t> add -A . </a:t>
            </a:r>
          </a:p>
          <a:p>
            <a:pPr lvl="1"/>
            <a:r>
              <a:rPr lang="en-US" i="1" dirty="0"/>
              <a:t># </a:t>
            </a:r>
            <a:r>
              <a:rPr lang="en-US" i="1" dirty="0" err="1"/>
              <a:t>git</a:t>
            </a:r>
            <a:r>
              <a:rPr lang="en-US" i="1" dirty="0"/>
              <a:t> commit -m "File nonsense.txt is now removed" </a:t>
            </a:r>
          </a:p>
          <a:p>
            <a:pPr lvl="1"/>
            <a:r>
              <a:rPr lang="en-US" dirty="0"/>
              <a:t># create a file and add to index</a:t>
            </a:r>
          </a:p>
          <a:p>
            <a:pPr lvl="1"/>
            <a:r>
              <a:rPr lang="en-US" dirty="0"/>
              <a:t>touch unwantedstaged.txt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unwantedstaged.txt</a:t>
            </a:r>
          </a:p>
          <a:p>
            <a:pPr lvl="1"/>
            <a:r>
              <a:rPr lang="en-US" dirty="0"/>
              <a:t># remove it from the index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unwantedstaged.txt</a:t>
            </a:r>
          </a:p>
          <a:p>
            <a:pPr lvl="1"/>
            <a:r>
              <a:rPr lang="en-US" dirty="0"/>
              <a:t># to cleanup, delete it</a:t>
            </a:r>
          </a:p>
          <a:p>
            <a:pPr lvl="1"/>
            <a:r>
              <a:rPr lang="en-US" dirty="0" err="1"/>
              <a:t>rm</a:t>
            </a:r>
            <a:r>
              <a:rPr lang="en-US" dirty="0"/>
              <a:t> unwantedstaged.txt </a:t>
            </a:r>
          </a:p>
          <a:p>
            <a:pPr lvl="1"/>
            <a:r>
              <a:rPr lang="en-US" i="1" dirty="0"/>
              <a:t># assume you have something to commit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"message with a </a:t>
            </a:r>
            <a:r>
              <a:rPr lang="en-US" dirty="0" err="1"/>
              <a:t>tpyo</a:t>
            </a:r>
            <a:r>
              <a:rPr lang="en-US" dirty="0"/>
              <a:t> here"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--amend -m "More changes - now correct" </a:t>
            </a:r>
          </a:p>
        </p:txBody>
      </p:sp>
    </p:spTree>
    <p:extLst>
      <p:ext uri="{BB962C8B-B14F-4D97-AF65-F5344CB8AC3E}">
        <p14:creationId xmlns:p14="http://schemas.microsoft.com/office/powerpoint/2010/main" val="36063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 – Remote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152"/>
            <a:ext cx="8229600" cy="5188012"/>
          </a:xfrm>
        </p:spPr>
        <p:txBody>
          <a:bodyPr/>
          <a:lstStyle/>
          <a:p>
            <a:r>
              <a:rPr lang="en-US" dirty="0"/>
              <a:t>Remote repositories are repositories that are hosted on the Internet or network. Such remote repositories can be use to synchronize the changes of several </a:t>
            </a:r>
            <a:r>
              <a:rPr lang="en-US" dirty="0" err="1"/>
              <a:t>Git</a:t>
            </a:r>
            <a:r>
              <a:rPr lang="en-US" dirty="0"/>
              <a:t> repositories. A local </a:t>
            </a:r>
            <a:r>
              <a:rPr lang="en-US" dirty="0" err="1"/>
              <a:t>Git</a:t>
            </a:r>
            <a:r>
              <a:rPr lang="en-US" dirty="0"/>
              <a:t> repository can be connected to multiple remote repositories and you can synchronize your local repository with them via </a:t>
            </a:r>
            <a:r>
              <a:rPr lang="en-US" dirty="0" err="1"/>
              <a:t>Git</a:t>
            </a:r>
            <a:r>
              <a:rPr lang="en-US" dirty="0"/>
              <a:t> operations. </a:t>
            </a:r>
          </a:p>
          <a:p>
            <a:r>
              <a:rPr lang="en-US" dirty="0"/>
              <a:t>I is possible that users connect their individual repositories directly, but a typically </a:t>
            </a:r>
            <a:r>
              <a:rPr lang="en-US" dirty="0" err="1"/>
              <a:t>Git</a:t>
            </a:r>
            <a:r>
              <a:rPr lang="en-US" dirty="0"/>
              <a:t> workflow involve one or more remote repositories which are used to synchronize the individual repositories.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18" y="3431969"/>
            <a:ext cx="4722044" cy="251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32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 – Remote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152"/>
            <a:ext cx="8229600" cy="518801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# create a bare repository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--bare </a:t>
            </a:r>
          </a:p>
          <a:p>
            <a:pPr lvl="1"/>
            <a:r>
              <a:rPr lang="en-US" i="1" dirty="0"/>
              <a:t># switch to the first repository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cd ~/repo01 </a:t>
            </a:r>
          </a:p>
          <a:p>
            <a:pPr lvl="1"/>
            <a:r>
              <a:rPr lang="en-US" i="1" dirty="0"/>
              <a:t># create a new bare repository by cloning the first one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--</a:t>
            </a:r>
            <a:r>
              <a:rPr lang="en-US"/>
              <a:t>bare  </a:t>
            </a:r>
            <a:r>
              <a:rPr lang="en-US" dirty="0"/>
              <a:t>../remote-</a:t>
            </a:r>
            <a:r>
              <a:rPr lang="en-US" dirty="0" err="1"/>
              <a:t>repository.git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# check the content, it is identical to the .</a:t>
            </a:r>
            <a:r>
              <a:rPr lang="en-US" i="1" dirty="0" err="1"/>
              <a:t>git</a:t>
            </a:r>
            <a:r>
              <a:rPr lang="en-US" i="1" dirty="0"/>
              <a:t> directory in repo01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 ~/remote-</a:t>
            </a:r>
            <a:r>
              <a:rPr lang="en-US" dirty="0" err="1"/>
              <a:t>repository.git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# Add ../remote-</a:t>
            </a:r>
            <a:r>
              <a:rPr lang="en-US" i="1" dirty="0" err="1"/>
              <a:t>repository.git</a:t>
            </a:r>
            <a:r>
              <a:rPr lang="en-US" i="1" dirty="0"/>
              <a:t> with the name origin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remote add origin ../remote-</a:t>
            </a:r>
            <a:r>
              <a:rPr lang="en-US" dirty="0" err="1"/>
              <a:t>repository.git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# do some changes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echo "I added a remote repo" &gt; test02 </a:t>
            </a:r>
          </a:p>
          <a:p>
            <a:pPr lvl="1"/>
            <a:r>
              <a:rPr lang="en-US" i="1" dirty="0"/>
              <a:t># commit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-a -m "This is a test for the new remote origin" </a:t>
            </a:r>
          </a:p>
          <a:p>
            <a:pPr lvl="1"/>
            <a:r>
              <a:rPr lang="en-US" i="1" dirty="0"/>
              <a:t># to push use the command: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# </a:t>
            </a:r>
            <a:r>
              <a:rPr lang="en-US" i="1" dirty="0" err="1"/>
              <a:t>git</a:t>
            </a:r>
            <a:r>
              <a:rPr lang="en-US" i="1" dirty="0"/>
              <a:t> push [target]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# default for [target] is origin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8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 – Remote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152"/>
            <a:ext cx="8229600" cy="5188012"/>
          </a:xfrm>
        </p:spPr>
        <p:txBody>
          <a:bodyPr>
            <a:normAutofit/>
          </a:bodyPr>
          <a:lstStyle/>
          <a:p>
            <a:pPr lvl="1"/>
            <a:r>
              <a:rPr lang="en-US" i="1" dirty="0"/>
              <a:t># show the details of the remote repo called origin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remote show origin</a:t>
            </a:r>
          </a:p>
          <a:p>
            <a:pPr lvl="1"/>
            <a:r>
              <a:rPr lang="en-US" dirty="0"/>
              <a:t># show the existing defined remote repositories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remote</a:t>
            </a:r>
          </a:p>
          <a:p>
            <a:pPr lvl="1"/>
            <a:r>
              <a:rPr lang="en-US" dirty="0"/>
              <a:t># show details about the remote repos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remote -v  </a:t>
            </a:r>
          </a:p>
          <a:p>
            <a:pPr lvl="1"/>
            <a:r>
              <a:rPr lang="en-US" i="1" dirty="0"/>
              <a:t># Switch to home</a:t>
            </a:r>
            <a:r>
              <a:rPr lang="en-US" dirty="0"/>
              <a:t> cd ~ </a:t>
            </a:r>
            <a:r>
              <a:rPr lang="en-US" i="1" dirty="0"/>
              <a:t># Make new directory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repo02 </a:t>
            </a:r>
          </a:p>
          <a:p>
            <a:pPr lvl="1"/>
            <a:r>
              <a:rPr lang="en-US" i="1" dirty="0"/>
              <a:t># Switch to new directory</a:t>
            </a:r>
            <a:r>
              <a:rPr lang="en-US" dirty="0"/>
              <a:t> cd ~/repo02 </a:t>
            </a:r>
            <a:r>
              <a:rPr lang="en-US" i="1" dirty="0"/>
              <a:t># Clone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../remote-</a:t>
            </a:r>
            <a:r>
              <a:rPr lang="en-US" dirty="0" err="1"/>
              <a:t>repository.git</a:t>
            </a:r>
            <a:r>
              <a:rPr lang="en-US" dirty="0"/>
              <a:t> .</a:t>
            </a:r>
          </a:p>
          <a:p>
            <a:pPr lvl="1"/>
            <a:r>
              <a:rPr lang="en-US" i="1" dirty="0"/>
              <a:t># Make some changes in the first repository</a:t>
            </a:r>
            <a:r>
              <a:rPr lang="en-US" dirty="0"/>
              <a:t> cd ~/repo01 </a:t>
            </a:r>
          </a:p>
          <a:p>
            <a:pPr lvl="1"/>
            <a:r>
              <a:rPr lang="en-US" i="1" dirty="0"/>
              <a:t># Make some changes in the 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echo "Hello, hello. Turn your radio on" &gt; test01 </a:t>
            </a:r>
          </a:p>
          <a:p>
            <a:pPr lvl="1"/>
            <a:r>
              <a:rPr lang="en-US" dirty="0"/>
              <a:t>echo "Bye, bye. Turn your radio off" &gt; test02 </a:t>
            </a:r>
          </a:p>
          <a:p>
            <a:pPr lvl="1"/>
            <a:r>
              <a:rPr lang="en-US" i="1" dirty="0"/>
              <a:t># Commit the changes, -a will commit changes for modified files</a:t>
            </a:r>
            <a:r>
              <a:rPr lang="en-US" dirty="0"/>
              <a:t> </a:t>
            </a:r>
            <a:r>
              <a:rPr lang="en-US" i="1" dirty="0"/>
              <a:t># but will not add automatically new files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-a -m "Some changes" </a:t>
            </a:r>
          </a:p>
          <a:p>
            <a:pPr lvl="1"/>
            <a:r>
              <a:rPr lang="en-US" i="1" dirty="0"/>
              <a:t># Push the changes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push ../remote-</a:t>
            </a:r>
            <a:r>
              <a:rPr lang="en-US" dirty="0" err="1"/>
              <a:t>repository.git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9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 – Remote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152"/>
            <a:ext cx="8229600" cy="5188012"/>
          </a:xfrm>
        </p:spPr>
        <p:txBody>
          <a:bodyPr>
            <a:normAutofit/>
          </a:bodyPr>
          <a:lstStyle/>
          <a:p>
            <a:pPr lvl="1"/>
            <a:r>
              <a:rPr lang="en-US" i="1" dirty="0"/>
              <a:t># switch to second directory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cd ~/repo02 </a:t>
            </a:r>
          </a:p>
          <a:p>
            <a:pPr lvl="1"/>
            <a:r>
              <a:rPr lang="en-US" i="1" dirty="0"/>
              <a:t># pull in the latest changes of your remote repository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 </a:t>
            </a:r>
          </a:p>
          <a:p>
            <a:pPr lvl="1"/>
            <a:r>
              <a:rPr lang="en-US" i="1" dirty="0"/>
              <a:t># make changes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echo "A change" &gt; test01 </a:t>
            </a:r>
          </a:p>
          <a:p>
            <a:pPr lvl="1"/>
            <a:r>
              <a:rPr lang="en-US" i="1" dirty="0"/>
              <a:t># commit the changes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-a -m "A change" </a:t>
            </a:r>
          </a:p>
          <a:p>
            <a:pPr lvl="1"/>
            <a:r>
              <a:rPr lang="en-US" i="1" dirty="0"/>
              <a:t># push changes to remote repository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# origin is automatically created as we cloned original from this repository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</a:t>
            </a:r>
          </a:p>
          <a:p>
            <a:pPr lvl="1"/>
            <a:r>
              <a:rPr lang="en-US" dirty="0"/>
              <a:t># switch to the first repository and pull in the changes</a:t>
            </a:r>
          </a:p>
          <a:p>
            <a:pPr lvl="1"/>
            <a:r>
              <a:rPr lang="en-US" dirty="0"/>
              <a:t>cd ~/repo01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 ../remote-</a:t>
            </a:r>
            <a:r>
              <a:rPr lang="en-US" dirty="0" err="1"/>
              <a:t>repository.git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# check the changes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 </a:t>
            </a:r>
          </a:p>
        </p:txBody>
      </p:sp>
    </p:spTree>
    <p:extLst>
      <p:ext uri="{BB962C8B-B14F-4D97-AF65-F5344CB8AC3E}">
        <p14:creationId xmlns:p14="http://schemas.microsoft.com/office/powerpoint/2010/main" val="103668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205" y="1054764"/>
            <a:ext cx="5400378" cy="50720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Discussed how to work with Local and </a:t>
            </a:r>
            <a:r>
              <a:rPr lang="en-US">
                <a:solidFill>
                  <a:schemeClr val="tx1"/>
                </a:solidFill>
              </a:rPr>
              <a:t>Remote repositories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629980" y="1576388"/>
            <a:ext cx="1947672" cy="1627632"/>
            <a:chOff x="4176" y="993"/>
            <a:chExt cx="1273" cy="1119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4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/>
              <a:t>Lesson Objectives</a:t>
            </a:r>
            <a:endParaRPr lang="en-US" sz="24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02552" y="1576388"/>
            <a:ext cx="1947672" cy="1627632"/>
            <a:chOff x="4176" y="993"/>
            <a:chExt cx="1273" cy="1119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6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>
            <a:off x="304799" y="1042761"/>
            <a:ext cx="6241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Working with GIT</a:t>
            </a:r>
          </a:p>
          <a:p>
            <a:pPr marL="682625" lvl="1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Installation</a:t>
            </a:r>
          </a:p>
          <a:p>
            <a:pPr marL="682625" lvl="1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Creating project with UI</a:t>
            </a:r>
          </a:p>
          <a:p>
            <a:pPr marL="682625" lvl="1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Creating project through command line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/>
              <a:t>OS Support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74059"/>
            <a:ext cx="8229600" cy="4877934"/>
          </a:xfrm>
        </p:spPr>
        <p:txBody>
          <a:bodyPr/>
          <a:lstStyle/>
          <a:p>
            <a:r>
              <a:rPr lang="en-US" b="0" dirty="0"/>
              <a:t>Linux</a:t>
            </a:r>
          </a:p>
          <a:p>
            <a:r>
              <a:rPr lang="en-US" b="0" dirty="0"/>
              <a:t>Mac </a:t>
            </a:r>
          </a:p>
          <a:p>
            <a:r>
              <a:rPr lang="en-US" b="0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78012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Cygwin</a:t>
            </a:r>
          </a:p>
          <a:p>
            <a:r>
              <a:rPr lang="en-US" dirty="0"/>
              <a:t>Install </a:t>
            </a:r>
            <a:r>
              <a:rPr lang="en-US" dirty="0" err="1"/>
              <a:t>Msys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2" y="1065811"/>
            <a:ext cx="8229600" cy="4776849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err="1"/>
              <a:t>Git</a:t>
            </a:r>
            <a:r>
              <a:rPr lang="en-US" b="0" dirty="0"/>
              <a:t> requires a few pieces of information from you to work. Since it is</a:t>
            </a:r>
          </a:p>
          <a:p>
            <a:pPr marL="0" indent="0">
              <a:buNone/>
            </a:pPr>
            <a:r>
              <a:rPr lang="en-US" b="0" dirty="0"/>
              <a:t>distributed, there’s no central repository to ask what your name or</a:t>
            </a:r>
          </a:p>
          <a:p>
            <a:pPr marL="0" indent="0">
              <a:buNone/>
            </a:pPr>
            <a:r>
              <a:rPr lang="en-US" b="0" dirty="0"/>
              <a:t>email address is. You can tell </a:t>
            </a:r>
            <a:r>
              <a:rPr lang="en-US" b="0" dirty="0" err="1"/>
              <a:t>Git</a:t>
            </a:r>
            <a:r>
              <a:rPr lang="en-US" b="0" dirty="0"/>
              <a:t> this information by using the </a:t>
            </a:r>
            <a:r>
              <a:rPr lang="en-US" b="0" dirty="0" err="1"/>
              <a:t>git</a:t>
            </a:r>
            <a:r>
              <a:rPr lang="en-US" b="0" dirty="0"/>
              <a:t> </a:t>
            </a:r>
            <a:r>
              <a:rPr lang="en-US" b="0" dirty="0" err="1"/>
              <a:t>config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command.</a:t>
            </a:r>
          </a:p>
          <a:p>
            <a:r>
              <a:rPr lang="en-US" b="0" dirty="0"/>
              <a:t>To start with, we’ll configure a few global values. These are the default</a:t>
            </a:r>
          </a:p>
          <a:p>
            <a:pPr marL="0" indent="0">
              <a:buNone/>
            </a:pPr>
            <a:r>
              <a:rPr lang="en-US" b="0" dirty="0"/>
              <a:t>configuration values used by every repository you create on your system.</a:t>
            </a:r>
          </a:p>
          <a:p>
            <a:pPr marL="0" indent="0">
              <a:buNone/>
            </a:pPr>
            <a:r>
              <a:rPr lang="en-US" b="0" dirty="0"/>
              <a:t>To set these configuration values as global, add the --global option.</a:t>
            </a:r>
          </a:p>
          <a:p>
            <a:r>
              <a:rPr lang="en-US" b="0" dirty="0"/>
              <a:t>The first two settings that must be set are user.name and </a:t>
            </a:r>
            <a:r>
              <a:rPr lang="en-US" b="0" dirty="0" err="1"/>
              <a:t>user.email</a:t>
            </a:r>
            <a:r>
              <a:rPr lang="en-US" b="0" dirty="0"/>
              <a:t>. The</a:t>
            </a:r>
          </a:p>
          <a:p>
            <a:pPr marL="0" indent="0">
              <a:buNone/>
            </a:pPr>
            <a:r>
              <a:rPr lang="en-US" b="0" dirty="0"/>
              <a:t>first is how you want your name to appear when you commit a change,  and the second is an email address that other developers can use to contact you regarding your change.</a:t>
            </a:r>
          </a:p>
          <a:p>
            <a:pPr marL="0" indent="0">
              <a:buNone/>
            </a:pPr>
            <a:r>
              <a:rPr lang="en-US" b="0" dirty="0"/>
              <a:t>Of course, substitute your name for mine:</a:t>
            </a:r>
          </a:p>
          <a:p>
            <a:pPr marL="0" indent="0">
              <a:buNone/>
            </a:pPr>
            <a:r>
              <a:rPr lang="en-US" b="0" dirty="0"/>
              <a:t>prompt&gt; </a:t>
            </a:r>
            <a:r>
              <a:rPr lang="en-US" b="0" dirty="0" err="1"/>
              <a:t>git</a:t>
            </a:r>
            <a:r>
              <a:rPr lang="en-US" b="0" dirty="0"/>
              <a:t> </a:t>
            </a:r>
            <a:r>
              <a:rPr lang="en-US" b="0" dirty="0" err="1"/>
              <a:t>config</a:t>
            </a:r>
            <a:r>
              <a:rPr lang="en-US" b="0" dirty="0"/>
              <a:t> --global user.name "Travis </a:t>
            </a:r>
            <a:r>
              <a:rPr lang="en-US" b="0" dirty="0" err="1"/>
              <a:t>Swicegood</a:t>
            </a:r>
            <a:r>
              <a:rPr lang="en-US" b="0" dirty="0"/>
              <a:t>"</a:t>
            </a:r>
          </a:p>
          <a:p>
            <a:pPr marL="0" indent="0">
              <a:buNone/>
            </a:pPr>
            <a:r>
              <a:rPr lang="en-US" b="0" dirty="0"/>
              <a:t>prompt&gt; </a:t>
            </a:r>
            <a:r>
              <a:rPr lang="en-US" b="0" dirty="0" err="1"/>
              <a:t>git</a:t>
            </a:r>
            <a:r>
              <a:rPr lang="en-US" b="0" dirty="0"/>
              <a:t> </a:t>
            </a:r>
            <a:r>
              <a:rPr lang="en-US" b="0" dirty="0" err="1"/>
              <a:t>config</a:t>
            </a:r>
            <a:r>
              <a:rPr lang="en-US" b="0" dirty="0"/>
              <a:t> --global </a:t>
            </a:r>
            <a:r>
              <a:rPr lang="en-US" b="0" dirty="0" err="1"/>
              <a:t>user.email</a:t>
            </a:r>
            <a:r>
              <a:rPr lang="en-US" b="0" dirty="0"/>
              <a:t> "development@domain51.com"</a:t>
            </a:r>
          </a:p>
          <a:p>
            <a:pPr marL="0" indent="0">
              <a:buNone/>
            </a:pPr>
            <a:r>
              <a:rPr lang="en-US" b="0" dirty="0"/>
              <a:t>You can verify that </a:t>
            </a:r>
            <a:r>
              <a:rPr lang="en-US" b="0" dirty="0" err="1"/>
              <a:t>Git</a:t>
            </a:r>
            <a:r>
              <a:rPr lang="en-US" b="0" dirty="0"/>
              <a:t> stored your settings by passing </a:t>
            </a:r>
            <a:r>
              <a:rPr lang="en-US" b="0" dirty="0" err="1"/>
              <a:t>git</a:t>
            </a:r>
            <a:r>
              <a:rPr lang="en-US" b="0" dirty="0"/>
              <a:t> </a:t>
            </a:r>
            <a:r>
              <a:rPr lang="en-US" b="0" dirty="0" err="1"/>
              <a:t>config</a:t>
            </a:r>
            <a:r>
              <a:rPr lang="en-US" b="0" dirty="0"/>
              <a:t> the –list parameter:</a:t>
            </a:r>
          </a:p>
          <a:p>
            <a:pPr marL="0" indent="0">
              <a:buNone/>
            </a:pPr>
            <a:r>
              <a:rPr lang="en-US" b="0" dirty="0"/>
              <a:t>prompt&gt; </a:t>
            </a:r>
            <a:r>
              <a:rPr lang="en-US" b="0" dirty="0" err="1"/>
              <a:t>git</a:t>
            </a:r>
            <a:r>
              <a:rPr lang="en-US" b="0" dirty="0"/>
              <a:t> </a:t>
            </a:r>
            <a:r>
              <a:rPr lang="en-US" b="0" dirty="0" err="1"/>
              <a:t>config</a:t>
            </a:r>
            <a:r>
              <a:rPr lang="en-US" b="0" dirty="0"/>
              <a:t> --global --list</a:t>
            </a:r>
          </a:p>
          <a:p>
            <a:pPr marL="0" indent="0">
              <a:buNone/>
            </a:pPr>
            <a:r>
              <a:rPr lang="en-US" b="0" dirty="0"/>
              <a:t>user.name=Travis </a:t>
            </a:r>
            <a:r>
              <a:rPr lang="en-US" b="0" dirty="0" err="1"/>
              <a:t>Swicegood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user.email=development@domain51.com</a:t>
            </a:r>
          </a:p>
          <a:p>
            <a:pPr marL="0" indent="0">
              <a:buNone/>
            </a:pP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GUI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982683"/>
            <a:ext cx="8229600" cy="4525963"/>
          </a:xfrm>
        </p:spPr>
        <p:txBody>
          <a:bodyPr/>
          <a:lstStyle/>
          <a:p>
            <a:pPr marL="914400" lvl="2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99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GIT project using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2" y="1065811"/>
            <a:ext cx="8229600" cy="4776849"/>
          </a:xfrm>
        </p:spPr>
        <p:txBody>
          <a:bodyPr>
            <a:normAutofit/>
          </a:bodyPr>
          <a:lstStyle/>
          <a:p>
            <a:r>
              <a:rPr lang="en-US" dirty="0"/>
              <a:t>Demo: with UI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6705600" y="1576388"/>
            <a:ext cx="1944688" cy="1624012"/>
            <a:chOff x="4224" y="993"/>
            <a:chExt cx="1225" cy="1023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4224" y="993"/>
              <a:ext cx="1225" cy="1023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81" descr="handso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94" y="1051"/>
              <a:ext cx="1080" cy="8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52091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GIT project using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2" y="1065811"/>
            <a:ext cx="8229600" cy="4776849"/>
          </a:xfrm>
        </p:spPr>
        <p:txBody>
          <a:bodyPr>
            <a:normAutofit/>
          </a:bodyPr>
          <a:lstStyle/>
          <a:p>
            <a:r>
              <a:rPr lang="en-US" dirty="0"/>
              <a:t>Demo: with command prompt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6705600" y="1576388"/>
            <a:ext cx="1944688" cy="1624012"/>
            <a:chOff x="4224" y="993"/>
            <a:chExt cx="1225" cy="1023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4224" y="993"/>
              <a:ext cx="1225" cy="1023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81" descr="handso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94" y="1051"/>
              <a:ext cx="1080" cy="8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9028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152"/>
            <a:ext cx="8229600" cy="5188012"/>
          </a:xfrm>
        </p:spPr>
        <p:txBody>
          <a:bodyPr/>
          <a:lstStyle/>
          <a:p>
            <a:pPr lvl="1"/>
            <a:r>
              <a:rPr lang="en-US" i="1" dirty="0"/>
              <a:t># switch to home</a:t>
            </a:r>
            <a:r>
              <a:rPr lang="en-US" dirty="0"/>
              <a:t> cd ~/ </a:t>
            </a:r>
            <a:r>
              <a:rPr lang="en-US" i="1" dirty="0"/>
              <a:t># create a directory and switch into it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~/repo01 </a:t>
            </a:r>
          </a:p>
          <a:p>
            <a:pPr lvl="1"/>
            <a:r>
              <a:rPr lang="en-US" dirty="0"/>
              <a:t>cd repo01  </a:t>
            </a:r>
            <a:r>
              <a:rPr lang="en-US" i="1" dirty="0"/>
              <a:t># create a new directory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datafiles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# Initialize the </a:t>
            </a:r>
            <a:r>
              <a:rPr lang="en-US" dirty="0" err="1"/>
              <a:t>Git</a:t>
            </a:r>
            <a:r>
              <a:rPr lang="en-US" dirty="0"/>
              <a:t> repository# for the current directory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# switch to your new repository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cd ~/repo01 </a:t>
            </a:r>
            <a:r>
              <a:rPr lang="en-US" i="1" dirty="0"/>
              <a:t># create another directory</a:t>
            </a:r>
            <a:r>
              <a:rPr lang="en-US" dirty="0"/>
              <a:t> </a:t>
            </a:r>
            <a:r>
              <a:rPr lang="en-US" i="1" dirty="0"/>
              <a:t># and create a few files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datafiles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touch test01 </a:t>
            </a:r>
          </a:p>
          <a:p>
            <a:pPr lvl="1"/>
            <a:r>
              <a:rPr lang="en-US" dirty="0"/>
              <a:t>touch test02 </a:t>
            </a:r>
          </a:p>
          <a:p>
            <a:pPr lvl="1"/>
            <a:r>
              <a:rPr lang="en-US" dirty="0"/>
              <a:t>touch test03 </a:t>
            </a:r>
          </a:p>
          <a:p>
            <a:pPr lvl="1"/>
            <a:r>
              <a:rPr lang="en-US" dirty="0"/>
              <a:t>touch </a:t>
            </a:r>
            <a:r>
              <a:rPr lang="en-US" dirty="0" err="1"/>
              <a:t>datafiles</a:t>
            </a:r>
            <a:r>
              <a:rPr lang="en-US" dirty="0"/>
              <a:t>/data.txt </a:t>
            </a:r>
          </a:p>
          <a:p>
            <a:pPr lvl="1"/>
            <a:r>
              <a:rPr lang="en-US" i="1" dirty="0"/>
              <a:t># Put a little text into the first file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 &gt;test01</a:t>
            </a:r>
          </a:p>
          <a:p>
            <a:pPr lvl="1"/>
            <a:r>
              <a:rPr lang="en-US" i="1" dirty="0"/>
              <a:t># add all files to the index of the # </a:t>
            </a:r>
            <a:r>
              <a:rPr lang="en-US" i="1" dirty="0" err="1"/>
              <a:t>Git</a:t>
            </a:r>
            <a:r>
              <a:rPr lang="en-US" i="1" dirty="0"/>
              <a:t> repository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. </a:t>
            </a:r>
          </a:p>
        </p:txBody>
      </p:sp>
    </p:spTree>
    <p:extLst>
      <p:ext uri="{BB962C8B-B14F-4D97-AF65-F5344CB8AC3E}">
        <p14:creationId xmlns:p14="http://schemas.microsoft.com/office/powerpoint/2010/main" val="4205709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64C91369D984991AEE386D876C869" ma:contentTypeVersion="3" ma:contentTypeDescription="Create a new document." ma:contentTypeScope="" ma:versionID="a51899a532c37e5ca61817437f4815f9">
  <xsd:schema xmlns:xsd="http://www.w3.org/2001/XMLSchema" xmlns:xs="http://www.w3.org/2001/XMLSchema" xmlns:p="http://schemas.microsoft.com/office/2006/metadata/properties" xmlns:ns2="f2f9e500-2a4f-403e-abb1-514215aa6ea6" xmlns:ns3="952a6df7-b138-4f89-9bc4-e7a874ea3254" targetNamespace="http://schemas.microsoft.com/office/2006/metadata/properties" ma:root="true" ma:fieldsID="45d205d1640a34948cbc94912e7cd74a" ns2:_="" ns3:_="">
    <xsd:import namespace="f2f9e500-2a4f-403e-abb1-514215aa6ea6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Levels" minOccurs="0"/>
                <xsd:element ref="ns2:Category" minOccurs="0"/>
                <xsd:element ref="ns2:Material_x0020_Type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e500-2a4f-403e-abb1-514215aa6ea6" elementFormDefault="qualified">
    <xsd:import namespace="http://schemas.microsoft.com/office/2006/documentManagement/types"/>
    <xsd:import namespace="http://schemas.microsoft.com/office/infopath/2007/PartnerControls"/>
    <xsd:element name="Levels" ma:index="8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f2f9e500-2a4f-403e-abb1-514215aa6ea6">Template</Material_x0020_Type>
    <Levels xmlns="f2f9e500-2a4f-403e-abb1-514215aa6ea6">L1</Levels>
    <Category xmlns="f2f9e500-2a4f-403e-abb1-514215aa6ea6">Module Artifact</Category>
  </documentManagement>
</p:properties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332641-12C7-43B1-9625-EA2AE4D74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f9e500-2a4f-403e-abb1-514215aa6ea6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952a6df7-b138-4f89-9bc4-e7a874ea3254"/>
    <ds:schemaRef ds:uri="f2f9e500-2a4f-403e-abb1-514215aa6e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1717</Words>
  <Application>Microsoft Office PowerPoint</Application>
  <PresentationFormat>On-screen Show (4:3)</PresentationFormat>
  <Paragraphs>170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Verdana</vt:lpstr>
      <vt:lpstr>Wingdings</vt:lpstr>
      <vt:lpstr>Capgemini_Template</vt:lpstr>
      <vt:lpstr>GIT</vt:lpstr>
      <vt:lpstr>Lesson Objectives</vt:lpstr>
      <vt:lpstr>OS Support</vt:lpstr>
      <vt:lpstr>Windows Installation</vt:lpstr>
      <vt:lpstr>Configuring GIT</vt:lpstr>
      <vt:lpstr>Using GIT GUI interface</vt:lpstr>
      <vt:lpstr>Creating GIT project using UI</vt:lpstr>
      <vt:lpstr>Creating GIT project using Command prompt</vt:lpstr>
      <vt:lpstr>Working with GIT</vt:lpstr>
      <vt:lpstr>Working with GIT</vt:lpstr>
      <vt:lpstr>Working with GIT</vt:lpstr>
      <vt:lpstr>Working with GIT – Remote repositories</vt:lpstr>
      <vt:lpstr>Working with GIT – Remote repositories</vt:lpstr>
      <vt:lpstr>Working with GIT – Remote repositories</vt:lpstr>
      <vt:lpstr>Working with GIT – Remote repositories</vt:lpstr>
      <vt:lpstr>Summary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G, Hema</cp:lastModifiedBy>
  <cp:revision>328</cp:revision>
  <dcterms:created xsi:type="dcterms:W3CDTF">2012-05-18T02:59:15Z</dcterms:created>
  <dcterms:modified xsi:type="dcterms:W3CDTF">2017-12-04T03:54:29Z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0x010100CB664C91369D984991AEE386D876C869</vt:lpwstr>
  </property>
  <property fmtid="{D5CDD505-2E9C-101B-9397-08002B2CF9AE}" pid="4" name="_SourceUrl">
    <vt:lpwstr/>
  </property>
</Properties>
</file>