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23"/>
  </p:notesMasterIdLst>
  <p:handoutMasterIdLst>
    <p:handoutMasterId r:id="rId24"/>
  </p:handoutMasterIdLst>
  <p:sldIdLst>
    <p:sldId id="265" r:id="rId5"/>
    <p:sldId id="259"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29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90764" autoAdjust="0"/>
  </p:normalViewPr>
  <p:slideViewPr>
    <p:cSldViewPr snapToGrid="0" showGuides="1">
      <p:cViewPr varScale="1">
        <p:scale>
          <a:sx n="65" d="100"/>
          <a:sy n="65" d="100"/>
        </p:scale>
        <p:origin x="1500"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281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12/4/2017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ndara" panose="020E0502030303020204" pitchFamily="34" charset="0"/>
                <a:cs typeface="Arial" pitchFamily="34" charset="0"/>
              </a:rPr>
              <a:t>&lt;Course Name&gt;				&lt;Lesson Name&gt;		</a:t>
            </a:r>
            <a:endParaRPr lang="en-US" dirty="0">
              <a:latin typeface="Candara" panose="020E0502030303020204"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Candara" panose="020E0502030303020204" pitchFamily="34" charset="0"/>
                <a:cs typeface="Arial" pitchFamily="34" charset="0"/>
              </a:rPr>
              <a:t>		 Page XX-</a:t>
            </a:r>
            <a:fld id="{BD9FB300-F9DC-4669-88F4-967ABA23CC04}" type="slidenum">
              <a:rPr lang="en-US" sz="1000" smtClean="0">
                <a:latin typeface="Candara" panose="020E0502030303020204"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Candara" panose="020E0502030303020204" pitchFamily="34" charset="0"/>
                <a:cs typeface="Arial" pitchFamily="34" charset="0"/>
              </a:rPr>
              <a:t> </a:t>
            </a:r>
          </a:p>
          <a:p>
            <a:r>
              <a:rPr lang="en-US" sz="1000" dirty="0">
                <a:latin typeface="Candara" panose="020E0502030303020204"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Candara" panose="020E0502030303020204" pitchFamily="34" charset="0"/>
        <a:ea typeface="+mn-ea"/>
        <a:cs typeface="Arial" pitchFamily="34" charset="0"/>
      </a:defRPr>
    </a:lvl1pPr>
    <a:lvl2pPr marL="457200" algn="l" defTabSz="914400" rtl="0" eaLnBrk="1" latinLnBrk="0" hangingPunct="1">
      <a:defRPr sz="1000" kern="1200">
        <a:solidFill>
          <a:schemeClr val="tx1"/>
        </a:solidFill>
        <a:latin typeface="Candara" panose="020E0502030303020204" pitchFamily="34" charset="0"/>
        <a:ea typeface="+mn-ea"/>
        <a:cs typeface="Arial" pitchFamily="34" charset="0"/>
      </a:defRPr>
    </a:lvl2pPr>
    <a:lvl3pPr marL="914400" algn="l" defTabSz="914400" rtl="0" eaLnBrk="1" latinLnBrk="0" hangingPunct="1">
      <a:defRPr sz="1000" kern="1200">
        <a:solidFill>
          <a:schemeClr val="tx1"/>
        </a:solidFill>
        <a:latin typeface="Candara" panose="020E0502030303020204" pitchFamily="34" charset="0"/>
        <a:ea typeface="+mn-ea"/>
        <a:cs typeface="Arial" pitchFamily="34" charset="0"/>
      </a:defRPr>
    </a:lvl3pPr>
    <a:lvl4pPr marL="1371600" algn="l" defTabSz="914400" rtl="0" eaLnBrk="1" latinLnBrk="0" hangingPunct="1">
      <a:defRPr sz="1000" kern="1200">
        <a:solidFill>
          <a:schemeClr val="tx1"/>
        </a:solidFill>
        <a:latin typeface="Candara" panose="020E0502030303020204" pitchFamily="34" charset="0"/>
        <a:ea typeface="+mn-ea"/>
        <a:cs typeface="Arial" pitchFamily="34" charset="0"/>
      </a:defRPr>
    </a:lvl4pPr>
    <a:lvl5pPr marL="1828800" algn="l" defTabSz="914400" rtl="0" eaLnBrk="1" latinLnBrk="0" hangingPunct="1">
      <a:defRPr sz="1000" kern="1200">
        <a:solidFill>
          <a:schemeClr val="tx1"/>
        </a:solidFill>
        <a:latin typeface="Candara" panose="020E0502030303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b="46599"/>
          <a:stretch/>
        </p:blipFill>
        <p:spPr>
          <a:xfrm flipH="1">
            <a:off x="2830285" y="1844825"/>
            <a:ext cx="6313715"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05991" y="404814"/>
            <a:ext cx="17145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4788024" y="4157668"/>
            <a:ext cx="4049986" cy="1079500"/>
          </a:xfrm>
        </p:spPr>
        <p:txBody>
          <a:bodyPr anchor="b">
            <a:normAutofit/>
          </a:bodyPr>
          <a:lstStyle>
            <a:lvl1pPr algn="r">
              <a:lnSpc>
                <a:spcPts val="2250"/>
              </a:lnSpc>
              <a:defRPr sz="195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4787004" y="5381481"/>
            <a:ext cx="4051006" cy="1079500"/>
          </a:xfrm>
        </p:spPr>
        <p:txBody>
          <a:bodyPr anchor="t">
            <a:normAutofit/>
          </a:bodyPr>
          <a:lstStyle>
            <a:lvl1pPr marL="0" algn="r">
              <a:lnSpc>
                <a:spcPts val="1650"/>
              </a:lnSpc>
              <a:defRPr sz="135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88583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21756" cy="4643751"/>
          </a:xfrm>
        </p:spPr>
        <p:txBody>
          <a:bodyPr/>
          <a:lstStyle>
            <a:lvl1pPr>
              <a:defRPr sz="1575" b="0"/>
            </a:lvl1pPr>
            <a:lvl2pPr>
              <a:defRPr sz="1575"/>
            </a:lvl2pPr>
            <a:lvl3pPr>
              <a:defRPr sz="1575"/>
            </a:lvl3pPr>
            <a:lvl4pPr>
              <a:defRPr sz="1575"/>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58000" y="1828802"/>
            <a:ext cx="2286000" cy="1646127"/>
          </a:xfrm>
          <a:prstGeom prst="rect">
            <a:avLst/>
          </a:prstGeom>
        </p:spPr>
      </p:pic>
    </p:spTree>
    <p:extLst>
      <p:ext uri="{BB962C8B-B14F-4D97-AF65-F5344CB8AC3E}">
        <p14:creationId xmlns:p14="http://schemas.microsoft.com/office/powerpoint/2010/main" val="1026382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305991" y="2010607"/>
            <a:ext cx="4157663" cy="4442581"/>
          </a:xfrm>
          <a:prstGeom prst="rect">
            <a:avLst/>
          </a:prstGeom>
        </p:spPr>
        <p:txBody>
          <a:bodyPr>
            <a:noAutofit/>
          </a:bodyPr>
          <a:lstStyle>
            <a:lvl1pPr>
              <a:lnSpc>
                <a:spcPct val="100000"/>
              </a:lnSpc>
              <a:defRPr sz="1050">
                <a:solidFill>
                  <a:schemeClr val="tx1"/>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4680349" y="2010606"/>
            <a:ext cx="4137333" cy="4441372"/>
          </a:xfrm>
          <a:prstGeom prst="rect">
            <a:avLst/>
          </a:prstGeom>
        </p:spPr>
        <p:txBody>
          <a:bodyPr>
            <a:noAutofit/>
          </a:bodyPr>
          <a:lstStyle>
            <a:lvl1pPr>
              <a:lnSpc>
                <a:spcPct val="100000"/>
              </a:lnSpc>
              <a:defRPr sz="1050">
                <a:solidFill>
                  <a:schemeClr val="tx1"/>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305991" y="1420990"/>
            <a:ext cx="4157663" cy="438494"/>
          </a:xfrm>
          <a:prstGeom prst="rect">
            <a:avLst/>
          </a:prstGeom>
        </p:spPr>
        <p:txBody>
          <a:bodyPr>
            <a:noAutofit/>
          </a:bodyPr>
          <a:lstStyle>
            <a:lvl1pPr>
              <a:lnSpc>
                <a:spcPts val="1650"/>
              </a:lnSpc>
              <a:defRPr sz="1350" b="0">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4680349" y="1420990"/>
            <a:ext cx="4137333" cy="438494"/>
          </a:xfrm>
          <a:prstGeom prst="rect">
            <a:avLst/>
          </a:prstGeom>
        </p:spPr>
        <p:txBody>
          <a:bodyPr>
            <a:noAutofit/>
          </a:bodyPr>
          <a:lstStyle>
            <a:lvl1pPr>
              <a:lnSpc>
                <a:spcPts val="1650"/>
              </a:lnSpc>
              <a:defRPr sz="1350" b="0">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305991" y="404813"/>
            <a:ext cx="8208447"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225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Python </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60391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22185385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5991" y="404814"/>
            <a:ext cx="17145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305991" y="2276872"/>
            <a:ext cx="4049985" cy="869950"/>
          </a:xfrm>
        </p:spPr>
        <p:txBody>
          <a:bodyPr lIns="0" tIns="0" rIns="0" bIns="0" anchor="b">
            <a:normAutofit/>
          </a:bodyPr>
          <a:lstStyle>
            <a:lvl1pPr>
              <a:lnSpc>
                <a:spcPts val="2250"/>
              </a:lnSpc>
              <a:defRPr sz="1950">
                <a:solidFill>
                  <a:schemeClr val="tx2"/>
                </a:solidFill>
              </a:defRPr>
            </a:lvl1pPr>
            <a:lvl2pPr>
              <a:defRPr sz="18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305991" y="3261834"/>
            <a:ext cx="4049985" cy="1196340"/>
          </a:xfrm>
        </p:spPr>
        <p:txBody>
          <a:bodyPr lIns="0" tIns="0" rIns="0" bIns="0">
            <a:normAutofit/>
          </a:bodyPr>
          <a:lstStyle>
            <a:lvl1pPr>
              <a:lnSpc>
                <a:spcPts val="1350"/>
              </a:lnSpc>
              <a:defRPr sz="1200">
                <a:solidFill>
                  <a:schemeClr val="accent2"/>
                </a:solidFill>
              </a:defRPr>
            </a:lvl1pPr>
            <a:lvl2pPr>
              <a:defRPr sz="12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3983355" y="804672"/>
            <a:ext cx="6353908" cy="4744568"/>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1350" dirty="0"/>
          </a:p>
        </p:txBody>
      </p:sp>
    </p:spTree>
    <p:extLst>
      <p:ext uri="{BB962C8B-B14F-4D97-AF65-F5344CB8AC3E}">
        <p14:creationId xmlns:p14="http://schemas.microsoft.com/office/powerpoint/2010/main" val="175835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4 (with image)">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5991" y="404814"/>
            <a:ext cx="17145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305991" y="3555553"/>
            <a:ext cx="4049985" cy="869950"/>
          </a:xfrm>
        </p:spPr>
        <p:txBody>
          <a:bodyPr lIns="0" tIns="0" rIns="0" bIns="0" anchor="b">
            <a:normAutofit/>
          </a:bodyPr>
          <a:lstStyle>
            <a:lvl1pPr>
              <a:lnSpc>
                <a:spcPts val="2250"/>
              </a:lnSpc>
              <a:defRPr sz="1950">
                <a:solidFill>
                  <a:schemeClr val="tx2"/>
                </a:solidFill>
              </a:defRPr>
            </a:lvl1pPr>
            <a:lvl2pPr>
              <a:defRPr sz="18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305991" y="4540515"/>
            <a:ext cx="4049985" cy="1196340"/>
          </a:xfrm>
        </p:spPr>
        <p:txBody>
          <a:bodyPr lIns="0" tIns="0" rIns="0" bIns="0">
            <a:normAutofit/>
          </a:bodyPr>
          <a:lstStyle>
            <a:lvl1pPr>
              <a:lnSpc>
                <a:spcPts val="1350"/>
              </a:lnSpc>
              <a:defRPr sz="1200">
                <a:solidFill>
                  <a:schemeClr val="accent2"/>
                </a:solidFill>
              </a:defRPr>
            </a:lvl1pPr>
            <a:lvl2pPr>
              <a:defRPr sz="1200">
                <a:solidFill>
                  <a:schemeClr val="bg1"/>
                </a:solidFill>
              </a:defRPr>
            </a:lvl2pPr>
          </a:lstStyle>
          <a:p>
            <a:pPr lvl="0"/>
            <a:r>
              <a:rPr lang="en-US" dirty="0"/>
              <a:t>Click to insert presenter, location, and date</a:t>
            </a:r>
            <a:endParaRPr lang="pt-PT" dirty="0"/>
          </a:p>
        </p:txBody>
      </p:sp>
      <p:sp>
        <p:nvSpPr>
          <p:cNvPr id="7" name="Freeform 6"/>
          <p:cNvSpPr>
            <a:spLocks/>
          </p:cNvSpPr>
          <p:nvPr userDrawn="1"/>
        </p:nvSpPr>
        <p:spPr bwMode="auto">
          <a:xfrm rot="16200000" flipH="1">
            <a:off x="3983355" y="804672"/>
            <a:ext cx="6353908" cy="4744568"/>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dirty="0"/>
          </a:p>
        </p:txBody>
      </p:sp>
      <p:pic>
        <p:nvPicPr>
          <p:cNvPr id="8" name="Picture Placeholder 8">
            <a:extLst>
              <a:ext uri="{FF2B5EF4-FFF2-40B4-BE49-F238E27FC236}">
                <a16:creationId xmlns:a16="http://schemas.microsoft.com/office/drawing/2014/main" id="{029072D2-C914-4387-8C30-FF5B99DAEA1D}"/>
              </a:ext>
            </a:extLst>
          </p:cNvPr>
          <p:cNvPicPr>
            <a:picLocks noChangeAspect="1"/>
          </p:cNvPicPr>
          <p:nvPr userDrawn="1"/>
        </p:nvPicPr>
        <p:blipFill rotWithShape="1">
          <a:blip r:embed="rId4">
            <a:clrChange>
              <a:clrFrom>
                <a:srgbClr val="DBE3F3">
                  <a:alpha val="96863"/>
                </a:srgbClr>
              </a:clrFrom>
              <a:clrTo>
                <a:srgbClr val="DBE3F3">
                  <a:alpha val="0"/>
                </a:srgbClr>
              </a:clrTo>
            </a:clrChange>
            <a:extLst>
              <a:ext uri="{28A0092B-C50C-407E-A947-70E740481C1C}">
                <a14:useLocalDpi xmlns:a14="http://schemas.microsoft.com/office/drawing/2010/main" val="0"/>
              </a:ext>
            </a:extLst>
          </a:blip>
          <a:srcRect l="7775" r="43208"/>
          <a:stretch/>
        </p:blipFill>
        <p:spPr>
          <a:xfrm>
            <a:off x="4659231" y="1"/>
            <a:ext cx="4482498" cy="6859588"/>
          </a:xfrm>
          <a:prstGeom prst="rect">
            <a:avLst/>
          </a:prstGeom>
        </p:spPr>
      </p:pic>
    </p:spTree>
    <p:extLst>
      <p:ext uri="{BB962C8B-B14F-4D97-AF65-F5344CB8AC3E}">
        <p14:creationId xmlns:p14="http://schemas.microsoft.com/office/powerpoint/2010/main" val="60160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805451" y="2606030"/>
            <a:ext cx="5533100" cy="1645943"/>
          </a:xfrm>
          <a:prstGeom prst="rect">
            <a:avLst/>
          </a:prstGeom>
        </p:spPr>
      </p:pic>
    </p:spTree>
    <p:extLst>
      <p:ext uri="{BB962C8B-B14F-4D97-AF65-F5344CB8AC3E}">
        <p14:creationId xmlns:p14="http://schemas.microsoft.com/office/powerpoint/2010/main" val="2440709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Picture Placeholder 11">
            <a:extLst>
              <a:ext uri="{FF2B5EF4-FFF2-40B4-BE49-F238E27FC236}">
                <a16:creationId xmlns:a16="http://schemas.microsoft.com/office/drawing/2014/main" id="{25D6B527-14EF-4F30-9C9C-691EC4327EE7}"/>
              </a:ext>
            </a:extLst>
          </p:cNvPr>
          <p:cNvSpPr>
            <a:spLocks noGrp="1"/>
          </p:cNvSpPr>
          <p:nvPr>
            <p:ph type="pic" sz="quarter" idx="10"/>
          </p:nvPr>
        </p:nvSpPr>
        <p:spPr>
          <a:xfrm>
            <a:off x="3223732" y="-1588"/>
            <a:ext cx="5920268" cy="6859588"/>
          </a:xfrm>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a16="http://schemas.microsoft.com/office/drawing/2014/main" id="{B83CBA49-BBF9-4CF0-9E0B-FF67BA149660}"/>
              </a:ext>
            </a:extLst>
          </p:cNvPr>
          <p:cNvSpPr>
            <a:spLocks noGrp="1"/>
          </p:cNvSpPr>
          <p:nvPr>
            <p:ph type="body" sz="quarter" idx="11" hasCustomPrompt="1"/>
          </p:nvPr>
        </p:nvSpPr>
        <p:spPr>
          <a:xfrm>
            <a:off x="305991" y="3068960"/>
            <a:ext cx="3077766" cy="863600"/>
          </a:xfrm>
        </p:spPr>
        <p:txBody>
          <a:bodyPr lIns="0" tIns="0" rIns="0" bIns="0" anchor="b">
            <a:normAutofit/>
          </a:bodyPr>
          <a:lstStyle>
            <a:lvl1pPr>
              <a:lnSpc>
                <a:spcPts val="2250"/>
              </a:lnSpc>
              <a:defRPr sz="1950">
                <a:solidFill>
                  <a:srgbClr val="0070AD"/>
                </a:solidFill>
              </a:defRPr>
            </a:lvl1pPr>
            <a:lvl2pPr>
              <a:defRPr sz="18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a16="http://schemas.microsoft.com/office/drawing/2014/main" id="{F4C94DDB-5E07-4F17-ABAA-3E9C5E8683A1}"/>
              </a:ext>
            </a:extLst>
          </p:cNvPr>
          <p:cNvSpPr>
            <a:spLocks noGrp="1"/>
          </p:cNvSpPr>
          <p:nvPr>
            <p:ph type="body" sz="quarter" idx="12" hasCustomPrompt="1"/>
          </p:nvPr>
        </p:nvSpPr>
        <p:spPr>
          <a:xfrm>
            <a:off x="305991" y="4040164"/>
            <a:ext cx="3077766" cy="1189037"/>
          </a:xfrm>
        </p:spPr>
        <p:txBody>
          <a:bodyPr lIns="0" tIns="0" rIns="0" bIns="0">
            <a:normAutofit/>
          </a:bodyPr>
          <a:lstStyle>
            <a:lvl1pPr>
              <a:lnSpc>
                <a:spcPts val="1350"/>
              </a:lnSpc>
              <a:defRPr sz="1200">
                <a:solidFill>
                  <a:srgbClr val="0070AD"/>
                </a:solidFill>
              </a:defRPr>
            </a:lvl1pPr>
            <a:lvl2pPr>
              <a:defRPr sz="1200">
                <a:solidFill>
                  <a:srgbClr val="0070AD"/>
                </a:solidFill>
              </a:defRPr>
            </a:lvl2pPr>
          </a:lstStyle>
          <a:p>
            <a:pPr lvl="0"/>
            <a:r>
              <a:rPr lang="en-US" dirty="0"/>
              <a:t>Click to insert presenter, location, and date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5991" y="404814"/>
            <a:ext cx="1714500" cy="510013"/>
          </a:xfrm>
          <a:prstGeom prst="rect">
            <a:avLst/>
          </a:prstGeom>
        </p:spPr>
      </p:pic>
    </p:spTree>
    <p:extLst>
      <p:ext uri="{BB962C8B-B14F-4D97-AF65-F5344CB8AC3E}">
        <p14:creationId xmlns:p14="http://schemas.microsoft.com/office/powerpoint/2010/main" val="1381087474"/>
      </p:ext>
    </p:extLst>
  </p:cSld>
  <p:clrMapOvr>
    <a:masterClrMapping/>
  </p:clrMapOvr>
  <p:extLst mod="1">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2"/>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a:defRPr/>
            </a:pPr>
            <a:endParaRPr lang="en-US" sz="1350" dirty="0"/>
          </a:p>
        </p:txBody>
      </p:sp>
      <p:pic>
        <p:nvPicPr>
          <p:cNvPr id="8" name="Picture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165726"/>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D:\Temlates\Capgemini_logo_pms.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92282" y="5770563"/>
            <a:ext cx="1668463" cy="387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1163" y="6246814"/>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998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1575"/>
            </a:lvl1pPr>
            <a:lvl2pPr>
              <a:defRPr sz="1350"/>
            </a:lvl2pPr>
            <a:lvl3pPr>
              <a:defRPr sz="1200"/>
            </a:lvl3pPr>
            <a:lvl4pPr>
              <a:defRPr sz="1050"/>
            </a:lvl4pPr>
            <a:lvl5pP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lIns="121917" tIns="60958" rIns="121917" bIns="60958"/>
          <a:lstStyle/>
          <a:p>
            <a:fld id="{47CD3BC1-A2FE-477B-BC4B-91440EEA7D51}" type="datetimeFigureOut">
              <a:rPr lang="en-US" smtClean="0"/>
              <a:pPr/>
              <a:t>12/4/2017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lIns="121917" tIns="60958" rIns="121917" bIns="60958"/>
          <a:lstStyle/>
          <a:p>
            <a:endParaRPr lang="en-US"/>
          </a:p>
        </p:txBody>
      </p:sp>
      <p:sp>
        <p:nvSpPr>
          <p:cNvPr id="6" name="Slide Number Placeholder 5"/>
          <p:cNvSpPr>
            <a:spLocks noGrp="1"/>
          </p:cNvSpPr>
          <p:nvPr>
            <p:ph type="sldNum" sz="quarter" idx="12"/>
          </p:nvPr>
        </p:nvSpPr>
        <p:spPr>
          <a:xfrm>
            <a:off x="6553200" y="6376245"/>
            <a:ext cx="2133600" cy="365125"/>
          </a:xfrm>
          <a:prstGeom prst="rect">
            <a:avLst/>
          </a:prstGeom>
        </p:spPr>
        <p:txBody>
          <a:bodyPr lIns="121917" tIns="60958" rIns="121917" bIns="60958"/>
          <a:lstStyle/>
          <a:p>
            <a:fld id="{277C1CF3-A711-4C17-A994-E6863511BAD7}" type="slidenum">
              <a:rPr lang="en-US" smtClean="0"/>
              <a:pPr/>
              <a:t>‹#›</a:t>
            </a:fld>
            <a:endParaRPr lang="en-US" dirty="0"/>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704591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sz="1575" b="0"/>
            </a:lvl1pPr>
            <a:lvl2pPr>
              <a:defRPr sz="1575"/>
            </a:lvl2pPr>
            <a:lvl3pPr>
              <a:defRPr sz="1575"/>
            </a:lvl3pPr>
            <a:lvl4pPr>
              <a:defRPr sz="1575"/>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123572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925244" cy="4643751"/>
          </a:xfrm>
        </p:spPr>
        <p:txBody>
          <a:bodyPr/>
          <a:lstStyle>
            <a:lvl1pPr>
              <a:defRPr sz="1575" b="0"/>
            </a:lvl1pPr>
            <a:lvl2pPr>
              <a:defRPr sz="1575"/>
            </a:lvl2pPr>
            <a:lvl3pPr>
              <a:defRPr sz="1575"/>
            </a:lvl3pPr>
            <a:lvl4pPr>
              <a:defRPr sz="1575"/>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3760" y="1828800"/>
            <a:ext cx="1828800" cy="2426400"/>
          </a:xfrm>
          <a:prstGeom prst="rect">
            <a:avLst/>
          </a:prstGeom>
        </p:spPr>
      </p:pic>
    </p:spTree>
    <p:extLst>
      <p:ext uri="{BB962C8B-B14F-4D97-AF65-F5344CB8AC3E}">
        <p14:creationId xmlns:p14="http://schemas.microsoft.com/office/powerpoint/2010/main" val="941866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53860655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sldNum="0" hdr="0" dt="0"/>
  <p:txStyles>
    <p:titleStyle>
      <a:lvl1pPr algn="l" defTabSz="685800" rtl="0" eaLnBrk="1" latinLnBrk="0" hangingPunct="1">
        <a:lnSpc>
          <a:spcPts val="2250"/>
        </a:lnSpc>
        <a:spcBef>
          <a:spcPct val="0"/>
        </a:spcBef>
        <a:buNone/>
        <a:defRPr sz="195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90000"/>
        </a:lnSpc>
        <a:spcBef>
          <a:spcPts val="750"/>
        </a:spcBef>
        <a:buFont typeface="Arial" panose="020B0604020202020204" pitchFamily="34" charset="0"/>
        <a:buNone/>
        <a:defRPr sz="13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a:t>GIT</a:t>
            </a:r>
          </a:p>
        </p:txBody>
      </p:sp>
      <p:sp>
        <p:nvSpPr>
          <p:cNvPr id="12" name="Subtitle 11"/>
          <p:cNvSpPr>
            <a:spLocks noGrp="1"/>
          </p:cNvSpPr>
          <p:nvPr>
            <p:ph type="subTitle" idx="1"/>
          </p:nvPr>
        </p:nvSpPr>
        <p:spPr/>
        <p:txBody>
          <a:bodyPr>
            <a:normAutofit/>
          </a:bodyPr>
          <a:lstStyle/>
          <a:p>
            <a:r>
              <a:rPr lang="en-US" sz="2000" b="0" dirty="0">
                <a:solidFill>
                  <a:schemeClr val="tx1"/>
                </a:solidFill>
              </a:rPr>
              <a:t>Working with GIT Tags &amp; Branches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Branches</a:t>
            </a:r>
          </a:p>
        </p:txBody>
      </p:sp>
      <p:sp>
        <p:nvSpPr>
          <p:cNvPr id="3" name="Content Placeholder 2"/>
          <p:cNvSpPr>
            <a:spLocks noGrp="1"/>
          </p:cNvSpPr>
          <p:nvPr>
            <p:ph idx="1"/>
          </p:nvPr>
        </p:nvSpPr>
        <p:spPr>
          <a:xfrm>
            <a:off x="457200" y="938152"/>
            <a:ext cx="8229600" cy="5188012"/>
          </a:xfrm>
        </p:spPr>
        <p:txBody>
          <a:bodyPr>
            <a:normAutofit/>
          </a:bodyPr>
          <a:lstStyle/>
          <a:p>
            <a:r>
              <a:rPr lang="en-US" dirty="0"/>
              <a:t>Updating your remote branches with </a:t>
            </a:r>
            <a:r>
              <a:rPr lang="en-US" dirty="0" err="1"/>
              <a:t>git</a:t>
            </a:r>
            <a:r>
              <a:rPr lang="en-US" dirty="0"/>
              <a:t> fetch </a:t>
            </a:r>
          </a:p>
          <a:p>
            <a:pPr lvl="1"/>
            <a:r>
              <a:rPr lang="en-US" dirty="0"/>
              <a:t>You can update your remote branches with the </a:t>
            </a:r>
            <a:r>
              <a:rPr lang="en-US" dirty="0" err="1"/>
              <a:t>git</a:t>
            </a:r>
            <a:r>
              <a:rPr lang="en-US" dirty="0"/>
              <a:t> fetch command. </a:t>
            </a:r>
          </a:p>
          <a:p>
            <a:pPr lvl="1"/>
            <a:r>
              <a:rPr lang="en-US" dirty="0"/>
              <a:t>The </a:t>
            </a:r>
            <a:r>
              <a:rPr lang="en-US" dirty="0" err="1"/>
              <a:t>git</a:t>
            </a:r>
            <a:r>
              <a:rPr lang="en-US" dirty="0"/>
              <a:t> fetch command updates your </a:t>
            </a:r>
            <a:r>
              <a:rPr lang="en-US" i="1" dirty="0"/>
              <a:t>remote branches</a:t>
            </a:r>
            <a:r>
              <a:rPr lang="en-US" dirty="0"/>
              <a:t>. The fetch command only updates the </a:t>
            </a:r>
            <a:r>
              <a:rPr lang="en-US" i="1" dirty="0"/>
              <a:t>remote branches</a:t>
            </a:r>
            <a:r>
              <a:rPr lang="en-US" dirty="0"/>
              <a:t> and none of the local branches and it does not change the working tree of the </a:t>
            </a:r>
            <a:r>
              <a:rPr lang="en-US" dirty="0" err="1"/>
              <a:t>Git</a:t>
            </a:r>
            <a:r>
              <a:rPr lang="en-US" dirty="0"/>
              <a:t> repository. Therefore you can run the </a:t>
            </a:r>
            <a:r>
              <a:rPr lang="en-US" dirty="0" err="1"/>
              <a:t>git</a:t>
            </a:r>
            <a:r>
              <a:rPr lang="en-US" dirty="0"/>
              <a:t> fetch command at any point in time. </a:t>
            </a:r>
          </a:p>
          <a:p>
            <a:pPr lvl="1"/>
            <a:r>
              <a:rPr lang="en-US" dirty="0"/>
              <a:t>After reviewing the changes in the remote tracking branch you can merge or rebase these changes onto your local branches. Alternatively you can also use the </a:t>
            </a:r>
            <a:r>
              <a:rPr lang="en-US" dirty="0" err="1"/>
              <a:t>git</a:t>
            </a:r>
            <a:r>
              <a:rPr lang="en-US" dirty="0"/>
              <a:t> cherry-pick "</a:t>
            </a:r>
            <a:r>
              <a:rPr lang="en-US" dirty="0" err="1"/>
              <a:t>sha</a:t>
            </a:r>
            <a:r>
              <a:rPr lang="en-US" dirty="0"/>
              <a:t>" command to take over only selected commits</a:t>
            </a:r>
          </a:p>
          <a:p>
            <a:r>
              <a:rPr lang="en-US" dirty="0"/>
              <a:t>Compare remote tracking branch with local branch </a:t>
            </a:r>
          </a:p>
          <a:p>
            <a:pPr lvl="1"/>
            <a:r>
              <a:rPr lang="en-US" dirty="0"/>
              <a:t>The following code shows a few options how you can compare your branches</a:t>
            </a:r>
          </a:p>
          <a:p>
            <a:pPr lvl="1"/>
            <a:r>
              <a:rPr lang="en-US" i="1" dirty="0"/>
              <a:t># show the long entries between the last local commit and the</a:t>
            </a:r>
            <a:r>
              <a:rPr lang="en-US" dirty="0"/>
              <a:t> </a:t>
            </a:r>
            <a:r>
              <a:rPr lang="en-US" i="1" dirty="0"/>
              <a:t># remote branch </a:t>
            </a:r>
          </a:p>
          <a:p>
            <a:pPr lvl="1"/>
            <a:r>
              <a:rPr lang="en-US" dirty="0" err="1"/>
              <a:t>git</a:t>
            </a:r>
            <a:r>
              <a:rPr lang="en-US" dirty="0"/>
              <a:t> log </a:t>
            </a:r>
            <a:r>
              <a:rPr lang="en-US" dirty="0" err="1"/>
              <a:t>HEAD..origin</a:t>
            </a:r>
            <a:r>
              <a:rPr lang="en-US" dirty="0"/>
              <a:t> </a:t>
            </a:r>
          </a:p>
          <a:p>
            <a:pPr lvl="1"/>
            <a:r>
              <a:rPr lang="en-US" i="1" dirty="0"/>
              <a:t># show the diff for each patch </a:t>
            </a:r>
          </a:p>
          <a:p>
            <a:pPr lvl="1"/>
            <a:r>
              <a:rPr lang="en-US" dirty="0" err="1"/>
              <a:t>git</a:t>
            </a:r>
            <a:r>
              <a:rPr lang="en-US" dirty="0"/>
              <a:t> log -p </a:t>
            </a:r>
            <a:r>
              <a:rPr lang="en-US" dirty="0" err="1"/>
              <a:t>HEAD..origin</a:t>
            </a:r>
            <a:r>
              <a:rPr lang="en-US" dirty="0"/>
              <a:t> </a:t>
            </a:r>
            <a:r>
              <a:rPr lang="en-US" i="1" dirty="0"/>
              <a:t># show a single </a:t>
            </a:r>
          </a:p>
          <a:p>
            <a:pPr lvl="1"/>
            <a:r>
              <a:rPr lang="en-US" i="1" dirty="0"/>
              <a:t>diff </a:t>
            </a:r>
            <a:r>
              <a:rPr lang="en-US" dirty="0" err="1"/>
              <a:t>git</a:t>
            </a:r>
            <a:r>
              <a:rPr lang="en-US" dirty="0"/>
              <a:t> diff HEAD...origin </a:t>
            </a:r>
          </a:p>
        </p:txBody>
      </p:sp>
    </p:spTree>
    <p:extLst>
      <p:ext uri="{BB962C8B-B14F-4D97-AF65-F5344CB8AC3E}">
        <p14:creationId xmlns:p14="http://schemas.microsoft.com/office/powerpoint/2010/main" val="1733105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Branches</a:t>
            </a:r>
          </a:p>
        </p:txBody>
      </p:sp>
      <p:sp>
        <p:nvSpPr>
          <p:cNvPr id="3" name="Content Placeholder 2"/>
          <p:cNvSpPr>
            <a:spLocks noGrp="1"/>
          </p:cNvSpPr>
          <p:nvPr>
            <p:ph idx="1"/>
          </p:nvPr>
        </p:nvSpPr>
        <p:spPr>
          <a:xfrm>
            <a:off x="457200" y="938152"/>
            <a:ext cx="8229600" cy="5188012"/>
          </a:xfrm>
        </p:spPr>
        <p:txBody>
          <a:bodyPr>
            <a:normAutofit/>
          </a:bodyPr>
          <a:lstStyle/>
          <a:p>
            <a:r>
              <a:rPr lang="en-US" dirty="0"/>
              <a:t>Rebase your local branch based on the remote tracking branch </a:t>
            </a:r>
          </a:p>
          <a:p>
            <a:pPr lvl="1"/>
            <a:r>
              <a:rPr lang="en-US" dirty="0"/>
              <a:t>You can apply the changes of the </a:t>
            </a:r>
            <a:r>
              <a:rPr lang="en-US" i="1" dirty="0"/>
              <a:t>remote branches</a:t>
            </a:r>
            <a:r>
              <a:rPr lang="en-US" dirty="0"/>
              <a:t> on your current local branch for example with the following command</a:t>
            </a:r>
          </a:p>
          <a:p>
            <a:pPr lvl="1"/>
            <a:r>
              <a:rPr lang="en-US" i="1" dirty="0"/>
              <a:t># assume you want to rebase master based on the latest fetch</a:t>
            </a:r>
            <a:r>
              <a:rPr lang="en-US" dirty="0"/>
              <a:t> </a:t>
            </a:r>
            <a:r>
              <a:rPr lang="en-US" i="1" dirty="0"/>
              <a:t># therefore check it out</a:t>
            </a:r>
            <a:r>
              <a:rPr lang="en-US" dirty="0"/>
              <a:t> </a:t>
            </a:r>
            <a:r>
              <a:rPr lang="en-US" dirty="0" err="1"/>
              <a:t>git</a:t>
            </a:r>
            <a:r>
              <a:rPr lang="en-US" dirty="0"/>
              <a:t> checkout master </a:t>
            </a:r>
          </a:p>
          <a:p>
            <a:pPr lvl="1"/>
            <a:r>
              <a:rPr lang="en-US" i="1" dirty="0"/>
              <a:t># update your remote tracking branch</a:t>
            </a:r>
            <a:r>
              <a:rPr lang="en-US" dirty="0"/>
              <a:t> </a:t>
            </a:r>
            <a:br>
              <a:rPr lang="en-US" dirty="0"/>
            </a:br>
            <a:r>
              <a:rPr lang="en-US" dirty="0" err="1"/>
              <a:t>git</a:t>
            </a:r>
            <a:r>
              <a:rPr lang="en-US" dirty="0"/>
              <a:t> fetch </a:t>
            </a:r>
          </a:p>
          <a:p>
            <a:pPr lvl="1"/>
            <a:r>
              <a:rPr lang="en-US" i="1" dirty="0"/>
              <a:t># rebase your master onto origin/master</a:t>
            </a:r>
            <a:r>
              <a:rPr lang="en-US" dirty="0"/>
              <a:t> </a:t>
            </a:r>
          </a:p>
          <a:p>
            <a:pPr lvl="1"/>
            <a:r>
              <a:rPr lang="en-US" dirty="0" err="1"/>
              <a:t>git</a:t>
            </a:r>
            <a:r>
              <a:rPr lang="en-US" dirty="0"/>
              <a:t> rebase origin/master </a:t>
            </a:r>
          </a:p>
        </p:txBody>
      </p:sp>
    </p:spTree>
    <p:extLst>
      <p:ext uri="{BB962C8B-B14F-4D97-AF65-F5344CB8AC3E}">
        <p14:creationId xmlns:p14="http://schemas.microsoft.com/office/powerpoint/2010/main" val="2449329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Branches</a:t>
            </a:r>
          </a:p>
        </p:txBody>
      </p:sp>
      <p:sp>
        <p:nvSpPr>
          <p:cNvPr id="3" name="Content Placeholder 2"/>
          <p:cNvSpPr>
            <a:spLocks noGrp="1"/>
          </p:cNvSpPr>
          <p:nvPr>
            <p:ph idx="1"/>
          </p:nvPr>
        </p:nvSpPr>
        <p:spPr>
          <a:xfrm>
            <a:off x="457200" y="938152"/>
            <a:ext cx="8229600" cy="5188012"/>
          </a:xfrm>
        </p:spPr>
        <p:txBody>
          <a:bodyPr>
            <a:normAutofit/>
          </a:bodyPr>
          <a:lstStyle/>
          <a:p>
            <a:r>
              <a:rPr lang="en-US" dirty="0"/>
              <a:t>Fetch vs. pull </a:t>
            </a:r>
          </a:p>
          <a:p>
            <a:pPr lvl="1"/>
            <a:r>
              <a:rPr lang="en-US" dirty="0"/>
              <a:t>The </a:t>
            </a:r>
            <a:r>
              <a:rPr lang="en-US" dirty="0" err="1"/>
              <a:t>git</a:t>
            </a:r>
            <a:r>
              <a:rPr lang="en-US" dirty="0"/>
              <a:t> pull command performs a </a:t>
            </a:r>
            <a:r>
              <a:rPr lang="en-US" dirty="0" err="1"/>
              <a:t>git</a:t>
            </a:r>
            <a:r>
              <a:rPr lang="en-US" dirty="0"/>
              <a:t> fetch and </a:t>
            </a:r>
            <a:r>
              <a:rPr lang="en-US" dirty="0" err="1"/>
              <a:t>git</a:t>
            </a:r>
            <a:r>
              <a:rPr lang="en-US" dirty="0"/>
              <a:t> merge (or </a:t>
            </a:r>
            <a:r>
              <a:rPr lang="en-US" dirty="0" err="1"/>
              <a:t>git</a:t>
            </a:r>
            <a:r>
              <a:rPr lang="en-US" dirty="0"/>
              <a:t> rebase based on your </a:t>
            </a:r>
            <a:r>
              <a:rPr lang="en-US" dirty="0" err="1"/>
              <a:t>Git</a:t>
            </a:r>
            <a:r>
              <a:rPr lang="en-US" dirty="0"/>
              <a:t> settings). The </a:t>
            </a:r>
            <a:r>
              <a:rPr lang="en-US" dirty="0" err="1"/>
              <a:t>git</a:t>
            </a:r>
            <a:r>
              <a:rPr lang="en-US" dirty="0"/>
              <a:t> fetch does not perform any operations on your local branches. I can always run the fetch command and review the incoming changes. </a:t>
            </a:r>
          </a:p>
        </p:txBody>
      </p:sp>
    </p:spTree>
    <p:extLst>
      <p:ext uri="{BB962C8B-B14F-4D97-AF65-F5344CB8AC3E}">
        <p14:creationId xmlns:p14="http://schemas.microsoft.com/office/powerpoint/2010/main" val="1772285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Branches</a:t>
            </a:r>
          </a:p>
        </p:txBody>
      </p:sp>
      <p:sp>
        <p:nvSpPr>
          <p:cNvPr id="3" name="Content Placeholder 2"/>
          <p:cNvSpPr>
            <a:spLocks noGrp="1"/>
          </p:cNvSpPr>
          <p:nvPr>
            <p:ph idx="1"/>
          </p:nvPr>
        </p:nvSpPr>
        <p:spPr>
          <a:xfrm>
            <a:off x="457200" y="938152"/>
            <a:ext cx="8229600" cy="5188012"/>
          </a:xfrm>
        </p:spPr>
        <p:txBody>
          <a:bodyPr>
            <a:normAutofit/>
          </a:bodyPr>
          <a:lstStyle/>
          <a:p>
            <a:r>
              <a:rPr lang="en-US" dirty="0"/>
              <a:t>Merging branches</a:t>
            </a:r>
          </a:p>
          <a:p>
            <a:pPr lvl="1"/>
            <a:r>
              <a:rPr lang="en-US" dirty="0" err="1"/>
              <a:t>Git</a:t>
            </a:r>
            <a:r>
              <a:rPr lang="en-US" dirty="0"/>
              <a:t> allows to combine the changes of two branches. This process is called </a:t>
            </a:r>
            <a:r>
              <a:rPr lang="en-US" i="1" dirty="0"/>
              <a:t>merging</a:t>
            </a:r>
            <a:r>
              <a:rPr lang="en-US" dirty="0"/>
              <a:t>. </a:t>
            </a:r>
          </a:p>
          <a:p>
            <a:pPr lvl="1"/>
            <a:r>
              <a:rPr lang="en-US" dirty="0"/>
              <a:t>The </a:t>
            </a:r>
            <a:r>
              <a:rPr lang="en-US" dirty="0" err="1"/>
              <a:t>git</a:t>
            </a:r>
            <a:r>
              <a:rPr lang="en-US" dirty="0"/>
              <a:t> merge command performs a merge. If the commits which are merged are direct successors of the HEAD pointer of the </a:t>
            </a:r>
            <a:r>
              <a:rPr lang="en-US" dirty="0" err="1"/>
              <a:t>currentbranch</a:t>
            </a:r>
            <a:r>
              <a:rPr lang="en-US" dirty="0"/>
              <a:t>, </a:t>
            </a:r>
            <a:r>
              <a:rPr lang="en-US" dirty="0" err="1"/>
              <a:t>Git</a:t>
            </a:r>
            <a:r>
              <a:rPr lang="en-US" dirty="0"/>
              <a:t> simplifies things by performing a so-called </a:t>
            </a:r>
            <a:r>
              <a:rPr lang="en-US" i="1" dirty="0"/>
              <a:t>fast forward merge</a:t>
            </a:r>
            <a:r>
              <a:rPr lang="en-US" dirty="0"/>
              <a:t>. This </a:t>
            </a:r>
            <a:r>
              <a:rPr lang="en-US" i="1" dirty="0"/>
              <a:t>fast forward merge</a:t>
            </a:r>
            <a:r>
              <a:rPr lang="en-US" dirty="0"/>
              <a:t> simply moves the </a:t>
            </a:r>
            <a:r>
              <a:rPr lang="en-US" i="1" dirty="0"/>
              <a:t>HEAD</a:t>
            </a:r>
            <a:r>
              <a:rPr lang="en-US" dirty="0"/>
              <a:t> pointer of the current branch to the last commit which is being merged. </a:t>
            </a:r>
          </a:p>
          <a:p>
            <a:pPr lvl="1"/>
            <a:r>
              <a:rPr lang="en-US" dirty="0"/>
              <a:t>This process is depicted in the following graphics. Assume you want to merge the changes of branch into your master branch. Each commits points to its successor. </a:t>
            </a:r>
          </a:p>
          <a:p>
            <a:pPr lvl="1"/>
            <a:r>
              <a:rPr lang="en-US" dirty="0"/>
              <a:t>You can merge changes from one branch to the current active one via the following command. </a:t>
            </a:r>
          </a:p>
          <a:p>
            <a:pPr lvl="1"/>
            <a:r>
              <a:rPr lang="en-US" i="1" dirty="0"/>
              <a:t># merges into your current selected branch</a:t>
            </a:r>
            <a:r>
              <a:rPr lang="en-US" dirty="0"/>
              <a:t> </a:t>
            </a:r>
          </a:p>
          <a:p>
            <a:pPr lvl="1"/>
            <a:r>
              <a:rPr lang="en-US" dirty="0" err="1"/>
              <a:t>git</a:t>
            </a:r>
            <a:r>
              <a:rPr lang="en-US" dirty="0"/>
              <a:t> merge testing </a:t>
            </a:r>
          </a:p>
        </p:txBody>
      </p:sp>
    </p:spTree>
    <p:extLst>
      <p:ext uri="{BB962C8B-B14F-4D97-AF65-F5344CB8AC3E}">
        <p14:creationId xmlns:p14="http://schemas.microsoft.com/office/powerpoint/2010/main" val="3487332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Branches</a:t>
            </a:r>
          </a:p>
        </p:txBody>
      </p:sp>
      <p:sp>
        <p:nvSpPr>
          <p:cNvPr id="3" name="Content Placeholder 2"/>
          <p:cNvSpPr>
            <a:spLocks noGrp="1"/>
          </p:cNvSpPr>
          <p:nvPr>
            <p:ph idx="1"/>
          </p:nvPr>
        </p:nvSpPr>
        <p:spPr>
          <a:xfrm>
            <a:off x="457200" y="938152"/>
            <a:ext cx="8229600" cy="5188012"/>
          </a:xfrm>
        </p:spPr>
        <p:txBody>
          <a:bodyPr>
            <a:normAutofit/>
          </a:bodyPr>
          <a:lstStyle/>
          <a:p>
            <a:r>
              <a:rPr lang="en-US" dirty="0"/>
              <a:t>Merge conflicts</a:t>
            </a:r>
          </a:p>
          <a:p>
            <a:pPr lvl="1"/>
            <a:r>
              <a:rPr lang="en-US" dirty="0"/>
              <a:t>A merge conflicts occurs, if two people have modified the same content and </a:t>
            </a:r>
            <a:r>
              <a:rPr lang="en-US" dirty="0" err="1"/>
              <a:t>Git</a:t>
            </a:r>
            <a:r>
              <a:rPr lang="en-US" dirty="0"/>
              <a:t> cannot automatically determine how both changes should be applied. </a:t>
            </a:r>
          </a:p>
          <a:p>
            <a:pPr lvl="1"/>
            <a:r>
              <a:rPr lang="en-US" dirty="0"/>
              <a:t>If a merge conflict occurs </a:t>
            </a:r>
            <a:r>
              <a:rPr lang="en-US" dirty="0" err="1"/>
              <a:t>Git</a:t>
            </a:r>
            <a:r>
              <a:rPr lang="en-US" dirty="0"/>
              <a:t> will mark the conflict in the file and the programmer has to resolve the conflict manually. After resolving it, he can add the file to the staging index and commit the change. </a:t>
            </a:r>
          </a:p>
          <a:p>
            <a:r>
              <a:rPr lang="en-US" dirty="0"/>
              <a:t>Example process for solving a merge conflict </a:t>
            </a:r>
          </a:p>
          <a:p>
            <a:pPr lvl="1"/>
            <a:r>
              <a:rPr lang="en-US" dirty="0"/>
              <a:t>In the following example you first create a merge conflict and afterwards you resolve the conflict and apply the change to the </a:t>
            </a:r>
            <a:r>
              <a:rPr lang="en-US" dirty="0" err="1"/>
              <a:t>Git</a:t>
            </a:r>
            <a:r>
              <a:rPr lang="en-US" dirty="0"/>
              <a:t> repository. </a:t>
            </a:r>
          </a:p>
          <a:p>
            <a:pPr lvl="1"/>
            <a:r>
              <a:rPr lang="en-US" dirty="0"/>
              <a:t>The following code creates a merge conflict</a:t>
            </a:r>
          </a:p>
          <a:p>
            <a:pPr lvl="1"/>
            <a:endParaRPr lang="en-US" dirty="0"/>
          </a:p>
        </p:txBody>
      </p:sp>
    </p:spTree>
    <p:extLst>
      <p:ext uri="{BB962C8B-B14F-4D97-AF65-F5344CB8AC3E}">
        <p14:creationId xmlns:p14="http://schemas.microsoft.com/office/powerpoint/2010/main" val="357403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4049"/>
            <a:ext cx="8229600" cy="5240338"/>
          </a:xfrm>
        </p:spPr>
        <p:txBody>
          <a:bodyPr>
            <a:noAutofit/>
          </a:bodyPr>
          <a:lstStyle/>
          <a:p>
            <a:r>
              <a:rPr lang="en-US" sz="1400" dirty="0"/>
              <a:t># Switch to the first directory</a:t>
            </a:r>
          </a:p>
          <a:p>
            <a:r>
              <a:rPr lang="en-US" sz="1400" dirty="0"/>
              <a:t>cd ~/repo01</a:t>
            </a:r>
          </a:p>
          <a:p>
            <a:r>
              <a:rPr lang="en-US" sz="1400" dirty="0"/>
              <a:t># Make changes</a:t>
            </a:r>
          </a:p>
          <a:p>
            <a:r>
              <a:rPr lang="en-US" sz="1400" dirty="0"/>
              <a:t>echo "Change in the first repository" &gt; mergeconflict.txt</a:t>
            </a:r>
          </a:p>
          <a:p>
            <a:r>
              <a:rPr lang="en-US" sz="1400" dirty="0"/>
              <a:t># Stage and commit</a:t>
            </a:r>
          </a:p>
          <a:p>
            <a:r>
              <a:rPr lang="en-US" sz="1400" dirty="0" err="1"/>
              <a:t>git</a:t>
            </a:r>
            <a:r>
              <a:rPr lang="en-US" sz="1400" dirty="0"/>
              <a:t> add . &amp;&amp; </a:t>
            </a:r>
            <a:r>
              <a:rPr lang="en-US" sz="1400" dirty="0" err="1"/>
              <a:t>git</a:t>
            </a:r>
            <a:r>
              <a:rPr lang="en-US" sz="1400" dirty="0"/>
              <a:t> commit -a -m "Will create merge conflict 1"</a:t>
            </a:r>
          </a:p>
          <a:p>
            <a:endParaRPr lang="en-US" sz="1400" dirty="0"/>
          </a:p>
          <a:p>
            <a:r>
              <a:rPr lang="en-US" sz="1400" dirty="0"/>
              <a:t># Switch to the second directory</a:t>
            </a:r>
          </a:p>
          <a:p>
            <a:r>
              <a:rPr lang="en-US" sz="1400" dirty="0"/>
              <a:t>cd ~/repo02</a:t>
            </a:r>
          </a:p>
          <a:p>
            <a:r>
              <a:rPr lang="en-US" sz="1400" dirty="0"/>
              <a:t># Make changes</a:t>
            </a:r>
          </a:p>
          <a:p>
            <a:r>
              <a:rPr lang="en-US" sz="1400" dirty="0"/>
              <a:t>touch mergeconflict.txt</a:t>
            </a:r>
          </a:p>
          <a:p>
            <a:r>
              <a:rPr lang="en-US" sz="1400" dirty="0"/>
              <a:t>echo "Change in the second repository" &gt; mergeconflict.txt</a:t>
            </a:r>
          </a:p>
          <a:p>
            <a:r>
              <a:rPr lang="en-US" sz="1400" dirty="0"/>
              <a:t># Stage and commit</a:t>
            </a:r>
          </a:p>
          <a:p>
            <a:r>
              <a:rPr lang="en-US" sz="1400" dirty="0" err="1"/>
              <a:t>git</a:t>
            </a:r>
            <a:r>
              <a:rPr lang="en-US" sz="1400" dirty="0"/>
              <a:t> add . &amp;&amp; </a:t>
            </a:r>
            <a:r>
              <a:rPr lang="en-US" sz="1400" dirty="0" err="1"/>
              <a:t>git</a:t>
            </a:r>
            <a:r>
              <a:rPr lang="en-US" sz="1400" dirty="0"/>
              <a:t> commit -a -m "Will create merge conflict 2"</a:t>
            </a:r>
          </a:p>
          <a:p>
            <a:r>
              <a:rPr lang="en-US" sz="1400" dirty="0"/>
              <a:t># Push to the master repository</a:t>
            </a:r>
          </a:p>
          <a:p>
            <a:r>
              <a:rPr lang="en-US" sz="1400" dirty="0" err="1"/>
              <a:t>git</a:t>
            </a:r>
            <a:r>
              <a:rPr lang="en-US" sz="1400" dirty="0"/>
              <a:t> push</a:t>
            </a:r>
          </a:p>
          <a:p>
            <a:endParaRPr lang="en-US" sz="1400" dirty="0"/>
          </a:p>
          <a:p>
            <a:r>
              <a:rPr lang="en-US" sz="1400" dirty="0"/>
              <a:t># Now try to push from the first directory</a:t>
            </a:r>
          </a:p>
          <a:p>
            <a:r>
              <a:rPr lang="en-US" sz="1400" dirty="0"/>
              <a:t># Switch to the first directory</a:t>
            </a:r>
          </a:p>
          <a:p>
            <a:r>
              <a:rPr lang="en-US" sz="1400" dirty="0"/>
              <a:t>cd ~/repo01</a:t>
            </a:r>
          </a:p>
          <a:p>
            <a:r>
              <a:rPr lang="en-US" sz="1400" dirty="0"/>
              <a:t># Try to push --&gt; you will get an error message</a:t>
            </a:r>
          </a:p>
          <a:p>
            <a:r>
              <a:rPr lang="en-US" sz="1400" dirty="0" err="1"/>
              <a:t>git</a:t>
            </a:r>
            <a:r>
              <a:rPr lang="en-US" sz="1400" dirty="0"/>
              <a:t> push</a:t>
            </a:r>
          </a:p>
          <a:p>
            <a:endParaRPr lang="en-US" sz="1400" dirty="0"/>
          </a:p>
          <a:p>
            <a:endParaRPr lang="en-US" sz="1400" dirty="0"/>
          </a:p>
          <a:p>
            <a:r>
              <a:rPr lang="en-US" sz="1400" dirty="0"/>
              <a:t># Get the changes via a pull</a:t>
            </a:r>
          </a:p>
          <a:p>
            <a:r>
              <a:rPr lang="en-US" sz="1400" dirty="0"/>
              <a:t># this creates the merge conflict in your</a:t>
            </a:r>
          </a:p>
          <a:p>
            <a:r>
              <a:rPr lang="en-US" sz="1400" dirty="0"/>
              <a:t># local repository</a:t>
            </a:r>
          </a:p>
          <a:p>
            <a:r>
              <a:rPr lang="en-US" sz="1400" dirty="0" err="1"/>
              <a:t>git</a:t>
            </a:r>
            <a:r>
              <a:rPr lang="en-US" sz="1400" dirty="0"/>
              <a:t> pull origin master</a:t>
            </a:r>
          </a:p>
        </p:txBody>
      </p:sp>
    </p:spTree>
    <p:extLst>
      <p:ext uri="{BB962C8B-B14F-4D97-AF65-F5344CB8AC3E}">
        <p14:creationId xmlns:p14="http://schemas.microsoft.com/office/powerpoint/2010/main" val="2851512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47726"/>
            <a:ext cx="8229600" cy="5240338"/>
          </a:xfrm>
        </p:spPr>
        <p:txBody>
          <a:bodyPr>
            <a:normAutofit/>
          </a:bodyPr>
          <a:lstStyle/>
          <a:p>
            <a:r>
              <a:rPr lang="en-US" dirty="0" err="1"/>
              <a:t>Git</a:t>
            </a:r>
            <a:r>
              <a:rPr lang="en-US" dirty="0"/>
              <a:t> marks the conflict in the affected file. This file looks like the following. </a:t>
            </a:r>
          </a:p>
          <a:p>
            <a:r>
              <a:rPr lang="en-US" dirty="0"/>
              <a:t>&lt;&lt;&lt;&lt;&lt;&lt;&lt; HEAD</a:t>
            </a:r>
          </a:p>
          <a:p>
            <a:r>
              <a:rPr lang="en-US" dirty="0"/>
              <a:t>Change in the first repository</a:t>
            </a:r>
          </a:p>
          <a:p>
            <a:r>
              <a:rPr lang="en-US" dirty="0"/>
              <a:t>=======</a:t>
            </a:r>
          </a:p>
          <a:p>
            <a:r>
              <a:rPr lang="en-US" dirty="0"/>
              <a:t>Change in the second repository</a:t>
            </a:r>
          </a:p>
          <a:p>
            <a:r>
              <a:rPr lang="en-US" dirty="0"/>
              <a:t>&gt;&gt;&gt;&gt;&gt;&gt;&gt; b29196692f5ebfd10d8a9ca1911c8b08127c85f8 </a:t>
            </a:r>
          </a:p>
          <a:p>
            <a:pPr lvl="1"/>
            <a:endParaRPr lang="en-US" dirty="0"/>
          </a:p>
          <a:p>
            <a:pPr lvl="1"/>
            <a:r>
              <a:rPr lang="en-US" dirty="0"/>
              <a:t>The above is the part from your repository and the below one from the remote repository. You can edit the file manually and afterwards commit the changes. </a:t>
            </a:r>
          </a:p>
          <a:p>
            <a:pPr lvl="1"/>
            <a:r>
              <a:rPr lang="en-US" dirty="0"/>
              <a:t>Alternatively, you could use the </a:t>
            </a:r>
            <a:r>
              <a:rPr lang="en-US" dirty="0" err="1"/>
              <a:t>git</a:t>
            </a:r>
            <a:r>
              <a:rPr lang="en-US" dirty="0"/>
              <a:t> </a:t>
            </a:r>
            <a:r>
              <a:rPr lang="en-US" dirty="0" err="1"/>
              <a:t>mergetool</a:t>
            </a:r>
            <a:r>
              <a:rPr lang="en-US" dirty="0"/>
              <a:t> command. </a:t>
            </a:r>
            <a:r>
              <a:rPr lang="en-US" dirty="0" err="1"/>
              <a:t>git</a:t>
            </a:r>
            <a:r>
              <a:rPr lang="en-US" dirty="0"/>
              <a:t> </a:t>
            </a:r>
            <a:r>
              <a:rPr lang="en-US" dirty="0" err="1"/>
              <a:t>mergetool</a:t>
            </a:r>
            <a:r>
              <a:rPr lang="en-US" dirty="0"/>
              <a:t> starts a configurable merge tool that displays the changes in a split screen. </a:t>
            </a:r>
            <a:r>
              <a:rPr lang="en-US" dirty="0" err="1"/>
              <a:t>git</a:t>
            </a:r>
            <a:r>
              <a:rPr lang="en-US" dirty="0"/>
              <a:t> </a:t>
            </a:r>
            <a:r>
              <a:rPr lang="en-US" dirty="0" err="1"/>
              <a:t>mergetool</a:t>
            </a:r>
            <a:r>
              <a:rPr lang="en-US" dirty="0"/>
              <a:t> is not always available but it is save to edit the file with merge conflicts by hand. </a:t>
            </a:r>
          </a:p>
          <a:p>
            <a:pPr lvl="1"/>
            <a:r>
              <a:rPr lang="en-US" dirty="0"/>
              <a:t># Either edit the file manually or use </a:t>
            </a:r>
          </a:p>
          <a:p>
            <a:pPr lvl="1"/>
            <a:r>
              <a:rPr lang="en-US" dirty="0" err="1"/>
              <a:t>git</a:t>
            </a:r>
            <a:r>
              <a:rPr lang="en-US" dirty="0"/>
              <a:t> </a:t>
            </a:r>
            <a:r>
              <a:rPr lang="en-US" dirty="0" err="1"/>
              <a:t>mergetool</a:t>
            </a:r>
            <a:endParaRPr lang="en-US" dirty="0"/>
          </a:p>
          <a:p>
            <a:pPr lvl="1"/>
            <a:r>
              <a:rPr lang="en-US" dirty="0"/>
              <a:t># You will be prompted to select which merge tool you want to use</a:t>
            </a:r>
          </a:p>
          <a:p>
            <a:pPr lvl="1"/>
            <a:r>
              <a:rPr lang="en-US" dirty="0"/>
              <a:t># For example on Ubuntu you can use the tool "meld"</a:t>
            </a:r>
          </a:p>
          <a:p>
            <a:pPr lvl="1"/>
            <a:r>
              <a:rPr lang="en-US" dirty="0"/>
              <a:t># After  merging the changes manually, commit them</a:t>
            </a:r>
          </a:p>
          <a:p>
            <a:pPr lvl="1"/>
            <a:r>
              <a:rPr lang="en-US" dirty="0" err="1"/>
              <a:t>git</a:t>
            </a:r>
            <a:r>
              <a:rPr lang="en-US" dirty="0"/>
              <a:t> commit -m "merged changes" </a:t>
            </a:r>
          </a:p>
          <a:p>
            <a:endParaRPr lang="en-US" dirty="0"/>
          </a:p>
        </p:txBody>
      </p:sp>
    </p:spTree>
    <p:extLst>
      <p:ext uri="{BB962C8B-B14F-4D97-AF65-F5344CB8AC3E}">
        <p14:creationId xmlns:p14="http://schemas.microsoft.com/office/powerpoint/2010/main" val="3203229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Rebase</a:t>
            </a:r>
          </a:p>
        </p:txBody>
      </p:sp>
      <p:sp>
        <p:nvSpPr>
          <p:cNvPr id="3" name="Content Placeholder 2"/>
          <p:cNvSpPr>
            <a:spLocks noGrp="1"/>
          </p:cNvSpPr>
          <p:nvPr>
            <p:ph idx="1"/>
          </p:nvPr>
        </p:nvSpPr>
        <p:spPr>
          <a:xfrm>
            <a:off x="457200" y="847726"/>
            <a:ext cx="8229600" cy="5240338"/>
          </a:xfrm>
        </p:spPr>
        <p:txBody>
          <a:bodyPr>
            <a:normAutofit/>
          </a:bodyPr>
          <a:lstStyle/>
          <a:p>
            <a:r>
              <a:rPr lang="en-US" dirty="0"/>
              <a:t>You can use </a:t>
            </a:r>
            <a:r>
              <a:rPr lang="en-US" dirty="0" err="1"/>
              <a:t>Git</a:t>
            </a:r>
            <a:r>
              <a:rPr lang="en-US" dirty="0"/>
              <a:t> to rebase one branches on another one. As described the merge command combines the changes of two branches. If you rebase a branch called A onto another, the </a:t>
            </a:r>
            <a:r>
              <a:rPr lang="en-US" dirty="0" err="1"/>
              <a:t>git</a:t>
            </a:r>
            <a:r>
              <a:rPr lang="en-US" dirty="0"/>
              <a:t> rebase command takes the changes introduced by the commits of branch A and applies them based on the HEAD of the other branch. This way the changes in the other branch are also available in branch A. </a:t>
            </a:r>
          </a:p>
          <a:p>
            <a:pPr lvl="1"/>
            <a:r>
              <a:rPr lang="en-US" dirty="0"/>
              <a:t># create new branch </a:t>
            </a:r>
          </a:p>
          <a:p>
            <a:pPr lvl="1"/>
            <a:r>
              <a:rPr lang="en-US" dirty="0" err="1"/>
              <a:t>git</a:t>
            </a:r>
            <a:r>
              <a:rPr lang="en-US" dirty="0"/>
              <a:t> checkout -b </a:t>
            </a:r>
            <a:r>
              <a:rPr lang="en-US" dirty="0" err="1"/>
              <a:t>rebasetest</a:t>
            </a:r>
            <a:endParaRPr lang="en-US" dirty="0"/>
          </a:p>
          <a:p>
            <a:pPr lvl="1"/>
            <a:r>
              <a:rPr lang="en-US" dirty="0"/>
              <a:t># To some changes</a:t>
            </a:r>
          </a:p>
          <a:p>
            <a:pPr lvl="1"/>
            <a:r>
              <a:rPr lang="en-US" dirty="0"/>
              <a:t>touch rebase1.txt</a:t>
            </a:r>
          </a:p>
          <a:p>
            <a:pPr lvl="1"/>
            <a:r>
              <a:rPr lang="en-US" dirty="0" err="1"/>
              <a:t>git</a:t>
            </a:r>
            <a:r>
              <a:rPr lang="en-US" dirty="0"/>
              <a:t> add . &amp;&amp; </a:t>
            </a:r>
            <a:r>
              <a:rPr lang="en-US" dirty="0" err="1"/>
              <a:t>git</a:t>
            </a:r>
            <a:r>
              <a:rPr lang="en-US" dirty="0"/>
              <a:t> commit -m "work in branch“</a:t>
            </a:r>
          </a:p>
          <a:p>
            <a:pPr lvl="1"/>
            <a:r>
              <a:rPr lang="en-US" dirty="0"/>
              <a:t># do changes in master</a:t>
            </a:r>
          </a:p>
          <a:p>
            <a:pPr lvl="1"/>
            <a:r>
              <a:rPr lang="en-US" dirty="0" err="1"/>
              <a:t>git</a:t>
            </a:r>
            <a:r>
              <a:rPr lang="en-US" dirty="0"/>
              <a:t> checkout master# make some changes and commit into testing</a:t>
            </a:r>
          </a:p>
          <a:p>
            <a:pPr lvl="1"/>
            <a:r>
              <a:rPr lang="en-US" dirty="0"/>
              <a:t>echo "This will be rebased to </a:t>
            </a:r>
            <a:r>
              <a:rPr lang="en-US" dirty="0" err="1"/>
              <a:t>rebasetest</a:t>
            </a:r>
            <a:r>
              <a:rPr lang="en-US" dirty="0"/>
              <a:t>" &gt; </a:t>
            </a:r>
            <a:r>
              <a:rPr lang="en-US" dirty="0" err="1"/>
              <a:t>rebasefile.txtgit</a:t>
            </a:r>
            <a:r>
              <a:rPr lang="en-US" dirty="0"/>
              <a:t> add rebasefile.txt</a:t>
            </a:r>
          </a:p>
          <a:p>
            <a:pPr lvl="1"/>
            <a:r>
              <a:rPr lang="en-US" dirty="0" err="1"/>
              <a:t>git</a:t>
            </a:r>
            <a:r>
              <a:rPr lang="en-US" dirty="0"/>
              <a:t> commit -m "New file created“</a:t>
            </a:r>
          </a:p>
          <a:p>
            <a:pPr lvl="1"/>
            <a:r>
              <a:rPr lang="en-US" dirty="0"/>
              <a:t># rebase the </a:t>
            </a:r>
            <a:r>
              <a:rPr lang="en-US" dirty="0" err="1"/>
              <a:t>rebasetest</a:t>
            </a:r>
            <a:r>
              <a:rPr lang="en-US" dirty="0"/>
              <a:t> onto master</a:t>
            </a:r>
          </a:p>
          <a:p>
            <a:pPr lvl="1"/>
            <a:r>
              <a:rPr lang="en-US" dirty="0" err="1"/>
              <a:t>git</a:t>
            </a:r>
            <a:r>
              <a:rPr lang="en-US" dirty="0"/>
              <a:t> checkout </a:t>
            </a:r>
            <a:r>
              <a:rPr lang="en-US" dirty="0" err="1"/>
              <a:t>rebasetestgit</a:t>
            </a:r>
            <a:r>
              <a:rPr lang="en-US" dirty="0"/>
              <a:t> rebase master</a:t>
            </a:r>
          </a:p>
          <a:p>
            <a:pPr lvl="1"/>
            <a:r>
              <a:rPr lang="en-US" dirty="0"/>
              <a:t># now you can fast forward your branch onto master</a:t>
            </a:r>
          </a:p>
          <a:p>
            <a:pPr lvl="1"/>
            <a:r>
              <a:rPr lang="en-US" dirty="0" err="1"/>
              <a:t>git</a:t>
            </a:r>
            <a:r>
              <a:rPr lang="en-US" dirty="0"/>
              <a:t> checkout master</a:t>
            </a:r>
          </a:p>
          <a:p>
            <a:pPr lvl="1"/>
            <a:r>
              <a:rPr lang="en-US" dirty="0" err="1"/>
              <a:t>git</a:t>
            </a:r>
            <a:r>
              <a:rPr lang="en-US" dirty="0"/>
              <a:t> merge </a:t>
            </a:r>
            <a:r>
              <a:rPr lang="en-US" dirty="0" err="1"/>
              <a:t>rebasetest</a:t>
            </a:r>
            <a:r>
              <a:rPr lang="en-US" dirty="0"/>
              <a:t> </a:t>
            </a:r>
          </a:p>
        </p:txBody>
      </p:sp>
    </p:spTree>
    <p:extLst>
      <p:ext uri="{BB962C8B-B14F-4D97-AF65-F5344CB8AC3E}">
        <p14:creationId xmlns:p14="http://schemas.microsoft.com/office/powerpoint/2010/main" val="3348042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a:t>Summary</a:t>
            </a:r>
            <a:endParaRPr lang="en-US" sz="2400" dirty="0"/>
          </a:p>
        </p:txBody>
      </p:sp>
      <p:sp>
        <p:nvSpPr>
          <p:cNvPr id="9" name="Content Placeholder 8"/>
          <p:cNvSpPr>
            <a:spLocks noGrp="1"/>
          </p:cNvSpPr>
          <p:nvPr>
            <p:ph idx="1"/>
          </p:nvPr>
        </p:nvSpPr>
        <p:spPr>
          <a:xfrm>
            <a:off x="271205" y="1054764"/>
            <a:ext cx="5400378" cy="5072098"/>
          </a:xfrm>
        </p:spPr>
        <p:txBody>
          <a:bodyPr/>
          <a:lstStyle/>
          <a:p>
            <a:r>
              <a:rPr lang="en-US" dirty="0">
                <a:solidFill>
                  <a:schemeClr val="tx1"/>
                </a:solidFill>
              </a:rPr>
              <a:t>Discussed how to work with branches</a:t>
            </a:r>
          </a:p>
        </p:txBody>
      </p:sp>
      <p:grpSp>
        <p:nvGrpSpPr>
          <p:cNvPr id="8" name="Group 13"/>
          <p:cNvGrpSpPr>
            <a:grpSpLocks/>
          </p:cNvGrpSpPr>
          <p:nvPr/>
        </p:nvGrpSpPr>
        <p:grpSpPr bwMode="auto">
          <a:xfrm>
            <a:off x="6629980"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a:t>Lesson Objectives</a:t>
            </a:r>
            <a:endParaRPr lang="en-US" sz="2400" dirty="0"/>
          </a:p>
        </p:txBody>
      </p:sp>
      <p:grpSp>
        <p:nvGrpSpPr>
          <p:cNvPr id="4" name="Group 17"/>
          <p:cNvGrpSpPr>
            <a:grpSpLocks/>
          </p:cNvGrpSpPr>
          <p:nvPr/>
        </p:nvGrpSpPr>
        <p:grpSpPr bwMode="auto">
          <a:xfrm>
            <a:off x="6702552" y="1576388"/>
            <a:ext cx="1947672" cy="1627632"/>
            <a:chOff x="4176" y="993"/>
            <a:chExt cx="1273" cy="1119"/>
          </a:xfrm>
        </p:grpSpPr>
        <p:sp>
          <p:nvSpPr>
            <p:cNvPr id="5"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8" name="Picture 16"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p:spPr>
        </p:pic>
      </p:grpSp>
      <p:sp>
        <p:nvSpPr>
          <p:cNvPr id="11" name="Rectangle 10"/>
          <p:cNvSpPr/>
          <p:nvPr/>
        </p:nvSpPr>
        <p:spPr>
          <a:xfrm>
            <a:off x="304799" y="1042761"/>
            <a:ext cx="6241143" cy="369332"/>
          </a:xfrm>
          <a:prstGeom prst="rect">
            <a:avLst/>
          </a:prstGeom>
        </p:spPr>
        <p:txBody>
          <a:bodyPr wrap="square">
            <a:spAutoFit/>
          </a:bodyPr>
          <a:lstStyle/>
          <a:p>
            <a:pPr marL="225425" indent="-225425">
              <a:buClr>
                <a:srgbClr val="00B0F0"/>
              </a:buClr>
              <a:buFont typeface="Wingdings" panose="05000000000000000000" pitchFamily="2" charset="2"/>
              <a:buChar char="Ø"/>
            </a:pPr>
            <a:r>
              <a:rPr lang="en-US" b="1" dirty="0">
                <a:latin typeface="Candara" panose="020E0502030303020204" pitchFamily="34" charset="0"/>
              </a:rPr>
              <a:t>Working with GIT Branches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p>
        </p:txBody>
      </p:sp>
      <p:sp>
        <p:nvSpPr>
          <p:cNvPr id="3" name="Content Placeholder 2"/>
          <p:cNvSpPr>
            <a:spLocks noGrp="1"/>
          </p:cNvSpPr>
          <p:nvPr>
            <p:ph idx="1"/>
          </p:nvPr>
        </p:nvSpPr>
        <p:spPr>
          <a:xfrm>
            <a:off x="457200" y="938152"/>
            <a:ext cx="8229600" cy="5188012"/>
          </a:xfrm>
        </p:spPr>
        <p:txBody>
          <a:bodyPr/>
          <a:lstStyle/>
          <a:p>
            <a:r>
              <a:rPr lang="en-US" dirty="0" err="1"/>
              <a:t>Git</a:t>
            </a:r>
            <a:r>
              <a:rPr lang="en-US" dirty="0"/>
              <a:t> has the option to tag a commit in the repository history so that you find them more easily at a later point in time. Most commonly, this is used to tag a certain version which has been released.</a:t>
            </a:r>
          </a:p>
        </p:txBody>
      </p:sp>
    </p:spTree>
    <p:extLst>
      <p:ext uri="{BB962C8B-B14F-4D97-AF65-F5344CB8AC3E}">
        <p14:creationId xmlns:p14="http://schemas.microsoft.com/office/powerpoint/2010/main" val="3203320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tags</a:t>
            </a:r>
          </a:p>
        </p:txBody>
      </p:sp>
      <p:sp>
        <p:nvSpPr>
          <p:cNvPr id="3" name="Content Placeholder 2"/>
          <p:cNvSpPr>
            <a:spLocks noGrp="1"/>
          </p:cNvSpPr>
          <p:nvPr>
            <p:ph idx="1"/>
          </p:nvPr>
        </p:nvSpPr>
        <p:spPr>
          <a:xfrm>
            <a:off x="400050" y="1028700"/>
            <a:ext cx="8229600" cy="4525963"/>
          </a:xfrm>
        </p:spPr>
        <p:txBody>
          <a:bodyPr/>
          <a:lstStyle/>
          <a:p>
            <a:r>
              <a:rPr lang="en-US" dirty="0"/>
              <a:t>Creating tags </a:t>
            </a:r>
          </a:p>
          <a:p>
            <a:pPr lvl="1"/>
            <a:r>
              <a:rPr lang="en-US" dirty="0"/>
              <a:t>You can create a new tag via the </a:t>
            </a:r>
            <a:r>
              <a:rPr lang="en-US" dirty="0" err="1"/>
              <a:t>git</a:t>
            </a:r>
            <a:r>
              <a:rPr lang="en-US" dirty="0"/>
              <a:t> tag command. Via the -m parameter, you specify the description of this tag. The following command tags the current active HEAD. </a:t>
            </a:r>
          </a:p>
          <a:p>
            <a:pPr lvl="1"/>
            <a:r>
              <a:rPr lang="en-US" dirty="0" err="1"/>
              <a:t>git</a:t>
            </a:r>
            <a:r>
              <a:rPr lang="en-US" dirty="0"/>
              <a:t> tag version1.6 -m 'version 1.6' You can also create tags for a certain commit id. </a:t>
            </a:r>
          </a:p>
          <a:p>
            <a:pPr lvl="1"/>
            <a:r>
              <a:rPr lang="en-US" dirty="0" err="1"/>
              <a:t>git</a:t>
            </a:r>
            <a:r>
              <a:rPr lang="en-US" dirty="0"/>
              <a:t> tag version1.5 -m 'version 1.5' [commit id] </a:t>
            </a:r>
          </a:p>
          <a:p>
            <a:r>
              <a:rPr lang="en-US" dirty="0"/>
              <a:t>If you want to use the code associated with the tag, use: </a:t>
            </a:r>
          </a:p>
          <a:p>
            <a:pPr lvl="1"/>
            <a:r>
              <a:rPr lang="en-US" dirty="0" err="1"/>
              <a:t>git</a:t>
            </a:r>
            <a:r>
              <a:rPr lang="en-US" dirty="0"/>
              <a:t> checkout &lt;</a:t>
            </a:r>
            <a:r>
              <a:rPr lang="en-US" dirty="0" err="1"/>
              <a:t>tag_name</a:t>
            </a:r>
            <a:r>
              <a:rPr lang="en-US" dirty="0"/>
              <a:t>&gt; </a:t>
            </a:r>
          </a:p>
          <a:p>
            <a:r>
              <a:rPr lang="en-US" dirty="0"/>
              <a:t>Sharing tags </a:t>
            </a:r>
          </a:p>
          <a:p>
            <a:pPr lvl="1"/>
            <a:r>
              <a:rPr lang="en-US" dirty="0"/>
              <a:t>By default the </a:t>
            </a:r>
            <a:r>
              <a:rPr lang="en-US" dirty="0" err="1"/>
              <a:t>git</a:t>
            </a:r>
            <a:r>
              <a:rPr lang="en-US" dirty="0"/>
              <a:t> push command does not transfer tags to remote repositories. You explicitly have to push the tag with the following command. </a:t>
            </a:r>
          </a:p>
          <a:p>
            <a:pPr lvl="1"/>
            <a:r>
              <a:rPr lang="en-US" dirty="0" err="1"/>
              <a:t>git</a:t>
            </a:r>
            <a:r>
              <a:rPr lang="en-US" dirty="0"/>
              <a:t> push origin [</a:t>
            </a:r>
            <a:r>
              <a:rPr lang="en-US" dirty="0" err="1"/>
              <a:t>tagname</a:t>
            </a:r>
            <a:r>
              <a:rPr lang="en-US" dirty="0"/>
              <a:t>] </a:t>
            </a:r>
          </a:p>
          <a:p>
            <a:r>
              <a:rPr lang="en-US" dirty="0"/>
              <a:t>You can list the available tags via the following command: </a:t>
            </a:r>
          </a:p>
          <a:p>
            <a:pPr lvl="1"/>
            <a:r>
              <a:rPr lang="en-US" dirty="0" err="1"/>
              <a:t>git</a:t>
            </a:r>
            <a:r>
              <a:rPr lang="en-US" dirty="0"/>
              <a:t> tag </a:t>
            </a:r>
          </a:p>
        </p:txBody>
      </p:sp>
    </p:spTree>
    <p:extLst>
      <p:ext uri="{BB962C8B-B14F-4D97-AF65-F5344CB8AC3E}">
        <p14:creationId xmlns:p14="http://schemas.microsoft.com/office/powerpoint/2010/main" val="366878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a:t>
            </a:r>
          </a:p>
        </p:txBody>
      </p:sp>
      <p:sp>
        <p:nvSpPr>
          <p:cNvPr id="3" name="Content Placeholder 2"/>
          <p:cNvSpPr>
            <a:spLocks noGrp="1"/>
          </p:cNvSpPr>
          <p:nvPr>
            <p:ph idx="1"/>
          </p:nvPr>
        </p:nvSpPr>
        <p:spPr>
          <a:xfrm>
            <a:off x="457200" y="938152"/>
            <a:ext cx="8229600" cy="5188012"/>
          </a:xfrm>
        </p:spPr>
        <p:txBody>
          <a:bodyPr/>
          <a:lstStyle/>
          <a:p>
            <a:r>
              <a:rPr lang="en-US" dirty="0" err="1"/>
              <a:t>Git</a:t>
            </a:r>
            <a:r>
              <a:rPr lang="en-US" dirty="0"/>
              <a:t> allows you to create </a:t>
            </a:r>
            <a:r>
              <a:rPr lang="en-US" i="1" dirty="0"/>
              <a:t>branches</a:t>
            </a:r>
            <a:r>
              <a:rPr lang="en-US" dirty="0"/>
              <a:t>, i.e. copies of the files from a certain commit. These branches can be changed independently from each other. The default branch is called </a:t>
            </a:r>
            <a:r>
              <a:rPr lang="en-US" i="1" dirty="0"/>
              <a:t>master</a:t>
            </a:r>
            <a:r>
              <a:rPr lang="en-US" dirty="0"/>
              <a:t>. </a:t>
            </a:r>
          </a:p>
          <a:p>
            <a:r>
              <a:rPr lang="en-US" dirty="0" err="1"/>
              <a:t>Git</a:t>
            </a:r>
            <a:r>
              <a:rPr lang="en-US" dirty="0"/>
              <a:t> allows you to create branches very fast and cheaply in terms of resource consumption. Developers are encouraged to use branches frequently. </a:t>
            </a:r>
          </a:p>
          <a:p>
            <a:r>
              <a:rPr lang="en-US" dirty="0"/>
              <a:t>If you decide to work on a branch, you </a:t>
            </a:r>
            <a:r>
              <a:rPr lang="en-US" i="1" dirty="0"/>
              <a:t>checkout</a:t>
            </a:r>
            <a:r>
              <a:rPr lang="en-US" dirty="0"/>
              <a:t> this branch. This means that </a:t>
            </a:r>
            <a:r>
              <a:rPr lang="en-US" dirty="0" err="1"/>
              <a:t>Git</a:t>
            </a:r>
            <a:r>
              <a:rPr lang="en-US" dirty="0"/>
              <a:t> moves the </a:t>
            </a:r>
            <a:r>
              <a:rPr lang="en-US" i="1" dirty="0"/>
              <a:t>HEAD</a:t>
            </a:r>
            <a:r>
              <a:rPr lang="en-US" dirty="0"/>
              <a:t> pointer to the latest commit of the branch and populates the </a:t>
            </a:r>
            <a:r>
              <a:rPr lang="en-US" i="1" dirty="0"/>
              <a:t>working tree</a:t>
            </a:r>
            <a:r>
              <a:rPr lang="en-US" dirty="0"/>
              <a:t> with the content of this commit. </a:t>
            </a:r>
          </a:p>
          <a:p>
            <a:r>
              <a:rPr lang="en-US" dirty="0"/>
              <a:t>Untracked files remain unchanged and are available in the new branch. This allows you to create a branch for </a:t>
            </a:r>
            <a:r>
              <a:rPr lang="en-US" dirty="0" err="1"/>
              <a:t>unstaged</a:t>
            </a:r>
            <a:r>
              <a:rPr lang="en-US" dirty="0"/>
              <a:t> and </a:t>
            </a:r>
            <a:r>
              <a:rPr lang="en-US" dirty="0" err="1"/>
              <a:t>uncommited</a:t>
            </a:r>
            <a:r>
              <a:rPr lang="en-US" dirty="0"/>
              <a:t> changes at any point in time. </a:t>
            </a:r>
          </a:p>
        </p:txBody>
      </p:sp>
    </p:spTree>
    <p:extLst>
      <p:ext uri="{BB962C8B-B14F-4D97-AF65-F5344CB8AC3E}">
        <p14:creationId xmlns:p14="http://schemas.microsoft.com/office/powerpoint/2010/main" val="3077176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Branches</a:t>
            </a:r>
          </a:p>
        </p:txBody>
      </p:sp>
      <p:sp>
        <p:nvSpPr>
          <p:cNvPr id="3" name="Content Placeholder 2"/>
          <p:cNvSpPr>
            <a:spLocks noGrp="1"/>
          </p:cNvSpPr>
          <p:nvPr>
            <p:ph idx="1"/>
          </p:nvPr>
        </p:nvSpPr>
        <p:spPr>
          <a:xfrm>
            <a:off x="457200" y="938152"/>
            <a:ext cx="8229600" cy="5188012"/>
          </a:xfrm>
        </p:spPr>
        <p:txBody>
          <a:bodyPr/>
          <a:lstStyle/>
          <a:p>
            <a:r>
              <a:rPr lang="en-US" dirty="0"/>
              <a:t>Create new branch </a:t>
            </a:r>
          </a:p>
          <a:p>
            <a:pPr lvl="1"/>
            <a:r>
              <a:rPr lang="en-US" dirty="0"/>
              <a:t>You can create a new branch via the </a:t>
            </a:r>
            <a:r>
              <a:rPr lang="en-US" dirty="0" err="1"/>
              <a:t>git</a:t>
            </a:r>
            <a:r>
              <a:rPr lang="en-US" dirty="0"/>
              <a:t> branch [</a:t>
            </a:r>
            <a:r>
              <a:rPr lang="en-US" dirty="0" err="1"/>
              <a:t>newname</a:t>
            </a:r>
            <a:r>
              <a:rPr lang="en-US" dirty="0"/>
              <a:t>] command. This command allows optionally to specify the commit id, if not specified the currently checked out commit will be used to create the branch.</a:t>
            </a:r>
          </a:p>
          <a:p>
            <a:pPr lvl="1"/>
            <a:r>
              <a:rPr lang="en-US" dirty="0" err="1"/>
              <a:t>git</a:t>
            </a:r>
            <a:r>
              <a:rPr lang="en-US" dirty="0"/>
              <a:t> branch testing</a:t>
            </a:r>
          </a:p>
          <a:p>
            <a:pPr lvl="1"/>
            <a:r>
              <a:rPr lang="en-US" dirty="0" err="1"/>
              <a:t>git</a:t>
            </a:r>
            <a:r>
              <a:rPr lang="en-US" dirty="0"/>
              <a:t> checkout testing</a:t>
            </a:r>
          </a:p>
          <a:p>
            <a:pPr lvl="1"/>
            <a:r>
              <a:rPr lang="en-US" dirty="0"/>
              <a:t>echo "Cool new feature in this branch" &gt; test01 </a:t>
            </a:r>
          </a:p>
          <a:p>
            <a:pPr lvl="1"/>
            <a:r>
              <a:rPr lang="en-US" dirty="0" err="1"/>
              <a:t>git</a:t>
            </a:r>
            <a:r>
              <a:rPr lang="en-US" dirty="0"/>
              <a:t> commit -a -m "new feature" </a:t>
            </a:r>
          </a:p>
          <a:p>
            <a:pPr lvl="1"/>
            <a:r>
              <a:rPr lang="en-US" dirty="0" err="1"/>
              <a:t>git</a:t>
            </a:r>
            <a:r>
              <a:rPr lang="en-US" dirty="0"/>
              <a:t> checkout master </a:t>
            </a:r>
          </a:p>
          <a:p>
            <a:pPr lvl="1"/>
            <a:r>
              <a:rPr lang="en-US" dirty="0"/>
              <a:t>cat test01 </a:t>
            </a:r>
          </a:p>
          <a:p>
            <a:r>
              <a:rPr lang="en-US" dirty="0"/>
              <a:t>To create a branch and to switch to it at the same time you can use the </a:t>
            </a:r>
            <a:r>
              <a:rPr lang="en-US" dirty="0" err="1"/>
              <a:t>git</a:t>
            </a:r>
            <a:r>
              <a:rPr lang="en-US" dirty="0"/>
              <a:t> checkout command with the </a:t>
            </a:r>
            <a:r>
              <a:rPr lang="en-US" i="1" dirty="0"/>
              <a:t>-b</a:t>
            </a:r>
            <a:r>
              <a:rPr lang="en-US" dirty="0"/>
              <a:t> parameter. </a:t>
            </a:r>
          </a:p>
          <a:p>
            <a:pPr lvl="1"/>
            <a:r>
              <a:rPr lang="en-US" dirty="0" err="1"/>
              <a:t>git</a:t>
            </a:r>
            <a:r>
              <a:rPr lang="en-US" dirty="0"/>
              <a:t> checkout -b bugreport12 </a:t>
            </a:r>
          </a:p>
          <a:p>
            <a:pPr lvl="1"/>
            <a:r>
              <a:rPr lang="en-US" dirty="0" err="1"/>
              <a:t>git</a:t>
            </a:r>
            <a:r>
              <a:rPr lang="en-US" dirty="0"/>
              <a:t> checkout -b </a:t>
            </a:r>
            <a:r>
              <a:rPr lang="en-US" dirty="0" err="1"/>
              <a:t>mybranch</a:t>
            </a:r>
            <a:r>
              <a:rPr lang="en-US" dirty="0"/>
              <a:t> master~1 </a:t>
            </a:r>
          </a:p>
        </p:txBody>
      </p:sp>
    </p:spTree>
    <p:extLst>
      <p:ext uri="{BB962C8B-B14F-4D97-AF65-F5344CB8AC3E}">
        <p14:creationId xmlns:p14="http://schemas.microsoft.com/office/powerpoint/2010/main" val="1989745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Branches</a:t>
            </a:r>
          </a:p>
        </p:txBody>
      </p:sp>
      <p:sp>
        <p:nvSpPr>
          <p:cNvPr id="3" name="Content Placeholder 2"/>
          <p:cNvSpPr>
            <a:spLocks noGrp="1"/>
          </p:cNvSpPr>
          <p:nvPr>
            <p:ph idx="1"/>
          </p:nvPr>
        </p:nvSpPr>
        <p:spPr>
          <a:xfrm>
            <a:off x="457200" y="938152"/>
            <a:ext cx="8229600" cy="5188012"/>
          </a:xfrm>
        </p:spPr>
        <p:txBody>
          <a:bodyPr/>
          <a:lstStyle/>
          <a:p>
            <a:r>
              <a:rPr lang="en-US" dirty="0"/>
              <a:t>Rename a branch </a:t>
            </a:r>
          </a:p>
          <a:p>
            <a:pPr lvl="1"/>
            <a:r>
              <a:rPr lang="en-US" dirty="0"/>
              <a:t>Renaming a branch can be done with the following command</a:t>
            </a:r>
          </a:p>
          <a:p>
            <a:pPr lvl="1"/>
            <a:r>
              <a:rPr lang="en-US" dirty="0" err="1"/>
              <a:t>git</a:t>
            </a:r>
            <a:r>
              <a:rPr lang="en-US" dirty="0"/>
              <a:t> branch -m [</a:t>
            </a:r>
            <a:r>
              <a:rPr lang="en-US" dirty="0" err="1"/>
              <a:t>old_name</a:t>
            </a:r>
            <a:r>
              <a:rPr lang="en-US" dirty="0"/>
              <a:t>] [</a:t>
            </a:r>
            <a:r>
              <a:rPr lang="en-US" dirty="0" err="1"/>
              <a:t>new_name</a:t>
            </a:r>
            <a:r>
              <a:rPr lang="en-US" dirty="0"/>
              <a:t>]</a:t>
            </a:r>
          </a:p>
          <a:p>
            <a:r>
              <a:rPr lang="en-US" dirty="0"/>
              <a:t>Delete a branch </a:t>
            </a:r>
          </a:p>
          <a:p>
            <a:pPr lvl="1"/>
            <a:r>
              <a:rPr lang="en-US" dirty="0"/>
              <a:t>To delete a branch which is not needed anymore, you can use the following command.</a:t>
            </a:r>
          </a:p>
          <a:p>
            <a:pPr lvl="1"/>
            <a:r>
              <a:rPr lang="en-US" dirty="0" err="1"/>
              <a:t>git</a:t>
            </a:r>
            <a:r>
              <a:rPr lang="en-US" dirty="0"/>
              <a:t> branch -d testing</a:t>
            </a:r>
          </a:p>
          <a:p>
            <a:pPr lvl="1"/>
            <a:r>
              <a:rPr lang="en-US" dirty="0" err="1"/>
              <a:t>git</a:t>
            </a:r>
            <a:r>
              <a:rPr lang="en-US" dirty="0"/>
              <a:t> branch</a:t>
            </a:r>
          </a:p>
          <a:p>
            <a:r>
              <a:rPr lang="en-US" dirty="0"/>
              <a:t>Push a branch to remote repository </a:t>
            </a:r>
          </a:p>
          <a:p>
            <a:pPr lvl="1"/>
            <a:r>
              <a:rPr lang="en-US" dirty="0"/>
              <a:t>By default </a:t>
            </a:r>
            <a:r>
              <a:rPr lang="en-US" dirty="0" err="1"/>
              <a:t>Git</a:t>
            </a:r>
            <a:r>
              <a:rPr lang="en-US" dirty="0"/>
              <a:t> will only push matching branches to a remote repository. That means that you have to manually push a new branch once. Afterwards "</a:t>
            </a:r>
            <a:r>
              <a:rPr lang="en-US" dirty="0" err="1"/>
              <a:t>git</a:t>
            </a:r>
            <a:r>
              <a:rPr lang="en-US" dirty="0"/>
              <a:t> push" will also push the new branch. </a:t>
            </a:r>
          </a:p>
          <a:p>
            <a:pPr lvl="1"/>
            <a:r>
              <a:rPr lang="en-US" dirty="0" err="1"/>
              <a:t>git</a:t>
            </a:r>
            <a:r>
              <a:rPr lang="en-US" dirty="0"/>
              <a:t> push origin testing </a:t>
            </a:r>
          </a:p>
          <a:p>
            <a:pPr lvl="1"/>
            <a:r>
              <a:rPr lang="en-US" dirty="0" err="1"/>
              <a:t>git</a:t>
            </a:r>
            <a:r>
              <a:rPr lang="en-US" dirty="0"/>
              <a:t> checkout testing</a:t>
            </a:r>
          </a:p>
          <a:p>
            <a:pPr lvl="1"/>
            <a:r>
              <a:rPr lang="en-US" dirty="0"/>
              <a:t>echo "News for you" &gt; test01 </a:t>
            </a:r>
          </a:p>
          <a:p>
            <a:pPr lvl="1"/>
            <a:r>
              <a:rPr lang="en-US" dirty="0" err="1"/>
              <a:t>git</a:t>
            </a:r>
            <a:r>
              <a:rPr lang="en-US" dirty="0"/>
              <a:t> commit -a -m "new feature in branch" </a:t>
            </a:r>
          </a:p>
          <a:p>
            <a:pPr lvl="1"/>
            <a:r>
              <a:rPr lang="en-US" dirty="0" err="1"/>
              <a:t>git</a:t>
            </a:r>
            <a:r>
              <a:rPr lang="en-US" dirty="0"/>
              <a:t> push </a:t>
            </a:r>
          </a:p>
          <a:p>
            <a:pPr lvl="1"/>
            <a:endParaRPr lang="en-US" dirty="0"/>
          </a:p>
        </p:txBody>
      </p:sp>
    </p:spTree>
    <p:extLst>
      <p:ext uri="{BB962C8B-B14F-4D97-AF65-F5344CB8AC3E}">
        <p14:creationId xmlns:p14="http://schemas.microsoft.com/office/powerpoint/2010/main" val="2074438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Branches</a:t>
            </a:r>
          </a:p>
        </p:txBody>
      </p:sp>
      <p:sp>
        <p:nvSpPr>
          <p:cNvPr id="3" name="Content Placeholder 2"/>
          <p:cNvSpPr>
            <a:spLocks noGrp="1"/>
          </p:cNvSpPr>
          <p:nvPr>
            <p:ph idx="1"/>
          </p:nvPr>
        </p:nvSpPr>
        <p:spPr>
          <a:xfrm>
            <a:off x="457200" y="938152"/>
            <a:ext cx="8229600" cy="5188012"/>
          </a:xfrm>
        </p:spPr>
        <p:txBody>
          <a:bodyPr>
            <a:normAutofit/>
          </a:bodyPr>
          <a:lstStyle/>
          <a:p>
            <a:r>
              <a:rPr lang="en-US" dirty="0"/>
              <a:t>Difference between branches</a:t>
            </a:r>
          </a:p>
          <a:p>
            <a:pPr lvl="1"/>
            <a:r>
              <a:rPr lang="en-US" dirty="0"/>
              <a:t>To see the difference between two branches you can use the following command. </a:t>
            </a:r>
          </a:p>
          <a:p>
            <a:pPr lvl="1"/>
            <a:r>
              <a:rPr lang="en-US" dirty="0" err="1"/>
              <a:t>git</a:t>
            </a:r>
            <a:r>
              <a:rPr lang="en-US" dirty="0"/>
              <a:t> diff master </a:t>
            </a:r>
            <a:r>
              <a:rPr lang="en-US" dirty="0" err="1"/>
              <a:t>your_branch</a:t>
            </a:r>
            <a:r>
              <a:rPr lang="en-US" dirty="0"/>
              <a:t> </a:t>
            </a:r>
          </a:p>
          <a:p>
            <a:r>
              <a:rPr lang="en-US" dirty="0"/>
              <a:t>Remote tracking branches </a:t>
            </a:r>
          </a:p>
          <a:p>
            <a:pPr lvl="1"/>
            <a:r>
              <a:rPr lang="en-US" dirty="0"/>
              <a:t>Your local </a:t>
            </a:r>
            <a:r>
              <a:rPr lang="en-US" dirty="0" err="1"/>
              <a:t>Git</a:t>
            </a:r>
            <a:r>
              <a:rPr lang="en-US" dirty="0"/>
              <a:t> repository contains references to the state of the branches on the remote repositories to which it is connected. These local references are called </a:t>
            </a:r>
            <a:r>
              <a:rPr lang="en-US" i="1" dirty="0"/>
              <a:t>remote tracking branches</a:t>
            </a:r>
            <a:r>
              <a:rPr lang="en-US" dirty="0"/>
              <a:t>. </a:t>
            </a:r>
          </a:p>
          <a:p>
            <a:pPr lvl="1"/>
            <a:r>
              <a:rPr lang="en-US" dirty="0"/>
              <a:t>You can see your </a:t>
            </a:r>
            <a:r>
              <a:rPr lang="en-US" i="1" dirty="0"/>
              <a:t>remote tracking branches</a:t>
            </a:r>
            <a:r>
              <a:rPr lang="en-US" dirty="0"/>
              <a:t> with the following command</a:t>
            </a:r>
          </a:p>
          <a:p>
            <a:pPr lvl="1"/>
            <a:r>
              <a:rPr lang="en-US" dirty="0" err="1"/>
              <a:t>git</a:t>
            </a:r>
            <a:r>
              <a:rPr lang="en-US" dirty="0"/>
              <a:t> branch -r </a:t>
            </a:r>
          </a:p>
          <a:p>
            <a:pPr lvl="1"/>
            <a:r>
              <a:rPr lang="en-US" dirty="0"/>
              <a:t>To see all branches or only the local branches you can use the following commands</a:t>
            </a:r>
          </a:p>
          <a:p>
            <a:pPr lvl="1"/>
            <a:r>
              <a:rPr lang="en-US" i="1" dirty="0"/>
              <a:t># list all local branches</a:t>
            </a:r>
            <a:r>
              <a:rPr lang="en-US" dirty="0"/>
              <a:t> </a:t>
            </a:r>
          </a:p>
          <a:p>
            <a:pPr lvl="1"/>
            <a:r>
              <a:rPr lang="en-US" dirty="0" err="1"/>
              <a:t>git</a:t>
            </a:r>
            <a:r>
              <a:rPr lang="en-US" dirty="0"/>
              <a:t> branch </a:t>
            </a:r>
          </a:p>
          <a:p>
            <a:pPr lvl="1"/>
            <a:r>
              <a:rPr lang="en-US" i="1" dirty="0"/>
              <a:t># list local and remote braches</a:t>
            </a:r>
            <a:r>
              <a:rPr lang="en-US" dirty="0"/>
              <a:t> </a:t>
            </a:r>
          </a:p>
          <a:p>
            <a:pPr lvl="1"/>
            <a:r>
              <a:rPr lang="en-US" dirty="0" err="1"/>
              <a:t>git</a:t>
            </a:r>
            <a:r>
              <a:rPr lang="en-US" dirty="0"/>
              <a:t> branch -a </a:t>
            </a:r>
          </a:p>
          <a:p>
            <a:r>
              <a:rPr lang="en-US" dirty="0"/>
              <a:t>Delete a remote branch </a:t>
            </a:r>
          </a:p>
          <a:p>
            <a:pPr lvl="1"/>
            <a:r>
              <a:rPr lang="en-US" dirty="0"/>
              <a:t>It is also save to delete a remote branch in your local </a:t>
            </a:r>
            <a:r>
              <a:rPr lang="en-US" dirty="0" err="1"/>
              <a:t>Git</a:t>
            </a:r>
            <a:r>
              <a:rPr lang="en-US" dirty="0"/>
              <a:t> repository. You can use the following command for that. </a:t>
            </a:r>
          </a:p>
          <a:p>
            <a:pPr lvl="1"/>
            <a:r>
              <a:rPr lang="en-US" dirty="0" err="1"/>
              <a:t>git</a:t>
            </a:r>
            <a:r>
              <a:rPr lang="en-US" dirty="0"/>
              <a:t> branch -d -r origin/&lt;remote branch&gt; </a:t>
            </a:r>
          </a:p>
          <a:p>
            <a:pPr lvl="1"/>
            <a:endParaRPr lang="en-US" dirty="0"/>
          </a:p>
        </p:txBody>
      </p:sp>
    </p:spTree>
    <p:extLst>
      <p:ext uri="{BB962C8B-B14F-4D97-AF65-F5344CB8AC3E}">
        <p14:creationId xmlns:p14="http://schemas.microsoft.com/office/powerpoint/2010/main" val="1781883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Branches</a:t>
            </a:r>
          </a:p>
        </p:txBody>
      </p:sp>
      <p:sp>
        <p:nvSpPr>
          <p:cNvPr id="3" name="Content Placeholder 2"/>
          <p:cNvSpPr>
            <a:spLocks noGrp="1"/>
          </p:cNvSpPr>
          <p:nvPr>
            <p:ph idx="1"/>
          </p:nvPr>
        </p:nvSpPr>
        <p:spPr>
          <a:xfrm>
            <a:off x="457200" y="938152"/>
            <a:ext cx="8229600" cy="5188012"/>
          </a:xfrm>
        </p:spPr>
        <p:txBody>
          <a:bodyPr>
            <a:normAutofit/>
          </a:bodyPr>
          <a:lstStyle/>
          <a:p>
            <a:pPr lvl="1"/>
            <a:r>
              <a:rPr lang="en-US" dirty="0"/>
              <a:t>You can create new </a:t>
            </a:r>
            <a:r>
              <a:rPr lang="en-US" i="1" dirty="0"/>
              <a:t>tracking branches</a:t>
            </a:r>
            <a:r>
              <a:rPr lang="en-US" dirty="0"/>
              <a:t> by specifying the </a:t>
            </a:r>
            <a:r>
              <a:rPr lang="en-US" i="1" dirty="0"/>
              <a:t>remote branch</a:t>
            </a:r>
            <a:r>
              <a:rPr lang="en-US" dirty="0"/>
              <a:t> during the creation of a branch. The following example demonstrates that. </a:t>
            </a:r>
          </a:p>
          <a:p>
            <a:pPr lvl="1"/>
            <a:r>
              <a:rPr lang="en-US" dirty="0"/>
              <a:t># setup a tracking branch called </a:t>
            </a:r>
            <a:r>
              <a:rPr lang="en-US" dirty="0" err="1"/>
              <a:t>newbrach</a:t>
            </a:r>
            <a:r>
              <a:rPr lang="en-US" dirty="0"/>
              <a:t># which tracks origin/</a:t>
            </a:r>
            <a:r>
              <a:rPr lang="en-US" dirty="0" err="1"/>
              <a:t>newbranch</a:t>
            </a:r>
            <a:endParaRPr lang="en-US" dirty="0"/>
          </a:p>
          <a:p>
            <a:pPr lvl="1"/>
            <a:r>
              <a:rPr lang="en-US" dirty="0" err="1"/>
              <a:t>git</a:t>
            </a:r>
            <a:r>
              <a:rPr lang="en-US" dirty="0"/>
              <a:t> checkout -b </a:t>
            </a:r>
            <a:r>
              <a:rPr lang="en-US" dirty="0" err="1"/>
              <a:t>newbranch</a:t>
            </a:r>
            <a:r>
              <a:rPr lang="en-US" dirty="0"/>
              <a:t> origin/</a:t>
            </a:r>
            <a:r>
              <a:rPr lang="en-US" dirty="0" err="1"/>
              <a:t>newbranch</a:t>
            </a:r>
            <a:r>
              <a:rPr lang="en-US" dirty="0"/>
              <a:t> </a:t>
            </a:r>
          </a:p>
          <a:p>
            <a:pPr lvl="1"/>
            <a:endParaRPr lang="en-US" dirty="0"/>
          </a:p>
        </p:txBody>
      </p:sp>
    </p:spTree>
    <p:extLst>
      <p:ext uri="{BB962C8B-B14F-4D97-AF65-F5344CB8AC3E}">
        <p14:creationId xmlns:p14="http://schemas.microsoft.com/office/powerpoint/2010/main" val="29155890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_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f2f9e500-2a4f-403e-abb1-514215aa6ea6">Template</Material_x0020_Type>
    <Levels xmlns="f2f9e500-2a4f-403e-abb1-514215aa6ea6">L1</Levels>
    <Category xmlns="f2f9e500-2a4f-403e-abb1-514215aa6ea6">Module Artifact</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B664C91369D984991AEE386D876C869" ma:contentTypeVersion="3" ma:contentTypeDescription="Create a new document." ma:contentTypeScope="" ma:versionID="a51899a532c37e5ca61817437f4815f9">
  <xsd:schema xmlns:xsd="http://www.w3.org/2001/XMLSchema" xmlns:xs="http://www.w3.org/2001/XMLSchema" xmlns:p="http://schemas.microsoft.com/office/2006/metadata/properties" xmlns:ns2="f2f9e500-2a4f-403e-abb1-514215aa6ea6" xmlns:ns3="952a6df7-b138-4f89-9bc4-e7a874ea3254" targetNamespace="http://schemas.microsoft.com/office/2006/metadata/properties" ma:root="true" ma:fieldsID="45d205d1640a34948cbc94912e7cd74a" ns2:_="" ns3:_="">
    <xsd:import namespace="f2f9e500-2a4f-403e-abb1-514215aa6ea6"/>
    <xsd:import namespace="952a6df7-b138-4f89-9bc4-e7a874ea3254"/>
    <xsd:element name="properties">
      <xsd:complexType>
        <xsd:sequence>
          <xsd:element name="documentManagement">
            <xsd:complexType>
              <xsd:all>
                <xsd:element ref="ns2:Levels" minOccurs="0"/>
                <xsd:element ref="ns2:Category" minOccurs="0"/>
                <xsd:element ref="ns2:Material_x0020_Type"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f9e500-2a4f-403e-abb1-514215aa6ea6" elementFormDefault="qualified">
    <xsd:import namespace="http://schemas.microsoft.com/office/2006/documentManagement/types"/>
    <xsd:import namespace="http://schemas.microsoft.com/office/infopath/2007/PartnerControls"/>
    <xsd:element name="Levels" ma:index="8" nillable="true" ma:displayName="Levels" ma:default="L1" ma:format="Dropdown" ma:internalName="Levels">
      <xsd:simpleType>
        <xsd:restriction base="dms:Choice">
          <xsd:enumeration value="L1"/>
          <xsd:enumeration value="L2"/>
          <xsd:enumeration value="L3"/>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952a6df7-b138-4f89-9bc4-e7a874ea3254"/>
    <ds:schemaRef ds:uri="f2f9e500-2a4f-403e-abb1-514215aa6ea6"/>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BDA86D3C-B34B-42E3-8C52-E875A69089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f9e500-2a4f-403e-abb1-514215aa6ea6"/>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3748</TotalTime>
  <Words>1821</Words>
  <Application>Microsoft Office PowerPoint</Application>
  <PresentationFormat>On-screen Show (4:3)</PresentationFormat>
  <Paragraphs>172</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Candara</vt:lpstr>
      <vt:lpstr>Verdana</vt:lpstr>
      <vt:lpstr>Wingdings</vt:lpstr>
      <vt:lpstr>Capgemini_Template</vt:lpstr>
      <vt:lpstr>GIT</vt:lpstr>
      <vt:lpstr>Lesson Objectives</vt:lpstr>
      <vt:lpstr>Tags</vt:lpstr>
      <vt:lpstr>Working with tags</vt:lpstr>
      <vt:lpstr>Branches</vt:lpstr>
      <vt:lpstr>Working with Branches</vt:lpstr>
      <vt:lpstr>Working with Branches</vt:lpstr>
      <vt:lpstr>Working with Branches</vt:lpstr>
      <vt:lpstr>Working with Branches</vt:lpstr>
      <vt:lpstr>Working with Branches</vt:lpstr>
      <vt:lpstr>Working with Branches</vt:lpstr>
      <vt:lpstr>Working with Branches</vt:lpstr>
      <vt:lpstr>Working with Branches</vt:lpstr>
      <vt:lpstr>Working with Branches</vt:lpstr>
      <vt:lpstr>PowerPoint Presentation</vt:lpstr>
      <vt:lpstr>PowerPoint Presentation</vt:lpstr>
      <vt:lpstr>Rebase</vt:lpstr>
      <vt:lpstr>Summary</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G, Hema</cp:lastModifiedBy>
  <cp:revision>407</cp:revision>
  <dcterms:created xsi:type="dcterms:W3CDTF">2012-05-18T02:59:15Z</dcterms:created>
  <dcterms:modified xsi:type="dcterms:W3CDTF">2017-12-04T03:55:19Z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0x010100CB664C91369D984991AEE386D876C869</vt:lpwstr>
  </property>
  <property fmtid="{D5CDD505-2E9C-101B-9397-08002B2CF9AE}" pid="4" name="_SourceUrl">
    <vt:lpwstr/>
  </property>
</Properties>
</file>