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76" r:id="rId6"/>
    <p:sldId id="277" r:id="rId7"/>
    <p:sldId id="278" r:id="rId8"/>
    <p:sldId id="289" r:id="rId9"/>
    <p:sldId id="290" r:id="rId10"/>
    <p:sldId id="291" r:id="rId11"/>
    <p:sldId id="282"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1" d="100"/>
          <a:sy n="81" d="100"/>
        </p:scale>
        <p:origin x="754"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Prediction</a:t>
            </a:r>
            <a:r>
              <a:rPr lang="en-US" baseline="0" dirty="0"/>
              <a:t> </a:t>
            </a:r>
            <a:r>
              <a:rPr lang="en-US" dirty="0"/>
              <a:t>Analysis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Sheet1!$A$2</c:f>
              <c:strCache>
                <c:ptCount val="1"/>
                <c:pt idx="0">
                  <c:v>Category 1</c:v>
                </c:pt>
              </c:strCache>
            </c:strRef>
          </c:cat>
          <c:val>
            <c:numRef>
              <c:f>Sheet1!$G$2</c:f>
              <c:numCache>
                <c:formatCode>General</c:formatCode>
                <c:ptCount val="1"/>
                <c:pt idx="0">
                  <c:v>0</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Sheet1!$A$2</c:f>
              <c:strCache>
                <c:ptCount val="1"/>
                <c:pt idx="0">
                  <c:v>Category 1</c:v>
                </c:pt>
              </c:strCache>
            </c:strRef>
          </c:cat>
          <c:val>
            <c:numRef>
              <c:f>Sheet1!$H$2</c:f>
              <c:numCache>
                <c:formatCode>General</c:formatCode>
                <c:ptCount val="1"/>
                <c:pt idx="0">
                  <c:v>0</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315"/>
        <c:overlap val="-40"/>
        <c:axId val="389775312"/>
        <c:axId val="389775968"/>
      </c:barChart>
      <c:catAx>
        <c:axId val="3897753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89775968"/>
        <c:crosses val="autoZero"/>
        <c:auto val="1"/>
        <c:lblAlgn val="ctr"/>
        <c:lblOffset val="100"/>
        <c:noMultiLvlLbl val="0"/>
      </c:catAx>
      <c:valAx>
        <c:axId val="389775968"/>
        <c:scaling>
          <c:orientation val="minMax"/>
        </c:scaling>
        <c:delete val="1"/>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9/20/2024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19016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060200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39493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964806"/>
            <a:ext cx="9090212" cy="1384995"/>
          </a:xfrm>
        </p:spPr>
        <p:txBody>
          <a:bodyPr wrap="square" lIns="0" tIns="0" rIns="0" bIns="0" anchor="t">
            <a:spAutoFit/>
          </a:bodyPr>
          <a:lstStyle/>
          <a:p>
            <a:r>
              <a:rPr lang="en-US" b="1" dirty="0">
                <a:solidFill>
                  <a:schemeClr val="bg1"/>
                </a:solidFill>
              </a:rPr>
              <a:t>Data Spark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23562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Product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PRODUCT ANALYSIS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FINANCIAL ANALYSIS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ECONOMICAL ANALYSIS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737855" y="506422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MARKET 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TECHNICAL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 name="Group 6" descr="Icon of money. ">
            <a:extLst>
              <a:ext uri="{FF2B5EF4-FFF2-40B4-BE49-F238E27FC236}">
                <a16:creationId xmlns:a16="http://schemas.microsoft.com/office/drawing/2014/main" id="{2E1F3E51-D8B0-CC60-9ABA-BADBC1EA7FD9}"/>
              </a:ext>
            </a:extLst>
          </p:cNvPr>
          <p:cNvGrpSpPr/>
          <p:nvPr/>
        </p:nvGrpSpPr>
        <p:grpSpPr>
          <a:xfrm>
            <a:off x="7112333" y="1778378"/>
            <a:ext cx="380334" cy="382447"/>
            <a:chOff x="3746500" y="1344613"/>
            <a:chExt cx="285750" cy="287338"/>
          </a:xfrm>
          <a:solidFill>
            <a:schemeClr val="bg1"/>
          </a:solidFill>
        </p:grpSpPr>
        <p:sp>
          <p:nvSpPr>
            <p:cNvPr id="9" name="Freeform 497">
              <a:extLst>
                <a:ext uri="{FF2B5EF4-FFF2-40B4-BE49-F238E27FC236}">
                  <a16:creationId xmlns:a16="http://schemas.microsoft.com/office/drawing/2014/main" id="{905834FB-7D98-8013-FAEB-BBBF9914D9A7}"/>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498">
              <a:extLst>
                <a:ext uri="{FF2B5EF4-FFF2-40B4-BE49-F238E27FC236}">
                  <a16:creationId xmlns:a16="http://schemas.microsoft.com/office/drawing/2014/main" id="{D41D5255-C2DF-65D5-F54E-0149A10524EF}"/>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99">
              <a:extLst>
                <a:ext uri="{FF2B5EF4-FFF2-40B4-BE49-F238E27FC236}">
                  <a16:creationId xmlns:a16="http://schemas.microsoft.com/office/drawing/2014/main" id="{202400CB-639F-15E7-8CE8-F16A5216E09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0">
              <a:extLst>
                <a:ext uri="{FF2B5EF4-FFF2-40B4-BE49-F238E27FC236}">
                  <a16:creationId xmlns:a16="http://schemas.microsoft.com/office/drawing/2014/main" id="{5D380315-712D-CE12-D0BE-95DCF81F85CF}"/>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01">
              <a:extLst>
                <a:ext uri="{FF2B5EF4-FFF2-40B4-BE49-F238E27FC236}">
                  <a16:creationId xmlns:a16="http://schemas.microsoft.com/office/drawing/2014/main" id="{C4945A07-B20B-5E15-BA2D-9E10121A8F56}"/>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02">
              <a:extLst>
                <a:ext uri="{FF2B5EF4-FFF2-40B4-BE49-F238E27FC236}">
                  <a16:creationId xmlns:a16="http://schemas.microsoft.com/office/drawing/2014/main" id="{4D2725F8-42A9-A4C7-6869-0139D8F338DE}"/>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503">
              <a:extLst>
                <a:ext uri="{FF2B5EF4-FFF2-40B4-BE49-F238E27FC236}">
                  <a16:creationId xmlns:a16="http://schemas.microsoft.com/office/drawing/2014/main" id="{EB1B4442-D110-CF44-3CC8-D1C08C5B6B97}"/>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504">
              <a:extLst>
                <a:ext uri="{FF2B5EF4-FFF2-40B4-BE49-F238E27FC236}">
                  <a16:creationId xmlns:a16="http://schemas.microsoft.com/office/drawing/2014/main" id="{7BAB68DA-1095-5AED-B2C8-40558F682046}"/>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Freeform 4197" descr="Icon of shopping cart.">
            <a:extLst>
              <a:ext uri="{FF2B5EF4-FFF2-40B4-BE49-F238E27FC236}">
                <a16:creationId xmlns:a16="http://schemas.microsoft.com/office/drawing/2014/main" id="{186B11E2-6780-6799-DACB-F054FE0DAEDD}"/>
              </a:ext>
            </a:extLst>
          </p:cNvPr>
          <p:cNvSpPr>
            <a:spLocks noEditPoints="1"/>
          </p:cNvSpPr>
          <p:nvPr/>
        </p:nvSpPr>
        <p:spPr bwMode="auto">
          <a:xfrm>
            <a:off x="4699333" y="1788420"/>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4344" descr="Icon of wrench. ">
            <a:extLst>
              <a:ext uri="{FF2B5EF4-FFF2-40B4-BE49-F238E27FC236}">
                <a16:creationId xmlns:a16="http://schemas.microsoft.com/office/drawing/2014/main" id="{3D37E94A-C711-47B5-D7CE-62C664E6E7F8}"/>
              </a:ext>
            </a:extLst>
          </p:cNvPr>
          <p:cNvSpPr>
            <a:spLocks/>
          </p:cNvSpPr>
          <p:nvPr/>
        </p:nvSpPr>
        <p:spPr bwMode="auto">
          <a:xfrm>
            <a:off x="4699333" y="5281494"/>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7" name="Group 46" descr="Icon of abacus. ">
            <a:extLst>
              <a:ext uri="{FF2B5EF4-FFF2-40B4-BE49-F238E27FC236}">
                <a16:creationId xmlns:a16="http://schemas.microsoft.com/office/drawing/2014/main" id="{6B726E36-0D16-AA29-559A-323678D7F426}"/>
              </a:ext>
            </a:extLst>
          </p:cNvPr>
          <p:cNvGrpSpPr/>
          <p:nvPr/>
        </p:nvGrpSpPr>
        <p:grpSpPr>
          <a:xfrm>
            <a:off x="7023402" y="5323000"/>
            <a:ext cx="382447" cy="382447"/>
            <a:chOff x="877888" y="771525"/>
            <a:chExt cx="287338" cy="287338"/>
          </a:xfrm>
          <a:solidFill>
            <a:schemeClr val="bg1"/>
          </a:solidFill>
        </p:grpSpPr>
        <p:sp>
          <p:nvSpPr>
            <p:cNvPr id="48" name="Freeform 324">
              <a:extLst>
                <a:ext uri="{FF2B5EF4-FFF2-40B4-BE49-F238E27FC236}">
                  <a16:creationId xmlns:a16="http://schemas.microsoft.com/office/drawing/2014/main" id="{018AD53A-EEF5-D306-918B-15E40FAC01AC}"/>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25">
              <a:extLst>
                <a:ext uri="{FF2B5EF4-FFF2-40B4-BE49-F238E27FC236}">
                  <a16:creationId xmlns:a16="http://schemas.microsoft.com/office/drawing/2014/main" id="{F00CB5A3-5F80-85E0-2374-069056919571}"/>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26">
              <a:extLst>
                <a:ext uri="{FF2B5EF4-FFF2-40B4-BE49-F238E27FC236}">
                  <a16:creationId xmlns:a16="http://schemas.microsoft.com/office/drawing/2014/main" id="{BBC8EF0A-77E1-2304-F9C7-21539D29C6B1}"/>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27">
              <a:extLst>
                <a:ext uri="{FF2B5EF4-FFF2-40B4-BE49-F238E27FC236}">
                  <a16:creationId xmlns:a16="http://schemas.microsoft.com/office/drawing/2014/main" id="{F42E651C-AAB9-4184-C904-E6C00F51FFAC}"/>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Product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203546"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334152"/>
            <a:ext cx="1384896" cy="492443"/>
          </a:xfrm>
          <a:prstGeom prst="rect">
            <a:avLst/>
          </a:prstGeom>
        </p:spPr>
        <p:txBody>
          <a:bodyPr wrap="square" lIns="0" tIns="0" rIns="0" bIns="0">
            <a:spAutoFit/>
          </a:bodyPr>
          <a:lstStyle/>
          <a:p>
            <a:pPr algn="ctr"/>
            <a:r>
              <a:rPr lang="en-US" sz="1600" b="1" dirty="0">
                <a:solidFill>
                  <a:schemeClr val="accent4">
                    <a:lumMod val="75000"/>
                  </a:schemeClr>
                </a:solidFill>
              </a:rPr>
              <a:t>MARKET</a:t>
            </a:r>
            <a:r>
              <a:rPr lang="en-US" sz="1600" b="1" dirty="0">
                <a:solidFill>
                  <a:schemeClr val="bg1"/>
                </a:solidFill>
              </a:rPr>
              <a:t> </a:t>
            </a:r>
            <a:r>
              <a:rPr lang="en-US" sz="1600" b="1" dirty="0">
                <a:solidFill>
                  <a:schemeClr val="accent4">
                    <a:lumMod val="75000"/>
                  </a:schemeClr>
                </a:solidFill>
              </a:rPr>
              <a:t>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334152"/>
            <a:ext cx="1334621" cy="492443"/>
          </a:xfrm>
          <a:prstGeom prst="rect">
            <a:avLst/>
          </a:prstGeom>
        </p:spPr>
        <p:txBody>
          <a:bodyPr wrap="square" lIns="0" tIns="0" rIns="0" bIns="0">
            <a:spAutoFit/>
          </a:bodyPr>
          <a:lstStyle/>
          <a:p>
            <a:pPr algn="ctr"/>
            <a:r>
              <a:rPr lang="en-US" sz="1600" b="1" dirty="0">
                <a:solidFill>
                  <a:schemeClr val="accent5">
                    <a:lumMod val="75000"/>
                  </a:schemeClr>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367956"/>
            <a:ext cx="1367117" cy="492443"/>
          </a:xfrm>
          <a:prstGeom prst="rect">
            <a:avLst/>
          </a:prstGeom>
        </p:spPr>
        <p:txBody>
          <a:bodyPr wrap="square" lIns="0" tIns="0" rIns="0" bIns="0">
            <a:spAutoFit/>
          </a:bodyPr>
          <a:lstStyle/>
          <a:p>
            <a:pPr algn="ctr"/>
            <a:r>
              <a:rPr lang="en-US" sz="1600" b="1" dirty="0">
                <a:solidFill>
                  <a:schemeClr val="accent4">
                    <a:lumMod val="75000"/>
                  </a:schemeClr>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367956"/>
            <a:ext cx="1414600" cy="492443"/>
          </a:xfrm>
          <a:prstGeom prst="rect">
            <a:avLst/>
          </a:prstGeom>
        </p:spPr>
        <p:txBody>
          <a:bodyPr wrap="square" lIns="0" tIns="0" rIns="0" bIns="0">
            <a:spAutoFit/>
          </a:bodyPr>
          <a:lstStyle/>
          <a:p>
            <a:pPr algn="ctr"/>
            <a:r>
              <a:rPr lang="en-US" sz="1600" b="1" dirty="0">
                <a:solidFill>
                  <a:schemeClr val="accent5">
                    <a:lumMod val="75000"/>
                  </a:schemeClr>
                </a:solidFill>
              </a:rPr>
              <a:t>ECONOMIC</a:t>
            </a:r>
            <a:r>
              <a:rPr lang="en-US" sz="1600" b="1" dirty="0">
                <a:solidFill>
                  <a:schemeClr val="bg1"/>
                </a:solidFill>
              </a:rPr>
              <a:t> </a:t>
            </a:r>
            <a:r>
              <a:rPr lang="en-US" sz="1600" b="1" dirty="0">
                <a:solidFill>
                  <a:schemeClr val="accent5">
                    <a:lumMod val="75000"/>
                  </a:schemeClr>
                </a:solidFill>
              </a:rPr>
              <a:t>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740060" y="2886560"/>
            <a:ext cx="2005025" cy="2398926"/>
          </a:xfrm>
          <a:prstGeom prst="rect">
            <a:avLst/>
          </a:prstGeom>
        </p:spPr>
        <p:txBody>
          <a:bodyPr wrap="square" lIns="0" tIns="0" rIns="0" bIns="0" anchor="t">
            <a:spAutoFit/>
          </a:bodyPr>
          <a:lstStyle/>
          <a:p>
            <a:pPr algn="ctr">
              <a:lnSpc>
                <a:spcPts val="1900"/>
              </a:lnSpc>
            </a:pPr>
            <a:r>
              <a:rPr lang="en-US" sz="800" dirty="0">
                <a:solidFill>
                  <a:schemeClr val="bg1"/>
                </a:solidFill>
              </a:rPr>
              <a:t>The dashboard highlights sales performance across various categories like "Audio," "Home Appliances," and "Cameras and Computers." The highest sales seem to be in the "Audio" category. This suggests strong demand in the consumer electronics market, particularly for audio products. It may be beneficial to explore emerging trends in audio technology and analyze competitor positioning to capitalize on this growing segment.</a:t>
            </a:r>
            <a:endParaRPr lang="en-US" sz="8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3" y="2886561"/>
            <a:ext cx="1721436" cy="2155270"/>
          </a:xfrm>
          <a:prstGeom prst="rect">
            <a:avLst/>
          </a:prstGeom>
        </p:spPr>
        <p:txBody>
          <a:bodyPr wrap="square" lIns="0" tIns="0" rIns="0" bIns="0" anchor="t">
            <a:spAutoFit/>
          </a:bodyPr>
          <a:lstStyle/>
          <a:p>
            <a:pPr algn="ctr">
              <a:lnSpc>
                <a:spcPts val="1900"/>
              </a:lnSpc>
            </a:pPr>
            <a:r>
              <a:rPr lang="en-US" sz="800" dirty="0">
                <a:solidFill>
                  <a:schemeClr val="bg1"/>
                </a:solidFill>
                <a:cs typeface="Segoe UI" panose="020B0502040204020203" pitchFamily="34" charset="0"/>
              </a:rPr>
              <a:t> </a:t>
            </a:r>
            <a:r>
              <a:rPr lang="en-US" sz="800" dirty="0">
                <a:solidFill>
                  <a:schemeClr val="bg1"/>
                </a:solidFill>
              </a:rPr>
              <a:t>Categories with consistent sales growth (like audio) might suggest opportunities for expanding product lines or focusing marketing strategies. The use of subcategories and brands allows you to monitor performance and optimize your sales approach by adjusting inventory, pricing, and marketing for underperforming categories.</a:t>
            </a:r>
            <a:endParaRPr lang="en-US" sz="8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097870" y="2781582"/>
            <a:ext cx="1996266" cy="2886239"/>
          </a:xfrm>
          <a:prstGeom prst="rect">
            <a:avLst/>
          </a:prstGeom>
        </p:spPr>
        <p:txBody>
          <a:bodyPr wrap="square" lIns="0" tIns="0" rIns="0" bIns="0" anchor="t">
            <a:spAutoFit/>
          </a:bodyPr>
          <a:lstStyle/>
          <a:p>
            <a:pPr algn="ctr">
              <a:lnSpc>
                <a:spcPts val="1900"/>
              </a:lnSpc>
            </a:pPr>
            <a:r>
              <a:rPr lang="en-US" sz="800" dirty="0"/>
              <a:t>With total sales around 593.20K, the company's revenue appears diversified across several categories, though some product lines (like "Games and Toys") contribute less to overall sales. Focusing on high-revenue segments like audio products could help optimize financial performance. Additionally, understanding profit margins within these segments will reveal areas where operational efficiency or cost reduction could increase profitability.</a:t>
            </a:r>
          </a:p>
          <a:p>
            <a:pPr algn="ctr">
              <a:lnSpc>
                <a:spcPts val="1900"/>
              </a:lnSpc>
            </a:pPr>
            <a:endParaRPr lang="en-US" sz="8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2826596"/>
            <a:ext cx="1898362" cy="2398926"/>
          </a:xfrm>
          <a:prstGeom prst="rect">
            <a:avLst/>
          </a:prstGeom>
        </p:spPr>
        <p:txBody>
          <a:bodyPr wrap="square" lIns="0" tIns="0" rIns="0" bIns="0" anchor="t">
            <a:spAutoFit/>
          </a:bodyPr>
          <a:lstStyle/>
          <a:p>
            <a:pPr algn="ctr">
              <a:lnSpc>
                <a:spcPts val="1900"/>
              </a:lnSpc>
            </a:pPr>
            <a:r>
              <a:rPr lang="en-US" sz="800" dirty="0">
                <a:solidFill>
                  <a:schemeClr val="bg1"/>
                </a:solidFill>
                <a:cs typeface="Segoe UI" panose="020B0502040204020203" pitchFamily="34" charset="0"/>
              </a:rPr>
              <a:t> </a:t>
            </a:r>
            <a:r>
              <a:rPr lang="en-US" sz="800" dirty="0"/>
              <a:t>Economic conditions, such as consumer spending trends and inflation, could impact the observed sales distribution. Categories like "Home Appliances" or "TV and Video" are typically more sensitive to economic cycles. Lower sales in such categories might indicate that consumers are prioritizing lower-cost, high-entertainment products (like audio equipment), likely due to tighter budgets.</a:t>
            </a:r>
            <a:endParaRPr lang="en-US" sz="800"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1708" y="1872072"/>
            <a:ext cx="394687" cy="335022"/>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1881831"/>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1913671"/>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80159" y="1853450"/>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457200"/>
            <a:ext cx="3932238" cy="1600200"/>
          </a:xfrm>
        </p:spPr>
        <p:txBody>
          <a:bodyPr>
            <a:normAutofit fontScale="90000"/>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32" name="TextBox 31">
            <a:extLst>
              <a:ext uri="{FF2B5EF4-FFF2-40B4-BE49-F238E27FC236}">
                <a16:creationId xmlns:a16="http://schemas.microsoft.com/office/drawing/2014/main" id="{47D9C1CC-A1BC-3C6C-8C4F-270E8142B3A3}"/>
              </a:ext>
            </a:extLst>
          </p:cNvPr>
          <p:cNvSpPr txBox="1"/>
          <p:nvPr/>
        </p:nvSpPr>
        <p:spPr>
          <a:xfrm>
            <a:off x="4600280" y="338230"/>
            <a:ext cx="3195687" cy="369332"/>
          </a:xfrm>
          <a:prstGeom prst="rect">
            <a:avLst/>
          </a:prstGeom>
          <a:noFill/>
        </p:spPr>
        <p:txBody>
          <a:bodyPr wrap="square" rtlCol="0">
            <a:spAutoFit/>
          </a:bodyPr>
          <a:lstStyle/>
          <a:p>
            <a:r>
              <a:rPr lang="en-IN" dirty="0">
                <a:latin typeface="Arial Black" panose="020B0A04020102020204" pitchFamily="34" charset="0"/>
              </a:rPr>
              <a:t>PRODUCT ANALYSIS</a:t>
            </a:r>
          </a:p>
        </p:txBody>
      </p:sp>
      <p:sp>
        <p:nvSpPr>
          <p:cNvPr id="33" name="TextBox 32">
            <a:extLst>
              <a:ext uri="{FF2B5EF4-FFF2-40B4-BE49-F238E27FC236}">
                <a16:creationId xmlns:a16="http://schemas.microsoft.com/office/drawing/2014/main" id="{C4454000-0261-3714-1821-BE756AF25FB3}"/>
              </a:ext>
            </a:extLst>
          </p:cNvPr>
          <p:cNvSpPr txBox="1"/>
          <p:nvPr/>
        </p:nvSpPr>
        <p:spPr>
          <a:xfrm>
            <a:off x="499622" y="1376312"/>
            <a:ext cx="11547834"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4">
                    <a:lumMod val="75000"/>
                  </a:schemeClr>
                </a:solidFill>
              </a:rPr>
              <a:t>Home Appliances, Computers, Cameras placed the Important role in Sales rather than Toys, Games, Books. Because the average age of the Customers is in between 40-60 age. So rather than increasing the Products on Game &amp; Toys Category we need to give focus on some other Categories for increasing the Sales. While Introducing the New Products at Games, Books we need to Consider the Customer age.</a:t>
            </a:r>
          </a:p>
        </p:txBody>
      </p:sp>
      <p:sp>
        <p:nvSpPr>
          <p:cNvPr id="43" name="TextBox 42">
            <a:extLst>
              <a:ext uri="{FF2B5EF4-FFF2-40B4-BE49-F238E27FC236}">
                <a16:creationId xmlns:a16="http://schemas.microsoft.com/office/drawing/2014/main" id="{DA080671-F877-4EE5-549C-454364E02DE6}"/>
              </a:ext>
            </a:extLst>
          </p:cNvPr>
          <p:cNvSpPr txBox="1"/>
          <p:nvPr/>
        </p:nvSpPr>
        <p:spPr>
          <a:xfrm>
            <a:off x="499622" y="2974155"/>
            <a:ext cx="11692377" cy="923330"/>
          </a:xfrm>
          <a:prstGeom prst="rect">
            <a:avLst/>
          </a:prstGeom>
          <a:noFill/>
        </p:spPr>
        <p:txBody>
          <a:bodyPr wrap="square" rtlCol="0" anchor="t">
            <a:spAutoFit/>
          </a:bodyPr>
          <a:lstStyle/>
          <a:p>
            <a:pPr marL="285750" indent="-285750">
              <a:buFont typeface="Arial" panose="020B0604020202020204" pitchFamily="34" charset="0"/>
              <a:buChar char="•"/>
            </a:pPr>
            <a:r>
              <a:rPr lang="en-IN" dirty="0">
                <a:solidFill>
                  <a:schemeClr val="accent5">
                    <a:lumMod val="75000"/>
                  </a:schemeClr>
                </a:solidFill>
                <a:latin typeface="Bahnschrift" panose="020B0502040204020203" pitchFamily="34" charset="0"/>
              </a:rPr>
              <a:t>In each Category the Total No. of Sales is differ by Sub-Category. We need to focus on the each individual Products. For </a:t>
            </a:r>
            <a:r>
              <a:rPr lang="en-IN" dirty="0" err="1">
                <a:solidFill>
                  <a:schemeClr val="accent5">
                    <a:lumMod val="75000"/>
                  </a:schemeClr>
                </a:solidFill>
                <a:latin typeface="Bahnschrift" panose="020B0502040204020203" pitchFamily="34" charset="0"/>
              </a:rPr>
              <a:t>eg.</a:t>
            </a:r>
            <a:r>
              <a:rPr lang="en-IN" dirty="0">
                <a:solidFill>
                  <a:schemeClr val="accent5">
                    <a:lumMod val="75000"/>
                  </a:schemeClr>
                </a:solidFill>
                <a:latin typeface="Bahnschrift" panose="020B0502040204020203" pitchFamily="34" charset="0"/>
              </a:rPr>
              <a:t>, If we take Computers, Cell Phones, Camera the Accessories part sold out at Very Low Level. For improving the Sales in that Part we need to give some Additional Discounts ,Offers etc… </a:t>
            </a:r>
          </a:p>
        </p:txBody>
      </p:sp>
      <p:sp>
        <p:nvSpPr>
          <p:cNvPr id="128" name="TextBox 127">
            <a:extLst>
              <a:ext uri="{FF2B5EF4-FFF2-40B4-BE49-F238E27FC236}">
                <a16:creationId xmlns:a16="http://schemas.microsoft.com/office/drawing/2014/main" id="{85CCC83D-05EC-B5F8-727D-9BE32372782E}"/>
              </a:ext>
            </a:extLst>
          </p:cNvPr>
          <p:cNvSpPr txBox="1"/>
          <p:nvPr/>
        </p:nvSpPr>
        <p:spPr>
          <a:xfrm>
            <a:off x="829560" y="4399676"/>
            <a:ext cx="11849492" cy="923330"/>
          </a:xfrm>
          <a:prstGeom prst="rect">
            <a:avLst/>
          </a:prstGeom>
          <a:noFill/>
        </p:spPr>
        <p:txBody>
          <a:bodyPr wrap="square" rtlCol="0">
            <a:spAutoFit/>
          </a:bodyPr>
          <a:lstStyle/>
          <a:p>
            <a:r>
              <a:rPr lang="en-IN" b="1" dirty="0">
                <a:solidFill>
                  <a:schemeClr val="accent4">
                    <a:lumMod val="75000"/>
                  </a:schemeClr>
                </a:solidFill>
              </a:rPr>
              <a:t>According to the Price Unit The Contoso brand are the highest Brand sold the Products .If we take Home Appliances </a:t>
            </a:r>
          </a:p>
          <a:p>
            <a:r>
              <a:rPr lang="en-IN" b="1" dirty="0">
                <a:solidFill>
                  <a:schemeClr val="accent4">
                    <a:lumMod val="75000"/>
                  </a:schemeClr>
                </a:solidFill>
              </a:rPr>
              <a:t>the Contoso Brand sold more rather than other Brand. The other Brands like </a:t>
            </a:r>
            <a:r>
              <a:rPr lang="en-IN" b="1" dirty="0" err="1">
                <a:solidFill>
                  <a:schemeClr val="accent4">
                    <a:lumMod val="75000"/>
                  </a:schemeClr>
                </a:solidFill>
              </a:rPr>
              <a:t>Litware</a:t>
            </a:r>
            <a:r>
              <a:rPr lang="en-IN" b="1" dirty="0">
                <a:solidFill>
                  <a:schemeClr val="accent4">
                    <a:lumMod val="75000"/>
                  </a:schemeClr>
                </a:solidFill>
              </a:rPr>
              <a:t> ,</a:t>
            </a:r>
            <a:r>
              <a:rPr lang="en-IN" b="1" dirty="0" err="1">
                <a:solidFill>
                  <a:schemeClr val="accent4">
                    <a:lumMod val="75000"/>
                  </a:schemeClr>
                </a:solidFill>
              </a:rPr>
              <a:t>Fabricam</a:t>
            </a:r>
            <a:r>
              <a:rPr lang="en-IN" b="1" dirty="0">
                <a:solidFill>
                  <a:schemeClr val="accent4">
                    <a:lumMod val="75000"/>
                  </a:schemeClr>
                </a:solidFill>
              </a:rPr>
              <a:t> they need to do  Benchmark the </a:t>
            </a:r>
            <a:r>
              <a:rPr lang="en-IN" b="1" dirty="0" err="1">
                <a:solidFill>
                  <a:schemeClr val="accent4">
                    <a:lumMod val="75000"/>
                  </a:schemeClr>
                </a:solidFill>
              </a:rPr>
              <a:t>Competator</a:t>
            </a:r>
            <a:r>
              <a:rPr lang="en-IN" b="1" dirty="0">
                <a:solidFill>
                  <a:schemeClr val="accent4">
                    <a:lumMod val="75000"/>
                  </a:schemeClr>
                </a:solidFill>
              </a:rPr>
              <a:t> Company. And also they need to give the Products at Some Discounts, Offers etc…</a:t>
            </a:r>
            <a:endParaRPr lang="en-IN" b="1" dirty="0"/>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457200"/>
            <a:ext cx="3932238" cy="1600200"/>
          </a:xfrm>
        </p:spPr>
        <p:txBody>
          <a:bodyPr>
            <a:normAutofit fontScale="90000"/>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32" name="TextBox 31">
            <a:extLst>
              <a:ext uri="{FF2B5EF4-FFF2-40B4-BE49-F238E27FC236}">
                <a16:creationId xmlns:a16="http://schemas.microsoft.com/office/drawing/2014/main" id="{47D9C1CC-A1BC-3C6C-8C4F-270E8142B3A3}"/>
              </a:ext>
            </a:extLst>
          </p:cNvPr>
          <p:cNvSpPr txBox="1"/>
          <p:nvPr/>
        </p:nvSpPr>
        <p:spPr>
          <a:xfrm>
            <a:off x="4543720" y="153565"/>
            <a:ext cx="3352979" cy="369332"/>
          </a:xfrm>
          <a:prstGeom prst="rect">
            <a:avLst/>
          </a:prstGeom>
          <a:noFill/>
        </p:spPr>
        <p:txBody>
          <a:bodyPr wrap="square" rtlCol="0">
            <a:spAutoFit/>
          </a:bodyPr>
          <a:lstStyle/>
          <a:p>
            <a:r>
              <a:rPr lang="en-IN" dirty="0">
                <a:latin typeface="Arial Black" panose="020B0A04020102020204" pitchFamily="34" charset="0"/>
              </a:rPr>
              <a:t>CUSTOMER ANALYSIS</a:t>
            </a:r>
          </a:p>
        </p:txBody>
      </p:sp>
      <p:sp>
        <p:nvSpPr>
          <p:cNvPr id="33" name="TextBox 32">
            <a:extLst>
              <a:ext uri="{FF2B5EF4-FFF2-40B4-BE49-F238E27FC236}">
                <a16:creationId xmlns:a16="http://schemas.microsoft.com/office/drawing/2014/main" id="{C4454000-0261-3714-1821-BE756AF25FB3}"/>
              </a:ext>
            </a:extLst>
          </p:cNvPr>
          <p:cNvSpPr txBox="1"/>
          <p:nvPr/>
        </p:nvSpPr>
        <p:spPr>
          <a:xfrm>
            <a:off x="499622" y="1376312"/>
            <a:ext cx="11547834" cy="923330"/>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4">
                    <a:lumMod val="75000"/>
                  </a:schemeClr>
                </a:solidFill>
              </a:rPr>
              <a:t>Male Customers placed the Highest Order while Comparing to the Female Customers. Mostly in US the Total No. of Customers is High. We need to give some attention for Women to increase the Sales. Need to give some Coupons, Discounts especially for women.</a:t>
            </a:r>
          </a:p>
        </p:txBody>
      </p:sp>
      <p:sp>
        <p:nvSpPr>
          <p:cNvPr id="43" name="TextBox 42">
            <a:extLst>
              <a:ext uri="{FF2B5EF4-FFF2-40B4-BE49-F238E27FC236}">
                <a16:creationId xmlns:a16="http://schemas.microsoft.com/office/drawing/2014/main" id="{DA080671-F877-4EE5-549C-454364E02DE6}"/>
              </a:ext>
            </a:extLst>
          </p:cNvPr>
          <p:cNvSpPr txBox="1"/>
          <p:nvPr/>
        </p:nvSpPr>
        <p:spPr>
          <a:xfrm>
            <a:off x="499622" y="2974155"/>
            <a:ext cx="11692377" cy="646331"/>
          </a:xfrm>
          <a:prstGeom prst="rect">
            <a:avLst/>
          </a:prstGeom>
          <a:noFill/>
        </p:spPr>
        <p:txBody>
          <a:bodyPr wrap="square" rtlCol="0" anchor="t">
            <a:spAutoFit/>
          </a:bodyPr>
          <a:lstStyle/>
          <a:p>
            <a:pPr marL="285750" indent="-285750">
              <a:buFont typeface="Arial" panose="020B0604020202020204" pitchFamily="34" charset="0"/>
              <a:buChar char="•"/>
            </a:pPr>
            <a:r>
              <a:rPr lang="en-IN" dirty="0">
                <a:solidFill>
                  <a:schemeClr val="accent5">
                    <a:lumMod val="75000"/>
                  </a:schemeClr>
                </a:solidFill>
                <a:latin typeface="Bahnschrift" panose="020B0502040204020203" pitchFamily="34" charset="0"/>
              </a:rPr>
              <a:t>The Average age of the Customers is In Between 40-60 . So we need to Target the Average age between     30-40. For that we need to Implement the New Products considering the Average Age.</a:t>
            </a:r>
          </a:p>
        </p:txBody>
      </p:sp>
      <p:sp>
        <p:nvSpPr>
          <p:cNvPr id="128" name="TextBox 127">
            <a:extLst>
              <a:ext uri="{FF2B5EF4-FFF2-40B4-BE49-F238E27FC236}">
                <a16:creationId xmlns:a16="http://schemas.microsoft.com/office/drawing/2014/main" id="{85CCC83D-05EC-B5F8-727D-9BE32372782E}"/>
              </a:ext>
            </a:extLst>
          </p:cNvPr>
          <p:cNvSpPr txBox="1"/>
          <p:nvPr/>
        </p:nvSpPr>
        <p:spPr>
          <a:xfrm>
            <a:off x="829560" y="4399676"/>
            <a:ext cx="11849492" cy="1200329"/>
          </a:xfrm>
          <a:prstGeom prst="rect">
            <a:avLst/>
          </a:prstGeom>
          <a:noFill/>
        </p:spPr>
        <p:txBody>
          <a:bodyPr wrap="square" rtlCol="0">
            <a:spAutoFit/>
          </a:bodyPr>
          <a:lstStyle/>
          <a:p>
            <a:r>
              <a:rPr lang="en-IN" b="1" dirty="0">
                <a:solidFill>
                  <a:schemeClr val="accent4">
                    <a:lumMod val="75000"/>
                  </a:schemeClr>
                </a:solidFill>
              </a:rPr>
              <a:t>While Comparing to Other Countries the United State Customers placed more Order while comparing to other</a:t>
            </a:r>
          </a:p>
          <a:p>
            <a:r>
              <a:rPr lang="en-IN" b="1" dirty="0">
                <a:solidFill>
                  <a:schemeClr val="accent4">
                    <a:lumMod val="75000"/>
                  </a:schemeClr>
                </a:solidFill>
              </a:rPr>
              <a:t>Countries. We analysis the reason that in US the Stores are more while comparing to Order. In Order to increase the </a:t>
            </a:r>
          </a:p>
          <a:p>
            <a:r>
              <a:rPr lang="en-IN" b="1" dirty="0">
                <a:solidFill>
                  <a:schemeClr val="accent4">
                    <a:lumMod val="75000"/>
                  </a:schemeClr>
                </a:solidFill>
              </a:rPr>
              <a:t>Customers, we need to Open some New Stores.</a:t>
            </a:r>
          </a:p>
          <a:p>
            <a:endParaRPr lang="en-IN" b="1" dirty="0"/>
          </a:p>
        </p:txBody>
      </p:sp>
    </p:spTree>
    <p:extLst>
      <p:ext uri="{BB962C8B-B14F-4D97-AF65-F5344CB8AC3E}">
        <p14:creationId xmlns:p14="http://schemas.microsoft.com/office/powerpoint/2010/main" val="118012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457200"/>
            <a:ext cx="3932238" cy="1600200"/>
          </a:xfrm>
        </p:spPr>
        <p:txBody>
          <a:bodyPr>
            <a:normAutofit fontScale="90000"/>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32" name="TextBox 31">
            <a:extLst>
              <a:ext uri="{FF2B5EF4-FFF2-40B4-BE49-F238E27FC236}">
                <a16:creationId xmlns:a16="http://schemas.microsoft.com/office/drawing/2014/main" id="{47D9C1CC-A1BC-3C6C-8C4F-270E8142B3A3}"/>
              </a:ext>
            </a:extLst>
          </p:cNvPr>
          <p:cNvSpPr txBox="1"/>
          <p:nvPr/>
        </p:nvSpPr>
        <p:spPr>
          <a:xfrm>
            <a:off x="4911365" y="153565"/>
            <a:ext cx="2985334" cy="369293"/>
          </a:xfrm>
          <a:prstGeom prst="rect">
            <a:avLst/>
          </a:prstGeom>
          <a:noFill/>
        </p:spPr>
        <p:txBody>
          <a:bodyPr wrap="square" rtlCol="0">
            <a:spAutoFit/>
          </a:bodyPr>
          <a:lstStyle/>
          <a:p>
            <a:r>
              <a:rPr lang="en-IN" dirty="0">
                <a:latin typeface="Arial Black" panose="020B0A04020102020204" pitchFamily="34" charset="0"/>
              </a:rPr>
              <a:t>SALES ANALYSIS</a:t>
            </a:r>
          </a:p>
        </p:txBody>
      </p:sp>
      <p:sp>
        <p:nvSpPr>
          <p:cNvPr id="33" name="TextBox 32">
            <a:extLst>
              <a:ext uri="{FF2B5EF4-FFF2-40B4-BE49-F238E27FC236}">
                <a16:creationId xmlns:a16="http://schemas.microsoft.com/office/drawing/2014/main" id="{C4454000-0261-3714-1821-BE756AF25FB3}"/>
              </a:ext>
            </a:extLst>
          </p:cNvPr>
          <p:cNvSpPr txBox="1"/>
          <p:nvPr/>
        </p:nvSpPr>
        <p:spPr>
          <a:xfrm>
            <a:off x="575035" y="1162916"/>
            <a:ext cx="11547834"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4">
                    <a:lumMod val="75000"/>
                  </a:schemeClr>
                </a:solidFill>
              </a:rPr>
              <a:t>From 2016 – 2021 the Total No. of Order is 198K. </a:t>
            </a:r>
          </a:p>
        </p:txBody>
      </p:sp>
      <p:sp>
        <p:nvSpPr>
          <p:cNvPr id="43" name="TextBox 42">
            <a:extLst>
              <a:ext uri="{FF2B5EF4-FFF2-40B4-BE49-F238E27FC236}">
                <a16:creationId xmlns:a16="http://schemas.microsoft.com/office/drawing/2014/main" id="{DA080671-F877-4EE5-549C-454364E02DE6}"/>
              </a:ext>
            </a:extLst>
          </p:cNvPr>
          <p:cNvSpPr txBox="1"/>
          <p:nvPr/>
        </p:nvSpPr>
        <p:spPr>
          <a:xfrm>
            <a:off x="575035" y="2057521"/>
            <a:ext cx="11616964" cy="646331"/>
          </a:xfrm>
          <a:prstGeom prst="rect">
            <a:avLst/>
          </a:prstGeom>
          <a:noFill/>
        </p:spPr>
        <p:txBody>
          <a:bodyPr wrap="square" rtlCol="0" anchor="t">
            <a:spAutoFit/>
          </a:bodyPr>
          <a:lstStyle/>
          <a:p>
            <a:pPr marL="285750" indent="-285750">
              <a:buFont typeface="Arial" panose="020B0604020202020204" pitchFamily="34" charset="0"/>
              <a:buChar char="•"/>
            </a:pPr>
            <a:r>
              <a:rPr lang="en-IN" dirty="0">
                <a:solidFill>
                  <a:schemeClr val="accent5">
                    <a:lumMod val="75000"/>
                  </a:schemeClr>
                </a:solidFill>
                <a:latin typeface="Bahnschrift" panose="020B0502040204020203" pitchFamily="34" charset="0"/>
              </a:rPr>
              <a:t>While comparing to the other Year, the Year 2019 placed Major Role for Placing more Orders especially at the Seasonal/Festival Time.</a:t>
            </a:r>
          </a:p>
        </p:txBody>
      </p:sp>
      <p:sp>
        <p:nvSpPr>
          <p:cNvPr id="2" name="TextBox 1">
            <a:extLst>
              <a:ext uri="{FF2B5EF4-FFF2-40B4-BE49-F238E27FC236}">
                <a16:creationId xmlns:a16="http://schemas.microsoft.com/office/drawing/2014/main" id="{B43C4D54-2625-C399-5BE1-0C4FB459DA16}"/>
              </a:ext>
            </a:extLst>
          </p:cNvPr>
          <p:cNvSpPr txBox="1"/>
          <p:nvPr/>
        </p:nvSpPr>
        <p:spPr>
          <a:xfrm>
            <a:off x="575035" y="3199344"/>
            <a:ext cx="11616964"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4">
                    <a:lumMod val="75000"/>
                  </a:schemeClr>
                </a:solidFill>
              </a:rPr>
              <a:t>After the Pandemic year the Sales dropped so much Low. After the Pandemic Year the Most of the Customers prefer the Online Shopping rather than visiting Stores to buy the Products.</a:t>
            </a:r>
          </a:p>
        </p:txBody>
      </p:sp>
      <p:sp>
        <p:nvSpPr>
          <p:cNvPr id="3" name="TextBox 2">
            <a:extLst>
              <a:ext uri="{FF2B5EF4-FFF2-40B4-BE49-F238E27FC236}">
                <a16:creationId xmlns:a16="http://schemas.microsoft.com/office/drawing/2014/main" id="{EC5F5593-97E2-D95C-120C-277B5D3D6C89}"/>
              </a:ext>
            </a:extLst>
          </p:cNvPr>
          <p:cNvSpPr txBox="1"/>
          <p:nvPr/>
        </p:nvSpPr>
        <p:spPr>
          <a:xfrm>
            <a:off x="575035" y="4266817"/>
            <a:ext cx="10444899" cy="646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5">
                    <a:lumMod val="75000"/>
                  </a:schemeClr>
                </a:solidFill>
                <a:latin typeface="Bahnschrift" panose="020B0502040204020203" pitchFamily="34" charset="0"/>
              </a:rPr>
              <a:t>We need to give some Coupons, Discounts Code for Customers to visits the Store again for Purchasing, It will Boost up the Customers to visit the Stores Next Time.</a:t>
            </a:r>
          </a:p>
        </p:txBody>
      </p:sp>
      <p:sp>
        <p:nvSpPr>
          <p:cNvPr id="4" name="TextBox 3">
            <a:extLst>
              <a:ext uri="{FF2B5EF4-FFF2-40B4-BE49-F238E27FC236}">
                <a16:creationId xmlns:a16="http://schemas.microsoft.com/office/drawing/2014/main" id="{05E22FAE-4A48-38E5-3626-E4C2151205A7}"/>
              </a:ext>
            </a:extLst>
          </p:cNvPr>
          <p:cNvSpPr txBox="1"/>
          <p:nvPr/>
        </p:nvSpPr>
        <p:spPr>
          <a:xfrm>
            <a:off x="575034" y="5334289"/>
            <a:ext cx="11359299"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4">
                    <a:lumMod val="75000"/>
                  </a:schemeClr>
                </a:solidFill>
                <a:latin typeface="Bahnschrift" panose="020B0502040204020203" pitchFamily="34" charset="0"/>
              </a:rPr>
              <a:t>And we need understand the Customers what they are liking and we need to ask about some Opinion for Implementing the new Products.</a:t>
            </a:r>
          </a:p>
        </p:txBody>
      </p:sp>
    </p:spTree>
    <p:extLst>
      <p:ext uri="{BB962C8B-B14F-4D97-AF65-F5344CB8AC3E}">
        <p14:creationId xmlns:p14="http://schemas.microsoft.com/office/powerpoint/2010/main" val="112808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457200"/>
            <a:ext cx="3932238" cy="1600200"/>
          </a:xfrm>
        </p:spPr>
        <p:txBody>
          <a:bodyPr>
            <a:normAutofit fontScale="90000"/>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32" name="TextBox 31">
            <a:extLst>
              <a:ext uri="{FF2B5EF4-FFF2-40B4-BE49-F238E27FC236}">
                <a16:creationId xmlns:a16="http://schemas.microsoft.com/office/drawing/2014/main" id="{47D9C1CC-A1BC-3C6C-8C4F-270E8142B3A3}"/>
              </a:ext>
            </a:extLst>
          </p:cNvPr>
          <p:cNvSpPr txBox="1"/>
          <p:nvPr/>
        </p:nvSpPr>
        <p:spPr>
          <a:xfrm>
            <a:off x="4911365" y="153565"/>
            <a:ext cx="2985334" cy="369293"/>
          </a:xfrm>
          <a:prstGeom prst="rect">
            <a:avLst/>
          </a:prstGeom>
          <a:noFill/>
        </p:spPr>
        <p:txBody>
          <a:bodyPr wrap="square" rtlCol="0">
            <a:spAutoFit/>
          </a:bodyPr>
          <a:lstStyle/>
          <a:p>
            <a:r>
              <a:rPr lang="en-IN" dirty="0">
                <a:latin typeface="Arial Black" panose="020B0A04020102020204" pitchFamily="34" charset="0"/>
              </a:rPr>
              <a:t>STORES ANALYSIS</a:t>
            </a:r>
          </a:p>
        </p:txBody>
      </p:sp>
      <p:sp>
        <p:nvSpPr>
          <p:cNvPr id="33" name="TextBox 32">
            <a:extLst>
              <a:ext uri="{FF2B5EF4-FFF2-40B4-BE49-F238E27FC236}">
                <a16:creationId xmlns:a16="http://schemas.microsoft.com/office/drawing/2014/main" id="{C4454000-0261-3714-1821-BE756AF25FB3}"/>
              </a:ext>
            </a:extLst>
          </p:cNvPr>
          <p:cNvSpPr txBox="1"/>
          <p:nvPr/>
        </p:nvSpPr>
        <p:spPr>
          <a:xfrm>
            <a:off x="575035" y="1162916"/>
            <a:ext cx="11547834"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4">
                    <a:lumMod val="75000"/>
                  </a:schemeClr>
                </a:solidFill>
                <a:latin typeface="Bahnschrift" panose="020B0502040204020203" pitchFamily="34" charset="0"/>
              </a:rPr>
              <a:t>Totally there are 67 Stores. Sum of Average Store Size is 93.89K</a:t>
            </a:r>
          </a:p>
        </p:txBody>
      </p:sp>
      <p:sp>
        <p:nvSpPr>
          <p:cNvPr id="43" name="TextBox 42">
            <a:extLst>
              <a:ext uri="{FF2B5EF4-FFF2-40B4-BE49-F238E27FC236}">
                <a16:creationId xmlns:a16="http://schemas.microsoft.com/office/drawing/2014/main" id="{DA080671-F877-4EE5-549C-454364E02DE6}"/>
              </a:ext>
            </a:extLst>
          </p:cNvPr>
          <p:cNvSpPr txBox="1"/>
          <p:nvPr/>
        </p:nvSpPr>
        <p:spPr>
          <a:xfrm>
            <a:off x="575035" y="2057521"/>
            <a:ext cx="11616964" cy="923330"/>
          </a:xfrm>
          <a:prstGeom prst="rect">
            <a:avLst/>
          </a:prstGeom>
          <a:noFill/>
        </p:spPr>
        <p:txBody>
          <a:bodyPr wrap="square" rtlCol="0" anchor="t">
            <a:spAutoFit/>
          </a:bodyPr>
          <a:lstStyle/>
          <a:p>
            <a:pPr marL="285750" indent="-285750">
              <a:buFont typeface="Arial" panose="020B0604020202020204" pitchFamily="34" charset="0"/>
              <a:buChar char="•"/>
            </a:pPr>
            <a:r>
              <a:rPr lang="en-IN" dirty="0">
                <a:solidFill>
                  <a:schemeClr val="accent5">
                    <a:lumMod val="75000"/>
                  </a:schemeClr>
                </a:solidFill>
                <a:latin typeface="Bahnschrift" panose="020B0502040204020203" pitchFamily="34" charset="0"/>
              </a:rPr>
              <a:t>United States having more Stores while comparing to other Countries. While analysing the US placed so many Orders. We need to take one Strong Point If we increase the Stores, definitely we can get more orders like US.</a:t>
            </a:r>
          </a:p>
        </p:txBody>
      </p:sp>
      <p:sp>
        <p:nvSpPr>
          <p:cNvPr id="2" name="TextBox 1">
            <a:extLst>
              <a:ext uri="{FF2B5EF4-FFF2-40B4-BE49-F238E27FC236}">
                <a16:creationId xmlns:a16="http://schemas.microsoft.com/office/drawing/2014/main" id="{B43C4D54-2625-C399-5BE1-0C4FB459DA16}"/>
              </a:ext>
            </a:extLst>
          </p:cNvPr>
          <p:cNvSpPr txBox="1"/>
          <p:nvPr/>
        </p:nvSpPr>
        <p:spPr>
          <a:xfrm>
            <a:off x="575035" y="3199344"/>
            <a:ext cx="11616964"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4">
                    <a:lumMod val="75000"/>
                  </a:schemeClr>
                </a:solidFill>
                <a:latin typeface="Bahnschrift" panose="020B0502040204020203" pitchFamily="34" charset="0"/>
              </a:rPr>
              <a:t>We need to Increase the Stores Count. </a:t>
            </a:r>
          </a:p>
        </p:txBody>
      </p:sp>
      <p:sp>
        <p:nvSpPr>
          <p:cNvPr id="3" name="TextBox 2">
            <a:extLst>
              <a:ext uri="{FF2B5EF4-FFF2-40B4-BE49-F238E27FC236}">
                <a16:creationId xmlns:a16="http://schemas.microsoft.com/office/drawing/2014/main" id="{EC5F5593-97E2-D95C-120C-277B5D3D6C89}"/>
              </a:ext>
            </a:extLst>
          </p:cNvPr>
          <p:cNvSpPr txBox="1"/>
          <p:nvPr/>
        </p:nvSpPr>
        <p:spPr>
          <a:xfrm>
            <a:off x="575035" y="4266817"/>
            <a:ext cx="10444899"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5">
                    <a:lumMod val="75000"/>
                  </a:schemeClr>
                </a:solidFill>
                <a:latin typeface="Bahnschrift" panose="020B0502040204020203" pitchFamily="34" charset="0"/>
              </a:rPr>
              <a:t>At the Year 2012 the Maximum Stores was Opened. After Pandemic the New Stores Count got Decreased. </a:t>
            </a:r>
          </a:p>
        </p:txBody>
      </p:sp>
      <p:sp>
        <p:nvSpPr>
          <p:cNvPr id="4" name="TextBox 3">
            <a:extLst>
              <a:ext uri="{FF2B5EF4-FFF2-40B4-BE49-F238E27FC236}">
                <a16:creationId xmlns:a16="http://schemas.microsoft.com/office/drawing/2014/main" id="{05E22FAE-4A48-38E5-3626-E4C2151205A7}"/>
              </a:ext>
            </a:extLst>
          </p:cNvPr>
          <p:cNvSpPr txBox="1"/>
          <p:nvPr/>
        </p:nvSpPr>
        <p:spPr>
          <a:xfrm>
            <a:off x="575034" y="5334289"/>
            <a:ext cx="11359299"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4">
                    <a:lumMod val="75000"/>
                  </a:schemeClr>
                </a:solidFill>
                <a:latin typeface="Bahnschrift" panose="020B0502040204020203" pitchFamily="34" charset="0"/>
              </a:rPr>
              <a:t>Increasing the New Stores Count we can gradually increase the Sales Rate by giving some Discounts and Coupon Codes for Customers.</a:t>
            </a:r>
          </a:p>
        </p:txBody>
      </p:sp>
    </p:spTree>
    <p:extLst>
      <p:ext uri="{BB962C8B-B14F-4D97-AF65-F5344CB8AC3E}">
        <p14:creationId xmlns:p14="http://schemas.microsoft.com/office/powerpoint/2010/main" val="236699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Prediction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1765197724"/>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b="1" dirty="0">
                <a:latin typeface="Bahnschrift" panose="020B0502040204020203" pitchFamily="34" charset="0"/>
                <a:cs typeface="Segoe UI" panose="020B0502040204020203" pitchFamily="34" charset="0"/>
              </a:rPr>
              <a:t>By using this Prediction we can increase the Sales Level at so High Level. </a:t>
            </a:r>
          </a:p>
        </p:txBody>
      </p:sp>
    </p:spTree>
    <p:extLst>
      <p:ext uri="{BB962C8B-B14F-4D97-AF65-F5344CB8AC3E}">
        <p14:creationId xmlns:p14="http://schemas.microsoft.com/office/powerpoint/2010/main" val="10617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300</TotalTime>
  <Words>972</Words>
  <Application>Microsoft Office PowerPoint</Application>
  <PresentationFormat>Widescreen</PresentationFormat>
  <Paragraphs>81</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Bahnschrift</vt:lpstr>
      <vt:lpstr>Calibri</vt:lpstr>
      <vt:lpstr>Century Gothic</vt:lpstr>
      <vt:lpstr>Segoe UI</vt:lpstr>
      <vt:lpstr>Segoe UI Light</vt:lpstr>
      <vt:lpstr>Office Theme</vt:lpstr>
      <vt:lpstr>Data Spark Analysis Presentation</vt:lpstr>
      <vt:lpstr>Project analysis slide 2</vt:lpstr>
      <vt:lpstr>Project analysis slide 3</vt:lpstr>
      <vt:lpstr>Project analysis slide 4</vt:lpstr>
      <vt:lpstr>Project analysis slide 4</vt:lpstr>
      <vt:lpstr>Project analysis slide 4</vt:lpstr>
      <vt:lpstr>Project analysis slide 4</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priya</dc:creator>
  <cp:lastModifiedBy>hema priya</cp:lastModifiedBy>
  <cp:revision>3</cp:revision>
  <dcterms:created xsi:type="dcterms:W3CDTF">2024-09-20T08:02:26Z</dcterms:created>
  <dcterms:modified xsi:type="dcterms:W3CDTF">2024-09-20T14:38:20Z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