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Barlow Condensed"/>
      <p:regular r:id="rId30"/>
      <p:bold r:id="rId31"/>
      <p:italic r:id="rId32"/>
      <p:boldItalic r:id="rId33"/>
    </p:embeddedFont>
    <p:embeddedFont>
      <p:font typeface="Raleway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-bold.fntdata"/><Relationship Id="rId30" Type="http://schemas.openxmlformats.org/officeDocument/2006/relationships/font" Target="fonts/Barlow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italic.fntdata"/><Relationship Id="rId13" Type="http://schemas.openxmlformats.org/officeDocument/2006/relationships/slide" Target="slides/slide8.xml"/><Relationship Id="rId35" Type="http://schemas.openxmlformats.org/officeDocument/2006/relationships/font" Target="fonts/RalewayMedium-bold.fntdata"/><Relationship Id="rId12" Type="http://schemas.openxmlformats.org/officeDocument/2006/relationships/slide" Target="slides/slide7.xml"/><Relationship Id="rId34" Type="http://schemas.openxmlformats.org/officeDocument/2006/relationships/font" Target="fonts/RalewayMedium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fb92702b4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fb92702b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f68e265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3f68e265b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f5fd8ed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f5fd8ed2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f644342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3f644342e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f644342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3f644342e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fb92702b4_1_6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fb92702b4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f68e26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3f68e265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f5fd8ed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3f5fd8ed2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f68e265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3f68e265b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68e265b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3f68e265bb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f5fd8ed20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f5fd8ed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7_Bennett_Template_SlidesMania_1">
  <p:cSld name="0067_Bennett_Template_SlidesMania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ielo&#10;&#10;Descripción generada automáticamente" id="51" name="Google Shape;51;p13"/>
          <p:cNvPicPr preferRelativeResize="0"/>
          <p:nvPr/>
        </p:nvPicPr>
        <p:blipFill rotWithShape="1">
          <a:blip r:embed="rId2">
            <a:alphaModFix/>
          </a:blip>
          <a:srcRect b="31754" l="0" r="0" t="0"/>
          <a:stretch/>
        </p:blipFill>
        <p:spPr>
          <a:xfrm>
            <a:off x="0" y="0"/>
            <a:ext cx="6858000" cy="468015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 flipH="1" rot="10800000">
            <a:off x="6858000" y="-147"/>
            <a:ext cx="5334000" cy="46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 flipH="1" rot="10800000">
            <a:off x="0" y="-148"/>
            <a:ext cx="12192000" cy="4680300"/>
          </a:xfrm>
          <a:prstGeom prst="rect">
            <a:avLst/>
          </a:prstGeom>
          <a:solidFill>
            <a:srgbClr val="0C0C0C">
              <a:alpha val="8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7_Bennett_Template_SlidesMania_9">
  <p:cSld name="0067_Bennett_Template_SlidesMania_9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1" y="0"/>
            <a:ext cx="8308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7_Bennett_Template_SlidesMania_8">
  <p:cSld name="0067_Bennett_Template_SlidesMania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7_Bennett_Template_SlidesMania_6">
  <p:cSld name="0067_Bennett_Template_SlidesMania_6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 rot="10800000">
            <a:off x="0" y="-1"/>
            <a:ext cx="12192000" cy="3234814"/>
          </a:xfrm>
          <a:prstGeom prst="flowChartManualInpu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442453" y="1601962"/>
            <a:ext cx="1800000" cy="18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2753035" y="1629000"/>
            <a:ext cx="1800000" cy="18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5063617" y="1629000"/>
            <a:ext cx="1800000" cy="18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7374199" y="1629000"/>
            <a:ext cx="1800000" cy="18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9684781" y="1629000"/>
            <a:ext cx="1800000" cy="180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88374" y="3722687"/>
            <a:ext cx="19113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2798956" y="3722687"/>
            <a:ext cx="19113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5109538" y="3722687"/>
            <a:ext cx="19113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4" type="body"/>
          </p:nvPr>
        </p:nvSpPr>
        <p:spPr>
          <a:xfrm>
            <a:off x="7420120" y="3722687"/>
            <a:ext cx="19113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5" type="body"/>
          </p:nvPr>
        </p:nvSpPr>
        <p:spPr>
          <a:xfrm>
            <a:off x="9730702" y="3722687"/>
            <a:ext cx="19113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7_Bennett_Template_SlidesMania_4">
  <p:cSld name="0067_Bennett_Template_SlidesMania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ielo&#10;&#10;Descripción generada automáticamente"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32331" t="0"/>
          <a:stretch/>
        </p:blipFill>
        <p:spPr>
          <a:xfrm>
            <a:off x="0" y="0"/>
            <a:ext cx="46408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 flipH="1" rot="10800000">
            <a:off x="0" y="-1"/>
            <a:ext cx="4640700" cy="6858000"/>
          </a:xfrm>
          <a:prstGeom prst="rect">
            <a:avLst/>
          </a:prstGeom>
          <a:solidFill>
            <a:srgbClr val="0C0C0C">
              <a:alpha val="8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7_Bennett_Template_SlidesMania_10">
  <p:cSld name="0067_Bennett_Template_SlidesMania_10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8"/>
          <p:cNvCxnSpPr/>
          <p:nvPr/>
        </p:nvCxnSpPr>
        <p:spPr>
          <a:xfrm>
            <a:off x="0" y="3976400"/>
            <a:ext cx="12192000" cy="0"/>
          </a:xfrm>
          <a:prstGeom prst="straightConnector1">
            <a:avLst/>
          </a:prstGeom>
          <a:noFill/>
          <a:ln cap="flat" cmpd="sng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8"/>
          <p:cNvSpPr/>
          <p:nvPr/>
        </p:nvSpPr>
        <p:spPr>
          <a:xfrm>
            <a:off x="1002891" y="3769362"/>
            <a:ext cx="360000" cy="360000"/>
          </a:xfrm>
          <a:prstGeom prst="ellipse">
            <a:avLst/>
          </a:prstGeom>
          <a:solidFill>
            <a:schemeClr val="accent1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3313473" y="3796400"/>
            <a:ext cx="360000" cy="360000"/>
          </a:xfrm>
          <a:prstGeom prst="ellipse">
            <a:avLst/>
          </a:prstGeom>
          <a:solidFill>
            <a:schemeClr val="accent2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5624055" y="3796400"/>
            <a:ext cx="360000" cy="360000"/>
          </a:xfrm>
          <a:prstGeom prst="ellipse">
            <a:avLst/>
          </a:prstGeom>
          <a:solidFill>
            <a:schemeClr val="accent3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7934637" y="3796400"/>
            <a:ext cx="360000" cy="360000"/>
          </a:xfrm>
          <a:prstGeom prst="ellipse">
            <a:avLst/>
          </a:prstGeom>
          <a:solidFill>
            <a:schemeClr val="accent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10245219" y="3796400"/>
            <a:ext cx="360000" cy="360000"/>
          </a:xfrm>
          <a:prstGeom prst="ellipse">
            <a:avLst/>
          </a:prstGeom>
          <a:solidFill>
            <a:schemeClr val="accent5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71846" y="2565191"/>
            <a:ext cx="2222090" cy="930268"/>
          </a:xfrm>
          <a:custGeom>
            <a:rect b="b" l="l" r="r" t="t"/>
            <a:pathLst>
              <a:path extrusionOk="0" h="930268" w="2222090">
                <a:moveTo>
                  <a:pt x="0" y="0"/>
                </a:moveTo>
                <a:lnTo>
                  <a:pt x="2222090" y="0"/>
                </a:lnTo>
                <a:lnTo>
                  <a:pt x="2222090" y="570270"/>
                </a:lnTo>
                <a:lnTo>
                  <a:pt x="1245680" y="570270"/>
                </a:lnTo>
                <a:lnTo>
                  <a:pt x="1112945" y="930268"/>
                </a:lnTo>
                <a:lnTo>
                  <a:pt x="980210" y="570270"/>
                </a:lnTo>
                <a:lnTo>
                  <a:pt x="0" y="570270"/>
                </a:lnTo>
                <a:close/>
              </a:path>
            </a:pathLst>
          </a:custGeom>
          <a:noFill/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4693010" y="2565191"/>
            <a:ext cx="2222090" cy="930268"/>
          </a:xfrm>
          <a:custGeom>
            <a:rect b="b" l="l" r="r" t="t"/>
            <a:pathLst>
              <a:path extrusionOk="0" h="930268" w="2222090">
                <a:moveTo>
                  <a:pt x="0" y="0"/>
                </a:moveTo>
                <a:lnTo>
                  <a:pt x="2222090" y="0"/>
                </a:lnTo>
                <a:lnTo>
                  <a:pt x="2222090" y="570270"/>
                </a:lnTo>
                <a:lnTo>
                  <a:pt x="1245680" y="570270"/>
                </a:lnTo>
                <a:lnTo>
                  <a:pt x="1112945" y="930268"/>
                </a:lnTo>
                <a:lnTo>
                  <a:pt x="980210" y="570270"/>
                </a:lnTo>
                <a:lnTo>
                  <a:pt x="0" y="570270"/>
                </a:lnTo>
                <a:close/>
              </a:path>
            </a:pathLst>
          </a:custGeom>
          <a:noFill/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9314174" y="2565191"/>
            <a:ext cx="2222090" cy="930268"/>
          </a:xfrm>
          <a:custGeom>
            <a:rect b="b" l="l" r="r" t="t"/>
            <a:pathLst>
              <a:path extrusionOk="0" h="930268" w="2222090">
                <a:moveTo>
                  <a:pt x="0" y="0"/>
                </a:moveTo>
                <a:lnTo>
                  <a:pt x="2222090" y="0"/>
                </a:lnTo>
                <a:lnTo>
                  <a:pt x="2222090" y="570270"/>
                </a:lnTo>
                <a:lnTo>
                  <a:pt x="1245680" y="570270"/>
                </a:lnTo>
                <a:lnTo>
                  <a:pt x="1112945" y="930268"/>
                </a:lnTo>
                <a:lnTo>
                  <a:pt x="980210" y="570270"/>
                </a:lnTo>
                <a:lnTo>
                  <a:pt x="0" y="570270"/>
                </a:lnTo>
                <a:close/>
              </a:path>
            </a:pathLst>
          </a:custGeom>
          <a:noFill/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/>
          <p:nvPr/>
        </p:nvSpPr>
        <p:spPr>
          <a:xfrm flipH="1" rot="10800000">
            <a:off x="7003592" y="4363438"/>
            <a:ext cx="2222090" cy="930268"/>
          </a:xfrm>
          <a:custGeom>
            <a:rect b="b" l="l" r="r" t="t"/>
            <a:pathLst>
              <a:path extrusionOk="0" h="930268" w="2222090">
                <a:moveTo>
                  <a:pt x="0" y="0"/>
                </a:moveTo>
                <a:lnTo>
                  <a:pt x="2222090" y="0"/>
                </a:lnTo>
                <a:lnTo>
                  <a:pt x="2222090" y="570270"/>
                </a:lnTo>
                <a:lnTo>
                  <a:pt x="1245680" y="570270"/>
                </a:lnTo>
                <a:lnTo>
                  <a:pt x="1112945" y="930268"/>
                </a:lnTo>
                <a:lnTo>
                  <a:pt x="980210" y="570270"/>
                </a:lnTo>
                <a:lnTo>
                  <a:pt x="0" y="570270"/>
                </a:lnTo>
                <a:close/>
              </a:path>
            </a:pathLst>
          </a:custGeom>
          <a:noFill/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/>
          <p:nvPr/>
        </p:nvSpPr>
        <p:spPr>
          <a:xfrm flipH="1" rot="10800000">
            <a:off x="2382428" y="4363438"/>
            <a:ext cx="2222090" cy="930268"/>
          </a:xfrm>
          <a:custGeom>
            <a:rect b="b" l="l" r="r" t="t"/>
            <a:pathLst>
              <a:path extrusionOk="0" h="930268" w="2222090">
                <a:moveTo>
                  <a:pt x="0" y="0"/>
                </a:moveTo>
                <a:lnTo>
                  <a:pt x="2222090" y="0"/>
                </a:lnTo>
                <a:lnTo>
                  <a:pt x="2222090" y="570270"/>
                </a:lnTo>
                <a:lnTo>
                  <a:pt x="1245680" y="570270"/>
                </a:lnTo>
                <a:lnTo>
                  <a:pt x="1112945" y="930268"/>
                </a:lnTo>
                <a:lnTo>
                  <a:pt x="980210" y="570270"/>
                </a:lnTo>
                <a:lnTo>
                  <a:pt x="0" y="570270"/>
                </a:lnTo>
                <a:close/>
              </a:path>
            </a:pathLst>
          </a:custGeom>
          <a:noFill/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 flipH="1" rot="10800000">
            <a:off x="0" y="-38"/>
            <a:ext cx="12192000" cy="10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7_Bennett_Template_SlidesMania_3">
  <p:cSld name="0067_Bennett_Template_SlidesMania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ielo&#10;&#10;Descripción generada automáticamente" id="87" name="Google Shape;87;p19"/>
          <p:cNvPicPr preferRelativeResize="0"/>
          <p:nvPr/>
        </p:nvPicPr>
        <p:blipFill rotWithShape="1">
          <a:blip r:embed="rId2">
            <a:alphaModFix/>
          </a:blip>
          <a:srcRect b="66451" l="0" r="0" t="0"/>
          <a:stretch/>
        </p:blipFill>
        <p:spPr>
          <a:xfrm rot="10800000">
            <a:off x="5334000" y="4557254"/>
            <a:ext cx="6858000" cy="230074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/>
          <p:nvPr/>
        </p:nvSpPr>
        <p:spPr>
          <a:xfrm flipH="1">
            <a:off x="0" y="4557250"/>
            <a:ext cx="5334000" cy="230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 flipH="1" rot="10800000">
            <a:off x="0" y="4557299"/>
            <a:ext cx="12192000" cy="230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nacDiscountsProject">
  <p:cSld name="0067_Bennett_Template_SlidesMania_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ielo&#10;&#10;Descripción generada automáticamente"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32331" t="0"/>
          <a:stretch/>
        </p:blipFill>
        <p:spPr>
          <a:xfrm flipH="1">
            <a:off x="7551173" y="0"/>
            <a:ext cx="46408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/>
          <p:nvPr/>
        </p:nvSpPr>
        <p:spPr>
          <a:xfrm flipH="1" rot="10800000">
            <a:off x="7551174" y="0"/>
            <a:ext cx="4640700" cy="6858000"/>
          </a:xfrm>
          <a:prstGeom prst="rect">
            <a:avLst/>
          </a:prstGeom>
          <a:solidFill>
            <a:srgbClr val="0C0C0C">
              <a:alpha val="8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1471500" y="1407075"/>
            <a:ext cx="1907400" cy="12645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endParaRPr b="1" sz="3400"/>
          </a:p>
        </p:txBody>
      </p:sp>
      <p:sp>
        <p:nvSpPr>
          <p:cNvPr id="99" name="Google Shape;99;p21"/>
          <p:cNvSpPr/>
          <p:nvPr/>
        </p:nvSpPr>
        <p:spPr>
          <a:xfrm>
            <a:off x="3435825" y="1419280"/>
            <a:ext cx="1907400" cy="12645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endParaRPr b="1" sz="6000"/>
          </a:p>
        </p:txBody>
      </p:sp>
      <p:sp>
        <p:nvSpPr>
          <p:cNvPr id="100" name="Google Shape;100;p21"/>
          <p:cNvSpPr/>
          <p:nvPr/>
        </p:nvSpPr>
        <p:spPr>
          <a:xfrm>
            <a:off x="5468250" y="1419280"/>
            <a:ext cx="1907400" cy="12645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endParaRPr b="1" sz="6000"/>
          </a:p>
        </p:txBody>
      </p:sp>
      <p:sp>
        <p:nvSpPr>
          <p:cNvPr id="101" name="Google Shape;101;p21"/>
          <p:cNvSpPr/>
          <p:nvPr/>
        </p:nvSpPr>
        <p:spPr>
          <a:xfrm>
            <a:off x="7500650" y="1443680"/>
            <a:ext cx="1907400" cy="12645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endParaRPr b="1" sz="6000"/>
          </a:p>
        </p:txBody>
      </p:sp>
      <p:sp>
        <p:nvSpPr>
          <p:cNvPr id="102" name="Google Shape;102;p21"/>
          <p:cNvSpPr txBox="1"/>
          <p:nvPr/>
        </p:nvSpPr>
        <p:spPr>
          <a:xfrm>
            <a:off x="3214300" y="3429000"/>
            <a:ext cx="7313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DISCOUNTS</a:t>
            </a:r>
            <a:endParaRPr sz="4400"/>
          </a:p>
        </p:txBody>
      </p:sp>
      <p:sp>
        <p:nvSpPr>
          <p:cNvPr id="103" name="Google Shape;103;p21"/>
          <p:cNvSpPr/>
          <p:nvPr/>
        </p:nvSpPr>
        <p:spPr>
          <a:xfrm>
            <a:off x="9408050" y="1419280"/>
            <a:ext cx="1907400" cy="12645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endParaRPr b="1" sz="6000"/>
          </a:p>
        </p:txBody>
      </p:sp>
      <p:sp>
        <p:nvSpPr>
          <p:cNvPr id="104" name="Google Shape;104;p21"/>
          <p:cNvSpPr txBox="1"/>
          <p:nvPr/>
        </p:nvSpPr>
        <p:spPr>
          <a:xfrm>
            <a:off x="771700" y="5154425"/>
            <a:ext cx="101634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700">
                <a:solidFill>
                  <a:schemeClr val="dk2"/>
                </a:solidFill>
              </a:rPr>
              <a:t>Data </a:t>
            </a:r>
            <a:r>
              <a:rPr b="1" lang="es-ES" sz="4700">
                <a:solidFill>
                  <a:schemeClr val="dk2"/>
                </a:solidFill>
              </a:rPr>
              <a:t>Analysis</a:t>
            </a:r>
            <a:endParaRPr b="1" sz="47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52401" cy="62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 title="Screenshot 2025-03-14 at 09.28.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5464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626550" y="2168803"/>
            <a:ext cx="43284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ES" sz="2400">
                <a:solidFill>
                  <a:srgbClr val="FF9900"/>
                </a:solidFill>
              </a:rPr>
              <a:t>Revenue across discount groups</a:t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3221878" y="218175"/>
            <a:ext cx="621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Seasonal Categories</a:t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140158" y="4299116"/>
            <a:ext cx="20478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100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WINTER</a:t>
            </a:r>
            <a:endParaRPr sz="2700"/>
          </a:p>
        </p:txBody>
      </p:sp>
      <p:sp>
        <p:nvSpPr>
          <p:cNvPr id="197" name="Google Shape;197;p31"/>
          <p:cNvSpPr/>
          <p:nvPr/>
        </p:nvSpPr>
        <p:spPr>
          <a:xfrm>
            <a:off x="4967194" y="4299116"/>
            <a:ext cx="20478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SUMMER</a:t>
            </a:r>
            <a:endParaRPr sz="2600"/>
          </a:p>
        </p:txBody>
      </p:sp>
      <p:sp>
        <p:nvSpPr>
          <p:cNvPr id="198" name="Google Shape;198;p31"/>
          <p:cNvSpPr/>
          <p:nvPr/>
        </p:nvSpPr>
        <p:spPr>
          <a:xfrm>
            <a:off x="9331725" y="2593500"/>
            <a:ext cx="25863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Black Friday, </a:t>
            </a:r>
            <a:r>
              <a:rPr lang="es-ES" sz="1500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Christmas, Cyber Monday</a:t>
            </a:r>
            <a:endParaRPr sz="1100"/>
          </a:p>
        </p:txBody>
      </p:sp>
      <p:sp>
        <p:nvSpPr>
          <p:cNvPr id="199" name="Google Shape;199;p31"/>
          <p:cNvSpPr/>
          <p:nvPr/>
        </p:nvSpPr>
        <p:spPr>
          <a:xfrm>
            <a:off x="7156450" y="2882507"/>
            <a:ext cx="2065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   </a:t>
            </a:r>
            <a:r>
              <a:rPr lang="es-ES" sz="3300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FALL</a:t>
            </a:r>
            <a:endParaRPr sz="3300">
              <a:solidFill>
                <a:srgbClr val="3F3F3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6629375" y="4645400"/>
            <a:ext cx="3158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   SEPTEMBER</a:t>
            </a:r>
            <a:endParaRPr sz="500">
              <a:solidFill>
                <a:schemeClr val="accent4"/>
              </a:solidFill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5160368" y="2471915"/>
            <a:ext cx="1215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June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2551499" y="4645375"/>
            <a:ext cx="2165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March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-79675" y="2527100"/>
            <a:ext cx="2400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December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2551494" y="1621591"/>
            <a:ext cx="20478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s-ES" sz="3400">
                <a:solidFill>
                  <a:srgbClr val="3F3F3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SPRING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7718150" y="1933128"/>
            <a:ext cx="43284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ES" sz="2400">
                <a:solidFill>
                  <a:srgbClr val="FF9900"/>
                </a:solidFill>
              </a:rPr>
              <a:t>Revenue </a:t>
            </a:r>
            <a:r>
              <a:rPr b="1" lang="es-ES" sz="2400">
                <a:solidFill>
                  <a:srgbClr val="FF9900"/>
                </a:solidFill>
              </a:rPr>
              <a:t>vs Shopping Seasons</a:t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ES" sz="2400">
                <a:solidFill>
                  <a:srgbClr val="FF9900"/>
                </a:solidFill>
              </a:rPr>
              <a:t>Shopping seasons sales go high!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850"/>
            <a:ext cx="7413351" cy="509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7718150" y="1933128"/>
            <a:ext cx="43284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ES" sz="2400">
                <a:solidFill>
                  <a:srgbClr val="FF9900"/>
                </a:solidFill>
              </a:rPr>
              <a:t>Discounted items sell every season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1125"/>
            <a:ext cx="7413351" cy="49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86849" y="3722687"/>
            <a:ext cx="1911300" cy="27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Focus on small discounts (upto 30%)</a:t>
            </a:r>
            <a:r>
              <a:rPr lang="es-ES" sz="2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</p:txBody>
      </p:sp>
      <p:sp>
        <p:nvSpPr>
          <p:cNvPr id="222" name="Google Shape;222;p34"/>
          <p:cNvSpPr txBox="1"/>
          <p:nvPr>
            <p:ph idx="2" type="body"/>
          </p:nvPr>
        </p:nvSpPr>
        <p:spPr>
          <a:xfrm>
            <a:off x="2748200" y="3722678"/>
            <a:ext cx="1911300" cy="195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Avoid high </a:t>
            </a:r>
            <a:r>
              <a:rPr b="1" lang="es-ES" sz="2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discounts on premium products</a:t>
            </a:r>
            <a:r>
              <a:rPr lang="es-ES" sz="2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</p:txBody>
      </p:sp>
      <p:sp>
        <p:nvSpPr>
          <p:cNvPr id="223" name="Google Shape;223;p34"/>
          <p:cNvSpPr txBox="1"/>
          <p:nvPr>
            <p:ph idx="3" type="body"/>
          </p:nvPr>
        </p:nvSpPr>
        <p:spPr>
          <a:xfrm>
            <a:off x="4937475" y="3722662"/>
            <a:ext cx="1911300" cy="27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Consider shifting away from lower-priced items to prioritize higher-value offerings</a:t>
            </a:r>
            <a:endParaRPr sz="2100"/>
          </a:p>
        </p:txBody>
      </p:sp>
      <p:sp>
        <p:nvSpPr>
          <p:cNvPr id="224" name="Google Shape;224;p34"/>
          <p:cNvSpPr txBox="1"/>
          <p:nvPr>
            <p:ph idx="4" type="body"/>
          </p:nvPr>
        </p:nvSpPr>
        <p:spPr>
          <a:xfrm>
            <a:off x="7334075" y="3722652"/>
            <a:ext cx="1911300" cy="233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Keep  </a:t>
            </a:r>
            <a:r>
              <a:rPr b="1" lang="es-ES" sz="2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discounts for high-value products  (upto 30%)</a:t>
            </a:r>
            <a:endParaRPr b="1" sz="2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 txBox="1"/>
          <p:nvPr>
            <p:ph idx="5" type="body"/>
          </p:nvPr>
        </p:nvSpPr>
        <p:spPr>
          <a:xfrm>
            <a:off x="9590925" y="3722675"/>
            <a:ext cx="2043600" cy="150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s-ES" sz="2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No aggressive discounts needed</a:t>
            </a:r>
            <a:endParaRPr b="1" sz="21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262850" y="107550"/>
            <a:ext cx="688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FF9900"/>
                </a:solidFill>
              </a:rPr>
              <a:t>Recommendations:</a:t>
            </a:r>
            <a:endParaRPr sz="3400">
              <a:solidFill>
                <a:srgbClr val="FF9900"/>
              </a:solidFill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50" y="6374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175" y="8155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50" y="840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850" y="840338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125" y="8651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533451" y="2006551"/>
            <a:ext cx="2172900" cy="540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FF9900"/>
                </a:solidFill>
              </a:rPr>
              <a:t>Strategic discounts</a:t>
            </a:r>
            <a:endParaRPr sz="11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6272101" y="2006560"/>
            <a:ext cx="2172900" cy="540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0D5C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FF9900"/>
                </a:solidFill>
              </a:rPr>
              <a:t>Selective discounts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3215346" y="1207430"/>
            <a:ext cx="2172900" cy="540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FF9900"/>
                </a:solidFill>
              </a:rPr>
              <a:t>High sales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3215346" y="2547447"/>
            <a:ext cx="2172900" cy="540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FF9900"/>
                </a:solidFill>
              </a:rPr>
              <a:t>Loyalty and competitiven</a:t>
            </a:r>
            <a:r>
              <a:rPr lang="es-ES" sz="2000">
                <a:solidFill>
                  <a:srgbClr val="FF9900"/>
                </a:solidFill>
              </a:rPr>
              <a:t>ess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5"/>
          <p:cNvCxnSpPr>
            <a:stCxn id="236" idx="3"/>
            <a:endCxn id="238" idx="1"/>
          </p:cNvCxnSpPr>
          <p:nvPr/>
        </p:nvCxnSpPr>
        <p:spPr>
          <a:xfrm flipH="1" rot="10800000">
            <a:off x="2706351" y="1477801"/>
            <a:ext cx="509100" cy="799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35"/>
          <p:cNvCxnSpPr>
            <a:stCxn id="239" idx="1"/>
            <a:endCxn id="236" idx="3"/>
          </p:cNvCxnSpPr>
          <p:nvPr/>
        </p:nvCxnSpPr>
        <p:spPr>
          <a:xfrm rot="10800000">
            <a:off x="2706246" y="2276997"/>
            <a:ext cx="509100" cy="5409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35"/>
          <p:cNvSpPr/>
          <p:nvPr/>
        </p:nvSpPr>
        <p:spPr>
          <a:xfrm>
            <a:off x="9152746" y="2006547"/>
            <a:ext cx="2172900" cy="540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0D5C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FF9900"/>
                </a:solidFill>
              </a:rPr>
              <a:t>Profitability</a:t>
            </a:r>
            <a:endParaRPr sz="2000">
              <a:solidFill>
                <a:srgbClr val="FF9900"/>
              </a:solidFill>
            </a:endParaRPr>
          </a:p>
        </p:txBody>
      </p:sp>
      <p:cxnSp>
        <p:nvCxnSpPr>
          <p:cNvPr id="243" name="Google Shape;243;p35"/>
          <p:cNvCxnSpPr>
            <a:stCxn id="242" idx="1"/>
            <a:endCxn id="237" idx="3"/>
          </p:cNvCxnSpPr>
          <p:nvPr/>
        </p:nvCxnSpPr>
        <p:spPr>
          <a:xfrm flipH="1">
            <a:off x="8445046" y="2276997"/>
            <a:ext cx="7077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4196284" y="2018819"/>
            <a:ext cx="379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586" r="9586" t="0"/>
          <a:stretch/>
        </p:blipFill>
        <p:spPr>
          <a:xfrm>
            <a:off x="0" y="0"/>
            <a:ext cx="6372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/>
          <p:nvPr/>
        </p:nvSpPr>
        <p:spPr>
          <a:xfrm flipH="1" rot="10800000">
            <a:off x="0" y="0"/>
            <a:ext cx="6357900" cy="6858000"/>
          </a:xfrm>
          <a:prstGeom prst="rect">
            <a:avLst/>
          </a:prstGeom>
          <a:solidFill>
            <a:srgbClr val="0C0C0C">
              <a:alpha val="8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-3353700" y="358525"/>
            <a:ext cx="971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9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DISCOUNTING</a:t>
            </a:r>
            <a:endParaRPr b="1" sz="69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290275" y="2029850"/>
            <a:ext cx="56349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200">
                <a:solidFill>
                  <a:schemeClr val="lt1"/>
                </a:solidFill>
              </a:rPr>
              <a:t>BENEFICIAL </a:t>
            </a:r>
            <a:endParaRPr sz="5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200">
                <a:solidFill>
                  <a:schemeClr val="lt1"/>
                </a:solidFill>
              </a:rPr>
              <a:t>NOT BENEFICIAL</a:t>
            </a:r>
            <a:endParaRPr sz="5200">
              <a:solidFill>
                <a:schemeClr val="lt1"/>
              </a:solidFill>
            </a:endParaRPr>
          </a:p>
        </p:txBody>
      </p:sp>
      <p:cxnSp>
        <p:nvCxnSpPr>
          <p:cNvPr id="113" name="Google Shape;113;p22"/>
          <p:cNvCxnSpPr/>
          <p:nvPr/>
        </p:nvCxnSpPr>
        <p:spPr>
          <a:xfrm>
            <a:off x="203850" y="2315125"/>
            <a:ext cx="5998800" cy="3378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1725" y="1004725"/>
            <a:ext cx="5998800" cy="59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8544625" y="3356200"/>
            <a:ext cx="23151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100">
                <a:solidFill>
                  <a:schemeClr val="lt2"/>
                </a:solidFill>
              </a:rPr>
              <a:t>%</a:t>
            </a:r>
            <a:endParaRPr b="1" sz="11100">
              <a:solidFill>
                <a:schemeClr val="lt2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6357900" y="-291275"/>
            <a:ext cx="18492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400">
                <a:solidFill>
                  <a:schemeClr val="accent4"/>
                </a:solidFill>
              </a:rPr>
              <a:t>?</a:t>
            </a:r>
            <a:endParaRPr sz="1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3567251" y="727191"/>
            <a:ext cx="488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General Insights:</a:t>
            </a:r>
            <a:endParaRPr b="1" sz="36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611550" y="2227750"/>
            <a:ext cx="48195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0">
                <a:solidFill>
                  <a:schemeClr val="accent4"/>
                </a:solidFill>
              </a:rPr>
              <a:t>96%</a:t>
            </a:r>
            <a:endParaRPr b="1" sz="15000">
              <a:solidFill>
                <a:schemeClr val="accent4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923050" y="2271450"/>
            <a:ext cx="48195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0">
                <a:solidFill>
                  <a:srgbClr val="569CD6"/>
                </a:solidFill>
              </a:rPr>
              <a:t>   4</a:t>
            </a:r>
            <a:r>
              <a:rPr b="1" lang="es-ES" sz="15000">
                <a:solidFill>
                  <a:srgbClr val="569CD6"/>
                </a:solidFill>
              </a:rPr>
              <a:t>%</a:t>
            </a:r>
            <a:endParaRPr b="1" sz="15000">
              <a:solidFill>
                <a:srgbClr val="569CD6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815400" y="4688475"/>
            <a:ext cx="461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2"/>
                </a:solidFill>
              </a:rPr>
              <a:t>Discounted</a:t>
            </a:r>
            <a:r>
              <a:rPr lang="es-ES" sz="3000">
                <a:solidFill>
                  <a:schemeClr val="dk2"/>
                </a:solidFill>
              </a:rPr>
              <a:t> products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7324125" y="4688475"/>
            <a:ext cx="461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2"/>
                </a:solidFill>
              </a:rPr>
              <a:t>Not </a:t>
            </a:r>
            <a:r>
              <a:rPr lang="es-ES" sz="3000">
                <a:solidFill>
                  <a:schemeClr val="dk2"/>
                </a:solidFill>
              </a:rPr>
              <a:t>discounted</a:t>
            </a:r>
            <a:r>
              <a:rPr lang="es-ES" sz="3000">
                <a:solidFill>
                  <a:schemeClr val="dk2"/>
                </a:solidFill>
              </a:rPr>
              <a:t> products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021050" y="5706950"/>
            <a:ext cx="38148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dk2"/>
                </a:solidFill>
              </a:rPr>
              <a:t>SOLD</a:t>
            </a:r>
            <a:endParaRPr sz="4200">
              <a:solidFill>
                <a:schemeClr val="dk2"/>
              </a:solidFill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4827150" y="1824200"/>
            <a:ext cx="2441100" cy="2423700"/>
          </a:xfrm>
          <a:prstGeom prst="pie">
            <a:avLst>
              <a:gd fmla="val 0" name="adj1"/>
              <a:gd fmla="val 20334554" name="adj2"/>
            </a:avLst>
          </a:prstGeom>
          <a:solidFill>
            <a:schemeClr val="accent4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 rot="9475360">
            <a:off x="6437909" y="2680263"/>
            <a:ext cx="1596348" cy="505216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 title="RevenueByDiscoutGro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75" y="0"/>
            <a:ext cx="8124774" cy="67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1601650" y="407700"/>
            <a:ext cx="1922100" cy="5984100"/>
          </a:xfrm>
          <a:prstGeom prst="flowChartAlternateProcess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756600" y="1892875"/>
            <a:ext cx="1412400" cy="45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5445625" y="1441500"/>
            <a:ext cx="24462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chemeClr val="dk2"/>
                </a:solidFill>
              </a:rPr>
              <a:t>89% revenue</a:t>
            </a:r>
            <a:endParaRPr sz="4500">
              <a:solidFill>
                <a:schemeClr val="dk2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650" y="656263"/>
            <a:ext cx="4402075" cy="54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9543415" y="2773748"/>
            <a:ext cx="16989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900">
                <a:solidFill>
                  <a:schemeClr val="lt2"/>
                </a:solidFill>
              </a:rPr>
              <a:t>1-30</a:t>
            </a:r>
            <a:r>
              <a:rPr b="1" lang="es-ES" sz="5900">
                <a:solidFill>
                  <a:schemeClr val="lt2"/>
                </a:solidFill>
              </a:rPr>
              <a:t>%</a:t>
            </a:r>
            <a:endParaRPr b="1" sz="59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 title="Most sold items by pri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0" y="101925"/>
            <a:ext cx="7382176" cy="66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8157900" y="717175"/>
            <a:ext cx="35997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accent4"/>
                </a:solidFill>
              </a:rPr>
              <a:t>Accessories</a:t>
            </a:r>
            <a:r>
              <a:rPr lang="es-ES" sz="2400">
                <a:solidFill>
                  <a:schemeClr val="accent4"/>
                </a:solidFill>
              </a:rPr>
              <a:t> up to 500€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accent4"/>
                </a:solidFill>
              </a:rPr>
              <a:t>are being ordered in high quantities…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8233800" y="2399800"/>
            <a:ext cx="3447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accent4"/>
                </a:solidFill>
              </a:rPr>
              <a:t>…but the ones from 500 - 3000€ are making the most money.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8371650" y="4247900"/>
            <a:ext cx="31722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accent4"/>
                </a:solidFill>
              </a:rPr>
              <a:t>Let’s look how much discounted those items are.</a:t>
            </a:r>
            <a:endParaRPr sz="2400">
              <a:solidFill>
                <a:schemeClr val="accent4"/>
              </a:solidFill>
            </a:endParaRPr>
          </a:p>
        </p:txBody>
      </p:sp>
      <p:pic>
        <p:nvPicPr>
          <p:cNvPr id="147" name="Google Shape;147;p25" title="RevenueByPriceCategory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75621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1034425" y="2510125"/>
            <a:ext cx="2220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4A86E8"/>
                </a:solidFill>
              </a:rPr>
              <a:t>34 000 items 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4A86E8"/>
                </a:solidFill>
              </a:rPr>
              <a:t>  1.4 M €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2468750" y="937850"/>
            <a:ext cx="20826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accent4"/>
                </a:solidFill>
              </a:rPr>
              <a:t>18 000 items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accent4"/>
                </a:solidFill>
              </a:rPr>
              <a:t>   5.5 M €</a:t>
            </a:r>
            <a:endParaRPr sz="2400">
              <a:solidFill>
                <a:schemeClr val="accent4"/>
              </a:solidFill>
            </a:endParaRPr>
          </a:p>
        </p:txBody>
      </p:sp>
      <p:cxnSp>
        <p:nvCxnSpPr>
          <p:cNvPr id="150" name="Google Shape;150;p25"/>
          <p:cNvCxnSpPr/>
          <p:nvPr/>
        </p:nvCxnSpPr>
        <p:spPr>
          <a:xfrm>
            <a:off x="4054800" y="1875700"/>
            <a:ext cx="53790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48" idx="2"/>
          </p:cNvCxnSpPr>
          <p:nvPr/>
        </p:nvCxnSpPr>
        <p:spPr>
          <a:xfrm flipH="1">
            <a:off x="2055025" y="3641125"/>
            <a:ext cx="89700" cy="5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8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725"/>
            <a:ext cx="12191999" cy="66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7875150" y="3710000"/>
            <a:ext cx="29514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accent4"/>
                </a:solidFill>
              </a:rPr>
              <a:t>Around 50% of</a:t>
            </a:r>
            <a:endParaRPr sz="32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accent4"/>
                </a:solidFill>
              </a:rPr>
              <a:t>the revenue</a:t>
            </a:r>
            <a:endParaRPr sz="3200">
              <a:solidFill>
                <a:schemeClr val="accent4"/>
              </a:solidFill>
            </a:endParaRPr>
          </a:p>
        </p:txBody>
      </p:sp>
      <p:cxnSp>
        <p:nvCxnSpPr>
          <p:cNvPr id="160" name="Google Shape;160;p26"/>
          <p:cNvCxnSpPr/>
          <p:nvPr/>
        </p:nvCxnSpPr>
        <p:spPr>
          <a:xfrm>
            <a:off x="6344250" y="2054975"/>
            <a:ext cx="1930800" cy="16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6"/>
          <p:cNvCxnSpPr>
            <a:endCxn id="159" idx="0"/>
          </p:cNvCxnSpPr>
          <p:nvPr/>
        </p:nvCxnSpPr>
        <p:spPr>
          <a:xfrm flipH="1">
            <a:off x="9350850" y="1530800"/>
            <a:ext cx="441300" cy="21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6"/>
          <p:cNvSpPr/>
          <p:nvPr/>
        </p:nvSpPr>
        <p:spPr>
          <a:xfrm>
            <a:off x="0" y="2910075"/>
            <a:ext cx="6096000" cy="3089400"/>
          </a:xfrm>
          <a:prstGeom prst="ellipse">
            <a:avLst/>
          </a:prstGeom>
          <a:noFill/>
          <a:ln cap="flat" cmpd="sng" w="38100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096000" y="4137525"/>
            <a:ext cx="1179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solidFill>
                  <a:srgbClr val="569CD6"/>
                </a:solidFill>
              </a:rPr>
              <a:t>&lt; 3%</a:t>
            </a:r>
            <a:endParaRPr b="1" sz="2900">
              <a:solidFill>
                <a:srgbClr val="569CD6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868525" y="55175"/>
            <a:ext cx="2510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2"/>
                </a:solidFill>
              </a:rPr>
              <a:t>  Revenue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580050" y="325850"/>
            <a:ext cx="109500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BRAND CATEGORIES</a:t>
            </a:r>
            <a:endParaRPr sz="4400"/>
          </a:p>
        </p:txBody>
      </p:sp>
      <p:sp>
        <p:nvSpPr>
          <p:cNvPr id="170" name="Google Shape;170;p27"/>
          <p:cNvSpPr txBox="1"/>
          <p:nvPr/>
        </p:nvSpPr>
        <p:spPr>
          <a:xfrm>
            <a:off x="771700" y="5154425"/>
            <a:ext cx="101634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700">
                <a:solidFill>
                  <a:schemeClr val="dk2"/>
                </a:solidFill>
              </a:rPr>
              <a:t>Data Analysis</a:t>
            </a:r>
            <a:endParaRPr b="1" sz="47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7795200" y="1004375"/>
            <a:ext cx="4396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ES" sz="2400">
                <a:solidFill>
                  <a:srgbClr val="FF9900"/>
                </a:solidFill>
              </a:rPr>
              <a:t>Apple’s Strong Brand Perception </a:t>
            </a:r>
            <a:endParaRPr b="1" sz="2400">
              <a:solidFill>
                <a:srgbClr val="FF9900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7795200" y="2572600"/>
            <a:ext cx="43968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9900"/>
                </a:solidFill>
              </a:rPr>
              <a:t>High revenue generating </a:t>
            </a:r>
            <a:r>
              <a:rPr b="1" lang="es-ES" sz="2400">
                <a:solidFill>
                  <a:srgbClr val="FF9900"/>
                </a:solidFill>
              </a:rPr>
              <a:t>products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9874"/>
            <a:ext cx="7490401" cy="50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7969475" y="1188775"/>
            <a:ext cx="35364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9900"/>
                </a:solidFill>
              </a:rPr>
              <a:t>Sales Share of Top 5 Brands:</a:t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9900"/>
                </a:solidFill>
              </a:rPr>
              <a:t>Apple, OWC, Pack, Western Digital, and Lacie account for nearly 34% of sales</a:t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53225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