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Impact" charset="1" panose="020B0806030902050204"/>
      <p:regular r:id="rId23"/>
    </p:embeddedFont>
    <p:embeddedFont>
      <p:font typeface="Poppins" charset="1" panose="00000500000000000000"/>
      <p:regular r:id="rId24"/>
    </p:embeddedFont>
    <p:embeddedFont>
      <p:font typeface="Poppins Bold" charset="1" panose="00000800000000000000"/>
      <p:regular r:id="rId25"/>
    </p:embeddedFont>
    <p:embeddedFont>
      <p:font typeface="Anton"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73762"/>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3091661" y="3509943"/>
            <a:ext cx="15325477" cy="8242765"/>
          </a:xfrm>
          <a:custGeom>
            <a:avLst/>
            <a:gdLst/>
            <a:ahLst/>
            <a:cxnLst/>
            <a:rect r="r" b="b" t="t" l="l"/>
            <a:pathLst>
              <a:path h="8242765" w="15325477">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50042" y="349542"/>
            <a:ext cx="9587917" cy="9587917"/>
          </a:xfrm>
          <a:custGeom>
            <a:avLst/>
            <a:gdLst/>
            <a:ahLst/>
            <a:cxnLst/>
            <a:rect r="r" b="b" t="t" l="l"/>
            <a:pathLst>
              <a:path h="9587917" w="9587917">
                <a:moveTo>
                  <a:pt x="0" y="0"/>
                </a:moveTo>
                <a:lnTo>
                  <a:pt x="9587916" y="0"/>
                </a:lnTo>
                <a:lnTo>
                  <a:pt x="9587916" y="9587916"/>
                </a:lnTo>
                <a:lnTo>
                  <a:pt x="0" y="958791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984372" y="2426970"/>
            <a:ext cx="14814923" cy="5119051"/>
          </a:xfrm>
          <a:prstGeom prst="rect">
            <a:avLst/>
          </a:prstGeom>
        </p:spPr>
        <p:txBody>
          <a:bodyPr anchor="t" rtlCol="false" tIns="0" lIns="0" bIns="0" rIns="0">
            <a:spAutoFit/>
          </a:bodyPr>
          <a:lstStyle/>
          <a:p>
            <a:pPr algn="ctr">
              <a:lnSpc>
                <a:spcPts val="15925"/>
              </a:lnSpc>
            </a:pPr>
            <a:r>
              <a:rPr lang="en-US" b="true" sz="11375">
                <a:solidFill>
                  <a:srgbClr val="FFFFFF"/>
                </a:solidFill>
                <a:latin typeface="Impact"/>
                <a:ea typeface="Impact"/>
                <a:cs typeface="Impact"/>
                <a:sym typeface="Impact"/>
              </a:rPr>
              <a:t>ECOMMERCE PRODUCT CATEGORIZATION</a:t>
            </a:r>
          </a:p>
          <a:p>
            <a:pPr algn="ctr">
              <a:lnSpc>
                <a:spcPts val="6719"/>
              </a:lnSpc>
            </a:pPr>
            <a:r>
              <a:rPr lang="en-US" b="true" sz="4800">
                <a:solidFill>
                  <a:srgbClr val="FFFFFF"/>
                </a:solidFill>
                <a:latin typeface="Impact"/>
                <a:ea typeface="Impact"/>
                <a:cs typeface="Impact"/>
                <a:sym typeface="Impact"/>
              </a:rPr>
              <a:t>                                                                 by Hema Moravapalli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716530"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22319" y="636195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22163" y="1263543"/>
            <a:ext cx="8172675" cy="7759914"/>
          </a:xfrm>
          <a:custGeom>
            <a:avLst/>
            <a:gdLst/>
            <a:ahLst/>
            <a:cxnLst/>
            <a:rect r="r" b="b" t="t" l="l"/>
            <a:pathLst>
              <a:path h="7759914" w="8172675">
                <a:moveTo>
                  <a:pt x="0" y="0"/>
                </a:moveTo>
                <a:lnTo>
                  <a:pt x="8172675" y="0"/>
                </a:lnTo>
                <a:lnTo>
                  <a:pt x="8172675" y="7759914"/>
                </a:lnTo>
                <a:lnTo>
                  <a:pt x="0" y="7759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249933" y="2386760"/>
            <a:ext cx="10009367" cy="6439877"/>
          </a:xfrm>
          <a:prstGeom prst="rect">
            <a:avLst/>
          </a:prstGeom>
        </p:spPr>
        <p:txBody>
          <a:bodyPr anchor="t" rtlCol="false" tIns="0" lIns="0" bIns="0" rIns="0">
            <a:spAutoFit/>
          </a:bodyPr>
          <a:lstStyle/>
          <a:p>
            <a:pPr algn="just">
              <a:lnSpc>
                <a:spcPts val="3621"/>
              </a:lnSpc>
            </a:pPr>
            <a:r>
              <a:rPr lang="en-US" sz="2586">
                <a:solidFill>
                  <a:srgbClr val="FFFFFF"/>
                </a:solidFill>
                <a:latin typeface="Poppins"/>
                <a:ea typeface="Poppins"/>
                <a:cs typeface="Poppins"/>
                <a:sym typeface="Poppins"/>
              </a:rPr>
              <a:t>I have used 6 models in this project namely</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Logistic Regression</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Random Forest</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Support Vector Machines (SVM)</a:t>
            </a:r>
          </a:p>
          <a:p>
            <a:pPr algn="just" marL="601615" indent="-300807" lvl="1">
              <a:lnSpc>
                <a:spcPts val="3901"/>
              </a:lnSpc>
              <a:buFont typeface="Arial"/>
              <a:buChar char="•"/>
            </a:pPr>
            <a:r>
              <a:rPr lang="en-US" sz="2786">
                <a:solidFill>
                  <a:srgbClr val="FFFFFF"/>
                </a:solidFill>
                <a:latin typeface="Poppins"/>
                <a:ea typeface="Poppins"/>
                <a:cs typeface="Poppins"/>
                <a:sym typeface="Poppins"/>
              </a:rPr>
              <a:t>Na</a:t>
            </a:r>
            <a:r>
              <a:rPr lang="en-US" sz="2786">
                <a:solidFill>
                  <a:srgbClr val="FFFFFF"/>
                </a:solidFill>
                <a:latin typeface="Poppins"/>
                <a:ea typeface="Poppins"/>
                <a:cs typeface="Poppins"/>
                <a:sym typeface="Poppins"/>
              </a:rPr>
              <a:t>ive Bayes</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Gradient Boosting (e.g., XGBoost, LightGBM)</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Deep </a:t>
            </a:r>
            <a:r>
              <a:rPr lang="en-US" sz="2586">
                <a:solidFill>
                  <a:srgbClr val="FFFFFF"/>
                </a:solidFill>
                <a:latin typeface="Poppins"/>
                <a:ea typeface="Poppins"/>
                <a:cs typeface="Poppins"/>
                <a:sym typeface="Poppins"/>
              </a:rPr>
              <a:t>Learning (e.g., Neural Networks with Keras/TensorFlow)</a:t>
            </a:r>
          </a:p>
          <a:p>
            <a:pPr algn="just">
              <a:lnSpc>
                <a:spcPts val="3621"/>
              </a:lnSpc>
            </a:pPr>
            <a:r>
              <a:rPr lang="en-US" sz="2586">
                <a:solidFill>
                  <a:srgbClr val="FFFFFF"/>
                </a:solidFill>
                <a:latin typeface="Poppins"/>
                <a:ea typeface="Poppins"/>
                <a:cs typeface="Poppins"/>
                <a:sym typeface="Poppins"/>
              </a:rPr>
              <a:t>All of these models performed well but the SVC and LR models required Hyperparameter tuning to improve their performance slightly.</a:t>
            </a:r>
          </a:p>
          <a:p>
            <a:pPr algn="just">
              <a:lnSpc>
                <a:spcPts val="3621"/>
              </a:lnSpc>
            </a:pPr>
            <a:r>
              <a:rPr lang="en-US" sz="2586">
                <a:solidFill>
                  <a:srgbClr val="FFFFFF"/>
                </a:solidFill>
                <a:latin typeface="Poppins"/>
                <a:ea typeface="Poppins"/>
                <a:cs typeface="Poppins"/>
                <a:sym typeface="Poppins"/>
              </a:rPr>
              <a:t>However RFC &amp; LSTM performed brilliantly without requiring any Hyperparameter Tuning.</a:t>
            </a:r>
          </a:p>
          <a:p>
            <a:pPr algn="just">
              <a:lnSpc>
                <a:spcPts val="3621"/>
              </a:lnSpc>
            </a:pPr>
          </a:p>
        </p:txBody>
      </p:sp>
      <p:sp>
        <p:nvSpPr>
          <p:cNvPr name="TextBox 6" id="6"/>
          <p:cNvSpPr txBox="true"/>
          <p:nvPr/>
        </p:nvSpPr>
        <p:spPr>
          <a:xfrm rot="0">
            <a:off x="8462598" y="420173"/>
            <a:ext cx="6640906" cy="1328732"/>
          </a:xfrm>
          <a:prstGeom prst="rect">
            <a:avLst/>
          </a:prstGeom>
        </p:spPr>
        <p:txBody>
          <a:bodyPr anchor="t" rtlCol="false" tIns="0" lIns="0" bIns="0" rIns="0">
            <a:spAutoFit/>
          </a:bodyPr>
          <a:lstStyle/>
          <a:p>
            <a:pPr algn="ctr">
              <a:lnSpc>
                <a:spcPts val="9079"/>
              </a:lnSpc>
            </a:pPr>
            <a:r>
              <a:rPr lang="en-US" sz="8035">
                <a:solidFill>
                  <a:srgbClr val="FFFFFF"/>
                </a:solidFill>
                <a:latin typeface="Impact"/>
                <a:ea typeface="Impact"/>
                <a:cs typeface="Impact"/>
                <a:sym typeface="Impact"/>
              </a:rPr>
              <a:t>MODELS USED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314215"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172399"/>
            <a:ext cx="14971626" cy="3953039"/>
          </a:xfrm>
          <a:prstGeom prst="rect">
            <a:avLst/>
          </a:prstGeom>
        </p:spPr>
        <p:txBody>
          <a:bodyPr anchor="t" rtlCol="false" tIns="0" lIns="0" bIns="0" rIns="0">
            <a:spAutoFit/>
          </a:bodyPr>
          <a:lstStyle/>
          <a:p>
            <a:pPr algn="just">
              <a:lnSpc>
                <a:spcPts val="3220"/>
              </a:lnSpc>
            </a:pPr>
            <a:r>
              <a:rPr lang="en-US" sz="2300">
                <a:solidFill>
                  <a:srgbClr val="FFFFFF"/>
                </a:solidFill>
                <a:latin typeface="Poppins"/>
                <a:ea typeface="Poppins"/>
                <a:cs typeface="Poppins"/>
                <a:sym typeface="Poppins"/>
              </a:rPr>
              <a:t>The business value of using a multi-class text classification model for product categorization can be significant, especially in e-commerce or large retail environments. Here’s how it adds value across various aspects:</a:t>
            </a:r>
          </a:p>
          <a:p>
            <a:pPr algn="just" marL="496676" indent="-248338" lvl="1">
              <a:lnSpc>
                <a:spcPts val="3220"/>
              </a:lnSpc>
              <a:buFont typeface="Arial"/>
              <a:buChar char="•"/>
            </a:pPr>
            <a:r>
              <a:rPr lang="en-US" sz="2300">
                <a:solidFill>
                  <a:srgbClr val="FFFFFF"/>
                </a:solidFill>
                <a:latin typeface="Poppins"/>
                <a:ea typeface="Poppins"/>
                <a:cs typeface="Poppins"/>
                <a:sym typeface="Poppins"/>
              </a:rPr>
              <a:t>Improved Customer Experience</a:t>
            </a:r>
          </a:p>
          <a:p>
            <a:pPr algn="just" marL="496676" indent="-248338" lvl="1">
              <a:lnSpc>
                <a:spcPts val="3220"/>
              </a:lnSpc>
              <a:buFont typeface="Arial"/>
              <a:buChar char="•"/>
            </a:pPr>
            <a:r>
              <a:rPr lang="en-US" sz="2300">
                <a:solidFill>
                  <a:srgbClr val="FFFFFF"/>
                </a:solidFill>
                <a:latin typeface="Poppins"/>
                <a:ea typeface="Poppins"/>
                <a:cs typeface="Poppins"/>
                <a:sym typeface="Poppins"/>
              </a:rPr>
              <a:t>Enhanced Marketing and Analytics</a:t>
            </a:r>
          </a:p>
          <a:p>
            <a:pPr algn="just" marL="496676" indent="-248338" lvl="1">
              <a:lnSpc>
                <a:spcPts val="3220"/>
              </a:lnSpc>
              <a:buFont typeface="Arial"/>
              <a:buChar char="•"/>
            </a:pPr>
            <a:r>
              <a:rPr lang="en-US" sz="2300">
                <a:solidFill>
                  <a:srgbClr val="FFFFFF"/>
                </a:solidFill>
                <a:latin typeface="Poppins"/>
                <a:ea typeface="Poppins"/>
                <a:cs typeface="Poppins"/>
                <a:sym typeface="Poppins"/>
              </a:rPr>
              <a:t>Operational efficiency</a:t>
            </a:r>
          </a:p>
          <a:p>
            <a:pPr algn="just" marL="496676" indent="-248338" lvl="1">
              <a:lnSpc>
                <a:spcPts val="3220"/>
              </a:lnSpc>
              <a:buFont typeface="Arial"/>
              <a:buChar char="•"/>
            </a:pPr>
            <a:r>
              <a:rPr lang="en-US" sz="2300">
                <a:solidFill>
                  <a:srgbClr val="FFFFFF"/>
                </a:solidFill>
                <a:latin typeface="Poppins"/>
                <a:ea typeface="Poppins"/>
                <a:cs typeface="Poppins"/>
                <a:sym typeface="Poppins"/>
              </a:rPr>
              <a:t>Revenue growth</a:t>
            </a:r>
          </a:p>
          <a:p>
            <a:pPr algn="just" marL="496676" indent="-248338" lvl="1">
              <a:lnSpc>
                <a:spcPts val="3220"/>
              </a:lnSpc>
              <a:buFont typeface="Arial"/>
              <a:buChar char="•"/>
            </a:pPr>
            <a:r>
              <a:rPr lang="en-US" sz="2300">
                <a:solidFill>
                  <a:srgbClr val="FFFFFF"/>
                </a:solidFill>
                <a:latin typeface="Poppins"/>
                <a:ea typeface="Poppins"/>
                <a:cs typeface="Poppins"/>
                <a:sym typeface="Poppins"/>
              </a:rPr>
              <a:t>Competetive Advantage</a:t>
            </a:r>
          </a:p>
          <a:p>
            <a:pPr algn="just">
              <a:lnSpc>
                <a:spcPts val="6211"/>
              </a:lnSpc>
            </a:pPr>
          </a:p>
        </p:txBody>
      </p:sp>
      <p:sp>
        <p:nvSpPr>
          <p:cNvPr name="Freeform 4" id="4"/>
          <p:cNvSpPr/>
          <p:nvPr/>
        </p:nvSpPr>
        <p:spPr>
          <a:xfrm flipH="false" flipV="false" rot="0">
            <a:off x="14056135" y="-3559748"/>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660789"/>
            <a:ext cx="16230600" cy="1077273"/>
          </a:xfrm>
          <a:prstGeom prst="rect">
            <a:avLst/>
          </a:prstGeom>
        </p:spPr>
        <p:txBody>
          <a:bodyPr anchor="t" rtlCol="false" tIns="0" lIns="0" bIns="0" rIns="0">
            <a:spAutoFit/>
          </a:bodyPr>
          <a:lstStyle/>
          <a:p>
            <a:pPr algn="l">
              <a:lnSpc>
                <a:spcPts val="7384"/>
              </a:lnSpc>
            </a:pPr>
            <a:r>
              <a:rPr lang="en-US" sz="6535">
                <a:solidFill>
                  <a:srgbClr val="FFFFFF"/>
                </a:solidFill>
                <a:latin typeface="Impact"/>
                <a:ea typeface="Impact"/>
                <a:cs typeface="Impact"/>
                <a:sym typeface="Impact"/>
              </a:rPr>
              <a:t>BUSINESS VALUE PROVIDED BY THIS SOLUTION: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3522" y="-446165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6109" y="2736914"/>
            <a:ext cx="13310194" cy="3817621"/>
          </a:xfrm>
          <a:prstGeom prst="rect">
            <a:avLst/>
          </a:prstGeom>
        </p:spPr>
        <p:txBody>
          <a:bodyPr anchor="t" rtlCol="false" tIns="0" lIns="0" bIns="0" rIns="0">
            <a:spAutoFit/>
          </a:bodyPr>
          <a:lstStyle/>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Enhanced Search and Navigation:</a:t>
            </a:r>
            <a:r>
              <a:rPr lang="en-US" sz="2699">
                <a:solidFill>
                  <a:srgbClr val="FFFFFF"/>
                </a:solidFill>
                <a:latin typeface="Poppins"/>
                <a:ea typeface="Poppins"/>
                <a:cs typeface="Poppins"/>
                <a:sym typeface="Poppins"/>
              </a:rPr>
              <a:t> With accurate product categorization, customers can more easily find what they’re looking for, improving search relevancy and reducing the time spent browsing.</a:t>
            </a:r>
          </a:p>
          <a:p>
            <a:pPr algn="just">
              <a:lnSpc>
                <a:spcPts val="3779"/>
              </a:lnSpc>
            </a:pPr>
          </a:p>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Personalized Recommendations:</a:t>
            </a:r>
            <a:r>
              <a:rPr lang="en-US" sz="2699">
                <a:solidFill>
                  <a:srgbClr val="FFFFFF"/>
                </a:solidFill>
                <a:latin typeface="Poppins"/>
                <a:ea typeface="Poppins"/>
                <a:cs typeface="Poppins"/>
                <a:sym typeface="Poppins"/>
              </a:rPr>
              <a:t> By categorizing products accurately, companies can tailor recommendations based on category similarities, improving customer satisfaction and increasing chances of conversion.</a:t>
            </a:r>
          </a:p>
          <a:p>
            <a:pPr algn="just">
              <a:lnSpc>
                <a:spcPts val="3779"/>
              </a:lnSpc>
            </a:pPr>
          </a:p>
        </p:txBody>
      </p:sp>
      <p:sp>
        <p:nvSpPr>
          <p:cNvPr name="Freeform 4" id="4"/>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86109" y="638744"/>
            <a:ext cx="15128872" cy="1328732"/>
          </a:xfrm>
          <a:prstGeom prst="rect">
            <a:avLst/>
          </a:prstGeom>
        </p:spPr>
        <p:txBody>
          <a:bodyPr anchor="t" rtlCol="false" tIns="0" lIns="0" bIns="0" rIns="0">
            <a:spAutoFit/>
          </a:bodyPr>
          <a:lstStyle/>
          <a:p>
            <a:pPr algn="l">
              <a:lnSpc>
                <a:spcPts val="9079"/>
              </a:lnSpc>
            </a:pPr>
            <a:r>
              <a:rPr lang="en-US" sz="8035">
                <a:solidFill>
                  <a:srgbClr val="FFFFFF"/>
                </a:solidFill>
                <a:latin typeface="Impact"/>
                <a:ea typeface="Impact"/>
                <a:cs typeface="Impact"/>
                <a:sym typeface="Impact"/>
              </a:rPr>
              <a:t>IMPROVED CUSTOMER EXPERIENCE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3522"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053144"/>
            <a:ext cx="13310194" cy="3817621"/>
          </a:xfrm>
          <a:prstGeom prst="rect">
            <a:avLst/>
          </a:prstGeom>
        </p:spPr>
        <p:txBody>
          <a:bodyPr anchor="t" rtlCol="false" tIns="0" lIns="0" bIns="0" rIns="0">
            <a:spAutoFit/>
          </a:bodyPr>
          <a:lstStyle/>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Targeted Marketing Campaigns:</a:t>
            </a:r>
            <a:r>
              <a:rPr lang="en-US" sz="2699">
                <a:solidFill>
                  <a:srgbClr val="FFFFFF"/>
                </a:solidFill>
                <a:latin typeface="Poppins"/>
                <a:ea typeface="Poppins"/>
                <a:cs typeface="Poppins"/>
                <a:sym typeface="Poppins"/>
              </a:rPr>
              <a:t> Accurate categories help segment products, allowing marketing teams to target specific product categories for promotions or discounts, leading to higher engagement rates.</a:t>
            </a:r>
          </a:p>
          <a:p>
            <a:pPr algn="just">
              <a:lnSpc>
                <a:spcPts val="3779"/>
              </a:lnSpc>
            </a:pPr>
          </a:p>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Detailed Sales Analytics:</a:t>
            </a:r>
            <a:r>
              <a:rPr lang="en-US" sz="2699">
                <a:solidFill>
                  <a:srgbClr val="FFFFFF"/>
                </a:solidFill>
                <a:latin typeface="Poppins"/>
                <a:ea typeface="Poppins"/>
                <a:cs typeface="Poppins"/>
                <a:sym typeface="Poppins"/>
              </a:rPr>
              <a:t> Categorization helps analyze product performance by category, providing insights into what categories drive sales, enabling more effective decision-making and inventory investment.</a:t>
            </a:r>
          </a:p>
          <a:p>
            <a:pPr algn="just">
              <a:lnSpc>
                <a:spcPts val="3779"/>
              </a:lnSpc>
            </a:pPr>
          </a:p>
        </p:txBody>
      </p:sp>
      <p:sp>
        <p:nvSpPr>
          <p:cNvPr name="Freeform 4" id="4"/>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7056" y="923925"/>
            <a:ext cx="16632244" cy="1328732"/>
          </a:xfrm>
          <a:prstGeom prst="rect">
            <a:avLst/>
          </a:prstGeom>
        </p:spPr>
        <p:txBody>
          <a:bodyPr anchor="t" rtlCol="false" tIns="0" lIns="0" bIns="0" rIns="0">
            <a:spAutoFit/>
          </a:bodyPr>
          <a:lstStyle/>
          <a:p>
            <a:pPr algn="l">
              <a:lnSpc>
                <a:spcPts val="9079"/>
              </a:lnSpc>
            </a:pPr>
            <a:r>
              <a:rPr lang="en-US" sz="8035">
                <a:solidFill>
                  <a:srgbClr val="FFFFFF"/>
                </a:solidFill>
                <a:latin typeface="Impact"/>
                <a:ea typeface="Impact"/>
                <a:cs typeface="Impact"/>
                <a:sym typeface="Impact"/>
              </a:rPr>
              <a:t>ENHANCED MARKETING AND ANALYTICS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3522"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958465"/>
            <a:ext cx="13310194" cy="4293871"/>
          </a:xfrm>
          <a:prstGeom prst="rect">
            <a:avLst/>
          </a:prstGeom>
        </p:spPr>
        <p:txBody>
          <a:bodyPr anchor="t" rtlCol="false" tIns="0" lIns="0" bIns="0" rIns="0">
            <a:spAutoFit/>
          </a:bodyPr>
          <a:lstStyle/>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Automated Product Management:</a:t>
            </a:r>
            <a:r>
              <a:rPr lang="en-US" sz="2699">
                <a:solidFill>
                  <a:srgbClr val="FFFFFF"/>
                </a:solidFill>
                <a:latin typeface="Poppins"/>
                <a:ea typeface="Poppins"/>
                <a:cs typeface="Poppins"/>
                <a:sym typeface="Poppins"/>
              </a:rPr>
              <a:t> Text classification reduces the time spent manually categorizing products, which can be labor-intensive and error-prone, especially in marketplaces with thousands or millions of items.</a:t>
            </a:r>
          </a:p>
          <a:p>
            <a:pPr algn="just">
              <a:lnSpc>
                <a:spcPts val="3779"/>
              </a:lnSpc>
            </a:pPr>
          </a:p>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Inventory Organization:</a:t>
            </a:r>
            <a:r>
              <a:rPr lang="en-US" sz="2699">
                <a:solidFill>
                  <a:srgbClr val="FFFFFF"/>
                </a:solidFill>
                <a:latin typeface="Poppins"/>
                <a:ea typeface="Poppins"/>
                <a:cs typeface="Poppins"/>
                <a:sym typeface="Poppins"/>
              </a:rPr>
              <a:t> Clear categorization helps the inventory and supply chain teams organize, restock, and manage products efficiently, optimizing logistics and storage.</a:t>
            </a:r>
          </a:p>
          <a:p>
            <a:pPr algn="just">
              <a:lnSpc>
                <a:spcPts val="3779"/>
              </a:lnSpc>
            </a:pPr>
          </a:p>
        </p:txBody>
      </p:sp>
      <p:sp>
        <p:nvSpPr>
          <p:cNvPr name="Freeform 4" id="4"/>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7056" y="923925"/>
            <a:ext cx="15128872" cy="1328732"/>
          </a:xfrm>
          <a:prstGeom prst="rect">
            <a:avLst/>
          </a:prstGeom>
        </p:spPr>
        <p:txBody>
          <a:bodyPr anchor="t" rtlCol="false" tIns="0" lIns="0" bIns="0" rIns="0">
            <a:spAutoFit/>
          </a:bodyPr>
          <a:lstStyle/>
          <a:p>
            <a:pPr algn="l">
              <a:lnSpc>
                <a:spcPts val="9079"/>
              </a:lnSpc>
            </a:pPr>
            <a:r>
              <a:rPr lang="en-US" sz="8035">
                <a:solidFill>
                  <a:srgbClr val="FFFFFF"/>
                </a:solidFill>
                <a:latin typeface="Impact"/>
                <a:ea typeface="Impact"/>
                <a:cs typeface="Impact"/>
                <a:sym typeface="Impact"/>
              </a:rPr>
              <a:t>OPERATIONAL EFFICIENCY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3522"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6109" y="2736914"/>
            <a:ext cx="13310194" cy="3817621"/>
          </a:xfrm>
          <a:prstGeom prst="rect">
            <a:avLst/>
          </a:prstGeom>
        </p:spPr>
        <p:txBody>
          <a:bodyPr anchor="t" rtlCol="false" tIns="0" lIns="0" bIns="0" rIns="0">
            <a:spAutoFit/>
          </a:bodyPr>
          <a:lstStyle/>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Higher Conversion Rates:</a:t>
            </a:r>
            <a:r>
              <a:rPr lang="en-US" sz="2699">
                <a:solidFill>
                  <a:srgbClr val="FFFFFF"/>
                </a:solidFill>
                <a:latin typeface="Poppins"/>
                <a:ea typeface="Poppins"/>
                <a:cs typeface="Poppins"/>
                <a:sym typeface="Poppins"/>
              </a:rPr>
              <a:t> By making relevant products easier to find, customers are more likely to make purchases, positively impacting revenue.</a:t>
            </a:r>
          </a:p>
          <a:p>
            <a:pPr algn="just">
              <a:lnSpc>
                <a:spcPts val="3779"/>
              </a:lnSpc>
            </a:pPr>
          </a:p>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Reduced Returns:</a:t>
            </a:r>
            <a:r>
              <a:rPr lang="en-US" sz="2699">
                <a:solidFill>
                  <a:srgbClr val="FFFFFF"/>
                </a:solidFill>
                <a:latin typeface="Poppins"/>
                <a:ea typeface="Poppins"/>
                <a:cs typeface="Poppins"/>
                <a:sym typeface="Poppins"/>
              </a:rPr>
              <a:t> Improved product discovery can reduce instances where customers buy incorrect items, reducing return rates and associated costs.</a:t>
            </a:r>
          </a:p>
          <a:p>
            <a:pPr algn="just">
              <a:lnSpc>
                <a:spcPts val="3779"/>
              </a:lnSpc>
            </a:pPr>
          </a:p>
        </p:txBody>
      </p:sp>
      <p:sp>
        <p:nvSpPr>
          <p:cNvPr name="Freeform 4" id="4"/>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7056" y="923925"/>
            <a:ext cx="15128872" cy="1328732"/>
          </a:xfrm>
          <a:prstGeom prst="rect">
            <a:avLst/>
          </a:prstGeom>
        </p:spPr>
        <p:txBody>
          <a:bodyPr anchor="t" rtlCol="false" tIns="0" lIns="0" bIns="0" rIns="0">
            <a:spAutoFit/>
          </a:bodyPr>
          <a:lstStyle/>
          <a:p>
            <a:pPr algn="l">
              <a:lnSpc>
                <a:spcPts val="9079"/>
              </a:lnSpc>
            </a:pPr>
            <a:r>
              <a:rPr lang="en-US" sz="8035">
                <a:solidFill>
                  <a:srgbClr val="FFFFFF"/>
                </a:solidFill>
                <a:latin typeface="Impact"/>
                <a:ea typeface="Impact"/>
                <a:cs typeface="Impact"/>
                <a:sym typeface="Impact"/>
              </a:rPr>
              <a:t>REVENUE GROWTH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3522"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687519"/>
            <a:ext cx="13310194" cy="3817621"/>
          </a:xfrm>
          <a:prstGeom prst="rect">
            <a:avLst/>
          </a:prstGeom>
        </p:spPr>
        <p:txBody>
          <a:bodyPr anchor="t" rtlCol="false" tIns="0" lIns="0" bIns="0" rIns="0">
            <a:spAutoFit/>
          </a:bodyPr>
          <a:lstStyle/>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Enhanced User Trust and Loyalty:</a:t>
            </a:r>
            <a:r>
              <a:rPr lang="en-US" sz="2699">
                <a:solidFill>
                  <a:srgbClr val="FFFFFF"/>
                </a:solidFill>
                <a:latin typeface="Poppins"/>
                <a:ea typeface="Poppins"/>
                <a:cs typeface="Poppins"/>
                <a:sym typeface="Poppins"/>
              </a:rPr>
              <a:t> A well-organized catalog improves customer perception of the brand and trust in the platform, encouraging repeat purchases and customer loyalty.</a:t>
            </a:r>
          </a:p>
          <a:p>
            <a:pPr algn="just">
              <a:lnSpc>
                <a:spcPts val="3779"/>
              </a:lnSpc>
            </a:pPr>
          </a:p>
          <a:p>
            <a:pPr algn="just" marL="582924" indent="-291462" lvl="1">
              <a:lnSpc>
                <a:spcPts val="3779"/>
              </a:lnSpc>
              <a:buFont typeface="Arial"/>
              <a:buChar char="•"/>
            </a:pPr>
            <a:r>
              <a:rPr lang="en-US" b="true" sz="2699">
                <a:solidFill>
                  <a:srgbClr val="FFFFFF"/>
                </a:solidFill>
                <a:latin typeface="Poppins Bold"/>
                <a:ea typeface="Poppins Bold"/>
                <a:cs typeface="Poppins Bold"/>
                <a:sym typeface="Poppins Bold"/>
              </a:rPr>
              <a:t>Adaptability to Market Trends:</a:t>
            </a:r>
            <a:r>
              <a:rPr lang="en-US" sz="2699">
                <a:solidFill>
                  <a:srgbClr val="FFFFFF"/>
                </a:solidFill>
                <a:latin typeface="Poppins"/>
                <a:ea typeface="Poppins"/>
                <a:cs typeface="Poppins"/>
                <a:sym typeface="Poppins"/>
              </a:rPr>
              <a:t> Automated categorization keeps the platform agile, allowing for faster adaptation to trends, new product lines, or seasonal items, giving the business a competitive edge.</a:t>
            </a:r>
          </a:p>
          <a:p>
            <a:pPr algn="just">
              <a:lnSpc>
                <a:spcPts val="3779"/>
              </a:lnSpc>
            </a:pPr>
          </a:p>
        </p:txBody>
      </p:sp>
      <p:sp>
        <p:nvSpPr>
          <p:cNvPr name="Freeform 4" id="4"/>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27056" y="923925"/>
            <a:ext cx="15128872" cy="1328732"/>
          </a:xfrm>
          <a:prstGeom prst="rect">
            <a:avLst/>
          </a:prstGeom>
        </p:spPr>
        <p:txBody>
          <a:bodyPr anchor="t" rtlCol="false" tIns="0" lIns="0" bIns="0" rIns="0">
            <a:spAutoFit/>
          </a:bodyPr>
          <a:lstStyle/>
          <a:p>
            <a:pPr algn="l">
              <a:lnSpc>
                <a:spcPts val="9079"/>
              </a:lnSpc>
            </a:pPr>
            <a:r>
              <a:rPr lang="en-US" sz="8035">
                <a:solidFill>
                  <a:srgbClr val="FFFFFF"/>
                </a:solidFill>
                <a:latin typeface="Impact"/>
                <a:ea typeface="Impact"/>
                <a:cs typeface="Impact"/>
                <a:sym typeface="Impact"/>
              </a:rPr>
              <a:t>COMPETETIVE ADVANTAGE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87501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84372" y="3726507"/>
            <a:ext cx="14319257" cy="2548236"/>
          </a:xfrm>
          <a:prstGeom prst="rect">
            <a:avLst/>
          </a:prstGeom>
        </p:spPr>
        <p:txBody>
          <a:bodyPr anchor="t" rtlCol="false" tIns="0" lIns="0" bIns="0" rIns="0">
            <a:spAutoFit/>
          </a:bodyPr>
          <a:lstStyle/>
          <a:p>
            <a:pPr algn="ctr">
              <a:lnSpc>
                <a:spcPts val="20851"/>
              </a:lnSpc>
            </a:pPr>
            <a:r>
              <a:rPr lang="en-US" sz="14893">
                <a:solidFill>
                  <a:srgbClr val="FFFFFF"/>
                </a:solidFill>
                <a:latin typeface="Anton"/>
                <a:ea typeface="Anton"/>
                <a:cs typeface="Anton"/>
                <a:sym typeface="Anton"/>
              </a:rPr>
              <a:t>THANK YOU</a:t>
            </a:r>
          </a:p>
        </p:txBody>
      </p:sp>
      <p:sp>
        <p:nvSpPr>
          <p:cNvPr name="Freeform 5" id="5"/>
          <p:cNvSpPr/>
          <p:nvPr/>
        </p:nvSpPr>
        <p:spPr>
          <a:xfrm flipH="false" flipV="false" rot="1366517">
            <a:off x="-1768901" y="4979430"/>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86072" y="1600342"/>
            <a:ext cx="7060793" cy="6649983"/>
          </a:xfrm>
          <a:custGeom>
            <a:avLst/>
            <a:gdLst/>
            <a:ahLst/>
            <a:cxnLst/>
            <a:rect r="r" b="b" t="t" l="l"/>
            <a:pathLst>
              <a:path h="6649983" w="7060793">
                <a:moveTo>
                  <a:pt x="0" y="0"/>
                </a:moveTo>
                <a:lnTo>
                  <a:pt x="7060794" y="0"/>
                </a:lnTo>
                <a:lnTo>
                  <a:pt x="7060794" y="6649983"/>
                </a:lnTo>
                <a:lnTo>
                  <a:pt x="0" y="664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57734" y="2797492"/>
            <a:ext cx="9440546" cy="5454220"/>
          </a:xfrm>
          <a:prstGeom prst="rect">
            <a:avLst/>
          </a:prstGeom>
        </p:spPr>
        <p:txBody>
          <a:bodyPr anchor="t" rtlCol="false" tIns="0" lIns="0" bIns="0" rIns="0">
            <a:spAutoFit/>
          </a:bodyPr>
          <a:lstStyle/>
          <a:p>
            <a:pPr algn="just">
              <a:lnSpc>
                <a:spcPts val="3348"/>
              </a:lnSpc>
            </a:pPr>
            <a:r>
              <a:rPr lang="en-US" sz="2391">
                <a:solidFill>
                  <a:srgbClr val="FFFFFF"/>
                </a:solidFill>
                <a:latin typeface="Poppins"/>
                <a:ea typeface="Poppins"/>
                <a:cs typeface="Poppins"/>
                <a:sym typeface="Poppins"/>
              </a:rPr>
              <a:t>                       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a:t>
            </a:r>
          </a:p>
          <a:p>
            <a:pPr algn="just">
              <a:lnSpc>
                <a:spcPts val="3348"/>
              </a:lnSpc>
            </a:pPr>
          </a:p>
          <a:p>
            <a:pPr algn="just">
              <a:lnSpc>
                <a:spcPts val="3348"/>
              </a:lnSpc>
            </a:pPr>
            <a:r>
              <a:rPr lang="en-US" sz="2391">
                <a:solidFill>
                  <a:srgbClr val="FFFFFF"/>
                </a:solidFill>
                <a:latin typeface="Poppins"/>
                <a:ea typeface="Poppins"/>
                <a:cs typeface="Poppins"/>
                <a:sym typeface="Poppins"/>
              </a:rPr>
              <a:t>We need to develop a text classification model that categorizes products with maximum accuracy based on description of the product.</a:t>
            </a:r>
          </a:p>
          <a:p>
            <a:pPr algn="just">
              <a:lnSpc>
                <a:spcPts val="3348"/>
              </a:lnSpc>
            </a:pPr>
            <a:r>
              <a:rPr lang="en-US" sz="2391">
                <a:solidFill>
                  <a:srgbClr val="FFFFFF"/>
                </a:solidFill>
                <a:latin typeface="Poppins"/>
                <a:ea typeface="Poppins"/>
                <a:cs typeface="Poppins"/>
                <a:sym typeface="Poppins"/>
              </a:rPr>
              <a:t>.</a:t>
            </a:r>
          </a:p>
        </p:txBody>
      </p:sp>
      <p:sp>
        <p:nvSpPr>
          <p:cNvPr name="TextBox 6" id="6"/>
          <p:cNvSpPr txBox="true"/>
          <p:nvPr/>
        </p:nvSpPr>
        <p:spPr>
          <a:xfrm rot="0">
            <a:off x="1272874" y="853440"/>
            <a:ext cx="8925407" cy="1318883"/>
          </a:xfrm>
          <a:prstGeom prst="rect">
            <a:avLst/>
          </a:prstGeom>
        </p:spPr>
        <p:txBody>
          <a:bodyPr anchor="t" rtlCol="false" tIns="0" lIns="0" bIns="0" rIns="0">
            <a:spAutoFit/>
          </a:bodyPr>
          <a:lstStyle/>
          <a:p>
            <a:pPr algn="just">
              <a:lnSpc>
                <a:spcPts val="9038"/>
              </a:lnSpc>
            </a:pPr>
            <a:r>
              <a:rPr lang="en-US" sz="7998">
                <a:solidFill>
                  <a:srgbClr val="FFFFFF"/>
                </a:solidFill>
                <a:latin typeface="Impact"/>
                <a:ea typeface="Impact"/>
                <a:cs typeface="Impact"/>
                <a:sym typeface="Impact"/>
              </a:rPr>
              <a:t>PROJECT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92224" y="-373200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500" y="1028700"/>
            <a:ext cx="4932403" cy="10808055"/>
          </a:xfrm>
          <a:custGeom>
            <a:avLst/>
            <a:gdLst/>
            <a:ahLst/>
            <a:cxnLst/>
            <a:rect r="r" b="b" t="t" l="l"/>
            <a:pathLst>
              <a:path h="10808055" w="4932403">
                <a:moveTo>
                  <a:pt x="0" y="0"/>
                </a:moveTo>
                <a:lnTo>
                  <a:pt x="4932403" y="0"/>
                </a:lnTo>
                <a:lnTo>
                  <a:pt x="4932403" y="10808055"/>
                </a:lnTo>
                <a:lnTo>
                  <a:pt x="0" y="10808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672262" y="2131695"/>
            <a:ext cx="10925354" cy="7316177"/>
          </a:xfrm>
          <a:prstGeom prst="rect">
            <a:avLst/>
          </a:prstGeom>
        </p:spPr>
        <p:txBody>
          <a:bodyPr anchor="t" rtlCol="false" tIns="0" lIns="0" bIns="0" rIns="0">
            <a:spAutoFit/>
          </a:bodyPr>
          <a:lstStyle/>
          <a:p>
            <a:pPr algn="just">
              <a:lnSpc>
                <a:spcPts val="3621"/>
              </a:lnSpc>
            </a:pPr>
            <a:r>
              <a:rPr lang="en-US" sz="2586">
                <a:solidFill>
                  <a:srgbClr val="FFFFFF"/>
                </a:solidFill>
                <a:latin typeface="Poppins"/>
                <a:ea typeface="Poppins"/>
                <a:cs typeface="Poppins"/>
                <a:sym typeface="Poppins"/>
              </a:rPr>
              <a:t>                     Since we will be working with textual descriptions, this is an NLP Problem. Here are the steps involved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 </a:t>
            </a:r>
            <a:r>
              <a:rPr lang="en-US" sz="2586">
                <a:solidFill>
                  <a:srgbClr val="FFFFFF"/>
                </a:solidFill>
                <a:latin typeface="Poppins"/>
                <a:ea typeface="Poppins"/>
                <a:cs typeface="Poppins"/>
                <a:sym typeface="Poppins"/>
              </a:rPr>
              <a:t>Load the dataset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Perform Exploratory Data Analysis to extract valuable business insights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Using NLTK for Data Pre-Processing and Feature Engineering.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Transform Textual Descriptions to numerical features using techniques like TF-IDF or Word2Vec.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Perform train-test split</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Train and evaluate various suitable Machine Learning and Deep Learning models,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Fine Tune them if necessary using Hyperparameter Tuning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Get our predictions. </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Finally, we will compare the various models to get the best performing model.</a:t>
            </a:r>
          </a:p>
          <a:p>
            <a:pPr algn="just">
              <a:lnSpc>
                <a:spcPts val="3621"/>
              </a:lnSpc>
            </a:pPr>
          </a:p>
        </p:txBody>
      </p:sp>
      <p:sp>
        <p:nvSpPr>
          <p:cNvPr name="TextBox 6" id="6"/>
          <p:cNvSpPr txBox="true"/>
          <p:nvPr/>
        </p:nvSpPr>
        <p:spPr>
          <a:xfrm rot="0">
            <a:off x="5715000" y="352269"/>
            <a:ext cx="11225881" cy="1248088"/>
          </a:xfrm>
          <a:prstGeom prst="rect">
            <a:avLst/>
          </a:prstGeom>
        </p:spPr>
        <p:txBody>
          <a:bodyPr anchor="t" rtlCol="false" tIns="0" lIns="0" bIns="0" rIns="0">
            <a:spAutoFit/>
          </a:bodyPr>
          <a:lstStyle/>
          <a:p>
            <a:pPr algn="ctr">
              <a:lnSpc>
                <a:spcPts val="8514"/>
              </a:lnSpc>
            </a:pPr>
            <a:r>
              <a:rPr lang="en-US" sz="7535">
                <a:solidFill>
                  <a:srgbClr val="FFFFFF"/>
                </a:solidFill>
                <a:latin typeface="Impact"/>
                <a:ea typeface="Impact"/>
                <a:cs typeface="Impact"/>
                <a:sym typeface="Impact"/>
              </a:rPr>
              <a:t>APPROACH TO THE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37560" y="3268980"/>
            <a:ext cx="8958563" cy="5030177"/>
          </a:xfrm>
          <a:prstGeom prst="rect">
            <a:avLst/>
          </a:prstGeom>
        </p:spPr>
        <p:txBody>
          <a:bodyPr anchor="t" rtlCol="false" tIns="0" lIns="0" bIns="0" rIns="0">
            <a:spAutoFit/>
          </a:bodyPr>
          <a:lstStyle/>
          <a:p>
            <a:pPr algn="just" marL="558436" indent="-279218" lvl="1">
              <a:lnSpc>
                <a:spcPts val="3621"/>
              </a:lnSpc>
              <a:buFont typeface="Arial"/>
              <a:buChar char="•"/>
            </a:pPr>
            <a:r>
              <a:rPr lang="en-US" sz="2586">
                <a:solidFill>
                  <a:srgbClr val="FFFFFF"/>
                </a:solidFill>
                <a:latin typeface="Poppins"/>
                <a:ea typeface="Poppins"/>
                <a:cs typeface="Poppins"/>
                <a:sym typeface="Poppins"/>
              </a:rPr>
              <a:t>The Online Platform’s highest selling product Category is Clothing followed by Jewellery.</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The Online Platform has moderate sales in Categories such as Footwear, Automotive, Mobiles &amp; Accessories, Home Decor &amp; Festive Needs, Kitchen &amp; Dinning, Computers.</a:t>
            </a:r>
          </a:p>
          <a:p>
            <a:pPr algn="just" marL="558436" indent="-279218" lvl="1">
              <a:lnSpc>
                <a:spcPts val="3621"/>
              </a:lnSpc>
              <a:buFont typeface="Arial"/>
              <a:buChar char="•"/>
            </a:pPr>
            <a:r>
              <a:rPr lang="en-US" sz="2586">
                <a:solidFill>
                  <a:srgbClr val="FFFFFF"/>
                </a:solidFill>
                <a:latin typeface="Poppins"/>
                <a:ea typeface="Poppins"/>
                <a:cs typeface="Poppins"/>
                <a:sym typeface="Poppins"/>
              </a:rPr>
              <a:t>The Online Platform’s least selling product Category is Bags, Wallets &amp; Belts followed by Baby Care, Pens &amp; Stationary, Toys &amp; School Supplies, Tools &amp; Hardware, Watches.</a:t>
            </a:r>
          </a:p>
          <a:p>
            <a:pPr algn="just">
              <a:lnSpc>
                <a:spcPts val="3621"/>
              </a:lnSpc>
            </a:pPr>
          </a:p>
        </p:txBody>
      </p:sp>
      <p:sp>
        <p:nvSpPr>
          <p:cNvPr name="TextBox 5" id="5"/>
          <p:cNvSpPr txBox="true"/>
          <p:nvPr/>
        </p:nvSpPr>
        <p:spPr>
          <a:xfrm rot="0">
            <a:off x="4290060" y="849630"/>
            <a:ext cx="6640906" cy="1328732"/>
          </a:xfrm>
          <a:prstGeom prst="rect">
            <a:avLst/>
          </a:prstGeom>
        </p:spPr>
        <p:txBody>
          <a:bodyPr anchor="t" rtlCol="false" tIns="0" lIns="0" bIns="0" rIns="0">
            <a:spAutoFit/>
          </a:bodyPr>
          <a:lstStyle/>
          <a:p>
            <a:pPr algn="ctr">
              <a:lnSpc>
                <a:spcPts val="9079"/>
              </a:lnSpc>
            </a:pPr>
            <a:r>
              <a:rPr lang="en-US" sz="8035">
                <a:solidFill>
                  <a:srgbClr val="FFFFFF"/>
                </a:solidFill>
                <a:latin typeface="Impact"/>
                <a:ea typeface="Impact"/>
                <a:cs typeface="Impact"/>
                <a:sym typeface="Impact"/>
              </a:rPr>
              <a:t>KEY INSIGHTS</a:t>
            </a:r>
          </a:p>
        </p:txBody>
      </p:sp>
      <p:sp>
        <p:nvSpPr>
          <p:cNvPr name="Freeform 6" id="6"/>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631070" y="657225"/>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21419" y="2767965"/>
            <a:ext cx="10545089" cy="5147022"/>
          </a:xfrm>
          <a:prstGeom prst="rect">
            <a:avLst/>
          </a:prstGeom>
        </p:spPr>
        <p:txBody>
          <a:bodyPr anchor="t" rtlCol="false" tIns="0" lIns="0" bIns="0" rIns="0">
            <a:spAutoFit/>
          </a:bodyPr>
          <a:lstStyle/>
          <a:p>
            <a:pPr algn="just">
              <a:lnSpc>
                <a:spcPts val="4355"/>
              </a:lnSpc>
            </a:pPr>
            <a:r>
              <a:rPr lang="en-US" sz="3111" b="true">
                <a:solidFill>
                  <a:srgbClr val="FFFFFF"/>
                </a:solidFill>
                <a:latin typeface="Poppins Bold"/>
                <a:ea typeface="Poppins Bold"/>
                <a:cs typeface="Poppins Bold"/>
                <a:sym typeface="Poppins Bold"/>
              </a:rPr>
              <a:t>Balancing the Data:</a:t>
            </a:r>
          </a:p>
          <a:p>
            <a:pPr algn="just">
              <a:lnSpc>
                <a:spcPts val="3655"/>
              </a:lnSpc>
            </a:pPr>
            <a:r>
              <a:rPr lang="en-US" sz="2611">
                <a:solidFill>
                  <a:srgbClr val="FFFFFF"/>
                </a:solidFill>
                <a:latin typeface="Poppins"/>
                <a:ea typeface="Poppins"/>
                <a:cs typeface="Poppins"/>
                <a:sym typeface="Poppins"/>
              </a:rPr>
              <a:t>                       </a:t>
            </a:r>
            <a:r>
              <a:rPr lang="en-US" sz="2611">
                <a:solidFill>
                  <a:srgbClr val="FFFFFF"/>
                </a:solidFill>
                <a:latin typeface="Poppins"/>
                <a:ea typeface="Poppins"/>
                <a:cs typeface="Poppins"/>
                <a:sym typeface="Poppins"/>
              </a:rPr>
              <a:t>As we can see the target column has imbalanced data as the value counts of the categories are varying. So, balancing an imbalanced dataset can improve the performance of the machine learning models. Oversampling is one way to address the imbalance by increasing the representation of minority classes.</a:t>
            </a:r>
          </a:p>
          <a:p>
            <a:pPr algn="just">
              <a:lnSpc>
                <a:spcPts val="3655"/>
              </a:lnSpc>
            </a:pPr>
            <a:r>
              <a:rPr lang="en-US" sz="2611">
                <a:solidFill>
                  <a:srgbClr val="FFFFFF"/>
                </a:solidFill>
                <a:latin typeface="Poppins"/>
                <a:ea typeface="Poppins"/>
                <a:cs typeface="Poppins"/>
                <a:sym typeface="Poppins"/>
              </a:rPr>
              <a:t>                  </a:t>
            </a:r>
            <a:r>
              <a:rPr lang="en-US" sz="2611">
                <a:solidFill>
                  <a:srgbClr val="FFFFFF"/>
                </a:solidFill>
                <a:latin typeface="Poppins"/>
                <a:ea typeface="Poppins"/>
                <a:cs typeface="Poppins"/>
                <a:sym typeface="Poppins"/>
              </a:rPr>
              <a:t>Here I used Random Oversampling technique to oversample the data. This involves duplicating rows from the minority classes to match the size of the majority class.</a:t>
            </a:r>
          </a:p>
          <a:p>
            <a:pPr algn="just">
              <a:lnSpc>
                <a:spcPts val="3655"/>
              </a:lnSpc>
            </a:pPr>
          </a:p>
        </p:txBody>
      </p:sp>
      <p:sp>
        <p:nvSpPr>
          <p:cNvPr name="TextBox 5" id="5"/>
          <p:cNvSpPr txBox="true"/>
          <p:nvPr/>
        </p:nvSpPr>
        <p:spPr>
          <a:xfrm rot="0">
            <a:off x="2978177" y="438150"/>
            <a:ext cx="13442505" cy="1318864"/>
          </a:xfrm>
          <a:prstGeom prst="rect">
            <a:avLst/>
          </a:prstGeom>
        </p:spPr>
        <p:txBody>
          <a:bodyPr anchor="t" rtlCol="false" tIns="0" lIns="0" bIns="0" rIns="0">
            <a:spAutoFit/>
          </a:bodyPr>
          <a:lstStyle/>
          <a:p>
            <a:pPr algn="ctr">
              <a:lnSpc>
                <a:spcPts val="9036"/>
              </a:lnSpc>
            </a:pPr>
            <a:r>
              <a:rPr lang="en-US" sz="7996">
                <a:solidFill>
                  <a:srgbClr val="FFFFFF"/>
                </a:solidFill>
                <a:latin typeface="Impact"/>
                <a:ea typeface="Impact"/>
                <a:cs typeface="Impact"/>
                <a:sym typeface="Impact"/>
              </a:rPr>
              <a:t>CLASS IMBALANCE HANDLING</a:t>
            </a:r>
          </a:p>
        </p:txBody>
      </p:sp>
      <p:sp>
        <p:nvSpPr>
          <p:cNvPr name="Freeform 6" id="6"/>
          <p:cNvSpPr/>
          <p:nvPr/>
        </p:nvSpPr>
        <p:spPr>
          <a:xfrm flipH="true" flipV="false" rot="0">
            <a:off x="15156062" y="5658901"/>
            <a:ext cx="4609246" cy="4114800"/>
          </a:xfrm>
          <a:custGeom>
            <a:avLst/>
            <a:gdLst/>
            <a:ahLst/>
            <a:cxnLst/>
            <a:rect r="r" b="b" t="t" l="l"/>
            <a:pathLst>
              <a:path h="4114800" w="4609246">
                <a:moveTo>
                  <a:pt x="4609247" y="0"/>
                </a:moveTo>
                <a:lnTo>
                  <a:pt x="0" y="0"/>
                </a:lnTo>
                <a:lnTo>
                  <a:pt x="0" y="4114800"/>
                </a:lnTo>
                <a:lnTo>
                  <a:pt x="4609247" y="4114800"/>
                </a:lnTo>
                <a:lnTo>
                  <a:pt x="460924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07796" y="-3767991"/>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21853" y="2089310"/>
            <a:ext cx="2948680" cy="2959442"/>
          </a:xfrm>
          <a:custGeom>
            <a:avLst/>
            <a:gdLst/>
            <a:ahLst/>
            <a:cxnLst/>
            <a:rect r="r" b="b" t="t" l="l"/>
            <a:pathLst>
              <a:path h="2959442" w="2948680">
                <a:moveTo>
                  <a:pt x="0" y="0"/>
                </a:moveTo>
                <a:lnTo>
                  <a:pt x="2948680" y="0"/>
                </a:lnTo>
                <a:lnTo>
                  <a:pt x="2948680" y="2959442"/>
                </a:lnTo>
                <a:lnTo>
                  <a:pt x="0" y="2959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7653352" y="4061801"/>
            <a:ext cx="2981296" cy="2981296"/>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solidFill>
              <a:srgbClr val="000000">
                <a:alpha val="0"/>
              </a:srgbClr>
            </a:solidFill>
            <a:ln w="12700">
              <a:solidFill>
                <a:srgbClr val="000000"/>
              </a:solidFill>
            </a:ln>
          </p:spPr>
        </p:sp>
        <p:sp>
          <p:nvSpPr>
            <p:cNvPr name="Freeform 6" id="6"/>
            <p:cNvSpPr/>
            <p:nvPr/>
          </p:nvSpPr>
          <p:spPr>
            <a:xfrm flipH="false" flipV="false" rot="0">
              <a:off x="0" y="0"/>
              <a:ext cx="6350000" cy="6350000"/>
            </a:xfrm>
            <a:custGeom>
              <a:avLst/>
              <a:gdLst/>
              <a:ahLst/>
              <a:cxnLst/>
              <a:rect r="r" b="b" t="t" l="l"/>
              <a:pathLst>
                <a:path h="6350000" w="6350000">
                  <a:moveTo>
                    <a:pt x="5080000" y="19050"/>
                  </a:moveTo>
                  <a:cubicBezTo>
                    <a:pt x="5769610" y="19050"/>
                    <a:pt x="6330950" y="580390"/>
                    <a:pt x="6330950" y="1270000"/>
                  </a:cubicBezTo>
                  <a:lnTo>
                    <a:pt x="6330950" y="5080000"/>
                  </a:lnTo>
                  <a:cubicBezTo>
                    <a:pt x="6330950" y="5769610"/>
                    <a:pt x="5769610" y="6330950"/>
                    <a:pt x="5080000" y="6330950"/>
                  </a:cubicBezTo>
                  <a:lnTo>
                    <a:pt x="1270000" y="6330950"/>
                  </a:lnTo>
                  <a:cubicBezTo>
                    <a:pt x="580390" y="6330950"/>
                    <a:pt x="19050" y="5769610"/>
                    <a:pt x="19050" y="5080000"/>
                  </a:cubicBezTo>
                  <a:lnTo>
                    <a:pt x="19050" y="1270000"/>
                  </a:lnTo>
                  <a:cubicBezTo>
                    <a:pt x="19050" y="580390"/>
                    <a:pt x="580390" y="19050"/>
                    <a:pt x="1270000" y="19050"/>
                  </a:cubicBezTo>
                  <a:lnTo>
                    <a:pt x="5080000" y="19050"/>
                  </a:lnTo>
                  <a:moveTo>
                    <a:pt x="5080000" y="0"/>
                  </a:moveTo>
                  <a:lnTo>
                    <a:pt x="1270000" y="0"/>
                  </a:lnTo>
                  <a:cubicBezTo>
                    <a:pt x="568960" y="0"/>
                    <a:pt x="0" y="568960"/>
                    <a:pt x="0" y="1270000"/>
                  </a:cubicBezTo>
                  <a:lnTo>
                    <a:pt x="0" y="5080000"/>
                  </a:lnTo>
                  <a:cubicBezTo>
                    <a:pt x="0" y="5781040"/>
                    <a:pt x="568960" y="6350000"/>
                    <a:pt x="1270000" y="6350000"/>
                  </a:cubicBezTo>
                  <a:lnTo>
                    <a:pt x="5080000" y="6350000"/>
                  </a:lnTo>
                  <a:cubicBezTo>
                    <a:pt x="5781040" y="6350000"/>
                    <a:pt x="6350000" y="5781040"/>
                    <a:pt x="6350000" y="5080000"/>
                  </a:cubicBezTo>
                  <a:lnTo>
                    <a:pt x="6350000" y="1270000"/>
                  </a:lnTo>
                  <a:cubicBezTo>
                    <a:pt x="6350000" y="568960"/>
                    <a:pt x="5781040" y="0"/>
                    <a:pt x="5080000" y="0"/>
                  </a:cubicBezTo>
                  <a:lnTo>
                    <a:pt x="5080000" y="0"/>
                  </a:lnTo>
                  <a:close/>
                </a:path>
              </a:pathLst>
            </a:custGeom>
            <a:solidFill>
              <a:srgbClr val="FFFFFF"/>
            </a:solidFill>
          </p:spPr>
        </p:sp>
      </p:grpSp>
      <p:sp>
        <p:nvSpPr>
          <p:cNvPr name="Freeform 7" id="7"/>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936200" y="9083515"/>
            <a:ext cx="2378335" cy="2387015"/>
          </a:xfrm>
          <a:custGeom>
            <a:avLst/>
            <a:gdLst/>
            <a:ahLst/>
            <a:cxnLst/>
            <a:rect r="r" b="b" t="t" l="l"/>
            <a:pathLst>
              <a:path h="2387015" w="2378335">
                <a:moveTo>
                  <a:pt x="0" y="0"/>
                </a:moveTo>
                <a:lnTo>
                  <a:pt x="2378334" y="0"/>
                </a:lnTo>
                <a:lnTo>
                  <a:pt x="2378334" y="2387015"/>
                </a:lnTo>
                <a:lnTo>
                  <a:pt x="0" y="2387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373883" y="555244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445077" y="2233034"/>
            <a:ext cx="9083806" cy="5820933"/>
          </a:xfrm>
          <a:custGeom>
            <a:avLst/>
            <a:gdLst/>
            <a:ahLst/>
            <a:cxnLst/>
            <a:rect r="r" b="b" t="t" l="l"/>
            <a:pathLst>
              <a:path h="5820933" w="9083806">
                <a:moveTo>
                  <a:pt x="0" y="0"/>
                </a:moveTo>
                <a:lnTo>
                  <a:pt x="9083806" y="0"/>
                </a:lnTo>
                <a:lnTo>
                  <a:pt x="9083806" y="5820932"/>
                </a:lnTo>
                <a:lnTo>
                  <a:pt x="0" y="5820932"/>
                </a:lnTo>
                <a:lnTo>
                  <a:pt x="0" y="0"/>
                </a:lnTo>
                <a:close/>
              </a:path>
            </a:pathLst>
          </a:custGeom>
          <a:blipFill>
            <a:blip r:embed="rId6"/>
            <a:stretch>
              <a:fillRect l="0" t="-1790" r="0" b="-1790"/>
            </a:stretch>
          </a:blipFill>
        </p:spPr>
      </p:sp>
      <p:sp>
        <p:nvSpPr>
          <p:cNvPr name="TextBox 11" id="11"/>
          <p:cNvSpPr txBox="true"/>
          <p:nvPr/>
        </p:nvSpPr>
        <p:spPr>
          <a:xfrm rot="0">
            <a:off x="3461859" y="316459"/>
            <a:ext cx="12534334" cy="1268026"/>
          </a:xfrm>
          <a:prstGeom prst="rect">
            <a:avLst/>
          </a:prstGeom>
        </p:spPr>
        <p:txBody>
          <a:bodyPr anchor="t" rtlCol="false" tIns="0" lIns="0" bIns="0" rIns="0">
            <a:spAutoFit/>
          </a:bodyPr>
          <a:lstStyle/>
          <a:p>
            <a:pPr algn="ctr">
              <a:lnSpc>
                <a:spcPts val="8627"/>
              </a:lnSpc>
            </a:pPr>
            <a:r>
              <a:rPr lang="en-US" sz="7635">
                <a:solidFill>
                  <a:srgbClr val="FFFFFF"/>
                </a:solidFill>
                <a:latin typeface="Impact"/>
                <a:ea typeface="Impact"/>
                <a:cs typeface="Impact"/>
                <a:sym typeface="Impact"/>
              </a:rPr>
              <a:t>PRODUCT CATEGORY DISTRIBUTION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021255">
            <a:off x="917609" y="5780776"/>
            <a:ext cx="4259304" cy="8050231"/>
          </a:xfrm>
          <a:custGeom>
            <a:avLst/>
            <a:gdLst/>
            <a:ahLst/>
            <a:cxnLst/>
            <a:rect r="r" b="b" t="t" l="l"/>
            <a:pathLst>
              <a:path h="8050231" w="4259304">
                <a:moveTo>
                  <a:pt x="0" y="0"/>
                </a:moveTo>
                <a:lnTo>
                  <a:pt x="4259304" y="0"/>
                </a:lnTo>
                <a:lnTo>
                  <a:pt x="4259304" y="8050231"/>
                </a:lnTo>
                <a:lnTo>
                  <a:pt x="0" y="8050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12005" y="259006"/>
            <a:ext cx="6640906" cy="1328732"/>
          </a:xfrm>
          <a:prstGeom prst="rect">
            <a:avLst/>
          </a:prstGeom>
        </p:spPr>
        <p:txBody>
          <a:bodyPr anchor="t" rtlCol="false" tIns="0" lIns="0" bIns="0" rIns="0">
            <a:spAutoFit/>
          </a:bodyPr>
          <a:lstStyle/>
          <a:p>
            <a:pPr algn="ctr">
              <a:lnSpc>
                <a:spcPts val="9079"/>
              </a:lnSpc>
            </a:pPr>
            <a:r>
              <a:rPr lang="en-US" sz="8035">
                <a:solidFill>
                  <a:srgbClr val="FFFFFF"/>
                </a:solidFill>
                <a:latin typeface="Impact"/>
                <a:ea typeface="Impact"/>
                <a:cs typeface="Impact"/>
                <a:sym typeface="Impact"/>
              </a:rPr>
              <a:t>INSIGHTS</a:t>
            </a:r>
          </a:p>
        </p:txBody>
      </p:sp>
      <p:sp>
        <p:nvSpPr>
          <p:cNvPr name="TextBox 4" id="4"/>
          <p:cNvSpPr txBox="true"/>
          <p:nvPr/>
        </p:nvSpPr>
        <p:spPr>
          <a:xfrm rot="0">
            <a:off x="1584514" y="1842135"/>
            <a:ext cx="15211155" cy="5944043"/>
          </a:xfrm>
          <a:prstGeom prst="rect">
            <a:avLst/>
          </a:prstGeom>
        </p:spPr>
        <p:txBody>
          <a:bodyPr anchor="t" rtlCol="false" tIns="0" lIns="0" bIns="0" rIns="0">
            <a:spAutoFit/>
          </a:bodyPr>
          <a:lstStyle/>
          <a:p>
            <a:pPr algn="just">
              <a:lnSpc>
                <a:spcPts val="3650"/>
              </a:lnSpc>
            </a:pPr>
            <a:r>
              <a:rPr lang="en-US" sz="2607">
                <a:solidFill>
                  <a:srgbClr val="FFFFFF"/>
                </a:solidFill>
                <a:latin typeface="Poppins"/>
                <a:ea typeface="Poppins"/>
                <a:cs typeface="Poppins"/>
                <a:sym typeface="Poppins"/>
              </a:rPr>
              <a:t>                  The Mean length of the product descriptions before data pre-processing is in the range of 50-125.</a:t>
            </a:r>
          </a:p>
          <a:p>
            <a:pPr algn="just">
              <a:lnSpc>
                <a:spcPts val="3650"/>
              </a:lnSpc>
            </a:pPr>
            <a:r>
              <a:rPr lang="en-US" sz="2607">
                <a:solidFill>
                  <a:srgbClr val="FFFFFF"/>
                </a:solidFill>
                <a:latin typeface="Poppins"/>
                <a:ea typeface="Poppins"/>
                <a:cs typeface="Poppins"/>
                <a:sym typeface="Poppins"/>
              </a:rPr>
              <a:t>However, after pre-processing by</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Removing Stopwords </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Removing Punctuations </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Non Alpha-numeric characters </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Hashtags </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Mentions </a:t>
            </a:r>
          </a:p>
          <a:p>
            <a:pPr algn="just" marL="562970" indent="-281485" lvl="1">
              <a:lnSpc>
                <a:spcPts val="3650"/>
              </a:lnSpc>
              <a:buFont typeface="Arial"/>
              <a:buChar char="•"/>
            </a:pPr>
            <a:r>
              <a:rPr lang="en-US" sz="2607">
                <a:solidFill>
                  <a:srgbClr val="FFFFFF"/>
                </a:solidFill>
                <a:latin typeface="Poppins"/>
                <a:ea typeface="Poppins"/>
                <a:cs typeface="Poppins"/>
                <a:sym typeface="Poppins"/>
              </a:rPr>
              <a:t>Links,</a:t>
            </a:r>
          </a:p>
          <a:p>
            <a:pPr algn="just">
              <a:lnSpc>
                <a:spcPts val="3650"/>
              </a:lnSpc>
            </a:pPr>
            <a:r>
              <a:rPr lang="en-US" sz="2607">
                <a:solidFill>
                  <a:srgbClr val="FFFFFF"/>
                </a:solidFill>
                <a:latin typeface="Poppins"/>
                <a:ea typeface="Poppins"/>
                <a:cs typeface="Poppins"/>
                <a:sym typeface="Poppins"/>
              </a:rPr>
              <a:t>           T</a:t>
            </a:r>
            <a:r>
              <a:rPr lang="en-US" sz="2607">
                <a:solidFill>
                  <a:srgbClr val="FFFFFF"/>
                </a:solidFill>
                <a:latin typeface="Poppins"/>
                <a:ea typeface="Poppins"/>
                <a:cs typeface="Poppins"/>
                <a:sym typeface="Poppins"/>
              </a:rPr>
              <a:t>he Mean length of the product descriptions is 30 - 40 which helps to train the models in an efficient way. The company should make sure that their product descriptions and other data are to the point and clean for future analysis.</a:t>
            </a:r>
          </a:p>
          <a:p>
            <a:pPr algn="ctr">
              <a:lnSpc>
                <a:spcPts val="3650"/>
              </a:lnSpc>
            </a:pPr>
          </a:p>
        </p:txBody>
      </p:sp>
      <p:sp>
        <p:nvSpPr>
          <p:cNvPr name="Freeform 5" id="5"/>
          <p:cNvSpPr/>
          <p:nvPr/>
        </p:nvSpPr>
        <p:spPr>
          <a:xfrm flipH="false" flipV="false" rot="-5400000">
            <a:off x="14502228" y="5233184"/>
            <a:ext cx="4259304" cy="8050231"/>
          </a:xfrm>
          <a:custGeom>
            <a:avLst/>
            <a:gdLst/>
            <a:ahLst/>
            <a:cxnLst/>
            <a:rect r="r" b="b" t="t" l="l"/>
            <a:pathLst>
              <a:path h="8050231" w="4259304">
                <a:moveTo>
                  <a:pt x="0" y="0"/>
                </a:moveTo>
                <a:lnTo>
                  <a:pt x="4259304" y="0"/>
                </a:lnTo>
                <a:lnTo>
                  <a:pt x="4259304" y="8050232"/>
                </a:lnTo>
                <a:lnTo>
                  <a:pt x="0" y="8050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057650" y="-119650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037247" y="-369386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004618" y="5473935"/>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97581" y="492423"/>
            <a:ext cx="10892838" cy="1328732"/>
          </a:xfrm>
          <a:prstGeom prst="rect">
            <a:avLst/>
          </a:prstGeom>
        </p:spPr>
        <p:txBody>
          <a:bodyPr anchor="t" rtlCol="false" tIns="0" lIns="0" bIns="0" rIns="0">
            <a:spAutoFit/>
          </a:bodyPr>
          <a:lstStyle/>
          <a:p>
            <a:pPr algn="ctr">
              <a:lnSpc>
                <a:spcPts val="9079"/>
              </a:lnSpc>
            </a:pPr>
            <a:r>
              <a:rPr lang="en-US" sz="8035">
                <a:solidFill>
                  <a:srgbClr val="FFFFFF"/>
                </a:solidFill>
                <a:latin typeface="Impact"/>
                <a:ea typeface="Impact"/>
                <a:cs typeface="Impact"/>
                <a:sym typeface="Impact"/>
              </a:rPr>
              <a:t>BEFORE PRE-PROCESSING</a:t>
            </a:r>
          </a:p>
        </p:txBody>
      </p:sp>
      <p:sp>
        <p:nvSpPr>
          <p:cNvPr name="Freeform 4" id="4"/>
          <p:cNvSpPr/>
          <p:nvPr/>
        </p:nvSpPr>
        <p:spPr>
          <a:xfrm flipH="false" flipV="false" rot="0">
            <a:off x="13380922" y="-346045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857921" y="2780082"/>
            <a:ext cx="10936709" cy="6116806"/>
          </a:xfrm>
          <a:custGeom>
            <a:avLst/>
            <a:gdLst/>
            <a:ahLst/>
            <a:cxnLst/>
            <a:rect r="r" b="b" t="t" l="l"/>
            <a:pathLst>
              <a:path h="6116806" w="10936709">
                <a:moveTo>
                  <a:pt x="0" y="0"/>
                </a:moveTo>
                <a:lnTo>
                  <a:pt x="10936708" y="0"/>
                </a:lnTo>
                <a:lnTo>
                  <a:pt x="10936708" y="6116807"/>
                </a:lnTo>
                <a:lnTo>
                  <a:pt x="0" y="6116807"/>
                </a:lnTo>
                <a:lnTo>
                  <a:pt x="0" y="0"/>
                </a:lnTo>
                <a:close/>
              </a:path>
            </a:pathLst>
          </a:custGeom>
          <a:blipFill>
            <a:blip r:embed="rId4"/>
            <a:stretch>
              <a:fillRect l="-3333"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085097"/>
            <a:ext cx="11301259" cy="6116806"/>
          </a:xfrm>
          <a:custGeom>
            <a:avLst/>
            <a:gdLst/>
            <a:ahLst/>
            <a:cxnLst/>
            <a:rect r="r" b="b" t="t" l="l"/>
            <a:pathLst>
              <a:path h="6116806" w="11301259">
                <a:moveTo>
                  <a:pt x="0" y="0"/>
                </a:moveTo>
                <a:lnTo>
                  <a:pt x="11301258" y="0"/>
                </a:lnTo>
                <a:lnTo>
                  <a:pt x="11301258" y="6116806"/>
                </a:lnTo>
                <a:lnTo>
                  <a:pt x="0" y="6116806"/>
                </a:lnTo>
                <a:lnTo>
                  <a:pt x="0" y="0"/>
                </a:lnTo>
                <a:close/>
              </a:path>
            </a:pathLst>
          </a:custGeom>
          <a:blipFill>
            <a:blip r:embed="rId2"/>
            <a:stretch>
              <a:fillRect l="0" t="0" r="0" b="0"/>
            </a:stretch>
          </a:blipFill>
        </p:spPr>
      </p:sp>
      <p:sp>
        <p:nvSpPr>
          <p:cNvPr name="TextBox 3" id="3"/>
          <p:cNvSpPr txBox="true"/>
          <p:nvPr/>
        </p:nvSpPr>
        <p:spPr>
          <a:xfrm rot="0">
            <a:off x="3494148" y="240968"/>
            <a:ext cx="11300482" cy="1095421"/>
          </a:xfrm>
          <a:prstGeom prst="rect">
            <a:avLst/>
          </a:prstGeom>
        </p:spPr>
        <p:txBody>
          <a:bodyPr anchor="t" rtlCol="false" tIns="0" lIns="0" bIns="0" rIns="0">
            <a:spAutoFit/>
          </a:bodyPr>
          <a:lstStyle/>
          <a:p>
            <a:pPr algn="ctr">
              <a:lnSpc>
                <a:spcPts val="8480"/>
              </a:lnSpc>
            </a:pPr>
            <a:r>
              <a:rPr lang="en-US" sz="7505">
                <a:solidFill>
                  <a:srgbClr val="FFFFFF"/>
                </a:solidFill>
                <a:latin typeface="Anton"/>
                <a:ea typeface="Anton"/>
                <a:cs typeface="Anton"/>
                <a:sym typeface="Anton"/>
              </a:rPr>
              <a:t>AFTER PRE-PROCESSING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DAGaBj0IxZ4</dc:identifier>
  <dcterms:modified xsi:type="dcterms:W3CDTF">2011-08-01T06:04:30Z</dcterms:modified>
  <cp:revision>1</cp:revision>
  <dc:title>Black and White Modern Tech Company Presentation</dc:title>
</cp:coreProperties>
</file>