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838" r:id="rId2"/>
    <p:sldMasterId id="2147483858" r:id="rId3"/>
  </p:sldMasterIdLst>
  <p:notesMasterIdLst>
    <p:notesMasterId r:id="rId20"/>
  </p:notesMasterIdLst>
  <p:handoutMasterIdLst>
    <p:handoutMasterId r:id="rId21"/>
  </p:handoutMasterIdLst>
  <p:sldIdLst>
    <p:sldId id="258" r:id="rId4"/>
    <p:sldId id="264" r:id="rId5"/>
    <p:sldId id="817" r:id="rId6"/>
    <p:sldId id="818" r:id="rId7"/>
    <p:sldId id="281" r:id="rId8"/>
    <p:sldId id="278" r:id="rId9"/>
    <p:sldId id="280" r:id="rId10"/>
    <p:sldId id="307" r:id="rId11"/>
    <p:sldId id="282" r:id="rId12"/>
    <p:sldId id="811" r:id="rId13"/>
    <p:sldId id="812" r:id="rId14"/>
    <p:sldId id="813" r:id="rId15"/>
    <p:sldId id="816" r:id="rId16"/>
    <p:sldId id="814" r:id="rId17"/>
    <p:sldId id="815" r:id="rId18"/>
    <p:sldId id="273" r:id="rId19"/>
  </p:sldIdLst>
  <p:sldSz cx="12192000" cy="6858000"/>
  <p:notesSz cx="6858000" cy="9144000"/>
  <p:custDataLst>
    <p:tags r:id="rId22"/>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327"/>
    <a:srgbClr val="01D1D0"/>
    <a:srgbClr val="E6E7E7"/>
    <a:srgbClr val="0070AD"/>
    <a:srgbClr val="7F7F7F"/>
    <a:srgbClr val="6D64CC"/>
    <a:srgbClr val="7E39BA"/>
    <a:srgbClr val="4701A7"/>
    <a:srgbClr val="C8FF16"/>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1" autoAdjust="0"/>
    <p:restoredTop sz="93300" autoAdjust="0"/>
  </p:normalViewPr>
  <p:slideViewPr>
    <p:cSldViewPr>
      <p:cViewPr varScale="1">
        <p:scale>
          <a:sx n="59" d="100"/>
          <a:sy n="59" d="100"/>
        </p:scale>
        <p:origin x="924" y="52"/>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63" d="100"/>
          <a:sy n="63" d="100"/>
        </p:scale>
        <p:origin x="3134"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15/01/2020</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14/01/2020</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028019-AA91-4C76-BB6B-CB38C01EC32F}" type="slidenum">
              <a:rPr lang="en-GB" smtClean="0">
                <a:solidFill>
                  <a:srgbClr val="000000"/>
                </a:solidFill>
              </a:rPr>
              <a:pPr/>
              <a:t>10</a:t>
            </a:fld>
            <a:endParaRPr lang="en-GB" dirty="0">
              <a:solidFill>
                <a:srgbClr val="000000"/>
              </a:solidFill>
            </a:endParaRPr>
          </a:p>
        </p:txBody>
      </p:sp>
    </p:spTree>
    <p:extLst>
      <p:ext uri="{BB962C8B-B14F-4D97-AF65-F5344CB8AC3E}">
        <p14:creationId xmlns:p14="http://schemas.microsoft.com/office/powerpoint/2010/main" val="3285656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6.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3.xml"/><Relationship Id="rId6" Type="http://schemas.openxmlformats.org/officeDocument/2006/relationships/hyperlink" Target="http://www.twitter.com/capgemini"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hyperlink" Target="http://www.youtube.com/capgeminimedia" TargetMode="External"/><Relationship Id="rId18" Type="http://schemas.microsoft.com/office/2007/relationships/hdphoto" Target="../media/hdphoto5.wdp"/><Relationship Id="rId3" Type="http://schemas.openxmlformats.org/officeDocument/2006/relationships/slideMaster" Target="../slideMasters/slideMaster3.xml"/><Relationship Id="rId21" Type="http://schemas.openxmlformats.org/officeDocument/2006/relationships/hyperlink" Target="http://www.capgemini.com/" TargetMode="External"/><Relationship Id="rId7" Type="http://schemas.openxmlformats.org/officeDocument/2006/relationships/hyperlink" Target="http://www.slideshare.net/capgemini" TargetMode="External"/><Relationship Id="rId12" Type="http://schemas.microsoft.com/office/2007/relationships/hdphoto" Target="../media/hdphoto3.wdp"/><Relationship Id="rId17" Type="http://schemas.openxmlformats.org/officeDocument/2006/relationships/image" Target="../media/image13.png"/><Relationship Id="rId2" Type="http://schemas.openxmlformats.org/officeDocument/2006/relationships/tags" Target="../tags/tag12.xml"/><Relationship Id="rId16" Type="http://schemas.openxmlformats.org/officeDocument/2006/relationships/hyperlink" Target="http://www.facebook.com/capgemini" TargetMode="External"/><Relationship Id="rId20" Type="http://schemas.openxmlformats.org/officeDocument/2006/relationships/hyperlink" Target="http://www.capgemini.com/about/how-we-work/rightshorer" TargetMode="External"/><Relationship Id="rId1" Type="http://schemas.openxmlformats.org/officeDocument/2006/relationships/tags" Target="../tags/tag11.xml"/><Relationship Id="rId6" Type="http://schemas.microsoft.com/office/2007/relationships/hdphoto" Target="../media/hdphoto1.wdp"/><Relationship Id="rId11" Type="http://schemas.openxmlformats.org/officeDocument/2006/relationships/image" Target="../media/image11.png"/><Relationship Id="rId5" Type="http://schemas.openxmlformats.org/officeDocument/2006/relationships/image" Target="../media/image9.png"/><Relationship Id="rId15" Type="http://schemas.microsoft.com/office/2007/relationships/hdphoto" Target="../media/hdphoto4.wdp"/><Relationship Id="rId10" Type="http://schemas.openxmlformats.org/officeDocument/2006/relationships/hyperlink" Target="http://www.twitter.com/capgemini" TargetMode="External"/><Relationship Id="rId19" Type="http://schemas.openxmlformats.org/officeDocument/2006/relationships/hyperlink" Target="http://www.capgemini.com/about/how-we-work/the-collaborative-business-experiencetm" TargetMode="External"/><Relationship Id="rId4" Type="http://schemas.openxmlformats.org/officeDocument/2006/relationships/hyperlink" Target="http://www.linkedin.com/company/capgemini" TargetMode="External"/><Relationship Id="rId9" Type="http://schemas.microsoft.com/office/2007/relationships/hdphoto" Target="../media/hdphoto2.wdp"/><Relationship Id="rId14" Type="http://schemas.openxmlformats.org/officeDocument/2006/relationships/image" Target="../media/image1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5145"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3919349655"/>
      </p:ext>
    </p:extLst>
  </p:cSld>
  <p:clrMapOvr>
    <a:masterClrMapping/>
  </p:clrMapOvr>
  <p:extLst>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169"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dirty="0"/>
              <a:t>Click to insert title</a:t>
            </a:r>
          </a:p>
        </p:txBody>
      </p:sp>
    </p:spTree>
    <p:extLst>
      <p:ext uri="{BB962C8B-B14F-4D97-AF65-F5344CB8AC3E}">
        <p14:creationId xmlns:p14="http://schemas.microsoft.com/office/powerpoint/2010/main" val="2291765487"/>
      </p:ext>
    </p:extLst>
  </p:cSld>
  <p:clrMapOvr>
    <a:masterClrMapping/>
  </p:clrMapOvr>
  <p:extLst>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193" name="think-cell Slide" r:id="rId4" imgW="270" imgH="270" progId="TCLayout.ActiveDocument.1">
                  <p:embed/>
                </p:oleObj>
              </mc:Choice>
              <mc:Fallback>
                <p:oleObj name="think-cell Slide" r:id="rId4" imgW="270" imgH="270" progId="TCLayout.ActiveDocument.1">
                  <p:embed/>
                  <p:pic>
                    <p:nvPicPr>
                      <p:cNvPr id="16" name="Object 1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2829680562"/>
      </p:ext>
    </p:extLst>
  </p:cSld>
  <p:clrMapOvr>
    <a:masterClrMapping/>
  </p:clrMapOvr>
  <p:extLst>
    <p:ext uri="{DCECCB84-F9BA-43D5-87BE-67443E8EF086}">
      <p15:sldGuideLst xmlns:p15="http://schemas.microsoft.com/office/powerpoint/2012/main">
        <p15:guide id="1" orient="horz" pos="935" userDrawn="1">
          <p15:clr>
            <a:srgbClr val="FBAE40"/>
          </p15:clr>
        </p15:guide>
        <p15:guide id="2" pos="257" userDrawn="1">
          <p15:clr>
            <a:srgbClr val="FBAE40"/>
          </p15:clr>
        </p15:guide>
        <p15:guide id="3" pos="316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4">
    <p:bg>
      <p:bgPr>
        <a:solidFill>
          <a:srgbClr val="E6E7E7"/>
        </a:solidFill>
        <a:effectLst/>
      </p:bgPr>
    </p:bg>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217" name="think-cell Slide" r:id="rId4" imgW="270" imgH="270" progId="TCLayout.ActiveDocument.1">
                  <p:embed/>
                </p:oleObj>
              </mc:Choice>
              <mc:Fallback>
                <p:oleObj name="think-cell Slide" r:id="rId4" imgW="270" imgH="270" progId="TCLayout.ActiveDocument.1">
                  <p:embed/>
                  <p:pic>
                    <p:nvPicPr>
                      <p:cNvPr id="14" name="Object 13"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1" name="Freeform 7"/>
          <p:cNvSpPr>
            <a:spLocks/>
          </p:cNvSpPr>
          <p:nvPr userDrawn="1"/>
        </p:nvSpPr>
        <p:spPr bwMode="auto">
          <a:xfrm>
            <a:off x="5892403" y="1"/>
            <a:ext cx="6327776" cy="5670550"/>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 name="Title 1"/>
          <p:cNvSpPr>
            <a:spLocks noGrp="1"/>
          </p:cNvSpPr>
          <p:nvPr>
            <p:ph type="ctrTitle" hasCustomPrompt="1"/>
          </p:nvPr>
        </p:nvSpPr>
        <p:spPr>
          <a:xfrm>
            <a:off x="407988" y="2339788"/>
            <a:ext cx="4967932"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1"/>
                </a:solidFill>
              </a:defRPr>
            </a:lvl1pPr>
          </a:lstStyle>
          <a:p>
            <a:pPr marL="0" lvl="0"/>
            <a:r>
              <a:rPr lang="en-US" dirty="0"/>
              <a:t>Click to insert title</a:t>
            </a:r>
          </a:p>
        </p:txBody>
      </p:sp>
      <p:sp>
        <p:nvSpPr>
          <p:cNvPr id="8"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sp>
        <p:nvSpPr>
          <p:cNvPr id="16"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5537200" y="-1588"/>
            <a:ext cx="6654800" cy="6859588"/>
          </a:xfrm>
          <a:prstGeom prst="rect">
            <a:avLst/>
          </a:prstGeom>
        </p:spPr>
        <p:txBody>
          <a:bodyPr anchor="ctr"/>
          <a:lstStyle>
            <a:lvl1pPr marL="0" indent="0" algn="ctr">
              <a:buNone/>
              <a:defRPr/>
            </a:lvl1pPr>
          </a:lstStyle>
          <a:p>
            <a:r>
              <a:rPr lang="fr-FR" dirty="0"/>
              <a:t>Cliquez sur l'icône pour ajouter une image</a:t>
            </a:r>
            <a:endParaRPr lang="pt-PT"/>
          </a:p>
        </p:txBody>
      </p:sp>
      <p:grpSp>
        <p:nvGrpSpPr>
          <p:cNvPr id="17" name="Group 14"/>
          <p:cNvGrpSpPr>
            <a:grpSpLocks noChangeAspect="1"/>
          </p:cNvGrpSpPr>
          <p:nvPr userDrawn="1"/>
        </p:nvGrpSpPr>
        <p:grpSpPr>
          <a:xfrm>
            <a:off x="407988" y="695702"/>
            <a:ext cx="5040000" cy="1123653"/>
            <a:chOff x="728663" y="4465638"/>
            <a:chExt cx="5354637" cy="1193800"/>
          </a:xfrm>
        </p:grpSpPr>
        <p:sp>
          <p:nvSpPr>
            <p:cNvPr id="18"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1"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2"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4040528548"/>
      </p:ext>
    </p:extLst>
  </p:cSld>
  <p:clrMapOvr>
    <a:masterClrMapping/>
  </p:clrMapOvr>
  <p:extLst>
    <p:ext uri="{DCECCB84-F9BA-43D5-87BE-67443E8EF086}">
      <p15:sldGuideLst xmlns:p15="http://schemas.microsoft.com/office/powerpoint/2012/main">
        <p15:guide id="1" pos="257" userDrawn="1">
          <p15:clr>
            <a:srgbClr val="FBAE40"/>
          </p15:clr>
        </p15:guide>
        <p15:guide id="2" orient="horz" pos="935"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rgbClr val="300B4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2016 global revenues of EUR 12.5 billion.</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19862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2018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ZoneTexte 23"/>
          <p:cNvSpPr txBox="1"/>
          <p:nvPr userDrawn="1"/>
        </p:nvSpPr>
        <p:spPr>
          <a:xfrm>
            <a:off x="419254" y="4381708"/>
            <a:ext cx="2519921" cy="276999"/>
          </a:xfrm>
          <a:prstGeom prst="rect">
            <a:avLst/>
          </a:prstGeom>
          <a:noFill/>
        </p:spPr>
        <p:txBody>
          <a:bodyPr wrap="none" lIns="0" rIns="0" rtlCol="0">
            <a:spAutoFit/>
          </a:bodyPr>
          <a:lstStyle/>
          <a:p>
            <a:r>
              <a:rPr lang="en-US" sz="1200" b="1" dirty="0">
                <a:solidFill>
                  <a:schemeClr val="bg1"/>
                </a:solidFill>
              </a:rPr>
              <a:t>People matter, results count.</a:t>
            </a:r>
          </a:p>
        </p:txBody>
      </p:sp>
    </p:spTree>
    <p:extLst>
      <p:ext uri="{BB962C8B-B14F-4D97-AF65-F5344CB8AC3E}">
        <p14:creationId xmlns:p14="http://schemas.microsoft.com/office/powerpoint/2010/main" val="3671831822"/>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2016 global revenues of EUR 12.5 billion.</a:t>
            </a: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50" name="Picture 2" descr="D:\My Work\Template\Icons\Social Media\LinkedIN.png">
            <a:hlinkClick r:id="rId4"/>
          </p:cNvPr>
          <p:cNvPicPr>
            <a:picLocks noChangeAspect="1" noChangeArrowheads="1"/>
          </p:cNvPicPr>
          <p:nvPr userDrawn="1"/>
        </p:nvPicPr>
        <p:blipFill>
          <a:blip r:embed="rId5" cstate="print">
            <a:duotone>
              <a:schemeClr val="accent2">
                <a:shade val="45000"/>
                <a:satMod val="135000"/>
              </a:schemeClr>
              <a:prstClr val="white"/>
            </a:duotone>
            <a:extLst>
              <a:ext uri="{BEBA8EAE-BF5A-486C-A8C5-ECC9F3942E4B}">
                <a14:imgProps xmlns:a14="http://schemas.microsoft.com/office/drawing/2010/main">
                  <a14:imgLayer r:embed="rId6">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7"/>
          </p:cNvPr>
          <p:cNvPicPr>
            <a:picLocks noChangeAspect="1" noChangeArrowheads="1"/>
          </p:cNvPicPr>
          <p:nvPr userDrawn="1"/>
        </p:nvPicPr>
        <p:blipFill>
          <a:blip r:embed="rId8" cstate="print">
            <a:duotone>
              <a:schemeClr val="accent2">
                <a:shade val="45000"/>
                <a:satMod val="135000"/>
              </a:schemeClr>
              <a:prstClr val="white"/>
            </a:duotone>
            <a:extLst>
              <a:ext uri="{BEBA8EAE-BF5A-486C-A8C5-ECC9F3942E4B}">
                <a14:imgProps xmlns:a14="http://schemas.microsoft.com/office/drawing/2010/main">
                  <a14:imgLayer r:embed="rId9">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0"/>
          </p:cNvPr>
          <p:cNvPicPr>
            <a:picLocks noChangeAspect="1" noChangeArrowheads="1"/>
          </p:cNvPicPr>
          <p:nvPr userDrawn="1"/>
        </p:nvPicPr>
        <p:blipFill>
          <a:blip r:embed="rId11" cstate="print">
            <a:duotone>
              <a:schemeClr val="accent2">
                <a:shade val="45000"/>
                <a:satMod val="135000"/>
              </a:schemeClr>
              <a:prstClr val="white"/>
            </a:duotone>
            <a:extLst>
              <a:ext uri="{BEBA8EAE-BF5A-486C-A8C5-ECC9F3942E4B}">
                <a14:imgProps xmlns:a14="http://schemas.microsoft.com/office/drawing/2010/main">
                  <a14:imgLayer r:embed="rId12">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3"/>
          </p:cNvPr>
          <p:cNvPicPr>
            <a:picLocks noChangeAspect="1" noChangeArrowheads="1"/>
          </p:cNvPicPr>
          <p:nvPr userDrawn="1"/>
        </p:nvPicPr>
        <p:blipFill>
          <a:blip r:embed="rId14" cstate="print">
            <a:duotone>
              <a:schemeClr val="accent2">
                <a:shade val="45000"/>
                <a:satMod val="135000"/>
              </a:schemeClr>
              <a:prstClr val="white"/>
            </a:duotone>
            <a:extLst>
              <a:ext uri="{BEBA8EAE-BF5A-486C-A8C5-ECC9F3942E4B}">
                <a14:imgProps xmlns:a14="http://schemas.microsoft.com/office/drawing/2010/main">
                  <a14:imgLayer r:embed="rId15">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6"/>
          </p:cNvPr>
          <p:cNvPicPr>
            <a:picLocks noChangeAspect="1" noChangeArrowheads="1"/>
          </p:cNvPicPr>
          <p:nvPr userDrawn="1"/>
        </p:nvPicPr>
        <p:blipFill>
          <a:blip r:embed="rId17" cstate="print">
            <a:duotone>
              <a:schemeClr val="accent2">
                <a:shade val="45000"/>
                <a:satMod val="135000"/>
              </a:schemeClr>
              <a:prstClr val="white"/>
            </a:duotone>
            <a:extLst>
              <a:ext uri="{BEBA8EAE-BF5A-486C-A8C5-ECC9F3942E4B}">
                <a14:imgProps xmlns:a14="http://schemas.microsoft.com/office/drawing/2010/main">
                  <a14:imgLayer r:embed="rId18">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message 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2018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Michael Hebert</a:t>
            </a:r>
          </a:p>
          <a:p>
            <a:pPr>
              <a:lnSpc>
                <a:spcPts val="1200"/>
              </a:lnSpc>
            </a:pPr>
            <a:r>
              <a:rPr lang="en-US" sz="1000" dirty="0">
                <a:solidFill>
                  <a:schemeClr val="accent2"/>
                </a:solidFill>
                <a:cs typeface="Arial"/>
              </a:rPr>
              <a:t>Delivery Executive</a:t>
            </a:r>
          </a:p>
          <a:p>
            <a:pPr>
              <a:lnSpc>
                <a:spcPts val="1200"/>
              </a:lnSpc>
            </a:pPr>
            <a:endParaRPr lang="en-US" sz="1000" dirty="0">
              <a:cs typeface="Arial"/>
            </a:endParaRPr>
          </a:p>
          <a:p>
            <a:pPr>
              <a:lnSpc>
                <a:spcPts val="1200"/>
              </a:lnSpc>
            </a:pPr>
            <a:r>
              <a:rPr lang="en-US" sz="1000" dirty="0">
                <a:cs typeface="Arial"/>
              </a:rPr>
              <a:t>3475 Piedmont Road NE</a:t>
            </a:r>
          </a:p>
          <a:p>
            <a:pPr>
              <a:lnSpc>
                <a:spcPts val="1200"/>
              </a:lnSpc>
            </a:pPr>
            <a:r>
              <a:rPr lang="en-US" sz="1000" dirty="0">
                <a:cs typeface="Arial"/>
              </a:rPr>
              <a:t>Suite 1400</a:t>
            </a:r>
          </a:p>
          <a:p>
            <a:pPr>
              <a:lnSpc>
                <a:spcPts val="1200"/>
              </a:lnSpc>
            </a:pPr>
            <a:r>
              <a:rPr lang="en-US" sz="1000" dirty="0">
                <a:cs typeface="Arial"/>
              </a:rPr>
              <a:t>Atlanta, GA 30305</a:t>
            </a:r>
          </a:p>
        </p:txBody>
      </p:sp>
      <p:sp>
        <p:nvSpPr>
          <p:cNvPr id="61" name="Rectangle 60"/>
          <p:cNvSpPr/>
          <p:nvPr userDrawn="1">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Pankaj Sehgal</a:t>
            </a:r>
          </a:p>
          <a:p>
            <a:pPr>
              <a:lnSpc>
                <a:spcPts val="1200"/>
              </a:lnSpc>
            </a:pPr>
            <a:r>
              <a:rPr lang="en-US" sz="1000" dirty="0">
                <a:solidFill>
                  <a:schemeClr val="accent2"/>
                </a:solidFill>
                <a:cs typeface="Arial"/>
              </a:rPr>
              <a:t>Delivery Architect – Cloud Native</a:t>
            </a:r>
          </a:p>
          <a:p>
            <a:pPr>
              <a:lnSpc>
                <a:spcPts val="1200"/>
              </a:lnSpc>
            </a:pPr>
            <a:endParaRPr lang="fr-FR" sz="1000" dirty="0">
              <a:cs typeface="Arial"/>
            </a:endParaRPr>
          </a:p>
          <a:p>
            <a:pPr>
              <a:lnSpc>
                <a:spcPts val="1200"/>
              </a:lnSpc>
            </a:pPr>
            <a:r>
              <a:rPr lang="fr-FR" sz="1000" dirty="0">
                <a:cs typeface="Arial"/>
              </a:rPr>
              <a:t>400 Broadacres Drive</a:t>
            </a:r>
          </a:p>
          <a:p>
            <a:pPr>
              <a:lnSpc>
                <a:spcPts val="1200"/>
              </a:lnSpc>
            </a:pPr>
            <a:r>
              <a:rPr lang="fr-FR" sz="1000" dirty="0">
                <a:cs typeface="Arial"/>
              </a:rPr>
              <a:t>Suite 410</a:t>
            </a:r>
          </a:p>
          <a:p>
            <a:pPr>
              <a:lnSpc>
                <a:spcPts val="1200"/>
              </a:lnSpc>
            </a:pPr>
            <a:r>
              <a:rPr lang="fr-FR" sz="1000" dirty="0">
                <a:cs typeface="Arial"/>
              </a:rPr>
              <a:t>Bloomfield, NJ 07003</a:t>
            </a:r>
            <a:endParaRPr lang="en-US" sz="1000" dirty="0">
              <a:cs typeface="Arial"/>
            </a:endParaRP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7" name="Rectangle 66">
            <a:hlinkClick r:id="rId19"/>
          </p:cNvPr>
          <p:cNvSpPr/>
          <p:nvPr userDrawn="1"/>
        </p:nvSpPr>
        <p:spPr>
          <a:xfrm>
            <a:off x="1384377" y="2375213"/>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8" name="Rectangle 67">
            <a:hlinkClick r:id="rId20"/>
          </p:cNvPr>
          <p:cNvSpPr/>
          <p:nvPr userDrawn="1"/>
        </p:nvSpPr>
        <p:spPr>
          <a:xfrm>
            <a:off x="4625340" y="2375213"/>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9" name="Rectangle 68">
            <a:hlinkClick r:id="rId21"/>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219219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073"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097"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488950" y="433916"/>
            <a:ext cx="11214098" cy="613832"/>
          </a:xfrm>
          <a:prstGeom prst="rect">
            <a:avLst/>
          </a:prstGeom>
          <a:noFill/>
          <a:ln>
            <a:noFill/>
          </a:ln>
        </p:spPr>
        <p:txBody>
          <a:bodyPr lIns="91425" tIns="91425" rIns="91425" bIns="91425" anchor="t" anchorCtr="0"/>
          <a:lstStyle>
            <a:lvl1pPr rtl="0">
              <a:lnSpc>
                <a:spcPct val="90000"/>
              </a:lnSpc>
              <a:spcBef>
                <a:spcPts val="0"/>
              </a:spcBef>
              <a:defRPr sz="3200" b="1">
                <a:solidFill>
                  <a:schemeClr val="dk2"/>
                </a:solidFill>
                <a:latin typeface="Arial"/>
                <a:ea typeface="Arial"/>
                <a:cs typeface="Arial"/>
                <a:sym typeface="A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dirty="0"/>
          </a:p>
        </p:txBody>
      </p:sp>
      <p:sp>
        <p:nvSpPr>
          <p:cNvPr id="17" name="Shape 17"/>
          <p:cNvSpPr txBox="1">
            <a:spLocks noGrp="1"/>
          </p:cNvSpPr>
          <p:nvPr>
            <p:ph type="body" idx="1"/>
          </p:nvPr>
        </p:nvSpPr>
        <p:spPr>
          <a:xfrm>
            <a:off x="488952" y="1432983"/>
            <a:ext cx="11214098" cy="553968"/>
          </a:xfrm>
          <a:prstGeom prst="rect">
            <a:avLst/>
          </a:prstGeom>
          <a:noFill/>
          <a:ln>
            <a:noFill/>
          </a:ln>
        </p:spPr>
        <p:txBody>
          <a:bodyPr lIns="91425" tIns="91425" rIns="91425" bIns="91425" anchor="t" anchorCtr="0"/>
          <a:lstStyle>
            <a:lvl1pPr rtl="0">
              <a:spcBef>
                <a:spcPts val="1200"/>
              </a:spcBef>
              <a:buClr>
                <a:schemeClr val="accent1"/>
              </a:buClr>
              <a:buFont typeface="Noto Symbol"/>
              <a:buChar char="•"/>
              <a:defRPr sz="2400">
                <a:solidFill>
                  <a:schemeClr val="dk1"/>
                </a:solidFill>
                <a:latin typeface="Arial"/>
                <a:ea typeface="Arial"/>
                <a:cs typeface="Arial"/>
                <a:sym typeface="Arial"/>
              </a:defRPr>
            </a:lvl1pPr>
            <a:lvl2pPr rtl="0">
              <a:spcBef>
                <a:spcPts val="300"/>
              </a:spcBef>
              <a:buClr>
                <a:schemeClr val="accent1"/>
              </a:buClr>
              <a:buFont typeface="Verdana"/>
              <a:buChar char="–"/>
              <a:defRPr sz="2000">
                <a:solidFill>
                  <a:schemeClr val="dk1"/>
                </a:solidFill>
                <a:latin typeface="Arial"/>
                <a:ea typeface="Arial"/>
                <a:cs typeface="Arial"/>
                <a:sym typeface="Arial"/>
              </a:defRPr>
            </a:lvl2pPr>
            <a:lvl3pPr rtl="0">
              <a:spcBef>
                <a:spcPts val="300"/>
              </a:spcBef>
              <a:buClr>
                <a:schemeClr val="accent1"/>
              </a:buClr>
              <a:buFont typeface="Verdana"/>
              <a:buChar char="▪"/>
              <a:defRPr sz="1600">
                <a:solidFill>
                  <a:schemeClr val="dk1"/>
                </a:solidFill>
                <a:latin typeface="Arial"/>
                <a:ea typeface="Arial"/>
                <a:cs typeface="Arial"/>
                <a:sym typeface="Arial"/>
              </a:defRPr>
            </a:lvl3pPr>
            <a:lvl4pPr marL="1658938" indent="-211138" rtl="0">
              <a:spcBef>
                <a:spcPts val="300"/>
              </a:spcBef>
              <a:buClr>
                <a:schemeClr val="accent1"/>
              </a:buClr>
              <a:buFont typeface="Verdana"/>
              <a:buChar char="—"/>
              <a:defRPr sz="1200">
                <a:solidFill>
                  <a:schemeClr val="dk1"/>
                </a:solidFill>
                <a:latin typeface="Arial"/>
                <a:ea typeface="Arial"/>
                <a:cs typeface="Arial"/>
                <a:sym typeface="Arial"/>
              </a:defRPr>
            </a:lvl4pPr>
            <a:lvl5pPr rtl="0">
              <a:spcBef>
                <a:spcPts val="300"/>
              </a:spcBef>
              <a:buClr>
                <a:schemeClr val="accent1"/>
              </a:buClr>
              <a:buFont typeface="Verdana"/>
              <a:buChar char="»"/>
              <a:defRPr sz="1100">
                <a:solidFill>
                  <a:schemeClr val="dk1"/>
                </a:solidFill>
                <a:latin typeface="Arial"/>
                <a:ea typeface="Arial"/>
                <a:cs typeface="Arial"/>
                <a:sym typeface="Arial"/>
              </a:defRPr>
            </a:lvl5pPr>
            <a:lvl6pPr rtl="0">
              <a:spcBef>
                <a:spcPts val="0"/>
              </a:spcBef>
              <a:defRPr sz="2000">
                <a:solidFill>
                  <a:schemeClr val="dk1"/>
                </a:solidFill>
                <a:latin typeface="Arial"/>
                <a:ea typeface="Arial"/>
                <a:cs typeface="Arial"/>
                <a:sym typeface="Arial"/>
              </a:defRPr>
            </a:lvl6pPr>
            <a:lvl7pPr rtl="0">
              <a:spcBef>
                <a:spcPts val="0"/>
              </a:spcBef>
              <a:defRPr sz="2000">
                <a:solidFill>
                  <a:schemeClr val="dk1"/>
                </a:solidFill>
                <a:latin typeface="Arial"/>
                <a:ea typeface="Arial"/>
                <a:cs typeface="Arial"/>
                <a:sym typeface="Arial"/>
              </a:defRPr>
            </a:lvl7pPr>
            <a:lvl8pPr rtl="0">
              <a:spcBef>
                <a:spcPts val="0"/>
              </a:spcBef>
              <a:defRPr sz="2000">
                <a:solidFill>
                  <a:schemeClr val="dk1"/>
                </a:solidFill>
                <a:latin typeface="Arial"/>
                <a:ea typeface="Arial"/>
                <a:cs typeface="Arial"/>
                <a:sym typeface="Arial"/>
              </a:defRPr>
            </a:lvl8pPr>
            <a:lvl9pPr rtl="0">
              <a:spcBef>
                <a:spcPts val="0"/>
              </a:spcBef>
              <a:defRPr sz="2000">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37874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0484326"/>
      </p:ext>
    </p:extLst>
  </p:cSld>
  <p:clrMapOvr>
    <a:masterClrMapping/>
  </p:clrMapOvr>
  <p:transition>
    <p:fade/>
  </p:transition>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vmlDrawing" Target="../drawings/vmlDrawing1.v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slideLayout" Target="../slideLayouts/slideLayout12.xml"/><Relationship Id="rId7" Type="http://schemas.openxmlformats.org/officeDocument/2006/relationships/tags" Target="../tags/tag5.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vmlDrawing" Target="../drawings/vmlDrawing4.vml"/><Relationship Id="rId5"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oleObject" Target="../embeddings/oleObject9.bin"/><Relationship Id="rId5" Type="http://schemas.openxmlformats.org/officeDocument/2006/relationships/tags" Target="../tags/tag10.xml"/><Relationship Id="rId4" Type="http://schemas.openxmlformats.org/officeDocument/2006/relationships/vmlDrawing" Target="../drawings/vmlDrawing9.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49" name="think-cell Slide" r:id="rId13" imgW="270" imgH="270" progId="TCLayout.ActiveDocument.1">
                  <p:embed/>
                </p:oleObj>
              </mc:Choice>
              <mc:Fallback>
                <p:oleObj name="think-cell Slide" r:id="rId13" imgW="270" imgH="270" progId="TCLayout.ActiveDocument.1">
                  <p:embed/>
                  <p:pic>
                    <p:nvPicPr>
                      <p:cNvPr id="21"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2018.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Microservices | March 20, 2018</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21" r:id="rId6"/>
    <p:sldLayoutId id="2147483834" r:id="rId7"/>
    <p:sldLayoutId id="2147483866" r:id="rId8"/>
    <p:sldLayoutId id="2147483868" r:id="rId9"/>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7"/>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121" name="think-cell Slide" r:id="rId8" imgW="270" imgH="270" progId="TCLayout.ActiveDocument.1">
                  <p:embed/>
                </p:oleObj>
              </mc:Choice>
              <mc:Fallback>
                <p:oleObj name="think-cell Slide" r:id="rId8" imgW="270" imgH="270" progId="TCLayout.ActiveDocument.1">
                  <p:embed/>
                  <p:pic>
                    <p:nvPicPr>
                      <p:cNvPr id="21" name="Object 20"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42" r:id="rId4"/>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750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41" name="think-cell Slide" r:id="rId6" imgW="270" imgH="270" progId="TCLayout.ActiveDocument.1">
                  <p:embed/>
                </p:oleObj>
              </mc:Choice>
              <mc:Fallback>
                <p:oleObj name="think-cell Slide" r:id="rId6" imgW="270" imgH="270" progId="TCLayout.ActiveDocument.1">
                  <p:embed/>
                  <p:pic>
                    <p:nvPicPr>
                      <p:cNvPr id="21" name="Object 20"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4" r:id="rId1"/>
    <p:sldLayoutId id="2147483865"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57"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6.xml"/><Relationship Id="rId5" Type="http://schemas.openxmlformats.org/officeDocument/2006/relationships/image" Target="../media/image43.png"/><Relationship Id="rId4" Type="http://schemas.openxmlformats.org/officeDocument/2006/relationships/image" Target="../media/image42.png"/></Relationships>
</file>

<file path=ppt/slides/_rels/slide1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Microservices</a:t>
            </a:r>
            <a:br>
              <a:rPr lang="en-US" dirty="0"/>
            </a:br>
            <a:r>
              <a:rPr lang="en-US" dirty="0"/>
              <a:t>Enabling Digital Experiences and Aggressive Go to Market</a:t>
            </a:r>
            <a:endParaRPr lang="en-GB" dirty="0"/>
          </a:p>
        </p:txBody>
      </p:sp>
      <p:sp>
        <p:nvSpPr>
          <p:cNvPr id="5" name="Subtitle 4"/>
          <p:cNvSpPr>
            <a:spLocks noGrp="1"/>
          </p:cNvSpPr>
          <p:nvPr>
            <p:ph type="subTitle" idx="1"/>
          </p:nvPr>
        </p:nvSpPr>
        <p:spPr/>
        <p:txBody>
          <a:bodyPr/>
          <a:lstStyle/>
          <a:p>
            <a:r>
              <a:rPr lang="en-US" dirty="0"/>
              <a:t>Jan 15, 2020</a:t>
            </a:r>
          </a:p>
          <a:p>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Rectangle 275"/>
          <p:cNvSpPr/>
          <p:nvPr/>
        </p:nvSpPr>
        <p:spPr>
          <a:xfrm>
            <a:off x="3219486" y="3841337"/>
            <a:ext cx="3708253" cy="1744371"/>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66679" tIns="166679" rIns="166679" bIns="166679" rtlCol="0" anchor="ctr">
            <a:noAutofit/>
          </a:bodyPr>
          <a:lstStyle/>
          <a:p>
            <a:pPr algn="ctr" defTabSz="846846"/>
            <a:endParaRPr lang="en-US" sz="1112" dirty="0">
              <a:solidFill>
                <a:prstClr val="black"/>
              </a:solidFill>
              <a:latin typeface="Calibri" panose="020F0502020204030204" pitchFamily="34" charset="0"/>
            </a:endParaRPr>
          </a:p>
        </p:txBody>
      </p:sp>
      <p:sp>
        <p:nvSpPr>
          <p:cNvPr id="280" name="Rectangle 279"/>
          <p:cNvSpPr/>
          <p:nvPr/>
        </p:nvSpPr>
        <p:spPr>
          <a:xfrm>
            <a:off x="1088278" y="3091146"/>
            <a:ext cx="9794089" cy="429950"/>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66679" tIns="166679" rIns="166679" bIns="166679" rtlCol="0" anchor="ctr">
            <a:noAutofit/>
          </a:bodyPr>
          <a:lstStyle/>
          <a:p>
            <a:pPr algn="ctr" defTabSz="846846"/>
            <a:endParaRPr lang="en-US" sz="1112" dirty="0">
              <a:solidFill>
                <a:prstClr val="black"/>
              </a:solidFill>
              <a:latin typeface="Calibri" panose="020F0502020204030204" pitchFamily="34" charset="0"/>
            </a:endParaRPr>
          </a:p>
        </p:txBody>
      </p:sp>
      <p:sp>
        <p:nvSpPr>
          <p:cNvPr id="288" name="Rectangle 287"/>
          <p:cNvSpPr/>
          <p:nvPr/>
        </p:nvSpPr>
        <p:spPr>
          <a:xfrm>
            <a:off x="1083966" y="1627344"/>
            <a:ext cx="9809959" cy="315302"/>
          </a:xfrm>
          <a:prstGeom prst="rect">
            <a:avLst/>
          </a:prstGeom>
          <a:noFill/>
          <a:ln>
            <a:solidFill>
              <a:srgbClr val="990AE3"/>
            </a:solidFill>
          </a:ln>
        </p:spPr>
        <p:style>
          <a:lnRef idx="2">
            <a:schemeClr val="accent1">
              <a:shade val="50000"/>
            </a:schemeClr>
          </a:lnRef>
          <a:fillRef idx="1">
            <a:schemeClr val="accent1"/>
          </a:fillRef>
          <a:effectRef idx="0">
            <a:schemeClr val="accent1"/>
          </a:effectRef>
          <a:fontRef idx="minor">
            <a:schemeClr val="lt1"/>
          </a:fontRef>
        </p:style>
        <p:txBody>
          <a:bodyPr wrap="square" lIns="166679" tIns="166679" rIns="166679" bIns="166679" rtlCol="0" anchor="ctr">
            <a:noAutofit/>
          </a:bodyPr>
          <a:lstStyle/>
          <a:p>
            <a:pPr algn="ctr" defTabSz="846846"/>
            <a:endParaRPr lang="en-US" sz="1112" dirty="0">
              <a:solidFill>
                <a:prstClr val="black"/>
              </a:solidFill>
              <a:latin typeface="Calibri" panose="020F0502020204030204" pitchFamily="34" charset="0"/>
            </a:endParaRPr>
          </a:p>
        </p:txBody>
      </p:sp>
      <p:sp>
        <p:nvSpPr>
          <p:cNvPr id="289" name="TextBox 288"/>
          <p:cNvSpPr txBox="1"/>
          <p:nvPr/>
        </p:nvSpPr>
        <p:spPr>
          <a:xfrm>
            <a:off x="1649602" y="1704843"/>
            <a:ext cx="8220662" cy="142462"/>
          </a:xfrm>
          <a:prstGeom prst="rect">
            <a:avLst/>
          </a:prstGeom>
          <a:noFill/>
        </p:spPr>
        <p:txBody>
          <a:bodyPr wrap="square" lIns="0" tIns="0" rIns="0" bIns="0" rtlCol="0">
            <a:spAutoFit/>
          </a:bodyPr>
          <a:lstStyle/>
          <a:p>
            <a:pPr algn="ctr" defTabSz="846846"/>
            <a:r>
              <a:rPr lang="en-US" sz="926" b="1" dirty="0">
                <a:solidFill>
                  <a:prstClr val="black"/>
                </a:solidFill>
                <a:latin typeface="Calibri" panose="020F0502020204030204" pitchFamily="34" charset="0"/>
              </a:rPr>
              <a:t>Identity and Access Management :  Guest, Customer, Device &amp; User </a:t>
            </a:r>
          </a:p>
        </p:txBody>
      </p:sp>
      <p:cxnSp>
        <p:nvCxnSpPr>
          <p:cNvPr id="298" name="Straight Connector 297"/>
          <p:cNvCxnSpPr/>
          <p:nvPr/>
        </p:nvCxnSpPr>
        <p:spPr>
          <a:xfrm>
            <a:off x="622900" y="1856643"/>
            <a:ext cx="10733777" cy="30719"/>
          </a:xfrm>
          <a:prstGeom prst="line">
            <a:avLst/>
          </a:prstGeom>
          <a:ln w="12700">
            <a:solidFill>
              <a:srgbClr val="C00000"/>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a:off x="622900" y="5811414"/>
            <a:ext cx="10885667" cy="0"/>
          </a:xfrm>
          <a:prstGeom prst="line">
            <a:avLst/>
          </a:prstGeom>
          <a:ln w="12700">
            <a:solidFill>
              <a:srgbClr val="FF0000"/>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00" name="Rectangle 299"/>
          <p:cNvSpPr/>
          <p:nvPr/>
        </p:nvSpPr>
        <p:spPr>
          <a:xfrm>
            <a:off x="3494874" y="4033617"/>
            <a:ext cx="1600923" cy="982773"/>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66679" tIns="166679" rIns="166679" bIns="166679" rtlCol="0" anchor="ctr">
            <a:noAutofit/>
          </a:bodyPr>
          <a:lstStyle/>
          <a:p>
            <a:pPr algn="ctr" defTabSz="846846"/>
            <a:endParaRPr lang="en-US" sz="1112" dirty="0">
              <a:solidFill>
                <a:prstClr val="black"/>
              </a:solidFill>
              <a:latin typeface="Calibri" panose="020F0502020204030204" pitchFamily="34" charset="0"/>
            </a:endParaRPr>
          </a:p>
        </p:txBody>
      </p:sp>
      <p:sp>
        <p:nvSpPr>
          <p:cNvPr id="365" name="Rectangle 364"/>
          <p:cNvSpPr/>
          <p:nvPr/>
        </p:nvSpPr>
        <p:spPr>
          <a:xfrm>
            <a:off x="6980419" y="4033617"/>
            <a:ext cx="1299444" cy="1473154"/>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66679" tIns="166679" rIns="166679" bIns="166679" rtlCol="0" anchor="ctr">
            <a:noAutofit/>
          </a:bodyPr>
          <a:lstStyle/>
          <a:p>
            <a:pPr algn="ctr" defTabSz="846846"/>
            <a:endParaRPr lang="en-US" sz="1112" dirty="0">
              <a:solidFill>
                <a:prstClr val="black"/>
              </a:solidFill>
              <a:latin typeface="Calibri" panose="020F0502020204030204" pitchFamily="34" charset="0"/>
            </a:endParaRPr>
          </a:p>
        </p:txBody>
      </p:sp>
      <p:sp>
        <p:nvSpPr>
          <p:cNvPr id="373" name="Rectangle 372"/>
          <p:cNvSpPr/>
          <p:nvPr/>
        </p:nvSpPr>
        <p:spPr>
          <a:xfrm>
            <a:off x="5225273" y="4041041"/>
            <a:ext cx="1452404" cy="978581"/>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66679" tIns="166679" rIns="166679" bIns="166679" rtlCol="0" anchor="ctr">
            <a:noAutofit/>
          </a:bodyPr>
          <a:lstStyle/>
          <a:p>
            <a:pPr algn="ctr" defTabSz="846846"/>
            <a:endParaRPr lang="en-US" sz="1112" dirty="0">
              <a:solidFill>
                <a:prstClr val="black"/>
              </a:solidFill>
              <a:latin typeface="Calibri" panose="020F0502020204030204" pitchFamily="34" charset="0"/>
            </a:endParaRPr>
          </a:p>
        </p:txBody>
      </p:sp>
      <p:sp>
        <p:nvSpPr>
          <p:cNvPr id="374" name="TextBox 373"/>
          <p:cNvSpPr txBox="1"/>
          <p:nvPr/>
        </p:nvSpPr>
        <p:spPr>
          <a:xfrm rot="16200000">
            <a:off x="-227640" y="2653065"/>
            <a:ext cx="1445467" cy="162904"/>
          </a:xfrm>
          <a:prstGeom prst="rect">
            <a:avLst/>
          </a:prstGeom>
          <a:noFill/>
        </p:spPr>
        <p:txBody>
          <a:bodyPr wrap="none" lIns="0" tIns="0" rIns="0" bIns="0" rtlCol="0">
            <a:spAutoFit/>
          </a:bodyPr>
          <a:lstStyle/>
          <a:p>
            <a:r>
              <a:rPr lang="en-US" sz="1059" b="1" dirty="0">
                <a:solidFill>
                  <a:prstClr val="black"/>
                </a:solidFill>
                <a:latin typeface="Calibri" panose="020F0502020204030204" pitchFamily="34" charset="0"/>
              </a:rPr>
              <a:t>Changing - Differentiation</a:t>
            </a:r>
          </a:p>
        </p:txBody>
      </p:sp>
      <p:sp>
        <p:nvSpPr>
          <p:cNvPr id="375" name="TextBox 374"/>
          <p:cNvSpPr txBox="1"/>
          <p:nvPr/>
        </p:nvSpPr>
        <p:spPr>
          <a:xfrm rot="16200000">
            <a:off x="-144505" y="4564361"/>
            <a:ext cx="1279196" cy="162993"/>
          </a:xfrm>
          <a:prstGeom prst="rect">
            <a:avLst/>
          </a:prstGeom>
          <a:noFill/>
        </p:spPr>
        <p:txBody>
          <a:bodyPr wrap="none" lIns="0" tIns="0" rIns="0" bIns="0" rtlCol="0">
            <a:spAutoFit/>
          </a:bodyPr>
          <a:lstStyle/>
          <a:p>
            <a:r>
              <a:rPr lang="en-US" sz="1059" b="1" dirty="0">
                <a:solidFill>
                  <a:prstClr val="black"/>
                </a:solidFill>
                <a:latin typeface="Calibri" panose="020F0502020204030204" pitchFamily="34" charset="0"/>
              </a:rPr>
              <a:t>Standard – commodity</a:t>
            </a:r>
          </a:p>
        </p:txBody>
      </p:sp>
      <p:sp>
        <p:nvSpPr>
          <p:cNvPr id="376" name="Rectangle 375"/>
          <p:cNvSpPr/>
          <p:nvPr/>
        </p:nvSpPr>
        <p:spPr>
          <a:xfrm>
            <a:off x="1088278" y="1998221"/>
            <a:ext cx="1254686" cy="1025971"/>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66679" tIns="166679" rIns="166679" bIns="166679" rtlCol="0" anchor="ctr">
            <a:noAutofit/>
          </a:bodyPr>
          <a:lstStyle/>
          <a:p>
            <a:pPr algn="ctr" defTabSz="846846"/>
            <a:endParaRPr lang="en-US" sz="1112" dirty="0">
              <a:solidFill>
                <a:prstClr val="black"/>
              </a:solidFill>
              <a:latin typeface="Calibri" panose="020F0502020204030204" pitchFamily="34" charset="0"/>
            </a:endParaRPr>
          </a:p>
        </p:txBody>
      </p:sp>
      <p:sp>
        <p:nvSpPr>
          <p:cNvPr id="379" name="Rectangle 378"/>
          <p:cNvSpPr/>
          <p:nvPr/>
        </p:nvSpPr>
        <p:spPr>
          <a:xfrm>
            <a:off x="2393846" y="2002431"/>
            <a:ext cx="1256841" cy="1021191"/>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66679" tIns="166679" rIns="166679" bIns="166679" rtlCol="0" anchor="ctr">
            <a:noAutofit/>
          </a:bodyPr>
          <a:lstStyle/>
          <a:p>
            <a:pPr algn="ctr" defTabSz="846846"/>
            <a:endParaRPr lang="en-US" sz="1112" dirty="0">
              <a:solidFill>
                <a:prstClr val="black"/>
              </a:solidFill>
              <a:latin typeface="Calibri" panose="020F0502020204030204" pitchFamily="34" charset="0"/>
            </a:endParaRPr>
          </a:p>
        </p:txBody>
      </p:sp>
      <p:sp>
        <p:nvSpPr>
          <p:cNvPr id="384" name="Rectangle 383"/>
          <p:cNvSpPr/>
          <p:nvPr/>
        </p:nvSpPr>
        <p:spPr>
          <a:xfrm>
            <a:off x="6411126" y="2011783"/>
            <a:ext cx="1310499" cy="1013651"/>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66679" tIns="166679" rIns="166679" bIns="166679" rtlCol="0" anchor="ctr">
            <a:noAutofit/>
          </a:bodyPr>
          <a:lstStyle/>
          <a:p>
            <a:pPr algn="ctr" defTabSz="846846"/>
            <a:endParaRPr lang="en-US" sz="1112" dirty="0">
              <a:solidFill>
                <a:prstClr val="black"/>
              </a:solidFill>
              <a:latin typeface="Calibri" panose="020F0502020204030204" pitchFamily="34" charset="0"/>
            </a:endParaRPr>
          </a:p>
        </p:txBody>
      </p:sp>
      <p:sp>
        <p:nvSpPr>
          <p:cNvPr id="385" name="TextBox 384"/>
          <p:cNvSpPr txBox="1"/>
          <p:nvPr/>
        </p:nvSpPr>
        <p:spPr>
          <a:xfrm>
            <a:off x="2543712" y="2036481"/>
            <a:ext cx="951162" cy="142480"/>
          </a:xfrm>
          <a:prstGeom prst="rect">
            <a:avLst/>
          </a:prstGeom>
          <a:noFill/>
        </p:spPr>
        <p:txBody>
          <a:bodyPr wrap="square" lIns="0" tIns="0" rIns="0" bIns="0" rtlCol="0">
            <a:spAutoFit/>
          </a:bodyPr>
          <a:lstStyle/>
          <a:p>
            <a:pPr defTabSz="846846"/>
            <a:r>
              <a:rPr lang="en-US" sz="926" b="1" dirty="0">
                <a:solidFill>
                  <a:prstClr val="black"/>
                </a:solidFill>
                <a:latin typeface="Calibri" panose="020F0502020204030204" pitchFamily="34" charset="0"/>
              </a:rPr>
              <a:t>Sales enabler </a:t>
            </a:r>
          </a:p>
        </p:txBody>
      </p:sp>
      <p:sp>
        <p:nvSpPr>
          <p:cNvPr id="386" name="TextBox 385"/>
          <p:cNvSpPr txBox="1"/>
          <p:nvPr/>
        </p:nvSpPr>
        <p:spPr>
          <a:xfrm>
            <a:off x="6422110" y="2006057"/>
            <a:ext cx="1406090" cy="142480"/>
          </a:xfrm>
          <a:prstGeom prst="rect">
            <a:avLst/>
          </a:prstGeom>
          <a:noFill/>
        </p:spPr>
        <p:txBody>
          <a:bodyPr wrap="square" lIns="0" tIns="0" rIns="0" bIns="0" rtlCol="0">
            <a:spAutoFit/>
          </a:bodyPr>
          <a:lstStyle/>
          <a:p>
            <a:pPr defTabSz="846846"/>
            <a:r>
              <a:rPr lang="en-US" sz="926" b="1" dirty="0">
                <a:solidFill>
                  <a:prstClr val="black"/>
                </a:solidFill>
                <a:latin typeface="Calibri" panose="020F0502020204030204" pitchFamily="34" charset="0"/>
              </a:rPr>
              <a:t> Portals / Mobile Apps</a:t>
            </a:r>
          </a:p>
        </p:txBody>
      </p:sp>
      <p:sp>
        <p:nvSpPr>
          <p:cNvPr id="387" name="Rectangle 386"/>
          <p:cNvSpPr/>
          <p:nvPr/>
        </p:nvSpPr>
        <p:spPr>
          <a:xfrm>
            <a:off x="5292073" y="2000309"/>
            <a:ext cx="1088740" cy="1025125"/>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66679" tIns="166679" rIns="166679" bIns="166679" rtlCol="0" anchor="ctr">
            <a:noAutofit/>
          </a:bodyPr>
          <a:lstStyle/>
          <a:p>
            <a:pPr algn="ctr" defTabSz="846846"/>
            <a:endParaRPr lang="en-US" sz="1112" dirty="0">
              <a:solidFill>
                <a:prstClr val="black"/>
              </a:solidFill>
              <a:latin typeface="Calibri" panose="020F0502020204030204" pitchFamily="34" charset="0"/>
            </a:endParaRPr>
          </a:p>
        </p:txBody>
      </p:sp>
      <p:sp>
        <p:nvSpPr>
          <p:cNvPr id="395" name="TextBox 394"/>
          <p:cNvSpPr txBox="1"/>
          <p:nvPr/>
        </p:nvSpPr>
        <p:spPr>
          <a:xfrm>
            <a:off x="5379633" y="1997054"/>
            <a:ext cx="978203" cy="142480"/>
          </a:xfrm>
          <a:prstGeom prst="rect">
            <a:avLst/>
          </a:prstGeom>
          <a:noFill/>
        </p:spPr>
        <p:txBody>
          <a:bodyPr wrap="square" lIns="0" tIns="0" rIns="0" bIns="0" rtlCol="0">
            <a:spAutoFit/>
          </a:bodyPr>
          <a:lstStyle/>
          <a:p>
            <a:pPr defTabSz="846846"/>
            <a:r>
              <a:rPr lang="en-US" sz="926" b="1" dirty="0">
                <a:solidFill>
                  <a:prstClr val="black"/>
                </a:solidFill>
                <a:latin typeface="Calibri" panose="020F0502020204030204" pitchFamily="34" charset="0"/>
              </a:rPr>
              <a:t>Care</a:t>
            </a:r>
          </a:p>
        </p:txBody>
      </p:sp>
      <p:sp>
        <p:nvSpPr>
          <p:cNvPr id="396" name="Rectangle 395"/>
          <p:cNvSpPr/>
          <p:nvPr/>
        </p:nvSpPr>
        <p:spPr>
          <a:xfrm>
            <a:off x="3729412" y="1999683"/>
            <a:ext cx="1497304" cy="1023938"/>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66679" tIns="166679" rIns="166679" bIns="166679" rtlCol="0" anchor="ctr">
            <a:noAutofit/>
          </a:bodyPr>
          <a:lstStyle/>
          <a:p>
            <a:pPr algn="ctr" defTabSz="846846"/>
            <a:endParaRPr lang="en-US" sz="1112" dirty="0">
              <a:solidFill>
                <a:prstClr val="black"/>
              </a:solidFill>
              <a:latin typeface="Calibri" panose="020F0502020204030204" pitchFamily="34" charset="0"/>
            </a:endParaRPr>
          </a:p>
        </p:txBody>
      </p:sp>
      <p:sp>
        <p:nvSpPr>
          <p:cNvPr id="401" name="TextBox 400"/>
          <p:cNvSpPr txBox="1"/>
          <p:nvPr/>
        </p:nvSpPr>
        <p:spPr>
          <a:xfrm>
            <a:off x="3794097" y="2019369"/>
            <a:ext cx="1135482" cy="142480"/>
          </a:xfrm>
          <a:prstGeom prst="rect">
            <a:avLst/>
          </a:prstGeom>
          <a:noFill/>
        </p:spPr>
        <p:txBody>
          <a:bodyPr wrap="square" lIns="0" tIns="0" rIns="0" bIns="0" rtlCol="0">
            <a:spAutoFit/>
          </a:bodyPr>
          <a:lstStyle/>
          <a:p>
            <a:pPr defTabSz="846846"/>
            <a:r>
              <a:rPr lang="en-US" sz="926" b="1" dirty="0">
                <a:solidFill>
                  <a:prstClr val="black"/>
                </a:solidFill>
                <a:latin typeface="Calibri" panose="020F0502020204030204" pitchFamily="34" charset="0"/>
              </a:rPr>
              <a:t>CPQ</a:t>
            </a:r>
          </a:p>
        </p:txBody>
      </p:sp>
      <p:sp>
        <p:nvSpPr>
          <p:cNvPr id="402" name="TextBox 401"/>
          <p:cNvSpPr txBox="1"/>
          <p:nvPr/>
        </p:nvSpPr>
        <p:spPr>
          <a:xfrm>
            <a:off x="1140473" y="2025993"/>
            <a:ext cx="1202490" cy="142480"/>
          </a:xfrm>
          <a:prstGeom prst="rect">
            <a:avLst/>
          </a:prstGeom>
          <a:noFill/>
        </p:spPr>
        <p:txBody>
          <a:bodyPr wrap="square" lIns="0" tIns="0" rIns="0" bIns="0" rtlCol="0">
            <a:spAutoFit/>
          </a:bodyPr>
          <a:lstStyle/>
          <a:p>
            <a:pPr defTabSz="846846"/>
            <a:r>
              <a:rPr lang="en-US" sz="926" b="1" dirty="0">
                <a:solidFill>
                  <a:prstClr val="black"/>
                </a:solidFill>
                <a:latin typeface="Calibri" panose="020F0502020204030204" pitchFamily="34" charset="0"/>
              </a:rPr>
              <a:t>Marketing</a:t>
            </a:r>
          </a:p>
        </p:txBody>
      </p:sp>
      <p:sp>
        <p:nvSpPr>
          <p:cNvPr id="404" name="Rectangle 403"/>
          <p:cNvSpPr/>
          <p:nvPr/>
        </p:nvSpPr>
        <p:spPr>
          <a:xfrm>
            <a:off x="7835072" y="2018701"/>
            <a:ext cx="1492827" cy="1013651"/>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66679" tIns="166679" rIns="166679" bIns="166679" rtlCol="0" anchor="ctr">
            <a:noAutofit/>
          </a:bodyPr>
          <a:lstStyle/>
          <a:p>
            <a:pPr algn="ctr" defTabSz="846846"/>
            <a:endParaRPr lang="en-US" sz="1112" dirty="0">
              <a:solidFill>
                <a:prstClr val="black"/>
              </a:solidFill>
              <a:latin typeface="Calibri" panose="020F0502020204030204" pitchFamily="34" charset="0"/>
            </a:endParaRPr>
          </a:p>
        </p:txBody>
      </p:sp>
      <p:sp>
        <p:nvSpPr>
          <p:cNvPr id="405" name="TextBox 404"/>
          <p:cNvSpPr txBox="1"/>
          <p:nvPr/>
        </p:nvSpPr>
        <p:spPr>
          <a:xfrm>
            <a:off x="7882415" y="2005138"/>
            <a:ext cx="1406090" cy="142480"/>
          </a:xfrm>
          <a:prstGeom prst="rect">
            <a:avLst/>
          </a:prstGeom>
          <a:noFill/>
        </p:spPr>
        <p:txBody>
          <a:bodyPr wrap="square" lIns="0" tIns="0" rIns="0" bIns="0" rtlCol="0">
            <a:spAutoFit/>
          </a:bodyPr>
          <a:lstStyle/>
          <a:p>
            <a:pPr defTabSz="846846"/>
            <a:r>
              <a:rPr lang="en-US" sz="926" b="1" dirty="0">
                <a:solidFill>
                  <a:prstClr val="black"/>
                </a:solidFill>
                <a:latin typeface="Calibri" panose="020F0502020204030204" pitchFamily="34" charset="0"/>
              </a:rPr>
              <a:t>Automation and Intelligence </a:t>
            </a:r>
          </a:p>
        </p:txBody>
      </p:sp>
      <p:sp>
        <p:nvSpPr>
          <p:cNvPr id="406" name="Rectangle 405"/>
          <p:cNvSpPr/>
          <p:nvPr/>
        </p:nvSpPr>
        <p:spPr>
          <a:xfrm>
            <a:off x="9412309" y="2017046"/>
            <a:ext cx="1492827" cy="1013651"/>
          </a:xfrm>
          <a:prstGeom prst="rect">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66679" tIns="166679" rIns="166679" bIns="166679" rtlCol="0" anchor="ctr">
            <a:noAutofit/>
          </a:bodyPr>
          <a:lstStyle/>
          <a:p>
            <a:pPr algn="ctr" defTabSz="846846"/>
            <a:endParaRPr lang="en-US" sz="1112" dirty="0">
              <a:solidFill>
                <a:prstClr val="black"/>
              </a:solidFill>
              <a:latin typeface="Calibri" panose="020F0502020204030204" pitchFamily="34" charset="0"/>
            </a:endParaRPr>
          </a:p>
        </p:txBody>
      </p:sp>
      <p:sp>
        <p:nvSpPr>
          <p:cNvPr id="407" name="TextBox 406"/>
          <p:cNvSpPr txBox="1"/>
          <p:nvPr/>
        </p:nvSpPr>
        <p:spPr>
          <a:xfrm>
            <a:off x="9459652" y="2003484"/>
            <a:ext cx="1406090" cy="142480"/>
          </a:xfrm>
          <a:prstGeom prst="rect">
            <a:avLst/>
          </a:prstGeom>
          <a:noFill/>
        </p:spPr>
        <p:txBody>
          <a:bodyPr wrap="square" lIns="0" tIns="0" rIns="0" bIns="0" rtlCol="0">
            <a:spAutoFit/>
          </a:bodyPr>
          <a:lstStyle/>
          <a:p>
            <a:pPr defTabSz="846846"/>
            <a:r>
              <a:rPr lang="en-US" sz="926" b="1" dirty="0">
                <a:solidFill>
                  <a:prstClr val="black"/>
                </a:solidFill>
                <a:latin typeface="Calibri" panose="020F0502020204030204" pitchFamily="34" charset="0"/>
              </a:rPr>
              <a:t>API Gateway</a:t>
            </a:r>
          </a:p>
        </p:txBody>
      </p:sp>
      <p:sp>
        <p:nvSpPr>
          <p:cNvPr id="411" name="Rectangle 410"/>
          <p:cNvSpPr/>
          <p:nvPr/>
        </p:nvSpPr>
        <p:spPr>
          <a:xfrm>
            <a:off x="875401" y="2021912"/>
            <a:ext cx="131996" cy="171769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66679" tIns="166679" rIns="166679" bIns="166679" rtlCol="0" anchor="ctr">
            <a:noAutofit/>
          </a:bodyPr>
          <a:lstStyle/>
          <a:p>
            <a:pPr algn="ctr" defTabSz="846846"/>
            <a:endParaRPr lang="en-US" sz="1112" dirty="0">
              <a:solidFill>
                <a:prstClr val="black"/>
              </a:solidFill>
              <a:latin typeface="Calibri" panose="020F0502020204030204" pitchFamily="34" charset="0"/>
            </a:endParaRPr>
          </a:p>
        </p:txBody>
      </p:sp>
      <p:sp>
        <p:nvSpPr>
          <p:cNvPr id="412" name="Rectangle 411"/>
          <p:cNvSpPr/>
          <p:nvPr/>
        </p:nvSpPr>
        <p:spPr>
          <a:xfrm>
            <a:off x="10970492" y="2025994"/>
            <a:ext cx="131996" cy="1699105"/>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66679" tIns="166679" rIns="166679" bIns="166679" rtlCol="0" anchor="ctr">
            <a:noAutofit/>
          </a:bodyPr>
          <a:lstStyle/>
          <a:p>
            <a:pPr algn="ctr" defTabSz="846846"/>
            <a:endParaRPr lang="en-US" sz="1112" dirty="0">
              <a:solidFill>
                <a:prstClr val="black"/>
              </a:solidFill>
              <a:latin typeface="Calibri" panose="020F0502020204030204" pitchFamily="34" charset="0"/>
            </a:endParaRPr>
          </a:p>
        </p:txBody>
      </p:sp>
      <p:sp>
        <p:nvSpPr>
          <p:cNvPr id="413" name="Rectangle 412"/>
          <p:cNvSpPr/>
          <p:nvPr/>
        </p:nvSpPr>
        <p:spPr>
          <a:xfrm>
            <a:off x="8498707" y="3607612"/>
            <a:ext cx="131996" cy="216313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66679" tIns="166679" rIns="166679" bIns="166679" rtlCol="0" anchor="ctr">
            <a:noAutofit/>
          </a:bodyPr>
          <a:lstStyle/>
          <a:p>
            <a:pPr algn="ctr" defTabSz="846846"/>
            <a:endParaRPr lang="en-US" sz="1112" dirty="0">
              <a:solidFill>
                <a:prstClr val="black"/>
              </a:solidFill>
              <a:latin typeface="Calibri" panose="020F0502020204030204" pitchFamily="34" charset="0"/>
            </a:endParaRPr>
          </a:p>
        </p:txBody>
      </p:sp>
      <p:sp>
        <p:nvSpPr>
          <p:cNvPr id="414" name="Rectangle 413"/>
          <p:cNvSpPr/>
          <p:nvPr/>
        </p:nvSpPr>
        <p:spPr>
          <a:xfrm>
            <a:off x="2930143" y="3605006"/>
            <a:ext cx="127463" cy="216574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66679" tIns="166679" rIns="166679" bIns="166679" rtlCol="0" anchor="ctr">
            <a:noAutofit/>
          </a:bodyPr>
          <a:lstStyle/>
          <a:p>
            <a:pPr algn="ctr" defTabSz="846846"/>
            <a:endParaRPr lang="en-US" sz="1112" dirty="0">
              <a:solidFill>
                <a:prstClr val="black"/>
              </a:solidFill>
              <a:latin typeface="Calibri" panose="020F0502020204030204" pitchFamily="34" charset="0"/>
            </a:endParaRPr>
          </a:p>
        </p:txBody>
      </p:sp>
      <p:sp>
        <p:nvSpPr>
          <p:cNvPr id="415" name="Rectangle 414"/>
          <p:cNvSpPr/>
          <p:nvPr/>
        </p:nvSpPr>
        <p:spPr>
          <a:xfrm>
            <a:off x="2930143" y="5638755"/>
            <a:ext cx="5700561" cy="13199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66679" tIns="166679" rIns="166679" bIns="166679" rtlCol="0" anchor="ctr">
            <a:noAutofit/>
          </a:bodyPr>
          <a:lstStyle/>
          <a:p>
            <a:pPr algn="ctr" defTabSz="846846"/>
            <a:endParaRPr lang="en-US" sz="1112" dirty="0">
              <a:solidFill>
                <a:prstClr val="black"/>
              </a:solidFill>
              <a:latin typeface="Calibri" panose="020F0502020204030204" pitchFamily="34" charset="0"/>
            </a:endParaRPr>
          </a:p>
        </p:txBody>
      </p:sp>
      <p:sp>
        <p:nvSpPr>
          <p:cNvPr id="416" name="Rectangle 415"/>
          <p:cNvSpPr/>
          <p:nvPr/>
        </p:nvSpPr>
        <p:spPr>
          <a:xfrm rot="5400000">
            <a:off x="977708" y="3599125"/>
            <a:ext cx="108759" cy="148971"/>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66679" tIns="166679" rIns="166679" bIns="166679" rtlCol="0" anchor="ctr">
            <a:noAutofit/>
          </a:bodyPr>
          <a:lstStyle/>
          <a:p>
            <a:pPr algn="ctr" defTabSz="846846"/>
            <a:endParaRPr lang="en-US" sz="1112" dirty="0">
              <a:solidFill>
                <a:prstClr val="black"/>
              </a:solidFill>
              <a:latin typeface="Calibri" panose="020F0502020204030204" pitchFamily="34" charset="0"/>
            </a:endParaRPr>
          </a:p>
        </p:txBody>
      </p:sp>
      <p:sp>
        <p:nvSpPr>
          <p:cNvPr id="417" name="TextBox 416"/>
          <p:cNvSpPr txBox="1"/>
          <p:nvPr/>
        </p:nvSpPr>
        <p:spPr>
          <a:xfrm>
            <a:off x="4120398" y="3770218"/>
            <a:ext cx="1518044" cy="148054"/>
          </a:xfrm>
          <a:prstGeom prst="rect">
            <a:avLst/>
          </a:prstGeom>
          <a:solidFill>
            <a:schemeClr val="bg1"/>
          </a:solidFill>
          <a:ln>
            <a:solidFill>
              <a:schemeClr val="bg1"/>
            </a:solidFill>
          </a:ln>
        </p:spPr>
        <p:txBody>
          <a:bodyPr wrap="none" lIns="0" tIns="0" rIns="0" bIns="0" rtlCol="0">
            <a:spAutoFit/>
          </a:bodyPr>
          <a:lstStyle/>
          <a:p>
            <a:r>
              <a:rPr lang="en-US" sz="962" b="1" dirty="0">
                <a:latin typeface="Calibri" panose="020F0502020204030204" pitchFamily="34" charset="0"/>
              </a:rPr>
              <a:t>Digital Microservice Platform </a:t>
            </a:r>
          </a:p>
        </p:txBody>
      </p:sp>
      <p:sp>
        <p:nvSpPr>
          <p:cNvPr id="418" name="Rectangle 417"/>
          <p:cNvSpPr/>
          <p:nvPr/>
        </p:nvSpPr>
        <p:spPr>
          <a:xfrm>
            <a:off x="1083965" y="3827013"/>
            <a:ext cx="1746642" cy="1907056"/>
          </a:xfrm>
          <a:prstGeom prst="rect">
            <a:avLst/>
          </a:prstGeom>
          <a:noFill/>
          <a:ln>
            <a:solidFill>
              <a:srgbClr val="990AE3"/>
            </a:solidFill>
          </a:ln>
        </p:spPr>
        <p:style>
          <a:lnRef idx="2">
            <a:schemeClr val="accent1">
              <a:shade val="50000"/>
            </a:schemeClr>
          </a:lnRef>
          <a:fillRef idx="1">
            <a:schemeClr val="accent1"/>
          </a:fillRef>
          <a:effectRef idx="0">
            <a:schemeClr val="accent1"/>
          </a:effectRef>
          <a:fontRef idx="minor">
            <a:schemeClr val="lt1"/>
          </a:fontRef>
        </p:style>
        <p:txBody>
          <a:bodyPr wrap="square" lIns="166679" tIns="166679" rIns="166679" bIns="166679" rtlCol="0" anchor="ctr">
            <a:noAutofit/>
          </a:bodyPr>
          <a:lstStyle/>
          <a:p>
            <a:pPr algn="ctr" defTabSz="846846"/>
            <a:endParaRPr lang="en-US" sz="1112" dirty="0">
              <a:solidFill>
                <a:prstClr val="black"/>
              </a:solidFill>
              <a:latin typeface="Calibri" panose="020F0502020204030204" pitchFamily="34" charset="0"/>
            </a:endParaRPr>
          </a:p>
        </p:txBody>
      </p:sp>
      <p:sp>
        <p:nvSpPr>
          <p:cNvPr id="419" name="TextBox 418"/>
          <p:cNvSpPr txBox="1"/>
          <p:nvPr/>
        </p:nvSpPr>
        <p:spPr>
          <a:xfrm>
            <a:off x="1215548" y="4020162"/>
            <a:ext cx="1246558" cy="142480"/>
          </a:xfrm>
          <a:prstGeom prst="rect">
            <a:avLst/>
          </a:prstGeom>
          <a:noFill/>
        </p:spPr>
        <p:txBody>
          <a:bodyPr wrap="square" lIns="0" tIns="0" rIns="0" bIns="0" rtlCol="0">
            <a:spAutoFit/>
          </a:bodyPr>
          <a:lstStyle/>
          <a:p>
            <a:pPr algn="ctr" defTabSz="846846"/>
            <a:r>
              <a:rPr lang="en-US" sz="926" b="1" dirty="0">
                <a:solidFill>
                  <a:prstClr val="black"/>
                </a:solidFill>
                <a:latin typeface="Calibri" panose="020F0502020204030204" pitchFamily="34" charset="0"/>
              </a:rPr>
              <a:t>Enterprise Applications</a:t>
            </a:r>
          </a:p>
        </p:txBody>
      </p:sp>
      <p:sp>
        <p:nvSpPr>
          <p:cNvPr id="420" name="Rectangle 419"/>
          <p:cNvSpPr/>
          <p:nvPr/>
        </p:nvSpPr>
        <p:spPr>
          <a:xfrm>
            <a:off x="8849547" y="3827015"/>
            <a:ext cx="2044377" cy="1907055"/>
          </a:xfrm>
          <a:prstGeom prst="rect">
            <a:avLst/>
          </a:prstGeom>
          <a:noFill/>
          <a:ln>
            <a:solidFill>
              <a:srgbClr val="990AE3"/>
            </a:solidFill>
          </a:ln>
        </p:spPr>
        <p:style>
          <a:lnRef idx="2">
            <a:schemeClr val="accent1">
              <a:shade val="50000"/>
            </a:schemeClr>
          </a:lnRef>
          <a:fillRef idx="1">
            <a:schemeClr val="accent1"/>
          </a:fillRef>
          <a:effectRef idx="0">
            <a:schemeClr val="accent1"/>
          </a:effectRef>
          <a:fontRef idx="minor">
            <a:schemeClr val="lt1"/>
          </a:fontRef>
        </p:style>
        <p:txBody>
          <a:bodyPr wrap="square" lIns="166679" tIns="166679" rIns="166679" bIns="166679" rtlCol="0" anchor="ctr">
            <a:noAutofit/>
          </a:bodyPr>
          <a:lstStyle/>
          <a:p>
            <a:pPr algn="ctr" defTabSz="846846"/>
            <a:endParaRPr lang="en-US" sz="1112" dirty="0">
              <a:solidFill>
                <a:prstClr val="black"/>
              </a:solidFill>
              <a:latin typeface="Calibri" panose="020F0502020204030204" pitchFamily="34" charset="0"/>
            </a:endParaRPr>
          </a:p>
        </p:txBody>
      </p:sp>
      <p:sp>
        <p:nvSpPr>
          <p:cNvPr id="421" name="TextBox 420"/>
          <p:cNvSpPr txBox="1"/>
          <p:nvPr/>
        </p:nvSpPr>
        <p:spPr>
          <a:xfrm>
            <a:off x="8920356" y="4056967"/>
            <a:ext cx="1783647" cy="142480"/>
          </a:xfrm>
          <a:prstGeom prst="rect">
            <a:avLst/>
          </a:prstGeom>
          <a:noFill/>
        </p:spPr>
        <p:txBody>
          <a:bodyPr wrap="square" lIns="0" tIns="0" rIns="0" bIns="0" rtlCol="0">
            <a:spAutoFit/>
          </a:bodyPr>
          <a:lstStyle/>
          <a:p>
            <a:pPr algn="ctr" defTabSz="846846"/>
            <a:r>
              <a:rPr lang="en-US" sz="926" b="1" dirty="0">
                <a:solidFill>
                  <a:prstClr val="black"/>
                </a:solidFill>
                <a:latin typeface="Calibri" panose="020F0502020204030204" pitchFamily="34" charset="0"/>
              </a:rPr>
              <a:t>Legacy  Applications</a:t>
            </a:r>
          </a:p>
        </p:txBody>
      </p:sp>
      <p:sp>
        <p:nvSpPr>
          <p:cNvPr id="424" name="TextBox 423"/>
          <p:cNvSpPr txBox="1"/>
          <p:nvPr/>
        </p:nvSpPr>
        <p:spPr>
          <a:xfrm>
            <a:off x="1167739" y="3244791"/>
            <a:ext cx="1633097" cy="142480"/>
          </a:xfrm>
          <a:prstGeom prst="rect">
            <a:avLst/>
          </a:prstGeom>
          <a:noFill/>
        </p:spPr>
        <p:txBody>
          <a:bodyPr wrap="square" lIns="0" tIns="0" rIns="0" bIns="0" rtlCol="0">
            <a:spAutoFit/>
          </a:bodyPr>
          <a:lstStyle/>
          <a:p>
            <a:pPr defTabSz="846846"/>
            <a:r>
              <a:rPr lang="en-US" sz="926" b="1" dirty="0">
                <a:solidFill>
                  <a:prstClr val="black"/>
                </a:solidFill>
                <a:latin typeface="Calibri" panose="020F0502020204030204" pitchFamily="34" charset="0"/>
              </a:rPr>
              <a:t>Common Information Layer</a:t>
            </a:r>
            <a:endParaRPr lang="en-US" sz="787" dirty="0">
              <a:solidFill>
                <a:prstClr val="black"/>
              </a:solidFill>
              <a:latin typeface="Calibri" panose="020F0502020204030204" pitchFamily="34" charset="0"/>
            </a:endParaRPr>
          </a:p>
        </p:txBody>
      </p:sp>
      <p:sp>
        <p:nvSpPr>
          <p:cNvPr id="426" name="TextBox 425"/>
          <p:cNvSpPr txBox="1"/>
          <p:nvPr/>
        </p:nvSpPr>
        <p:spPr>
          <a:xfrm>
            <a:off x="7020734" y="4085593"/>
            <a:ext cx="1250974" cy="284959"/>
          </a:xfrm>
          <a:prstGeom prst="rect">
            <a:avLst/>
          </a:prstGeom>
          <a:noFill/>
        </p:spPr>
        <p:txBody>
          <a:bodyPr wrap="square" lIns="0" tIns="0" rIns="0" bIns="0" rtlCol="0">
            <a:spAutoFit/>
          </a:bodyPr>
          <a:lstStyle/>
          <a:p>
            <a:pPr defTabSz="846846"/>
            <a:r>
              <a:rPr lang="en-US" sz="926" b="1" dirty="0">
                <a:latin typeface="Calibri" panose="020F0502020204030204" pitchFamily="34" charset="0"/>
              </a:rPr>
              <a:t>Policy Charging Rules &amp; Enforcement (</a:t>
            </a:r>
            <a:r>
              <a:rPr lang="en-US" sz="926" b="1" dirty="0" err="1">
                <a:latin typeface="Calibri" panose="020F0502020204030204" pitchFamily="34" charset="0"/>
              </a:rPr>
              <a:t>PCxF</a:t>
            </a:r>
            <a:r>
              <a:rPr lang="en-US" sz="926" b="1" dirty="0">
                <a:latin typeface="Calibri" panose="020F0502020204030204" pitchFamily="34" charset="0"/>
              </a:rPr>
              <a:t>)</a:t>
            </a:r>
          </a:p>
        </p:txBody>
      </p:sp>
      <p:sp>
        <p:nvSpPr>
          <p:cNvPr id="427" name="TextBox 426"/>
          <p:cNvSpPr txBox="1"/>
          <p:nvPr/>
        </p:nvSpPr>
        <p:spPr>
          <a:xfrm rot="5400000">
            <a:off x="8137219" y="4605131"/>
            <a:ext cx="852561" cy="121437"/>
          </a:xfrm>
          <a:prstGeom prst="rect">
            <a:avLst/>
          </a:prstGeom>
          <a:noFill/>
        </p:spPr>
        <p:txBody>
          <a:bodyPr wrap="square" lIns="0" tIns="0" rIns="0" bIns="0" rtlCol="0">
            <a:spAutoFit/>
          </a:bodyPr>
          <a:lstStyle/>
          <a:p>
            <a:pPr defTabSz="846846"/>
            <a:r>
              <a:rPr lang="en-US" sz="789" b="1" dirty="0">
                <a:solidFill>
                  <a:prstClr val="black"/>
                </a:solidFill>
                <a:latin typeface="Calibri" panose="020F0502020204030204" pitchFamily="34" charset="0"/>
              </a:rPr>
              <a:t>Pre built Adaptors</a:t>
            </a:r>
          </a:p>
        </p:txBody>
      </p:sp>
      <p:sp>
        <p:nvSpPr>
          <p:cNvPr id="429" name="TextBox 428"/>
          <p:cNvSpPr txBox="1"/>
          <p:nvPr/>
        </p:nvSpPr>
        <p:spPr>
          <a:xfrm rot="5400000">
            <a:off x="2650544" y="4586510"/>
            <a:ext cx="744786" cy="121437"/>
          </a:xfrm>
          <a:prstGeom prst="rect">
            <a:avLst/>
          </a:prstGeom>
          <a:noFill/>
        </p:spPr>
        <p:txBody>
          <a:bodyPr wrap="square" lIns="0" tIns="0" rIns="0" bIns="0" rtlCol="0">
            <a:spAutoFit/>
          </a:bodyPr>
          <a:lstStyle/>
          <a:p>
            <a:pPr defTabSz="846846"/>
            <a:r>
              <a:rPr lang="en-US" sz="789" b="1" dirty="0">
                <a:solidFill>
                  <a:prstClr val="black"/>
                </a:solidFill>
                <a:latin typeface="Calibri" panose="020F0502020204030204" pitchFamily="34" charset="0"/>
              </a:rPr>
              <a:t>Custom Adaptors </a:t>
            </a:r>
          </a:p>
        </p:txBody>
      </p:sp>
      <p:sp>
        <p:nvSpPr>
          <p:cNvPr id="430" name="TextBox 429"/>
          <p:cNvSpPr txBox="1"/>
          <p:nvPr/>
        </p:nvSpPr>
        <p:spPr>
          <a:xfrm>
            <a:off x="5140748" y="5645126"/>
            <a:ext cx="1238369" cy="121437"/>
          </a:xfrm>
          <a:prstGeom prst="rect">
            <a:avLst/>
          </a:prstGeom>
          <a:noFill/>
        </p:spPr>
        <p:txBody>
          <a:bodyPr wrap="square" lIns="0" tIns="0" rIns="0" bIns="0" rtlCol="0">
            <a:spAutoFit/>
          </a:bodyPr>
          <a:lstStyle/>
          <a:p>
            <a:pPr defTabSz="846846"/>
            <a:r>
              <a:rPr lang="en-US" sz="789" b="1" dirty="0">
                <a:solidFill>
                  <a:prstClr val="black"/>
                </a:solidFill>
                <a:latin typeface="Calibri" panose="020F0502020204030204" pitchFamily="34" charset="0"/>
              </a:rPr>
              <a:t>Service bus </a:t>
            </a:r>
          </a:p>
        </p:txBody>
      </p:sp>
      <p:sp>
        <p:nvSpPr>
          <p:cNvPr id="2" name="Title 3"/>
          <p:cNvSpPr txBox="1">
            <a:spLocks/>
          </p:cNvSpPr>
          <p:nvPr/>
        </p:nvSpPr>
        <p:spPr>
          <a:xfrm>
            <a:off x="365136" y="7348"/>
            <a:ext cx="10288623" cy="552361"/>
          </a:xfrm>
          <a:prstGeom prst="rect">
            <a:avLst/>
          </a:prstGeom>
        </p:spPr>
        <p:txBody>
          <a:bodyPr/>
          <a:lstStyle>
            <a:lvl1pPr algn="l" defTabSz="914400" rtl="0" eaLnBrk="1" latinLnBrk="0" hangingPunct="1">
              <a:lnSpc>
                <a:spcPct val="85000"/>
              </a:lnSpc>
              <a:spcBef>
                <a:spcPct val="0"/>
              </a:spcBef>
              <a:buNone/>
              <a:defRPr sz="3400" b="1" kern="1200" baseline="0">
                <a:solidFill>
                  <a:schemeClr val="accent1"/>
                </a:solidFill>
                <a:latin typeface="+mj-lt"/>
                <a:ea typeface="+mj-ea"/>
                <a:cs typeface="+mj-cs"/>
              </a:defRPr>
            </a:lvl1pPr>
          </a:lstStyle>
          <a:p>
            <a:r>
              <a:rPr lang="en-GB" sz="1732" dirty="0">
                <a:solidFill>
                  <a:srgbClr val="990AE3"/>
                </a:solidFill>
              </a:rPr>
              <a:t>Sample Business Process (B2B : New Customer &amp; Subscription)</a:t>
            </a:r>
          </a:p>
          <a:p>
            <a:endParaRPr lang="en-US" sz="1155" dirty="0">
              <a:solidFill>
                <a:srgbClr val="990AE3"/>
              </a:solidFill>
            </a:endParaRPr>
          </a:p>
        </p:txBody>
      </p:sp>
      <p:sp>
        <p:nvSpPr>
          <p:cNvPr id="209" name="Rectangle 208"/>
          <p:cNvSpPr/>
          <p:nvPr/>
        </p:nvSpPr>
        <p:spPr>
          <a:xfrm>
            <a:off x="1064369" y="6417777"/>
            <a:ext cx="9802290" cy="379348"/>
          </a:xfrm>
          <a:prstGeom prst="rect">
            <a:avLst/>
          </a:prstGeom>
          <a:noFill/>
          <a:ln>
            <a:solidFill>
              <a:srgbClr val="990AE3"/>
            </a:solidFill>
          </a:ln>
        </p:spPr>
        <p:style>
          <a:lnRef idx="2">
            <a:schemeClr val="accent1">
              <a:shade val="50000"/>
            </a:schemeClr>
          </a:lnRef>
          <a:fillRef idx="1">
            <a:schemeClr val="accent1"/>
          </a:fillRef>
          <a:effectRef idx="0">
            <a:schemeClr val="accent1"/>
          </a:effectRef>
          <a:fontRef idx="minor">
            <a:schemeClr val="lt1"/>
          </a:fontRef>
        </p:style>
        <p:txBody>
          <a:bodyPr wrap="square" lIns="166679" tIns="166679" rIns="166679" bIns="166679" rtlCol="0" anchor="ctr">
            <a:noAutofit/>
          </a:bodyPr>
          <a:lstStyle/>
          <a:p>
            <a:pPr algn="ctr" defTabSz="846846"/>
            <a:endParaRPr lang="en-US" sz="1112" dirty="0">
              <a:solidFill>
                <a:prstClr val="black"/>
              </a:solidFill>
              <a:latin typeface="Calibri" panose="020F0502020204030204" pitchFamily="34" charset="0"/>
            </a:endParaRPr>
          </a:p>
        </p:txBody>
      </p:sp>
      <p:sp>
        <p:nvSpPr>
          <p:cNvPr id="210" name="TextBox 209"/>
          <p:cNvSpPr txBox="1"/>
          <p:nvPr/>
        </p:nvSpPr>
        <p:spPr>
          <a:xfrm>
            <a:off x="1105492" y="6495688"/>
            <a:ext cx="518332" cy="171049"/>
          </a:xfrm>
          <a:prstGeom prst="rect">
            <a:avLst/>
          </a:prstGeom>
          <a:noFill/>
        </p:spPr>
        <p:txBody>
          <a:bodyPr wrap="none" lIns="0" tIns="0" rIns="0" bIns="0" rtlCol="0">
            <a:spAutoFit/>
          </a:bodyPr>
          <a:lstStyle/>
          <a:p>
            <a:pPr defTabSz="846846"/>
            <a:r>
              <a:rPr lang="en-US" sz="1112" b="1" dirty="0">
                <a:solidFill>
                  <a:prstClr val="black"/>
                </a:solidFill>
                <a:latin typeface="Calibri" panose="020F0502020204030204" pitchFamily="34" charset="0"/>
              </a:rPr>
              <a:t>Network</a:t>
            </a:r>
          </a:p>
        </p:txBody>
      </p:sp>
      <p:sp>
        <p:nvSpPr>
          <p:cNvPr id="101" name="TextBox 100"/>
          <p:cNvSpPr txBox="1"/>
          <p:nvPr/>
        </p:nvSpPr>
        <p:spPr>
          <a:xfrm>
            <a:off x="1105332" y="6055799"/>
            <a:ext cx="230832" cy="171137"/>
          </a:xfrm>
          <a:prstGeom prst="rect">
            <a:avLst/>
          </a:prstGeom>
          <a:noFill/>
        </p:spPr>
        <p:txBody>
          <a:bodyPr wrap="none" lIns="0" tIns="0" rIns="0" bIns="0" rtlCol="0">
            <a:spAutoFit/>
          </a:bodyPr>
          <a:lstStyle/>
          <a:p>
            <a:pPr defTabSz="846846"/>
            <a:r>
              <a:rPr lang="en-US" sz="1112" b="1" dirty="0">
                <a:solidFill>
                  <a:prstClr val="black"/>
                </a:solidFill>
                <a:latin typeface="Calibri" panose="020F0502020204030204" pitchFamily="34" charset="0"/>
              </a:rPr>
              <a:t>OSS</a:t>
            </a:r>
          </a:p>
        </p:txBody>
      </p:sp>
      <p:sp>
        <p:nvSpPr>
          <p:cNvPr id="147" name="Rectangle 146"/>
          <p:cNvSpPr/>
          <p:nvPr/>
        </p:nvSpPr>
        <p:spPr>
          <a:xfrm>
            <a:off x="5393285" y="5967208"/>
            <a:ext cx="1024109" cy="254058"/>
          </a:xfrm>
          <a:prstGeom prst="rect">
            <a:avLst/>
          </a:prstGeom>
          <a:noFill/>
          <a:ln>
            <a:solidFill>
              <a:srgbClr val="990AE3"/>
            </a:solidFill>
          </a:ln>
        </p:spPr>
        <p:style>
          <a:lnRef idx="2">
            <a:schemeClr val="accent1">
              <a:shade val="50000"/>
            </a:schemeClr>
          </a:lnRef>
          <a:fillRef idx="1">
            <a:schemeClr val="accent1"/>
          </a:fillRef>
          <a:effectRef idx="0">
            <a:schemeClr val="accent1"/>
          </a:effectRef>
          <a:fontRef idx="minor">
            <a:schemeClr val="lt1"/>
          </a:fontRef>
        </p:style>
        <p:txBody>
          <a:bodyPr wrap="square" lIns="166679" tIns="166679" rIns="166679" bIns="166679" rtlCol="0" anchor="ctr">
            <a:noAutofit/>
          </a:bodyPr>
          <a:lstStyle/>
          <a:p>
            <a:pPr algn="ctr" defTabSz="846846"/>
            <a:endParaRPr lang="en-US" sz="1112" dirty="0">
              <a:solidFill>
                <a:prstClr val="black"/>
              </a:solidFill>
              <a:latin typeface="Calibri" panose="020F0502020204030204" pitchFamily="34" charset="0"/>
            </a:endParaRPr>
          </a:p>
        </p:txBody>
      </p:sp>
      <p:sp>
        <p:nvSpPr>
          <p:cNvPr id="148" name="TextBox 147"/>
          <p:cNvSpPr txBox="1"/>
          <p:nvPr/>
        </p:nvSpPr>
        <p:spPr>
          <a:xfrm>
            <a:off x="5384768" y="6008136"/>
            <a:ext cx="789107" cy="142462"/>
          </a:xfrm>
          <a:prstGeom prst="rect">
            <a:avLst/>
          </a:prstGeom>
          <a:noFill/>
        </p:spPr>
        <p:txBody>
          <a:bodyPr wrap="square" lIns="0" tIns="0" rIns="0" bIns="0" rtlCol="0">
            <a:spAutoFit/>
          </a:bodyPr>
          <a:lstStyle/>
          <a:p>
            <a:pPr algn="ctr" defTabSz="846846"/>
            <a:r>
              <a:rPr lang="en-US" sz="926" b="1" dirty="0">
                <a:solidFill>
                  <a:prstClr val="black"/>
                </a:solidFill>
                <a:latin typeface="Calibri" panose="020F0502020204030204" pitchFamily="34" charset="0"/>
              </a:rPr>
              <a:t>Inventory </a:t>
            </a:r>
          </a:p>
        </p:txBody>
      </p:sp>
      <p:sp>
        <p:nvSpPr>
          <p:cNvPr id="149" name="Rectangle 148"/>
          <p:cNvSpPr/>
          <p:nvPr/>
        </p:nvSpPr>
        <p:spPr>
          <a:xfrm>
            <a:off x="4266001" y="5967208"/>
            <a:ext cx="1024109" cy="254058"/>
          </a:xfrm>
          <a:prstGeom prst="rect">
            <a:avLst/>
          </a:prstGeom>
          <a:noFill/>
          <a:ln>
            <a:solidFill>
              <a:srgbClr val="990AE3"/>
            </a:solidFill>
          </a:ln>
        </p:spPr>
        <p:style>
          <a:lnRef idx="2">
            <a:schemeClr val="accent1">
              <a:shade val="50000"/>
            </a:schemeClr>
          </a:lnRef>
          <a:fillRef idx="1">
            <a:schemeClr val="accent1"/>
          </a:fillRef>
          <a:effectRef idx="0">
            <a:schemeClr val="accent1"/>
          </a:effectRef>
          <a:fontRef idx="minor">
            <a:schemeClr val="lt1"/>
          </a:fontRef>
        </p:style>
        <p:txBody>
          <a:bodyPr wrap="square" lIns="166679" tIns="166679" rIns="166679" bIns="166679" rtlCol="0" anchor="ctr">
            <a:noAutofit/>
          </a:bodyPr>
          <a:lstStyle/>
          <a:p>
            <a:pPr algn="ctr" defTabSz="846846"/>
            <a:endParaRPr lang="en-US" sz="1112" dirty="0">
              <a:solidFill>
                <a:prstClr val="black"/>
              </a:solidFill>
              <a:latin typeface="Calibri" panose="020F0502020204030204" pitchFamily="34" charset="0"/>
            </a:endParaRPr>
          </a:p>
        </p:txBody>
      </p:sp>
      <p:sp>
        <p:nvSpPr>
          <p:cNvPr id="150" name="TextBox 149"/>
          <p:cNvSpPr txBox="1"/>
          <p:nvPr/>
        </p:nvSpPr>
        <p:spPr>
          <a:xfrm>
            <a:off x="4325589" y="6013622"/>
            <a:ext cx="789107" cy="142462"/>
          </a:xfrm>
          <a:prstGeom prst="rect">
            <a:avLst/>
          </a:prstGeom>
          <a:noFill/>
        </p:spPr>
        <p:txBody>
          <a:bodyPr wrap="square" lIns="0" tIns="0" rIns="0" bIns="0" rtlCol="0">
            <a:spAutoFit/>
          </a:bodyPr>
          <a:lstStyle/>
          <a:p>
            <a:pPr algn="ctr" defTabSz="846846"/>
            <a:r>
              <a:rPr lang="en-US" sz="926" b="1" dirty="0">
                <a:solidFill>
                  <a:prstClr val="black"/>
                </a:solidFill>
                <a:latin typeface="Calibri" panose="020F0502020204030204" pitchFamily="34" charset="0"/>
              </a:rPr>
              <a:t>Activation</a:t>
            </a:r>
          </a:p>
        </p:txBody>
      </p:sp>
      <p:sp>
        <p:nvSpPr>
          <p:cNvPr id="156" name="TextBox 155"/>
          <p:cNvSpPr txBox="1"/>
          <p:nvPr/>
        </p:nvSpPr>
        <p:spPr>
          <a:xfrm>
            <a:off x="5248227" y="4063280"/>
            <a:ext cx="1418986" cy="142480"/>
          </a:xfrm>
          <a:prstGeom prst="rect">
            <a:avLst/>
          </a:prstGeom>
          <a:noFill/>
        </p:spPr>
        <p:txBody>
          <a:bodyPr wrap="square" lIns="0" tIns="0" rIns="0" bIns="0" rtlCol="0">
            <a:spAutoFit/>
          </a:bodyPr>
          <a:lstStyle/>
          <a:p>
            <a:pPr defTabSz="846846"/>
            <a:r>
              <a:rPr lang="en-US" sz="926" b="1" dirty="0">
                <a:latin typeface="Calibri" panose="020F0502020204030204" pitchFamily="34" charset="0"/>
              </a:rPr>
              <a:t>Charging and Billing Services </a:t>
            </a:r>
          </a:p>
        </p:txBody>
      </p:sp>
      <p:sp>
        <p:nvSpPr>
          <p:cNvPr id="168" name="Chevron 167"/>
          <p:cNvSpPr/>
          <p:nvPr/>
        </p:nvSpPr>
        <p:spPr bwMode="auto">
          <a:xfrm>
            <a:off x="1141381" y="2386258"/>
            <a:ext cx="824278" cy="148861"/>
          </a:xfrm>
          <a:prstGeom prst="chevron">
            <a:avLst>
              <a:gd name="adj" fmla="val 20267"/>
            </a:avLst>
          </a:prstGeom>
          <a:solidFill>
            <a:srgbClr val="FFFFFF"/>
          </a:solidFill>
          <a:ln w="9525" cap="flat" cmpd="sng" algn="ctr">
            <a:solidFill>
              <a:srgbClr val="85888B"/>
            </a:solidFill>
            <a:prstDash val="solid"/>
          </a:ln>
          <a:effectLst/>
        </p:spPr>
        <p:txBody>
          <a:bodyPr rtlCol="0" anchor="ctr"/>
          <a:lstStyle/>
          <a:p>
            <a:pPr algn="ctr" defTabSz="879931">
              <a:spcBef>
                <a:spcPct val="0"/>
              </a:spcBef>
              <a:spcAft>
                <a:spcPts val="289"/>
              </a:spcAft>
            </a:pPr>
            <a:endParaRPr lang="en-GB" sz="1347" kern="0" dirty="0">
              <a:solidFill>
                <a:srgbClr val="000000">
                  <a:lumMod val="85000"/>
                  <a:lumOff val="15000"/>
                </a:srgbClr>
              </a:solidFill>
              <a:latin typeface="Calibri" panose="020F0502020204030204" pitchFamily="34" charset="0"/>
            </a:endParaRPr>
          </a:p>
        </p:txBody>
      </p:sp>
      <p:sp>
        <p:nvSpPr>
          <p:cNvPr id="169" name="TextBox 168"/>
          <p:cNvSpPr txBox="1"/>
          <p:nvPr/>
        </p:nvSpPr>
        <p:spPr>
          <a:xfrm>
            <a:off x="1189062" y="2426380"/>
            <a:ext cx="718145" cy="88807"/>
          </a:xfrm>
          <a:prstGeom prst="rect">
            <a:avLst/>
          </a:prstGeom>
          <a:solidFill>
            <a:schemeClr val="bg1"/>
          </a:solidFill>
          <a:ln>
            <a:solidFill>
              <a:schemeClr val="bg1"/>
            </a:solidFill>
          </a:ln>
        </p:spPr>
        <p:txBody>
          <a:bodyPr wrap="none" lIns="0" tIns="0" rIns="0" bIns="0" rtlCol="0">
            <a:spAutoFit/>
          </a:bodyPr>
          <a:lstStyle/>
          <a:p>
            <a:r>
              <a:rPr lang="en-US" sz="577" dirty="0">
                <a:latin typeface="Calibri" panose="020F0502020204030204" pitchFamily="34" charset="0"/>
              </a:rPr>
              <a:t>Campaign Management</a:t>
            </a:r>
          </a:p>
        </p:txBody>
      </p:sp>
      <p:sp>
        <p:nvSpPr>
          <p:cNvPr id="170" name="Chevron 169"/>
          <p:cNvSpPr/>
          <p:nvPr/>
        </p:nvSpPr>
        <p:spPr bwMode="auto">
          <a:xfrm>
            <a:off x="1134249" y="2601081"/>
            <a:ext cx="824278" cy="148861"/>
          </a:xfrm>
          <a:prstGeom prst="chevron">
            <a:avLst>
              <a:gd name="adj" fmla="val 20267"/>
            </a:avLst>
          </a:prstGeom>
          <a:solidFill>
            <a:srgbClr val="FFFFFF"/>
          </a:solidFill>
          <a:ln w="9525" cap="flat" cmpd="sng" algn="ctr">
            <a:solidFill>
              <a:srgbClr val="85888B"/>
            </a:solidFill>
            <a:prstDash val="solid"/>
          </a:ln>
          <a:effectLst/>
        </p:spPr>
        <p:txBody>
          <a:bodyPr rtlCol="0" anchor="ctr"/>
          <a:lstStyle/>
          <a:p>
            <a:pPr algn="ctr" defTabSz="879931">
              <a:spcBef>
                <a:spcPct val="0"/>
              </a:spcBef>
              <a:spcAft>
                <a:spcPts val="289"/>
              </a:spcAft>
            </a:pPr>
            <a:endParaRPr lang="en-GB" sz="1347" kern="0" dirty="0">
              <a:solidFill>
                <a:srgbClr val="000000">
                  <a:lumMod val="85000"/>
                  <a:lumOff val="15000"/>
                </a:srgbClr>
              </a:solidFill>
              <a:latin typeface="Calibri" panose="020F0502020204030204" pitchFamily="34" charset="0"/>
            </a:endParaRPr>
          </a:p>
        </p:txBody>
      </p:sp>
      <p:sp>
        <p:nvSpPr>
          <p:cNvPr id="171" name="TextBox 170"/>
          <p:cNvSpPr txBox="1"/>
          <p:nvPr/>
        </p:nvSpPr>
        <p:spPr>
          <a:xfrm>
            <a:off x="1181931" y="2641203"/>
            <a:ext cx="698909" cy="88807"/>
          </a:xfrm>
          <a:prstGeom prst="rect">
            <a:avLst/>
          </a:prstGeom>
          <a:solidFill>
            <a:schemeClr val="bg1"/>
          </a:solidFill>
          <a:ln>
            <a:solidFill>
              <a:schemeClr val="bg1"/>
            </a:solidFill>
          </a:ln>
        </p:spPr>
        <p:txBody>
          <a:bodyPr wrap="none" lIns="0" tIns="0" rIns="0" bIns="0" rtlCol="0">
            <a:spAutoFit/>
          </a:bodyPr>
          <a:lstStyle/>
          <a:p>
            <a:r>
              <a:rPr lang="en-US" sz="577" dirty="0">
                <a:latin typeface="Calibri" panose="020F0502020204030204" pitchFamily="34" charset="0"/>
              </a:rPr>
              <a:t>Marketing Automation </a:t>
            </a:r>
          </a:p>
        </p:txBody>
      </p:sp>
      <p:sp>
        <p:nvSpPr>
          <p:cNvPr id="179" name="Chevron 178"/>
          <p:cNvSpPr/>
          <p:nvPr/>
        </p:nvSpPr>
        <p:spPr bwMode="auto">
          <a:xfrm>
            <a:off x="2536578" y="2176378"/>
            <a:ext cx="543819" cy="150238"/>
          </a:xfrm>
          <a:prstGeom prst="chevron">
            <a:avLst>
              <a:gd name="adj" fmla="val 20267"/>
            </a:avLst>
          </a:prstGeom>
          <a:solidFill>
            <a:srgbClr val="FFFFFF"/>
          </a:solidFill>
          <a:ln w="9525" cap="flat" cmpd="sng" algn="ctr">
            <a:solidFill>
              <a:srgbClr val="85888B"/>
            </a:solidFill>
            <a:prstDash val="solid"/>
          </a:ln>
          <a:effectLst/>
        </p:spPr>
        <p:txBody>
          <a:bodyPr rtlCol="0" anchor="ctr"/>
          <a:lstStyle/>
          <a:p>
            <a:pPr algn="ctr" defTabSz="879931">
              <a:spcBef>
                <a:spcPct val="0"/>
              </a:spcBef>
              <a:spcAft>
                <a:spcPts val="289"/>
              </a:spcAft>
            </a:pPr>
            <a:endParaRPr lang="en-GB" sz="1347" kern="0" dirty="0">
              <a:solidFill>
                <a:srgbClr val="000000">
                  <a:lumMod val="85000"/>
                  <a:lumOff val="15000"/>
                </a:srgbClr>
              </a:solidFill>
              <a:latin typeface="Calibri" panose="020F0502020204030204" pitchFamily="34" charset="0"/>
            </a:endParaRPr>
          </a:p>
        </p:txBody>
      </p:sp>
      <p:sp>
        <p:nvSpPr>
          <p:cNvPr id="180" name="TextBox 179"/>
          <p:cNvSpPr txBox="1"/>
          <p:nvPr/>
        </p:nvSpPr>
        <p:spPr>
          <a:xfrm>
            <a:off x="2578316" y="2220790"/>
            <a:ext cx="408766" cy="88807"/>
          </a:xfrm>
          <a:prstGeom prst="rect">
            <a:avLst/>
          </a:prstGeom>
          <a:solidFill>
            <a:schemeClr val="bg1"/>
          </a:solidFill>
          <a:ln>
            <a:solidFill>
              <a:schemeClr val="bg1"/>
            </a:solidFill>
          </a:ln>
        </p:spPr>
        <p:txBody>
          <a:bodyPr wrap="none" lIns="0" tIns="0" rIns="0" bIns="0" rtlCol="0">
            <a:spAutoFit/>
          </a:bodyPr>
          <a:lstStyle/>
          <a:p>
            <a:r>
              <a:rPr lang="en-US" sz="577" dirty="0">
                <a:latin typeface="Calibri" panose="020F0502020204030204" pitchFamily="34" charset="0"/>
              </a:rPr>
              <a:t>Contact, Lead</a:t>
            </a:r>
          </a:p>
        </p:txBody>
      </p:sp>
      <p:sp>
        <p:nvSpPr>
          <p:cNvPr id="181" name="Chevron 180"/>
          <p:cNvSpPr/>
          <p:nvPr/>
        </p:nvSpPr>
        <p:spPr bwMode="auto">
          <a:xfrm>
            <a:off x="2846209" y="2564954"/>
            <a:ext cx="500830" cy="137101"/>
          </a:xfrm>
          <a:prstGeom prst="chevron">
            <a:avLst>
              <a:gd name="adj" fmla="val 20267"/>
            </a:avLst>
          </a:prstGeom>
          <a:solidFill>
            <a:srgbClr val="FFFFFF"/>
          </a:solidFill>
          <a:ln w="9525" cap="flat" cmpd="sng" algn="ctr">
            <a:solidFill>
              <a:srgbClr val="85888B"/>
            </a:solidFill>
            <a:prstDash val="solid"/>
          </a:ln>
          <a:effectLst/>
        </p:spPr>
        <p:txBody>
          <a:bodyPr rtlCol="0" anchor="ctr"/>
          <a:lstStyle/>
          <a:p>
            <a:pPr algn="ctr" defTabSz="879931">
              <a:spcBef>
                <a:spcPct val="0"/>
              </a:spcBef>
              <a:spcAft>
                <a:spcPts val="289"/>
              </a:spcAft>
            </a:pPr>
            <a:endParaRPr lang="en-GB" sz="1347" kern="0" dirty="0">
              <a:solidFill>
                <a:srgbClr val="000000">
                  <a:lumMod val="85000"/>
                  <a:lumOff val="15000"/>
                </a:srgbClr>
              </a:solidFill>
              <a:latin typeface="Calibri" panose="020F0502020204030204" pitchFamily="34" charset="0"/>
            </a:endParaRPr>
          </a:p>
        </p:txBody>
      </p:sp>
      <p:sp>
        <p:nvSpPr>
          <p:cNvPr id="182" name="TextBox 181"/>
          <p:cNvSpPr txBox="1"/>
          <p:nvPr/>
        </p:nvSpPr>
        <p:spPr>
          <a:xfrm>
            <a:off x="2911789" y="2583235"/>
            <a:ext cx="262892" cy="88807"/>
          </a:xfrm>
          <a:prstGeom prst="rect">
            <a:avLst/>
          </a:prstGeom>
          <a:solidFill>
            <a:schemeClr val="bg1"/>
          </a:solidFill>
          <a:ln>
            <a:solidFill>
              <a:schemeClr val="bg1"/>
            </a:solidFill>
          </a:ln>
        </p:spPr>
        <p:txBody>
          <a:bodyPr wrap="none" lIns="0" tIns="0" rIns="0" bIns="0" rtlCol="0">
            <a:spAutoFit/>
          </a:bodyPr>
          <a:lstStyle/>
          <a:p>
            <a:r>
              <a:rPr lang="en-US" sz="577" dirty="0">
                <a:latin typeface="Calibri" panose="020F0502020204030204" pitchFamily="34" charset="0"/>
              </a:rPr>
              <a:t>Prospect</a:t>
            </a:r>
          </a:p>
        </p:txBody>
      </p:sp>
      <p:sp>
        <p:nvSpPr>
          <p:cNvPr id="199" name="Chevron 198"/>
          <p:cNvSpPr/>
          <p:nvPr/>
        </p:nvSpPr>
        <p:spPr bwMode="auto">
          <a:xfrm>
            <a:off x="2842433" y="2729753"/>
            <a:ext cx="500829" cy="144871"/>
          </a:xfrm>
          <a:prstGeom prst="chevron">
            <a:avLst>
              <a:gd name="adj" fmla="val 20267"/>
            </a:avLst>
          </a:prstGeom>
          <a:solidFill>
            <a:srgbClr val="FFFFFF"/>
          </a:solidFill>
          <a:ln w="9525" cap="flat" cmpd="sng" algn="ctr">
            <a:solidFill>
              <a:srgbClr val="85888B"/>
            </a:solidFill>
            <a:prstDash val="solid"/>
          </a:ln>
          <a:effectLst/>
        </p:spPr>
        <p:txBody>
          <a:bodyPr rtlCol="0" anchor="ctr"/>
          <a:lstStyle/>
          <a:p>
            <a:pPr algn="ctr" defTabSz="879931">
              <a:spcBef>
                <a:spcPct val="0"/>
              </a:spcBef>
              <a:spcAft>
                <a:spcPts val="289"/>
              </a:spcAft>
            </a:pPr>
            <a:endParaRPr lang="en-GB" sz="1347" kern="0" dirty="0">
              <a:solidFill>
                <a:srgbClr val="000000">
                  <a:lumMod val="85000"/>
                  <a:lumOff val="15000"/>
                </a:srgbClr>
              </a:solidFill>
              <a:latin typeface="Calibri" panose="020F0502020204030204" pitchFamily="34" charset="0"/>
            </a:endParaRPr>
          </a:p>
        </p:txBody>
      </p:sp>
      <p:sp>
        <p:nvSpPr>
          <p:cNvPr id="201" name="TextBox 200"/>
          <p:cNvSpPr txBox="1"/>
          <p:nvPr/>
        </p:nvSpPr>
        <p:spPr>
          <a:xfrm>
            <a:off x="2893721" y="2748097"/>
            <a:ext cx="383118" cy="88807"/>
          </a:xfrm>
          <a:prstGeom prst="rect">
            <a:avLst/>
          </a:prstGeom>
          <a:solidFill>
            <a:schemeClr val="bg1"/>
          </a:solidFill>
          <a:ln>
            <a:solidFill>
              <a:schemeClr val="bg1"/>
            </a:solidFill>
          </a:ln>
        </p:spPr>
        <p:txBody>
          <a:bodyPr wrap="none" lIns="0" tIns="0" rIns="0" bIns="0" rtlCol="0">
            <a:spAutoFit/>
          </a:bodyPr>
          <a:lstStyle/>
          <a:p>
            <a:r>
              <a:rPr lang="en-US" sz="577" dirty="0">
                <a:latin typeface="Calibri" panose="020F0502020204030204" pitchFamily="34" charset="0"/>
              </a:rPr>
              <a:t>Opportunity </a:t>
            </a:r>
          </a:p>
        </p:txBody>
      </p:sp>
      <p:cxnSp>
        <p:nvCxnSpPr>
          <p:cNvPr id="202" name="Elbow Connector 201"/>
          <p:cNvCxnSpPr>
            <a:endCxn id="181" idx="1"/>
          </p:cNvCxnSpPr>
          <p:nvPr/>
        </p:nvCxnSpPr>
        <p:spPr>
          <a:xfrm rot="16200000" flipH="1">
            <a:off x="2552553" y="2312064"/>
            <a:ext cx="363904" cy="278977"/>
          </a:xfrm>
          <a:prstGeom prst="bentConnector2">
            <a:avLst/>
          </a:prstGeom>
          <a:ln w="952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Elbow Connector 202"/>
          <p:cNvCxnSpPr>
            <a:endCxn id="199" idx="1"/>
          </p:cNvCxnSpPr>
          <p:nvPr/>
        </p:nvCxnSpPr>
        <p:spPr>
          <a:xfrm rot="16200000" flipH="1">
            <a:off x="2454655" y="2385049"/>
            <a:ext cx="553372" cy="280906"/>
          </a:xfrm>
          <a:prstGeom prst="bentConnector2">
            <a:avLst/>
          </a:prstGeom>
          <a:ln w="952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04" name="Chevron 203"/>
          <p:cNvSpPr/>
          <p:nvPr/>
        </p:nvSpPr>
        <p:spPr bwMode="auto">
          <a:xfrm>
            <a:off x="2775406" y="2406993"/>
            <a:ext cx="500830" cy="137101"/>
          </a:xfrm>
          <a:prstGeom prst="chevron">
            <a:avLst>
              <a:gd name="adj" fmla="val 20267"/>
            </a:avLst>
          </a:prstGeom>
          <a:solidFill>
            <a:srgbClr val="FFFFFF"/>
          </a:solidFill>
          <a:ln w="9525" cap="flat" cmpd="sng" algn="ctr">
            <a:solidFill>
              <a:srgbClr val="85888B"/>
            </a:solidFill>
            <a:prstDash val="solid"/>
          </a:ln>
          <a:effectLst/>
        </p:spPr>
        <p:txBody>
          <a:bodyPr rtlCol="0" anchor="ctr"/>
          <a:lstStyle/>
          <a:p>
            <a:pPr algn="ctr" defTabSz="879931">
              <a:spcBef>
                <a:spcPct val="0"/>
              </a:spcBef>
              <a:spcAft>
                <a:spcPts val="289"/>
              </a:spcAft>
            </a:pPr>
            <a:endParaRPr lang="en-GB" sz="1347" kern="0" dirty="0">
              <a:solidFill>
                <a:srgbClr val="000000">
                  <a:lumMod val="85000"/>
                  <a:lumOff val="15000"/>
                </a:srgbClr>
              </a:solidFill>
              <a:latin typeface="Calibri" panose="020F0502020204030204" pitchFamily="34" charset="0"/>
            </a:endParaRPr>
          </a:p>
        </p:txBody>
      </p:sp>
      <p:sp>
        <p:nvSpPr>
          <p:cNvPr id="205" name="TextBox 204"/>
          <p:cNvSpPr txBox="1"/>
          <p:nvPr/>
        </p:nvSpPr>
        <p:spPr>
          <a:xfrm>
            <a:off x="2840987" y="2425275"/>
            <a:ext cx="382578" cy="88857"/>
          </a:xfrm>
          <a:prstGeom prst="rect">
            <a:avLst/>
          </a:prstGeom>
          <a:solidFill>
            <a:schemeClr val="bg1"/>
          </a:solidFill>
          <a:ln>
            <a:solidFill>
              <a:schemeClr val="bg1"/>
            </a:solidFill>
          </a:ln>
        </p:spPr>
        <p:txBody>
          <a:bodyPr wrap="none" lIns="0" tIns="0" rIns="0" bIns="0" rtlCol="0">
            <a:spAutoFit/>
          </a:bodyPr>
          <a:lstStyle/>
          <a:p>
            <a:r>
              <a:rPr lang="en-US" sz="577" dirty="0">
                <a:latin typeface="Calibri" panose="020F0502020204030204" pitchFamily="34" charset="0"/>
              </a:rPr>
              <a:t>Qualification</a:t>
            </a:r>
          </a:p>
        </p:txBody>
      </p:sp>
      <p:cxnSp>
        <p:nvCxnSpPr>
          <p:cNvPr id="206" name="Elbow Connector 205"/>
          <p:cNvCxnSpPr>
            <a:stCxn id="180" idx="1"/>
            <a:endCxn id="204" idx="1"/>
          </p:cNvCxnSpPr>
          <p:nvPr/>
        </p:nvCxnSpPr>
        <p:spPr>
          <a:xfrm rot="10800000" flipH="1" flipV="1">
            <a:off x="2578316" y="2265194"/>
            <a:ext cx="224876" cy="210350"/>
          </a:xfrm>
          <a:prstGeom prst="bentConnector3">
            <a:avLst>
              <a:gd name="adj1" fmla="val -101656"/>
            </a:avLst>
          </a:prstGeom>
          <a:ln w="952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07" name="Chevron 206"/>
          <p:cNvSpPr/>
          <p:nvPr/>
        </p:nvSpPr>
        <p:spPr bwMode="auto">
          <a:xfrm>
            <a:off x="4039158" y="2162469"/>
            <a:ext cx="868933" cy="144871"/>
          </a:xfrm>
          <a:prstGeom prst="chevron">
            <a:avLst>
              <a:gd name="adj" fmla="val 20267"/>
            </a:avLst>
          </a:prstGeom>
          <a:solidFill>
            <a:srgbClr val="FFFFFF"/>
          </a:solidFill>
          <a:ln w="9525" cap="flat" cmpd="sng" algn="ctr">
            <a:solidFill>
              <a:srgbClr val="85888B"/>
            </a:solidFill>
            <a:prstDash val="solid"/>
          </a:ln>
          <a:effectLst/>
        </p:spPr>
        <p:txBody>
          <a:bodyPr rtlCol="0" anchor="ctr"/>
          <a:lstStyle/>
          <a:p>
            <a:pPr algn="ctr" defTabSz="879931">
              <a:spcBef>
                <a:spcPct val="0"/>
              </a:spcBef>
              <a:spcAft>
                <a:spcPts val="289"/>
              </a:spcAft>
            </a:pPr>
            <a:endParaRPr lang="en-GB" sz="1347" kern="0" dirty="0">
              <a:solidFill>
                <a:srgbClr val="000000">
                  <a:lumMod val="85000"/>
                  <a:lumOff val="15000"/>
                </a:srgbClr>
              </a:solidFill>
              <a:latin typeface="Calibri" panose="020F0502020204030204" pitchFamily="34" charset="0"/>
            </a:endParaRPr>
          </a:p>
        </p:txBody>
      </p:sp>
      <p:sp>
        <p:nvSpPr>
          <p:cNvPr id="208" name="TextBox 207"/>
          <p:cNvSpPr txBox="1"/>
          <p:nvPr/>
        </p:nvSpPr>
        <p:spPr>
          <a:xfrm>
            <a:off x="4092384" y="2190483"/>
            <a:ext cx="591509" cy="88807"/>
          </a:xfrm>
          <a:prstGeom prst="rect">
            <a:avLst/>
          </a:prstGeom>
          <a:solidFill>
            <a:schemeClr val="bg1"/>
          </a:solidFill>
          <a:ln>
            <a:solidFill>
              <a:schemeClr val="bg1"/>
            </a:solidFill>
          </a:ln>
        </p:spPr>
        <p:txBody>
          <a:bodyPr wrap="none" lIns="0" tIns="0" rIns="0" bIns="0" rtlCol="0">
            <a:spAutoFit/>
          </a:bodyPr>
          <a:lstStyle/>
          <a:p>
            <a:r>
              <a:rPr lang="en-US" sz="577" dirty="0">
                <a:latin typeface="Calibri" panose="020F0502020204030204" pitchFamily="34" charset="0"/>
              </a:rPr>
              <a:t>Sales Catalog </a:t>
            </a:r>
            <a:r>
              <a:rPr lang="en-US" sz="577" dirty="0" err="1">
                <a:latin typeface="Calibri" panose="020F0502020204030204" pitchFamily="34" charset="0"/>
              </a:rPr>
              <a:t>Mgmt</a:t>
            </a:r>
            <a:endParaRPr lang="en-US" sz="577" dirty="0">
              <a:latin typeface="Calibri" panose="020F0502020204030204" pitchFamily="34" charset="0"/>
            </a:endParaRPr>
          </a:p>
        </p:txBody>
      </p:sp>
      <p:sp>
        <p:nvSpPr>
          <p:cNvPr id="219" name="Chevron 218"/>
          <p:cNvSpPr/>
          <p:nvPr/>
        </p:nvSpPr>
        <p:spPr bwMode="auto">
          <a:xfrm>
            <a:off x="4034971" y="2349639"/>
            <a:ext cx="500829" cy="144871"/>
          </a:xfrm>
          <a:prstGeom prst="chevron">
            <a:avLst>
              <a:gd name="adj" fmla="val 20267"/>
            </a:avLst>
          </a:prstGeom>
          <a:solidFill>
            <a:srgbClr val="FFFFFF"/>
          </a:solidFill>
          <a:ln w="9525" cap="flat" cmpd="sng" algn="ctr">
            <a:solidFill>
              <a:srgbClr val="85888B"/>
            </a:solidFill>
            <a:prstDash val="solid"/>
          </a:ln>
          <a:effectLst/>
        </p:spPr>
        <p:txBody>
          <a:bodyPr rtlCol="0" anchor="ctr"/>
          <a:lstStyle/>
          <a:p>
            <a:pPr algn="ctr" defTabSz="879931">
              <a:spcBef>
                <a:spcPct val="0"/>
              </a:spcBef>
              <a:spcAft>
                <a:spcPts val="289"/>
              </a:spcAft>
            </a:pPr>
            <a:endParaRPr lang="en-GB" sz="1347" kern="0" dirty="0">
              <a:solidFill>
                <a:srgbClr val="000000">
                  <a:lumMod val="85000"/>
                  <a:lumOff val="15000"/>
                </a:srgbClr>
              </a:solidFill>
              <a:latin typeface="Calibri" panose="020F0502020204030204" pitchFamily="34" charset="0"/>
            </a:endParaRPr>
          </a:p>
        </p:txBody>
      </p:sp>
      <p:sp>
        <p:nvSpPr>
          <p:cNvPr id="220" name="TextBox 219"/>
          <p:cNvSpPr txBox="1"/>
          <p:nvPr/>
        </p:nvSpPr>
        <p:spPr>
          <a:xfrm>
            <a:off x="4088194" y="2377652"/>
            <a:ext cx="187552" cy="88807"/>
          </a:xfrm>
          <a:prstGeom prst="rect">
            <a:avLst/>
          </a:prstGeom>
          <a:solidFill>
            <a:schemeClr val="bg1"/>
          </a:solidFill>
          <a:ln>
            <a:solidFill>
              <a:schemeClr val="bg1"/>
            </a:solidFill>
          </a:ln>
        </p:spPr>
        <p:txBody>
          <a:bodyPr wrap="none" lIns="0" tIns="0" rIns="0" bIns="0" rtlCol="0">
            <a:spAutoFit/>
          </a:bodyPr>
          <a:lstStyle/>
          <a:p>
            <a:r>
              <a:rPr lang="en-US" sz="577" dirty="0">
                <a:latin typeface="Calibri" panose="020F0502020204030204" pitchFamily="34" charset="0"/>
              </a:rPr>
              <a:t>Quote</a:t>
            </a:r>
          </a:p>
        </p:txBody>
      </p:sp>
      <p:sp>
        <p:nvSpPr>
          <p:cNvPr id="261" name="Chevron 260"/>
          <p:cNvSpPr/>
          <p:nvPr/>
        </p:nvSpPr>
        <p:spPr bwMode="auto">
          <a:xfrm>
            <a:off x="4532853" y="2349639"/>
            <a:ext cx="618136" cy="144871"/>
          </a:xfrm>
          <a:prstGeom prst="chevron">
            <a:avLst>
              <a:gd name="adj" fmla="val 20267"/>
            </a:avLst>
          </a:prstGeom>
          <a:solidFill>
            <a:srgbClr val="FFFFFF"/>
          </a:solidFill>
          <a:ln w="9525" cap="flat" cmpd="sng" algn="ctr">
            <a:solidFill>
              <a:srgbClr val="85888B"/>
            </a:solidFill>
            <a:prstDash val="solid"/>
          </a:ln>
          <a:effectLst/>
        </p:spPr>
        <p:txBody>
          <a:bodyPr rtlCol="0" anchor="ctr"/>
          <a:lstStyle/>
          <a:p>
            <a:pPr algn="ctr" defTabSz="879931">
              <a:spcBef>
                <a:spcPct val="0"/>
              </a:spcBef>
              <a:spcAft>
                <a:spcPts val="289"/>
              </a:spcAft>
            </a:pPr>
            <a:endParaRPr lang="en-GB" sz="1347" kern="0" dirty="0">
              <a:solidFill>
                <a:srgbClr val="000000">
                  <a:lumMod val="85000"/>
                  <a:lumOff val="15000"/>
                </a:srgbClr>
              </a:solidFill>
              <a:latin typeface="Calibri" panose="020F0502020204030204" pitchFamily="34" charset="0"/>
            </a:endParaRPr>
          </a:p>
        </p:txBody>
      </p:sp>
      <p:sp>
        <p:nvSpPr>
          <p:cNvPr id="266" name="TextBox 265"/>
          <p:cNvSpPr txBox="1"/>
          <p:nvPr/>
        </p:nvSpPr>
        <p:spPr>
          <a:xfrm>
            <a:off x="4586075" y="2377652"/>
            <a:ext cx="516167" cy="88807"/>
          </a:xfrm>
          <a:prstGeom prst="rect">
            <a:avLst/>
          </a:prstGeom>
          <a:solidFill>
            <a:schemeClr val="bg1"/>
          </a:solidFill>
          <a:ln>
            <a:solidFill>
              <a:schemeClr val="bg1"/>
            </a:solidFill>
          </a:ln>
        </p:spPr>
        <p:txBody>
          <a:bodyPr wrap="none" lIns="0" tIns="0" rIns="0" bIns="0" rtlCol="0">
            <a:spAutoFit/>
          </a:bodyPr>
          <a:lstStyle/>
          <a:p>
            <a:r>
              <a:rPr lang="en-US" sz="577" dirty="0">
                <a:latin typeface="Calibri" panose="020F0502020204030204" pitchFamily="34" charset="0"/>
              </a:rPr>
              <a:t>Quote Document</a:t>
            </a:r>
          </a:p>
        </p:txBody>
      </p:sp>
      <p:sp>
        <p:nvSpPr>
          <p:cNvPr id="267" name="Chevron 266"/>
          <p:cNvSpPr/>
          <p:nvPr/>
        </p:nvSpPr>
        <p:spPr bwMode="auto">
          <a:xfrm>
            <a:off x="4243318" y="2538320"/>
            <a:ext cx="460563" cy="137192"/>
          </a:xfrm>
          <a:prstGeom prst="chevron">
            <a:avLst>
              <a:gd name="adj" fmla="val 20267"/>
            </a:avLst>
          </a:prstGeom>
          <a:solidFill>
            <a:srgbClr val="FFFFFF"/>
          </a:solidFill>
          <a:ln w="9525" cap="flat" cmpd="sng" algn="ctr">
            <a:solidFill>
              <a:srgbClr val="85888B"/>
            </a:solidFill>
            <a:prstDash val="solid"/>
          </a:ln>
          <a:effectLst/>
        </p:spPr>
        <p:txBody>
          <a:bodyPr rtlCol="0" anchor="ctr"/>
          <a:lstStyle/>
          <a:p>
            <a:pPr algn="ctr" defTabSz="879931">
              <a:spcBef>
                <a:spcPct val="0"/>
              </a:spcBef>
              <a:spcAft>
                <a:spcPts val="289"/>
              </a:spcAft>
            </a:pPr>
            <a:endParaRPr lang="en-GB" sz="1347" kern="0" dirty="0">
              <a:solidFill>
                <a:srgbClr val="000000">
                  <a:lumMod val="85000"/>
                  <a:lumOff val="15000"/>
                </a:srgbClr>
              </a:solidFill>
              <a:latin typeface="Calibri" panose="020F0502020204030204" pitchFamily="34" charset="0"/>
            </a:endParaRPr>
          </a:p>
        </p:txBody>
      </p:sp>
      <p:sp>
        <p:nvSpPr>
          <p:cNvPr id="269" name="TextBox 268"/>
          <p:cNvSpPr txBox="1"/>
          <p:nvPr/>
        </p:nvSpPr>
        <p:spPr>
          <a:xfrm>
            <a:off x="4304509" y="2556767"/>
            <a:ext cx="315792" cy="88807"/>
          </a:xfrm>
          <a:prstGeom prst="rect">
            <a:avLst/>
          </a:prstGeom>
          <a:solidFill>
            <a:schemeClr val="bg1"/>
          </a:solidFill>
          <a:ln>
            <a:solidFill>
              <a:schemeClr val="bg1"/>
            </a:solidFill>
          </a:ln>
        </p:spPr>
        <p:txBody>
          <a:bodyPr wrap="none" lIns="0" tIns="0" rIns="0" bIns="0" rtlCol="0">
            <a:spAutoFit/>
          </a:bodyPr>
          <a:lstStyle/>
          <a:p>
            <a:r>
              <a:rPr lang="en-US" sz="577" dirty="0">
                <a:latin typeface="Calibri" panose="020F0502020204030204" pitchFamily="34" charset="0"/>
              </a:rPr>
              <a:t>Approvals </a:t>
            </a:r>
          </a:p>
        </p:txBody>
      </p:sp>
      <p:sp>
        <p:nvSpPr>
          <p:cNvPr id="272" name="Chevron 271"/>
          <p:cNvSpPr/>
          <p:nvPr/>
        </p:nvSpPr>
        <p:spPr bwMode="auto">
          <a:xfrm>
            <a:off x="4410668" y="2871513"/>
            <a:ext cx="703134" cy="116064"/>
          </a:xfrm>
          <a:prstGeom prst="chevron">
            <a:avLst>
              <a:gd name="adj" fmla="val 20267"/>
            </a:avLst>
          </a:prstGeom>
          <a:solidFill>
            <a:srgbClr val="FFFFFF"/>
          </a:solidFill>
          <a:ln w="9525" cap="flat" cmpd="sng" algn="ctr">
            <a:solidFill>
              <a:srgbClr val="85888B"/>
            </a:solidFill>
            <a:prstDash val="solid"/>
          </a:ln>
          <a:effectLst/>
        </p:spPr>
        <p:txBody>
          <a:bodyPr rtlCol="0" anchor="ctr"/>
          <a:lstStyle/>
          <a:p>
            <a:pPr algn="ctr" defTabSz="879931">
              <a:spcBef>
                <a:spcPct val="0"/>
              </a:spcBef>
              <a:spcAft>
                <a:spcPts val="289"/>
              </a:spcAft>
            </a:pPr>
            <a:endParaRPr lang="en-GB" sz="1347" kern="0" dirty="0">
              <a:solidFill>
                <a:srgbClr val="000000">
                  <a:lumMod val="85000"/>
                  <a:lumOff val="15000"/>
                </a:srgbClr>
              </a:solidFill>
              <a:latin typeface="Calibri" panose="020F0502020204030204" pitchFamily="34" charset="0"/>
            </a:endParaRPr>
          </a:p>
        </p:txBody>
      </p:sp>
      <p:sp>
        <p:nvSpPr>
          <p:cNvPr id="273" name="TextBox 272"/>
          <p:cNvSpPr txBox="1"/>
          <p:nvPr/>
        </p:nvSpPr>
        <p:spPr>
          <a:xfrm>
            <a:off x="4455867" y="2885083"/>
            <a:ext cx="604333" cy="88807"/>
          </a:xfrm>
          <a:prstGeom prst="rect">
            <a:avLst/>
          </a:prstGeom>
          <a:solidFill>
            <a:schemeClr val="bg1"/>
          </a:solidFill>
          <a:ln>
            <a:solidFill>
              <a:schemeClr val="bg1"/>
            </a:solidFill>
          </a:ln>
        </p:spPr>
        <p:txBody>
          <a:bodyPr wrap="none" lIns="0" tIns="0" rIns="0" bIns="0" rtlCol="0">
            <a:spAutoFit/>
          </a:bodyPr>
          <a:lstStyle/>
          <a:p>
            <a:r>
              <a:rPr lang="en-US" sz="577" dirty="0">
                <a:latin typeface="Calibri" panose="020F0502020204030204" pitchFamily="34" charset="0"/>
              </a:rPr>
              <a:t>Issue &amp; Track Order </a:t>
            </a:r>
          </a:p>
        </p:txBody>
      </p:sp>
      <p:sp>
        <p:nvSpPr>
          <p:cNvPr id="284" name="Chevron 283"/>
          <p:cNvSpPr/>
          <p:nvPr/>
        </p:nvSpPr>
        <p:spPr bwMode="auto">
          <a:xfrm>
            <a:off x="5364141" y="2431831"/>
            <a:ext cx="743106" cy="147913"/>
          </a:xfrm>
          <a:prstGeom prst="chevron">
            <a:avLst>
              <a:gd name="adj" fmla="val 20267"/>
            </a:avLst>
          </a:prstGeom>
          <a:solidFill>
            <a:srgbClr val="FFFFFF"/>
          </a:solidFill>
          <a:ln w="9525" cap="flat" cmpd="sng" algn="ctr">
            <a:solidFill>
              <a:srgbClr val="85888B"/>
            </a:solidFill>
            <a:prstDash val="solid"/>
          </a:ln>
          <a:effectLst/>
        </p:spPr>
        <p:txBody>
          <a:bodyPr rtlCol="0" anchor="ctr"/>
          <a:lstStyle/>
          <a:p>
            <a:pPr algn="ctr" defTabSz="879931">
              <a:spcBef>
                <a:spcPct val="0"/>
              </a:spcBef>
              <a:spcAft>
                <a:spcPts val="289"/>
              </a:spcAft>
            </a:pPr>
            <a:endParaRPr lang="en-GB" sz="1347" kern="0" dirty="0">
              <a:solidFill>
                <a:srgbClr val="000000">
                  <a:lumMod val="85000"/>
                  <a:lumOff val="15000"/>
                </a:srgbClr>
              </a:solidFill>
              <a:latin typeface="Calibri" panose="020F0502020204030204" pitchFamily="34" charset="0"/>
            </a:endParaRPr>
          </a:p>
        </p:txBody>
      </p:sp>
      <p:sp>
        <p:nvSpPr>
          <p:cNvPr id="285" name="TextBox 284"/>
          <p:cNvSpPr txBox="1"/>
          <p:nvPr/>
        </p:nvSpPr>
        <p:spPr>
          <a:xfrm>
            <a:off x="5416431" y="2453354"/>
            <a:ext cx="662350" cy="88857"/>
          </a:xfrm>
          <a:prstGeom prst="rect">
            <a:avLst/>
          </a:prstGeom>
          <a:solidFill>
            <a:schemeClr val="bg1"/>
          </a:solidFill>
          <a:ln>
            <a:solidFill>
              <a:schemeClr val="bg1"/>
            </a:solidFill>
          </a:ln>
        </p:spPr>
        <p:txBody>
          <a:bodyPr wrap="square" lIns="0" tIns="0" rIns="0" bIns="0" rtlCol="0">
            <a:spAutoFit/>
          </a:bodyPr>
          <a:lstStyle/>
          <a:p>
            <a:r>
              <a:rPr lang="en-US" sz="577" dirty="0">
                <a:latin typeface="Calibri" panose="020F0502020204030204" pitchFamily="34" charset="0"/>
              </a:rPr>
              <a:t>Customer Interaction </a:t>
            </a:r>
          </a:p>
        </p:txBody>
      </p:sp>
      <p:sp>
        <p:nvSpPr>
          <p:cNvPr id="294" name="Chevron 293"/>
          <p:cNvSpPr/>
          <p:nvPr/>
        </p:nvSpPr>
        <p:spPr bwMode="auto">
          <a:xfrm>
            <a:off x="5364142" y="2204567"/>
            <a:ext cx="741391" cy="147913"/>
          </a:xfrm>
          <a:prstGeom prst="chevron">
            <a:avLst>
              <a:gd name="adj" fmla="val 20267"/>
            </a:avLst>
          </a:prstGeom>
          <a:solidFill>
            <a:srgbClr val="FFFFFF"/>
          </a:solidFill>
          <a:ln w="9525" cap="flat" cmpd="sng" algn="ctr">
            <a:solidFill>
              <a:srgbClr val="85888B"/>
            </a:solidFill>
            <a:prstDash val="solid"/>
          </a:ln>
          <a:effectLst/>
        </p:spPr>
        <p:txBody>
          <a:bodyPr rtlCol="0" anchor="ctr"/>
          <a:lstStyle/>
          <a:p>
            <a:pPr algn="ctr" defTabSz="879931">
              <a:spcBef>
                <a:spcPct val="0"/>
              </a:spcBef>
              <a:spcAft>
                <a:spcPts val="289"/>
              </a:spcAft>
            </a:pPr>
            <a:endParaRPr lang="en-GB" sz="1347" kern="0" dirty="0">
              <a:solidFill>
                <a:srgbClr val="000000">
                  <a:lumMod val="85000"/>
                  <a:lumOff val="15000"/>
                </a:srgbClr>
              </a:solidFill>
              <a:latin typeface="Calibri" panose="020F0502020204030204" pitchFamily="34" charset="0"/>
            </a:endParaRPr>
          </a:p>
        </p:txBody>
      </p:sp>
      <p:sp>
        <p:nvSpPr>
          <p:cNvPr id="297" name="TextBox 296"/>
          <p:cNvSpPr txBox="1"/>
          <p:nvPr/>
        </p:nvSpPr>
        <p:spPr>
          <a:xfrm>
            <a:off x="5416431" y="2231921"/>
            <a:ext cx="578685" cy="88807"/>
          </a:xfrm>
          <a:prstGeom prst="rect">
            <a:avLst/>
          </a:prstGeom>
          <a:solidFill>
            <a:schemeClr val="bg1"/>
          </a:solidFill>
          <a:ln>
            <a:solidFill>
              <a:schemeClr val="bg1"/>
            </a:solidFill>
          </a:ln>
        </p:spPr>
        <p:txBody>
          <a:bodyPr wrap="none" lIns="0" tIns="0" rIns="0" bIns="0" rtlCol="0">
            <a:spAutoFit/>
          </a:bodyPr>
          <a:lstStyle/>
          <a:p>
            <a:r>
              <a:rPr lang="en-US" sz="577" dirty="0">
                <a:latin typeface="Calibri" panose="020F0502020204030204" pitchFamily="34" charset="0"/>
              </a:rPr>
              <a:t>Customer Interface</a:t>
            </a:r>
          </a:p>
        </p:txBody>
      </p:sp>
      <p:sp>
        <p:nvSpPr>
          <p:cNvPr id="357" name="Chevron 356"/>
          <p:cNvSpPr/>
          <p:nvPr/>
        </p:nvSpPr>
        <p:spPr bwMode="auto">
          <a:xfrm>
            <a:off x="5370376" y="2625247"/>
            <a:ext cx="758471" cy="147913"/>
          </a:xfrm>
          <a:prstGeom prst="chevron">
            <a:avLst>
              <a:gd name="adj" fmla="val 20267"/>
            </a:avLst>
          </a:prstGeom>
          <a:solidFill>
            <a:srgbClr val="FFFFFF"/>
          </a:solidFill>
          <a:ln w="9525" cap="flat" cmpd="sng" algn="ctr">
            <a:solidFill>
              <a:srgbClr val="85888B"/>
            </a:solidFill>
            <a:prstDash val="solid"/>
          </a:ln>
          <a:effectLst/>
        </p:spPr>
        <p:txBody>
          <a:bodyPr rtlCol="0" anchor="ctr"/>
          <a:lstStyle/>
          <a:p>
            <a:pPr algn="ctr" defTabSz="879931">
              <a:spcBef>
                <a:spcPct val="0"/>
              </a:spcBef>
              <a:spcAft>
                <a:spcPts val="289"/>
              </a:spcAft>
            </a:pPr>
            <a:endParaRPr lang="en-GB" sz="1347" kern="0" dirty="0">
              <a:solidFill>
                <a:srgbClr val="000000">
                  <a:lumMod val="85000"/>
                  <a:lumOff val="15000"/>
                </a:srgbClr>
              </a:solidFill>
              <a:latin typeface="Calibri" panose="020F0502020204030204" pitchFamily="34" charset="0"/>
            </a:endParaRPr>
          </a:p>
        </p:txBody>
      </p:sp>
      <p:sp>
        <p:nvSpPr>
          <p:cNvPr id="358" name="TextBox 357"/>
          <p:cNvSpPr txBox="1"/>
          <p:nvPr/>
        </p:nvSpPr>
        <p:spPr>
          <a:xfrm>
            <a:off x="5422665" y="2652602"/>
            <a:ext cx="610891" cy="88857"/>
          </a:xfrm>
          <a:prstGeom prst="rect">
            <a:avLst/>
          </a:prstGeom>
          <a:solidFill>
            <a:schemeClr val="bg1"/>
          </a:solidFill>
          <a:ln>
            <a:solidFill>
              <a:schemeClr val="bg1"/>
            </a:solidFill>
          </a:ln>
        </p:spPr>
        <p:txBody>
          <a:bodyPr wrap="none" lIns="0" tIns="0" rIns="0" bIns="0" rtlCol="0">
            <a:spAutoFit/>
          </a:bodyPr>
          <a:lstStyle/>
          <a:p>
            <a:r>
              <a:rPr lang="en-US" sz="577" dirty="0">
                <a:latin typeface="Calibri" panose="020F0502020204030204" pitchFamily="34" charset="0"/>
              </a:rPr>
              <a:t>Bill inquiry handling </a:t>
            </a:r>
          </a:p>
        </p:txBody>
      </p:sp>
      <p:cxnSp>
        <p:nvCxnSpPr>
          <p:cNvPr id="367" name="Elbow Connector 366"/>
          <p:cNvCxnSpPr>
            <a:stCxn id="199" idx="3"/>
            <a:endCxn id="219" idx="1"/>
          </p:cNvCxnSpPr>
          <p:nvPr/>
        </p:nvCxnSpPr>
        <p:spPr>
          <a:xfrm flipV="1">
            <a:off x="3343263" y="2422074"/>
            <a:ext cx="721070" cy="380114"/>
          </a:xfrm>
          <a:prstGeom prst="bentConnector3">
            <a:avLst>
              <a:gd name="adj1" fmla="val 50000"/>
            </a:avLst>
          </a:prstGeom>
          <a:ln w="952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68" name="Elbow Connector 367"/>
          <p:cNvCxnSpPr>
            <a:stCxn id="267" idx="3"/>
            <a:endCxn id="272" idx="1"/>
          </p:cNvCxnSpPr>
          <p:nvPr/>
        </p:nvCxnSpPr>
        <p:spPr>
          <a:xfrm flipH="1">
            <a:off x="4434191" y="2606916"/>
            <a:ext cx="269691" cy="322629"/>
          </a:xfrm>
          <a:prstGeom prst="bentConnector5">
            <a:avLst>
              <a:gd name="adj1" fmla="val -81573"/>
              <a:gd name="adj2" fmla="val 51637"/>
              <a:gd name="adj3" fmla="val 181573"/>
            </a:avLst>
          </a:prstGeom>
          <a:ln w="952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72" name="Elbow Connector 371"/>
          <p:cNvCxnSpPr>
            <a:stCxn id="199" idx="2"/>
            <a:endCxn id="81" idx="0"/>
          </p:cNvCxnSpPr>
          <p:nvPr/>
        </p:nvCxnSpPr>
        <p:spPr>
          <a:xfrm rot="5400000">
            <a:off x="2861365" y="3038709"/>
            <a:ext cx="380888" cy="52716"/>
          </a:xfrm>
          <a:prstGeom prst="bentConnector3">
            <a:avLst>
              <a:gd name="adj1" fmla="val 50000"/>
            </a:avLst>
          </a:prstGeom>
          <a:ln w="952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80" name="Elbow Connector 379"/>
          <p:cNvCxnSpPr>
            <a:stCxn id="168" idx="3"/>
            <a:endCxn id="180" idx="1"/>
          </p:cNvCxnSpPr>
          <p:nvPr/>
        </p:nvCxnSpPr>
        <p:spPr>
          <a:xfrm flipV="1">
            <a:off x="1965659" y="2265194"/>
            <a:ext cx="612657" cy="195495"/>
          </a:xfrm>
          <a:prstGeom prst="bentConnector3">
            <a:avLst>
              <a:gd name="adj1" fmla="val 50000"/>
            </a:avLst>
          </a:prstGeom>
          <a:ln w="952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81" name="Elbow Connector 380"/>
          <p:cNvCxnSpPr>
            <a:stCxn id="170" idx="3"/>
            <a:endCxn id="179" idx="1"/>
          </p:cNvCxnSpPr>
          <p:nvPr/>
        </p:nvCxnSpPr>
        <p:spPr>
          <a:xfrm flipV="1">
            <a:off x="1958527" y="2251498"/>
            <a:ext cx="608500" cy="424014"/>
          </a:xfrm>
          <a:prstGeom prst="bentConnector3">
            <a:avLst>
              <a:gd name="adj1" fmla="val 50000"/>
            </a:avLst>
          </a:prstGeom>
          <a:ln w="952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2592782" y="3255511"/>
            <a:ext cx="865339" cy="175055"/>
          </a:xfrm>
          <a:prstGeom prst="rect">
            <a:avLst/>
          </a:prstGeom>
          <a:solidFill>
            <a:srgbClr val="FFFFFF"/>
          </a:solidFill>
          <a:ln w="9525" cap="flat" cmpd="sng" algn="ctr">
            <a:solidFill>
              <a:srgbClr val="85888B"/>
            </a:solidFill>
            <a:prstDash val="solid"/>
          </a:ln>
          <a:effectLst/>
        </p:spPr>
        <p:txBody>
          <a:bodyPr rtlCol="0" anchor="ctr"/>
          <a:lstStyle/>
          <a:p>
            <a:pPr algn="ctr" defTabSz="879931">
              <a:spcBef>
                <a:spcPct val="0"/>
              </a:spcBef>
              <a:spcAft>
                <a:spcPts val="289"/>
              </a:spcAft>
            </a:pPr>
            <a:endParaRPr lang="en-US" sz="1347" kern="0" dirty="0">
              <a:solidFill>
                <a:srgbClr val="000000">
                  <a:lumMod val="85000"/>
                  <a:lumOff val="15000"/>
                </a:srgbClr>
              </a:solidFill>
              <a:latin typeface="Calibri" panose="020F0502020204030204" pitchFamily="34" charset="0"/>
            </a:endParaRPr>
          </a:p>
        </p:txBody>
      </p:sp>
      <p:sp>
        <p:nvSpPr>
          <p:cNvPr id="271" name="TextBox 270"/>
          <p:cNvSpPr txBox="1"/>
          <p:nvPr/>
        </p:nvSpPr>
        <p:spPr>
          <a:xfrm>
            <a:off x="2659502" y="3291368"/>
            <a:ext cx="695703" cy="88807"/>
          </a:xfrm>
          <a:prstGeom prst="rect">
            <a:avLst/>
          </a:prstGeom>
          <a:solidFill>
            <a:schemeClr val="bg1"/>
          </a:solidFill>
          <a:ln>
            <a:solidFill>
              <a:schemeClr val="bg1"/>
            </a:solidFill>
          </a:ln>
        </p:spPr>
        <p:txBody>
          <a:bodyPr wrap="none" lIns="0" tIns="0" rIns="0" bIns="0" rtlCol="0">
            <a:spAutoFit/>
          </a:bodyPr>
          <a:lstStyle/>
          <a:p>
            <a:r>
              <a:rPr lang="en-US" sz="577" dirty="0">
                <a:solidFill>
                  <a:schemeClr val="accent6"/>
                </a:solidFill>
                <a:latin typeface="Calibri" panose="020F0502020204030204" pitchFamily="34" charset="0"/>
              </a:rPr>
              <a:t>Customer  information </a:t>
            </a:r>
          </a:p>
        </p:txBody>
      </p:sp>
      <p:sp>
        <p:nvSpPr>
          <p:cNvPr id="391" name="Rectangle 390"/>
          <p:cNvSpPr/>
          <p:nvPr/>
        </p:nvSpPr>
        <p:spPr>
          <a:xfrm>
            <a:off x="3539817" y="3248403"/>
            <a:ext cx="785771" cy="180496"/>
          </a:xfrm>
          <a:prstGeom prst="rect">
            <a:avLst/>
          </a:prstGeom>
          <a:solidFill>
            <a:srgbClr val="FFFFFF"/>
          </a:solidFill>
          <a:ln w="9525" cap="flat" cmpd="sng" algn="ctr">
            <a:solidFill>
              <a:srgbClr val="85888B"/>
            </a:solidFill>
            <a:prstDash val="solid"/>
          </a:ln>
          <a:effectLst/>
        </p:spPr>
        <p:txBody>
          <a:bodyPr rtlCol="0" anchor="ctr"/>
          <a:lstStyle/>
          <a:p>
            <a:pPr algn="ctr" defTabSz="879931">
              <a:spcBef>
                <a:spcPct val="0"/>
              </a:spcBef>
              <a:spcAft>
                <a:spcPts val="289"/>
              </a:spcAft>
            </a:pPr>
            <a:endParaRPr lang="en-US" sz="1347" kern="0" dirty="0">
              <a:solidFill>
                <a:srgbClr val="000000">
                  <a:lumMod val="85000"/>
                  <a:lumOff val="15000"/>
                </a:srgbClr>
              </a:solidFill>
              <a:latin typeface="Calibri" panose="020F0502020204030204" pitchFamily="34" charset="0"/>
            </a:endParaRPr>
          </a:p>
        </p:txBody>
      </p:sp>
      <p:sp>
        <p:nvSpPr>
          <p:cNvPr id="366" name="TextBox 365"/>
          <p:cNvSpPr txBox="1"/>
          <p:nvPr/>
        </p:nvSpPr>
        <p:spPr>
          <a:xfrm>
            <a:off x="3587326" y="3290805"/>
            <a:ext cx="609141" cy="88807"/>
          </a:xfrm>
          <a:prstGeom prst="rect">
            <a:avLst/>
          </a:prstGeom>
          <a:solidFill>
            <a:schemeClr val="bg1"/>
          </a:solidFill>
          <a:ln>
            <a:solidFill>
              <a:schemeClr val="bg1"/>
            </a:solidFill>
          </a:ln>
        </p:spPr>
        <p:txBody>
          <a:bodyPr wrap="none" lIns="0" tIns="0" rIns="0" bIns="0" rtlCol="0">
            <a:spAutoFit/>
          </a:bodyPr>
          <a:lstStyle/>
          <a:p>
            <a:r>
              <a:rPr lang="en-US" sz="577" dirty="0">
                <a:solidFill>
                  <a:schemeClr val="accent6"/>
                </a:solidFill>
                <a:latin typeface="Calibri" panose="020F0502020204030204" pitchFamily="34" charset="0"/>
              </a:rPr>
              <a:t>Product Information</a:t>
            </a:r>
          </a:p>
        </p:txBody>
      </p:sp>
      <p:sp>
        <p:nvSpPr>
          <p:cNvPr id="392" name="Rectangle 391"/>
          <p:cNvSpPr/>
          <p:nvPr/>
        </p:nvSpPr>
        <p:spPr>
          <a:xfrm>
            <a:off x="4880156" y="3244792"/>
            <a:ext cx="616080" cy="184547"/>
          </a:xfrm>
          <a:prstGeom prst="rect">
            <a:avLst/>
          </a:prstGeom>
          <a:solidFill>
            <a:srgbClr val="FFFFFF"/>
          </a:solidFill>
          <a:ln w="9525" cap="flat" cmpd="sng" algn="ctr">
            <a:solidFill>
              <a:srgbClr val="85888B"/>
            </a:solidFill>
            <a:prstDash val="solid"/>
          </a:ln>
          <a:effectLst/>
        </p:spPr>
        <p:txBody>
          <a:bodyPr rtlCol="0" anchor="ctr"/>
          <a:lstStyle/>
          <a:p>
            <a:pPr algn="ctr" defTabSz="879931">
              <a:spcBef>
                <a:spcPct val="0"/>
              </a:spcBef>
              <a:spcAft>
                <a:spcPts val="289"/>
              </a:spcAft>
            </a:pPr>
            <a:endParaRPr lang="en-US" sz="1347" kern="0" dirty="0">
              <a:solidFill>
                <a:srgbClr val="000000">
                  <a:lumMod val="85000"/>
                  <a:lumOff val="15000"/>
                </a:srgbClr>
              </a:solidFill>
              <a:latin typeface="Calibri" panose="020F0502020204030204" pitchFamily="34" charset="0"/>
            </a:endParaRPr>
          </a:p>
        </p:txBody>
      </p:sp>
      <p:sp>
        <p:nvSpPr>
          <p:cNvPr id="282" name="TextBox 281"/>
          <p:cNvSpPr txBox="1"/>
          <p:nvPr/>
        </p:nvSpPr>
        <p:spPr>
          <a:xfrm>
            <a:off x="4925364" y="3290805"/>
            <a:ext cx="535403" cy="88807"/>
          </a:xfrm>
          <a:prstGeom prst="rect">
            <a:avLst/>
          </a:prstGeom>
          <a:solidFill>
            <a:schemeClr val="bg1"/>
          </a:solidFill>
          <a:ln>
            <a:solidFill>
              <a:schemeClr val="bg1"/>
            </a:solidFill>
          </a:ln>
        </p:spPr>
        <p:txBody>
          <a:bodyPr wrap="none" lIns="0" tIns="0" rIns="0" bIns="0" rtlCol="0">
            <a:spAutoFit/>
          </a:bodyPr>
          <a:lstStyle/>
          <a:p>
            <a:r>
              <a:rPr lang="en-US" sz="577" dirty="0">
                <a:solidFill>
                  <a:schemeClr val="accent6"/>
                </a:solidFill>
                <a:latin typeface="Calibri" panose="020F0502020204030204" pitchFamily="34" charset="0"/>
              </a:rPr>
              <a:t>Asset Information</a:t>
            </a:r>
          </a:p>
        </p:txBody>
      </p:sp>
      <p:sp>
        <p:nvSpPr>
          <p:cNvPr id="281" name="Rectangle 280"/>
          <p:cNvSpPr/>
          <p:nvPr/>
        </p:nvSpPr>
        <p:spPr>
          <a:xfrm>
            <a:off x="5681270" y="3229385"/>
            <a:ext cx="664835" cy="193023"/>
          </a:xfrm>
          <a:prstGeom prst="rect">
            <a:avLst/>
          </a:prstGeom>
          <a:solidFill>
            <a:srgbClr val="FFFFFF"/>
          </a:solidFill>
          <a:ln w="9525" cap="flat" cmpd="sng" algn="ctr">
            <a:solidFill>
              <a:srgbClr val="85888B"/>
            </a:solidFill>
            <a:prstDash val="solid"/>
          </a:ln>
          <a:effectLst/>
        </p:spPr>
        <p:txBody>
          <a:bodyPr rtlCol="0" anchor="ctr"/>
          <a:lstStyle/>
          <a:p>
            <a:pPr algn="ctr" defTabSz="879931">
              <a:spcBef>
                <a:spcPct val="0"/>
              </a:spcBef>
              <a:spcAft>
                <a:spcPts val="289"/>
              </a:spcAft>
            </a:pPr>
            <a:endParaRPr lang="en-US" sz="1347" kern="0" dirty="0">
              <a:solidFill>
                <a:srgbClr val="000000">
                  <a:lumMod val="85000"/>
                  <a:lumOff val="15000"/>
                </a:srgbClr>
              </a:solidFill>
              <a:latin typeface="Calibri" panose="020F0502020204030204" pitchFamily="34" charset="0"/>
            </a:endParaRPr>
          </a:p>
        </p:txBody>
      </p:sp>
      <p:sp>
        <p:nvSpPr>
          <p:cNvPr id="286" name="TextBox 285"/>
          <p:cNvSpPr txBox="1"/>
          <p:nvPr/>
        </p:nvSpPr>
        <p:spPr>
          <a:xfrm>
            <a:off x="5740073" y="3290788"/>
            <a:ext cx="512961" cy="88807"/>
          </a:xfrm>
          <a:prstGeom prst="rect">
            <a:avLst/>
          </a:prstGeom>
          <a:solidFill>
            <a:schemeClr val="bg1"/>
          </a:solidFill>
          <a:ln>
            <a:solidFill>
              <a:schemeClr val="bg1"/>
            </a:solidFill>
          </a:ln>
        </p:spPr>
        <p:txBody>
          <a:bodyPr wrap="none" lIns="0" tIns="0" rIns="0" bIns="0" rtlCol="0">
            <a:spAutoFit/>
          </a:bodyPr>
          <a:lstStyle/>
          <a:p>
            <a:r>
              <a:rPr lang="en-US" sz="577" dirty="0">
                <a:solidFill>
                  <a:schemeClr val="accent6"/>
                </a:solidFill>
                <a:latin typeface="Calibri" panose="020F0502020204030204" pitchFamily="34" charset="0"/>
              </a:rPr>
              <a:t>Case information</a:t>
            </a:r>
          </a:p>
        </p:txBody>
      </p:sp>
      <p:sp>
        <p:nvSpPr>
          <p:cNvPr id="443" name="TextBox 442"/>
          <p:cNvSpPr txBox="1"/>
          <p:nvPr/>
        </p:nvSpPr>
        <p:spPr>
          <a:xfrm>
            <a:off x="3602512" y="4060760"/>
            <a:ext cx="1519626" cy="142480"/>
          </a:xfrm>
          <a:prstGeom prst="rect">
            <a:avLst/>
          </a:prstGeom>
          <a:noFill/>
        </p:spPr>
        <p:txBody>
          <a:bodyPr wrap="square" lIns="0" tIns="0" rIns="0" bIns="0" rtlCol="0">
            <a:spAutoFit/>
          </a:bodyPr>
          <a:lstStyle/>
          <a:p>
            <a:pPr defTabSz="846846"/>
            <a:r>
              <a:rPr lang="en-US" sz="926" b="1" dirty="0">
                <a:latin typeface="Calibri" panose="020F0502020204030204" pitchFamily="34" charset="0"/>
              </a:rPr>
              <a:t>Order Management  Services</a:t>
            </a:r>
          </a:p>
        </p:txBody>
      </p:sp>
      <p:sp>
        <p:nvSpPr>
          <p:cNvPr id="444" name="Rectangle 443"/>
          <p:cNvSpPr/>
          <p:nvPr/>
        </p:nvSpPr>
        <p:spPr>
          <a:xfrm>
            <a:off x="1055773" y="5913330"/>
            <a:ext cx="9802290" cy="379348"/>
          </a:xfrm>
          <a:prstGeom prst="rect">
            <a:avLst/>
          </a:prstGeom>
          <a:noFill/>
          <a:ln>
            <a:solidFill>
              <a:srgbClr val="990AE3"/>
            </a:solidFill>
          </a:ln>
        </p:spPr>
        <p:style>
          <a:lnRef idx="2">
            <a:schemeClr val="accent1">
              <a:shade val="50000"/>
            </a:schemeClr>
          </a:lnRef>
          <a:fillRef idx="1">
            <a:schemeClr val="accent1"/>
          </a:fillRef>
          <a:effectRef idx="0">
            <a:schemeClr val="accent1"/>
          </a:effectRef>
          <a:fontRef idx="minor">
            <a:schemeClr val="lt1"/>
          </a:fontRef>
        </p:style>
        <p:txBody>
          <a:bodyPr wrap="square" lIns="166679" tIns="166679" rIns="166679" bIns="166679" rtlCol="0" anchor="ctr">
            <a:noAutofit/>
          </a:bodyPr>
          <a:lstStyle/>
          <a:p>
            <a:pPr algn="ctr" defTabSz="846846"/>
            <a:endParaRPr lang="en-US" sz="1112" dirty="0">
              <a:solidFill>
                <a:prstClr val="black"/>
              </a:solidFill>
              <a:latin typeface="Calibri" panose="020F0502020204030204" pitchFamily="34" charset="0"/>
            </a:endParaRPr>
          </a:p>
        </p:txBody>
      </p:sp>
      <p:cxnSp>
        <p:nvCxnSpPr>
          <p:cNvPr id="253" name="Elbow Connector 252"/>
          <p:cNvCxnSpPr>
            <a:cxnSpLocks/>
            <a:stCxn id="260" idx="2"/>
            <a:endCxn id="300" idx="1"/>
          </p:cNvCxnSpPr>
          <p:nvPr/>
        </p:nvCxnSpPr>
        <p:spPr>
          <a:xfrm rot="5400000">
            <a:off x="4389037" y="1997214"/>
            <a:ext cx="1633628" cy="3421953"/>
          </a:xfrm>
          <a:prstGeom prst="bentConnector4">
            <a:avLst>
              <a:gd name="adj1" fmla="val 34960"/>
              <a:gd name="adj2" fmla="val 106429"/>
            </a:avLst>
          </a:prstGeom>
          <a:ln w="9525">
            <a:solidFill>
              <a:schemeClr val="accent6"/>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4" name="Chevron 253"/>
          <p:cNvSpPr/>
          <p:nvPr/>
        </p:nvSpPr>
        <p:spPr bwMode="auto">
          <a:xfrm>
            <a:off x="6552581" y="2181653"/>
            <a:ext cx="743106" cy="147913"/>
          </a:xfrm>
          <a:prstGeom prst="chevron">
            <a:avLst>
              <a:gd name="adj" fmla="val 20267"/>
            </a:avLst>
          </a:prstGeom>
          <a:solidFill>
            <a:srgbClr val="FFFFFF"/>
          </a:solidFill>
          <a:ln w="9525" cap="flat" cmpd="sng" algn="ctr">
            <a:solidFill>
              <a:srgbClr val="85888B"/>
            </a:solidFill>
            <a:prstDash val="solid"/>
          </a:ln>
          <a:effectLst/>
        </p:spPr>
        <p:txBody>
          <a:bodyPr rtlCol="0" anchor="ctr"/>
          <a:lstStyle/>
          <a:p>
            <a:pPr algn="ctr" defTabSz="879931">
              <a:spcBef>
                <a:spcPct val="0"/>
              </a:spcBef>
              <a:spcAft>
                <a:spcPts val="289"/>
              </a:spcAft>
            </a:pPr>
            <a:endParaRPr lang="en-GB" sz="1347" kern="0" dirty="0">
              <a:solidFill>
                <a:srgbClr val="000000">
                  <a:lumMod val="85000"/>
                  <a:lumOff val="15000"/>
                </a:srgbClr>
              </a:solidFill>
              <a:latin typeface="Calibri" panose="020F0502020204030204" pitchFamily="34" charset="0"/>
            </a:endParaRPr>
          </a:p>
        </p:txBody>
      </p:sp>
      <p:sp>
        <p:nvSpPr>
          <p:cNvPr id="255" name="TextBox 254"/>
          <p:cNvSpPr txBox="1"/>
          <p:nvPr/>
        </p:nvSpPr>
        <p:spPr>
          <a:xfrm>
            <a:off x="6604870" y="2209008"/>
            <a:ext cx="578685" cy="88807"/>
          </a:xfrm>
          <a:prstGeom prst="rect">
            <a:avLst/>
          </a:prstGeom>
          <a:solidFill>
            <a:schemeClr val="bg1"/>
          </a:solidFill>
          <a:ln>
            <a:solidFill>
              <a:schemeClr val="bg1"/>
            </a:solidFill>
          </a:ln>
        </p:spPr>
        <p:txBody>
          <a:bodyPr wrap="none" lIns="0" tIns="0" rIns="0" bIns="0" rtlCol="0">
            <a:spAutoFit/>
          </a:bodyPr>
          <a:lstStyle/>
          <a:p>
            <a:r>
              <a:rPr lang="en-US" sz="577" dirty="0">
                <a:latin typeface="Calibri" panose="020F0502020204030204" pitchFamily="34" charset="0"/>
              </a:rPr>
              <a:t>Customer Interface</a:t>
            </a:r>
          </a:p>
        </p:txBody>
      </p:sp>
      <p:sp>
        <p:nvSpPr>
          <p:cNvPr id="256" name="Chevron 255"/>
          <p:cNvSpPr/>
          <p:nvPr/>
        </p:nvSpPr>
        <p:spPr bwMode="auto">
          <a:xfrm>
            <a:off x="6552581" y="2384269"/>
            <a:ext cx="743106" cy="147913"/>
          </a:xfrm>
          <a:prstGeom prst="chevron">
            <a:avLst>
              <a:gd name="adj" fmla="val 20267"/>
            </a:avLst>
          </a:prstGeom>
          <a:solidFill>
            <a:srgbClr val="FFFFFF"/>
          </a:solidFill>
          <a:ln w="9525" cap="flat" cmpd="sng" algn="ctr">
            <a:solidFill>
              <a:srgbClr val="85888B"/>
            </a:solidFill>
            <a:prstDash val="solid"/>
          </a:ln>
          <a:effectLst/>
        </p:spPr>
        <p:txBody>
          <a:bodyPr rtlCol="0" anchor="ctr"/>
          <a:lstStyle/>
          <a:p>
            <a:pPr algn="ctr" defTabSz="879931">
              <a:spcBef>
                <a:spcPct val="0"/>
              </a:spcBef>
              <a:spcAft>
                <a:spcPts val="289"/>
              </a:spcAft>
            </a:pPr>
            <a:endParaRPr lang="en-GB" sz="1347" kern="0" dirty="0">
              <a:solidFill>
                <a:srgbClr val="000000">
                  <a:lumMod val="85000"/>
                  <a:lumOff val="15000"/>
                </a:srgbClr>
              </a:solidFill>
              <a:latin typeface="Calibri" panose="020F0502020204030204" pitchFamily="34" charset="0"/>
            </a:endParaRPr>
          </a:p>
        </p:txBody>
      </p:sp>
      <p:sp>
        <p:nvSpPr>
          <p:cNvPr id="257" name="TextBox 256"/>
          <p:cNvSpPr txBox="1"/>
          <p:nvPr/>
        </p:nvSpPr>
        <p:spPr>
          <a:xfrm>
            <a:off x="6604871" y="2406821"/>
            <a:ext cx="654882" cy="88857"/>
          </a:xfrm>
          <a:prstGeom prst="rect">
            <a:avLst/>
          </a:prstGeom>
          <a:solidFill>
            <a:schemeClr val="bg1"/>
          </a:solidFill>
          <a:ln>
            <a:solidFill>
              <a:schemeClr val="bg1"/>
            </a:solidFill>
          </a:ln>
        </p:spPr>
        <p:txBody>
          <a:bodyPr wrap="square" lIns="0" tIns="0" rIns="0" bIns="0" rtlCol="0">
            <a:spAutoFit/>
          </a:bodyPr>
          <a:lstStyle/>
          <a:p>
            <a:r>
              <a:rPr lang="en-US" sz="577" dirty="0">
                <a:latin typeface="Calibri" panose="020F0502020204030204" pitchFamily="34" charset="0"/>
              </a:rPr>
              <a:t>Customer Interaction </a:t>
            </a:r>
          </a:p>
        </p:txBody>
      </p:sp>
      <p:sp>
        <p:nvSpPr>
          <p:cNvPr id="258" name="Chevron 257"/>
          <p:cNvSpPr/>
          <p:nvPr/>
        </p:nvSpPr>
        <p:spPr bwMode="auto">
          <a:xfrm>
            <a:off x="6552581" y="2566335"/>
            <a:ext cx="758471" cy="147913"/>
          </a:xfrm>
          <a:prstGeom prst="chevron">
            <a:avLst>
              <a:gd name="adj" fmla="val 20267"/>
            </a:avLst>
          </a:prstGeom>
          <a:solidFill>
            <a:srgbClr val="FFFFFF"/>
          </a:solidFill>
          <a:ln w="9525" cap="flat" cmpd="sng" algn="ctr">
            <a:solidFill>
              <a:srgbClr val="85888B"/>
            </a:solidFill>
            <a:prstDash val="solid"/>
          </a:ln>
          <a:effectLst/>
        </p:spPr>
        <p:txBody>
          <a:bodyPr rtlCol="0" anchor="ctr"/>
          <a:lstStyle/>
          <a:p>
            <a:pPr algn="ctr" defTabSz="879931">
              <a:spcBef>
                <a:spcPct val="0"/>
              </a:spcBef>
              <a:spcAft>
                <a:spcPts val="289"/>
              </a:spcAft>
            </a:pPr>
            <a:endParaRPr lang="en-GB" sz="1347" kern="0" dirty="0">
              <a:solidFill>
                <a:srgbClr val="000000">
                  <a:lumMod val="85000"/>
                  <a:lumOff val="15000"/>
                </a:srgbClr>
              </a:solidFill>
              <a:latin typeface="Calibri" panose="020F0502020204030204" pitchFamily="34" charset="0"/>
            </a:endParaRPr>
          </a:p>
        </p:txBody>
      </p:sp>
      <p:sp>
        <p:nvSpPr>
          <p:cNvPr id="259" name="TextBox 258"/>
          <p:cNvSpPr txBox="1"/>
          <p:nvPr/>
        </p:nvSpPr>
        <p:spPr>
          <a:xfrm>
            <a:off x="6604870" y="2593690"/>
            <a:ext cx="610891" cy="88857"/>
          </a:xfrm>
          <a:prstGeom prst="rect">
            <a:avLst/>
          </a:prstGeom>
          <a:solidFill>
            <a:schemeClr val="bg1"/>
          </a:solidFill>
          <a:ln>
            <a:solidFill>
              <a:schemeClr val="bg1"/>
            </a:solidFill>
          </a:ln>
        </p:spPr>
        <p:txBody>
          <a:bodyPr wrap="none" lIns="0" tIns="0" rIns="0" bIns="0" rtlCol="0">
            <a:spAutoFit/>
          </a:bodyPr>
          <a:lstStyle/>
          <a:p>
            <a:r>
              <a:rPr lang="en-US" sz="577" dirty="0">
                <a:latin typeface="Calibri" panose="020F0502020204030204" pitchFamily="34" charset="0"/>
              </a:rPr>
              <a:t>Bill inquiry handling </a:t>
            </a:r>
          </a:p>
        </p:txBody>
      </p:sp>
      <p:sp>
        <p:nvSpPr>
          <p:cNvPr id="260" name="Chevron 259"/>
          <p:cNvSpPr/>
          <p:nvPr/>
        </p:nvSpPr>
        <p:spPr bwMode="auto">
          <a:xfrm>
            <a:off x="6552581" y="2743464"/>
            <a:ext cx="758471" cy="147913"/>
          </a:xfrm>
          <a:prstGeom prst="chevron">
            <a:avLst>
              <a:gd name="adj" fmla="val 20267"/>
            </a:avLst>
          </a:prstGeom>
          <a:solidFill>
            <a:srgbClr val="FFFFFF"/>
          </a:solidFill>
          <a:ln w="9525" cap="flat" cmpd="sng" algn="ctr">
            <a:solidFill>
              <a:srgbClr val="85888B"/>
            </a:solidFill>
            <a:prstDash val="solid"/>
          </a:ln>
          <a:effectLst/>
        </p:spPr>
        <p:txBody>
          <a:bodyPr rtlCol="0" anchor="ctr"/>
          <a:lstStyle/>
          <a:p>
            <a:pPr algn="ctr" defTabSz="879931">
              <a:spcBef>
                <a:spcPct val="0"/>
              </a:spcBef>
              <a:spcAft>
                <a:spcPts val="289"/>
              </a:spcAft>
            </a:pPr>
            <a:endParaRPr lang="en-GB" sz="1347" kern="0" dirty="0">
              <a:solidFill>
                <a:srgbClr val="000000">
                  <a:lumMod val="85000"/>
                  <a:lumOff val="15000"/>
                </a:srgbClr>
              </a:solidFill>
              <a:latin typeface="Calibri" panose="020F0502020204030204" pitchFamily="34" charset="0"/>
            </a:endParaRPr>
          </a:p>
        </p:txBody>
      </p:sp>
      <p:sp>
        <p:nvSpPr>
          <p:cNvPr id="262" name="TextBox 261"/>
          <p:cNvSpPr txBox="1"/>
          <p:nvPr/>
        </p:nvSpPr>
        <p:spPr>
          <a:xfrm>
            <a:off x="6604870" y="2770819"/>
            <a:ext cx="447238" cy="88807"/>
          </a:xfrm>
          <a:prstGeom prst="rect">
            <a:avLst/>
          </a:prstGeom>
          <a:solidFill>
            <a:schemeClr val="bg1"/>
          </a:solidFill>
          <a:ln>
            <a:solidFill>
              <a:schemeClr val="bg1"/>
            </a:solidFill>
          </a:ln>
        </p:spPr>
        <p:txBody>
          <a:bodyPr wrap="none" lIns="0" tIns="0" rIns="0" bIns="0" rtlCol="0">
            <a:spAutoFit/>
          </a:bodyPr>
          <a:lstStyle/>
          <a:p>
            <a:r>
              <a:rPr lang="en-US" sz="577" dirty="0">
                <a:latin typeface="Calibri" panose="020F0502020204030204" pitchFamily="34" charset="0"/>
              </a:rPr>
              <a:t>Order Capture </a:t>
            </a:r>
          </a:p>
        </p:txBody>
      </p:sp>
      <p:pic>
        <p:nvPicPr>
          <p:cNvPr id="263" name="Picture 262"/>
          <p:cNvPicPr>
            <a:picLocks noChangeAspect="1"/>
          </p:cNvPicPr>
          <p:nvPr/>
        </p:nvPicPr>
        <p:blipFill>
          <a:blip r:embed="rId3"/>
          <a:stretch>
            <a:fillRect/>
          </a:stretch>
        </p:blipFill>
        <p:spPr>
          <a:xfrm>
            <a:off x="9392674" y="911746"/>
            <a:ext cx="379498" cy="279630"/>
          </a:xfrm>
          <a:prstGeom prst="rect">
            <a:avLst/>
          </a:prstGeom>
        </p:spPr>
      </p:pic>
      <p:sp>
        <p:nvSpPr>
          <p:cNvPr id="264" name="Oval 263"/>
          <p:cNvSpPr/>
          <p:nvPr/>
        </p:nvSpPr>
        <p:spPr bwMode="auto">
          <a:xfrm>
            <a:off x="5597741" y="831781"/>
            <a:ext cx="452727" cy="443543"/>
          </a:xfrm>
          <a:prstGeom prst="ellipse">
            <a:avLst/>
          </a:prstGeom>
          <a:solidFill>
            <a:srgbClr val="FFFFFF"/>
          </a:solidFill>
          <a:ln w="9525" algn="ctr">
            <a:solidFill>
              <a:schemeClr val="accent1"/>
            </a:solidFill>
            <a:miter lim="800000"/>
            <a:headEnd/>
            <a:tailEnd/>
          </a:ln>
          <a:effectLst/>
        </p:spPr>
        <p:txBody>
          <a:bodyPr wrap="none" rtlCol="0" anchor="ctr"/>
          <a:lstStyle/>
          <a:p>
            <a:pPr marL="259695" indent="-175676">
              <a:lnSpc>
                <a:spcPct val="95000"/>
              </a:lnSpc>
              <a:spcBef>
                <a:spcPct val="20000"/>
              </a:spcBef>
              <a:spcAft>
                <a:spcPct val="10000"/>
              </a:spcAft>
            </a:pPr>
            <a:endParaRPr lang="en-US" sz="1732" b="1">
              <a:solidFill>
                <a:srgbClr val="990AE3"/>
              </a:solidFill>
            </a:endParaRPr>
          </a:p>
        </p:txBody>
      </p:sp>
      <p:sp>
        <p:nvSpPr>
          <p:cNvPr id="265" name="Oval 264"/>
          <p:cNvSpPr/>
          <p:nvPr/>
        </p:nvSpPr>
        <p:spPr bwMode="auto">
          <a:xfrm>
            <a:off x="5003276" y="831781"/>
            <a:ext cx="452727" cy="443543"/>
          </a:xfrm>
          <a:prstGeom prst="ellipse">
            <a:avLst/>
          </a:prstGeom>
          <a:solidFill>
            <a:srgbClr val="FFFFFF"/>
          </a:solidFill>
          <a:ln w="9525" algn="ctr">
            <a:solidFill>
              <a:schemeClr val="accent1"/>
            </a:solidFill>
            <a:miter lim="800000"/>
            <a:headEnd/>
            <a:tailEnd/>
          </a:ln>
          <a:effectLst/>
        </p:spPr>
        <p:txBody>
          <a:bodyPr wrap="none" rtlCol="0" anchor="ctr"/>
          <a:lstStyle/>
          <a:p>
            <a:pPr marL="259695" indent="-175676">
              <a:lnSpc>
                <a:spcPct val="95000"/>
              </a:lnSpc>
              <a:spcBef>
                <a:spcPct val="20000"/>
              </a:spcBef>
              <a:spcAft>
                <a:spcPct val="10000"/>
              </a:spcAft>
            </a:pPr>
            <a:endParaRPr lang="en-US" sz="1732" b="1">
              <a:solidFill>
                <a:srgbClr val="990AE3"/>
              </a:solidFill>
            </a:endParaRPr>
          </a:p>
        </p:txBody>
      </p:sp>
      <p:sp>
        <p:nvSpPr>
          <p:cNvPr id="270" name="Oval 269"/>
          <p:cNvSpPr/>
          <p:nvPr/>
        </p:nvSpPr>
        <p:spPr bwMode="auto">
          <a:xfrm>
            <a:off x="1772647" y="831781"/>
            <a:ext cx="452727" cy="443543"/>
          </a:xfrm>
          <a:prstGeom prst="ellipse">
            <a:avLst/>
          </a:prstGeom>
          <a:solidFill>
            <a:srgbClr val="FFFFFF"/>
          </a:solidFill>
          <a:ln w="9525" algn="ctr">
            <a:solidFill>
              <a:schemeClr val="accent1"/>
            </a:solidFill>
            <a:miter lim="800000"/>
            <a:headEnd/>
            <a:tailEnd/>
          </a:ln>
          <a:effectLst/>
        </p:spPr>
        <p:txBody>
          <a:bodyPr wrap="none" rtlCol="0" anchor="ctr"/>
          <a:lstStyle/>
          <a:p>
            <a:pPr marL="259695" indent="-175676">
              <a:lnSpc>
                <a:spcPct val="95000"/>
              </a:lnSpc>
              <a:spcBef>
                <a:spcPct val="20000"/>
              </a:spcBef>
              <a:spcAft>
                <a:spcPct val="10000"/>
              </a:spcAft>
            </a:pPr>
            <a:endParaRPr lang="en-US" sz="1732" b="1">
              <a:solidFill>
                <a:srgbClr val="990AE3"/>
              </a:solidFill>
            </a:endParaRPr>
          </a:p>
        </p:txBody>
      </p:sp>
      <p:sp>
        <p:nvSpPr>
          <p:cNvPr id="279" name="Oval 278"/>
          <p:cNvSpPr/>
          <p:nvPr/>
        </p:nvSpPr>
        <p:spPr bwMode="auto">
          <a:xfrm>
            <a:off x="3715995" y="831781"/>
            <a:ext cx="452727" cy="443543"/>
          </a:xfrm>
          <a:prstGeom prst="ellipse">
            <a:avLst/>
          </a:prstGeom>
          <a:solidFill>
            <a:srgbClr val="FFFFFF"/>
          </a:solidFill>
          <a:ln w="9525" algn="ctr">
            <a:solidFill>
              <a:schemeClr val="accent1"/>
            </a:solidFill>
            <a:miter lim="800000"/>
            <a:headEnd/>
            <a:tailEnd/>
          </a:ln>
          <a:effectLst/>
        </p:spPr>
        <p:txBody>
          <a:bodyPr wrap="none" rtlCol="0" anchor="ctr"/>
          <a:lstStyle/>
          <a:p>
            <a:pPr marL="259695" indent="-175676">
              <a:lnSpc>
                <a:spcPct val="95000"/>
              </a:lnSpc>
              <a:spcBef>
                <a:spcPct val="20000"/>
              </a:spcBef>
              <a:spcAft>
                <a:spcPct val="10000"/>
              </a:spcAft>
            </a:pPr>
            <a:endParaRPr lang="en-US" sz="1732" b="1">
              <a:solidFill>
                <a:srgbClr val="990AE3"/>
              </a:solidFill>
            </a:endParaRPr>
          </a:p>
        </p:txBody>
      </p:sp>
      <p:sp>
        <p:nvSpPr>
          <p:cNvPr id="287" name="Oval 286"/>
          <p:cNvSpPr/>
          <p:nvPr/>
        </p:nvSpPr>
        <p:spPr bwMode="auto">
          <a:xfrm>
            <a:off x="2382674" y="831781"/>
            <a:ext cx="452727" cy="443543"/>
          </a:xfrm>
          <a:prstGeom prst="ellipse">
            <a:avLst/>
          </a:prstGeom>
          <a:solidFill>
            <a:srgbClr val="FFFFFF"/>
          </a:solidFill>
          <a:ln w="9525" algn="ctr">
            <a:solidFill>
              <a:schemeClr val="accent1"/>
            </a:solidFill>
            <a:miter lim="800000"/>
            <a:headEnd/>
            <a:tailEnd/>
          </a:ln>
          <a:effectLst/>
        </p:spPr>
        <p:txBody>
          <a:bodyPr wrap="none" rtlCol="0" anchor="ctr"/>
          <a:lstStyle/>
          <a:p>
            <a:pPr marL="259695" indent="-175676">
              <a:lnSpc>
                <a:spcPct val="95000"/>
              </a:lnSpc>
              <a:spcBef>
                <a:spcPct val="20000"/>
              </a:spcBef>
              <a:spcAft>
                <a:spcPct val="10000"/>
              </a:spcAft>
            </a:pPr>
            <a:endParaRPr lang="en-US" sz="1732" b="1">
              <a:solidFill>
                <a:srgbClr val="990AE3"/>
              </a:solidFill>
            </a:endParaRPr>
          </a:p>
        </p:txBody>
      </p:sp>
      <p:sp>
        <p:nvSpPr>
          <p:cNvPr id="301" name="Oval 300"/>
          <p:cNvSpPr/>
          <p:nvPr/>
        </p:nvSpPr>
        <p:spPr bwMode="auto">
          <a:xfrm>
            <a:off x="1088969" y="831781"/>
            <a:ext cx="452727" cy="443543"/>
          </a:xfrm>
          <a:prstGeom prst="ellipse">
            <a:avLst/>
          </a:prstGeom>
          <a:solidFill>
            <a:srgbClr val="FFFFFF"/>
          </a:solidFill>
          <a:ln w="9525" algn="ctr">
            <a:solidFill>
              <a:schemeClr val="accent1"/>
            </a:solidFill>
            <a:miter lim="800000"/>
            <a:headEnd/>
            <a:tailEnd/>
          </a:ln>
          <a:effectLst/>
        </p:spPr>
        <p:txBody>
          <a:bodyPr wrap="none" rtlCol="0" anchor="ctr"/>
          <a:lstStyle/>
          <a:p>
            <a:pPr marL="259695" indent="-175676">
              <a:lnSpc>
                <a:spcPct val="95000"/>
              </a:lnSpc>
              <a:spcBef>
                <a:spcPct val="20000"/>
              </a:spcBef>
              <a:spcAft>
                <a:spcPct val="10000"/>
              </a:spcAft>
            </a:pPr>
            <a:endParaRPr lang="en-US" sz="1732" b="1">
              <a:solidFill>
                <a:srgbClr val="990AE3"/>
              </a:solidFill>
            </a:endParaRPr>
          </a:p>
        </p:txBody>
      </p:sp>
      <p:sp>
        <p:nvSpPr>
          <p:cNvPr id="302" name="Oval 301"/>
          <p:cNvSpPr/>
          <p:nvPr/>
        </p:nvSpPr>
        <p:spPr bwMode="auto">
          <a:xfrm>
            <a:off x="3074068" y="831781"/>
            <a:ext cx="452727" cy="443543"/>
          </a:xfrm>
          <a:prstGeom prst="ellipse">
            <a:avLst/>
          </a:prstGeom>
          <a:solidFill>
            <a:srgbClr val="FFFFFF"/>
          </a:solidFill>
          <a:ln w="9525" algn="ctr">
            <a:solidFill>
              <a:schemeClr val="accent1"/>
            </a:solidFill>
            <a:miter lim="800000"/>
            <a:headEnd/>
            <a:tailEnd/>
          </a:ln>
          <a:effectLst/>
        </p:spPr>
        <p:txBody>
          <a:bodyPr wrap="none" rtlCol="0" anchor="ctr"/>
          <a:lstStyle/>
          <a:p>
            <a:pPr marL="259695" indent="-175676">
              <a:lnSpc>
                <a:spcPct val="95000"/>
              </a:lnSpc>
              <a:spcBef>
                <a:spcPct val="20000"/>
              </a:spcBef>
              <a:spcAft>
                <a:spcPct val="10000"/>
              </a:spcAft>
            </a:pPr>
            <a:endParaRPr lang="en-US" sz="1732" b="1">
              <a:solidFill>
                <a:srgbClr val="990AE3"/>
              </a:solidFill>
            </a:endParaRPr>
          </a:p>
        </p:txBody>
      </p:sp>
      <p:pic>
        <p:nvPicPr>
          <p:cNvPr id="303" name="Picture 30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37259" y="909035"/>
            <a:ext cx="299717" cy="299717"/>
          </a:xfrm>
          <a:prstGeom prst="rect">
            <a:avLst/>
          </a:prstGeom>
        </p:spPr>
      </p:pic>
      <p:pic>
        <p:nvPicPr>
          <p:cNvPr id="352" name="Picture 3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68815" y="936281"/>
            <a:ext cx="272471" cy="272471"/>
          </a:xfrm>
          <a:prstGeom prst="rect">
            <a:avLst/>
          </a:prstGeom>
        </p:spPr>
      </p:pic>
      <p:grpSp>
        <p:nvGrpSpPr>
          <p:cNvPr id="353" name="Groupe 585"/>
          <p:cNvGrpSpPr/>
          <p:nvPr/>
        </p:nvGrpSpPr>
        <p:grpSpPr>
          <a:xfrm>
            <a:off x="3778657" y="944411"/>
            <a:ext cx="338304" cy="246966"/>
            <a:chOff x="4467226" y="3211513"/>
            <a:chExt cx="347663" cy="260351"/>
          </a:xfrm>
        </p:grpSpPr>
        <p:sp>
          <p:nvSpPr>
            <p:cNvPr id="354" name="Freeform 311"/>
            <p:cNvSpPr>
              <a:spLocks/>
            </p:cNvSpPr>
            <p:nvPr/>
          </p:nvSpPr>
          <p:spPr bwMode="auto">
            <a:xfrm>
              <a:off x="4467226" y="3263901"/>
              <a:ext cx="77788" cy="60325"/>
            </a:xfrm>
            <a:custGeom>
              <a:avLst/>
              <a:gdLst/>
              <a:ahLst/>
              <a:cxnLst>
                <a:cxn ang="0">
                  <a:pos x="0" y="0"/>
                </a:cxn>
                <a:cxn ang="0">
                  <a:pos x="0" y="11"/>
                </a:cxn>
                <a:cxn ang="0">
                  <a:pos x="20" y="31"/>
                </a:cxn>
                <a:cxn ang="0">
                  <a:pos x="40" y="11"/>
                </a:cxn>
                <a:cxn ang="0">
                  <a:pos x="40" y="0"/>
                </a:cxn>
                <a:cxn ang="0">
                  <a:pos x="0" y="0"/>
                </a:cxn>
              </a:cxnLst>
              <a:rect l="0" t="0" r="r" b="b"/>
              <a:pathLst>
                <a:path w="40" h="31">
                  <a:moveTo>
                    <a:pt x="0" y="0"/>
                  </a:moveTo>
                  <a:cubicBezTo>
                    <a:pt x="0" y="11"/>
                    <a:pt x="0" y="11"/>
                    <a:pt x="0" y="11"/>
                  </a:cubicBezTo>
                  <a:cubicBezTo>
                    <a:pt x="0" y="22"/>
                    <a:pt x="9" y="31"/>
                    <a:pt x="20" y="31"/>
                  </a:cubicBezTo>
                  <a:cubicBezTo>
                    <a:pt x="31" y="31"/>
                    <a:pt x="40" y="22"/>
                    <a:pt x="40" y="11"/>
                  </a:cubicBezTo>
                  <a:cubicBezTo>
                    <a:pt x="40" y="0"/>
                    <a:pt x="40" y="0"/>
                    <a:pt x="40" y="0"/>
                  </a:cubicBezTo>
                  <a:lnTo>
                    <a:pt x="0" y="0"/>
                  </a:lnTo>
                  <a:close/>
                </a:path>
              </a:pathLst>
            </a:custGeom>
            <a:noFill/>
            <a:ln w="19050" cap="rnd">
              <a:solidFill>
                <a:schemeClr val="tx2">
                  <a:lumMod val="75000"/>
                </a:schemeClr>
              </a:solidFill>
              <a:prstDash val="solid"/>
              <a:round/>
              <a:headEnd/>
              <a:tailEnd/>
            </a:ln>
          </p:spPr>
          <p:txBody>
            <a:bodyPr vert="horz" wrap="square" lIns="87986" tIns="43993" rIns="87986" bIns="43993" numCol="1" anchor="t" anchorCtr="0" compatLnSpc="1">
              <a:prstTxWarp prst="textNoShape">
                <a:avLst/>
              </a:prstTxWarp>
            </a:bodyPr>
            <a:lstStyle/>
            <a:p>
              <a:endParaRPr lang="en-US" sz="674">
                <a:solidFill>
                  <a:prstClr val="black"/>
                </a:solidFill>
                <a:cs typeface="Arial" pitchFamily="34" charset="0"/>
              </a:endParaRPr>
            </a:p>
          </p:txBody>
        </p:sp>
        <p:sp>
          <p:nvSpPr>
            <p:cNvPr id="355" name="Freeform 312"/>
            <p:cNvSpPr>
              <a:spLocks/>
            </p:cNvSpPr>
            <p:nvPr/>
          </p:nvSpPr>
          <p:spPr bwMode="auto">
            <a:xfrm>
              <a:off x="4559301" y="3263901"/>
              <a:ext cx="77788" cy="60325"/>
            </a:xfrm>
            <a:custGeom>
              <a:avLst/>
              <a:gdLst/>
              <a:ahLst/>
              <a:cxnLst>
                <a:cxn ang="0">
                  <a:pos x="0" y="0"/>
                </a:cxn>
                <a:cxn ang="0">
                  <a:pos x="0" y="11"/>
                </a:cxn>
                <a:cxn ang="0">
                  <a:pos x="20" y="31"/>
                </a:cxn>
                <a:cxn ang="0">
                  <a:pos x="40" y="11"/>
                </a:cxn>
                <a:cxn ang="0">
                  <a:pos x="40" y="0"/>
                </a:cxn>
                <a:cxn ang="0">
                  <a:pos x="0" y="0"/>
                </a:cxn>
              </a:cxnLst>
              <a:rect l="0" t="0" r="r" b="b"/>
              <a:pathLst>
                <a:path w="40" h="31">
                  <a:moveTo>
                    <a:pt x="0" y="0"/>
                  </a:moveTo>
                  <a:cubicBezTo>
                    <a:pt x="0" y="11"/>
                    <a:pt x="0" y="11"/>
                    <a:pt x="0" y="11"/>
                  </a:cubicBezTo>
                  <a:cubicBezTo>
                    <a:pt x="0" y="22"/>
                    <a:pt x="9" y="31"/>
                    <a:pt x="20" y="31"/>
                  </a:cubicBezTo>
                  <a:cubicBezTo>
                    <a:pt x="31" y="31"/>
                    <a:pt x="40" y="22"/>
                    <a:pt x="40" y="11"/>
                  </a:cubicBezTo>
                  <a:cubicBezTo>
                    <a:pt x="40" y="0"/>
                    <a:pt x="40" y="0"/>
                    <a:pt x="40" y="0"/>
                  </a:cubicBezTo>
                  <a:lnTo>
                    <a:pt x="0" y="0"/>
                  </a:lnTo>
                  <a:close/>
                </a:path>
              </a:pathLst>
            </a:custGeom>
            <a:noFill/>
            <a:ln w="19050" cap="rnd">
              <a:solidFill>
                <a:schemeClr val="tx2">
                  <a:lumMod val="75000"/>
                </a:schemeClr>
              </a:solidFill>
              <a:prstDash val="solid"/>
              <a:round/>
              <a:headEnd/>
              <a:tailEnd/>
            </a:ln>
          </p:spPr>
          <p:txBody>
            <a:bodyPr vert="horz" wrap="square" lIns="87986" tIns="43993" rIns="87986" bIns="43993" numCol="1" anchor="t" anchorCtr="0" compatLnSpc="1">
              <a:prstTxWarp prst="textNoShape">
                <a:avLst/>
              </a:prstTxWarp>
            </a:bodyPr>
            <a:lstStyle/>
            <a:p>
              <a:endParaRPr lang="en-US" sz="674">
                <a:solidFill>
                  <a:prstClr val="black"/>
                </a:solidFill>
                <a:cs typeface="Arial" pitchFamily="34" charset="0"/>
              </a:endParaRPr>
            </a:p>
          </p:txBody>
        </p:sp>
        <p:sp>
          <p:nvSpPr>
            <p:cNvPr id="382" name="Freeform 313"/>
            <p:cNvSpPr>
              <a:spLocks/>
            </p:cNvSpPr>
            <p:nvPr/>
          </p:nvSpPr>
          <p:spPr bwMode="auto">
            <a:xfrm>
              <a:off x="4648201" y="3263901"/>
              <a:ext cx="77788" cy="60325"/>
            </a:xfrm>
            <a:custGeom>
              <a:avLst/>
              <a:gdLst/>
              <a:ahLst/>
              <a:cxnLst>
                <a:cxn ang="0">
                  <a:pos x="0" y="0"/>
                </a:cxn>
                <a:cxn ang="0">
                  <a:pos x="0" y="11"/>
                </a:cxn>
                <a:cxn ang="0">
                  <a:pos x="20" y="31"/>
                </a:cxn>
                <a:cxn ang="0">
                  <a:pos x="40" y="11"/>
                </a:cxn>
                <a:cxn ang="0">
                  <a:pos x="40" y="0"/>
                </a:cxn>
                <a:cxn ang="0">
                  <a:pos x="0" y="0"/>
                </a:cxn>
              </a:cxnLst>
              <a:rect l="0" t="0" r="r" b="b"/>
              <a:pathLst>
                <a:path w="40" h="31">
                  <a:moveTo>
                    <a:pt x="0" y="0"/>
                  </a:moveTo>
                  <a:cubicBezTo>
                    <a:pt x="0" y="11"/>
                    <a:pt x="0" y="11"/>
                    <a:pt x="0" y="11"/>
                  </a:cubicBezTo>
                  <a:cubicBezTo>
                    <a:pt x="0" y="22"/>
                    <a:pt x="9" y="31"/>
                    <a:pt x="20" y="31"/>
                  </a:cubicBezTo>
                  <a:cubicBezTo>
                    <a:pt x="31" y="31"/>
                    <a:pt x="40" y="22"/>
                    <a:pt x="40" y="11"/>
                  </a:cubicBezTo>
                  <a:cubicBezTo>
                    <a:pt x="40" y="0"/>
                    <a:pt x="40" y="0"/>
                    <a:pt x="40" y="0"/>
                  </a:cubicBezTo>
                  <a:lnTo>
                    <a:pt x="0" y="0"/>
                  </a:lnTo>
                  <a:close/>
                </a:path>
              </a:pathLst>
            </a:custGeom>
            <a:noFill/>
            <a:ln w="19050" cap="rnd">
              <a:solidFill>
                <a:schemeClr val="tx2">
                  <a:lumMod val="75000"/>
                </a:schemeClr>
              </a:solidFill>
              <a:prstDash val="solid"/>
              <a:round/>
              <a:headEnd/>
              <a:tailEnd/>
            </a:ln>
          </p:spPr>
          <p:txBody>
            <a:bodyPr vert="horz" wrap="square" lIns="87986" tIns="43993" rIns="87986" bIns="43993" numCol="1" anchor="t" anchorCtr="0" compatLnSpc="1">
              <a:prstTxWarp prst="textNoShape">
                <a:avLst/>
              </a:prstTxWarp>
            </a:bodyPr>
            <a:lstStyle/>
            <a:p>
              <a:endParaRPr lang="en-US" sz="674">
                <a:solidFill>
                  <a:prstClr val="black"/>
                </a:solidFill>
                <a:cs typeface="Arial" pitchFamily="34" charset="0"/>
              </a:endParaRPr>
            </a:p>
          </p:txBody>
        </p:sp>
        <p:sp>
          <p:nvSpPr>
            <p:cNvPr id="383" name="Freeform 314"/>
            <p:cNvSpPr>
              <a:spLocks/>
            </p:cNvSpPr>
            <p:nvPr/>
          </p:nvSpPr>
          <p:spPr bwMode="auto">
            <a:xfrm>
              <a:off x="4737101" y="3263901"/>
              <a:ext cx="77788" cy="60325"/>
            </a:xfrm>
            <a:custGeom>
              <a:avLst/>
              <a:gdLst/>
              <a:ahLst/>
              <a:cxnLst>
                <a:cxn ang="0">
                  <a:pos x="0" y="0"/>
                </a:cxn>
                <a:cxn ang="0">
                  <a:pos x="0" y="11"/>
                </a:cxn>
                <a:cxn ang="0">
                  <a:pos x="20" y="31"/>
                </a:cxn>
                <a:cxn ang="0">
                  <a:pos x="40" y="11"/>
                </a:cxn>
                <a:cxn ang="0">
                  <a:pos x="40" y="0"/>
                </a:cxn>
                <a:cxn ang="0">
                  <a:pos x="0" y="0"/>
                </a:cxn>
              </a:cxnLst>
              <a:rect l="0" t="0" r="r" b="b"/>
              <a:pathLst>
                <a:path w="40" h="31">
                  <a:moveTo>
                    <a:pt x="0" y="0"/>
                  </a:moveTo>
                  <a:cubicBezTo>
                    <a:pt x="0" y="11"/>
                    <a:pt x="0" y="11"/>
                    <a:pt x="0" y="11"/>
                  </a:cubicBezTo>
                  <a:cubicBezTo>
                    <a:pt x="0" y="22"/>
                    <a:pt x="9" y="31"/>
                    <a:pt x="20" y="31"/>
                  </a:cubicBezTo>
                  <a:cubicBezTo>
                    <a:pt x="31" y="31"/>
                    <a:pt x="40" y="22"/>
                    <a:pt x="40" y="11"/>
                  </a:cubicBezTo>
                  <a:cubicBezTo>
                    <a:pt x="40" y="0"/>
                    <a:pt x="40" y="0"/>
                    <a:pt x="40" y="0"/>
                  </a:cubicBezTo>
                  <a:lnTo>
                    <a:pt x="0" y="0"/>
                  </a:lnTo>
                  <a:close/>
                </a:path>
              </a:pathLst>
            </a:custGeom>
            <a:noFill/>
            <a:ln w="19050" cap="rnd">
              <a:solidFill>
                <a:schemeClr val="tx2">
                  <a:lumMod val="75000"/>
                </a:schemeClr>
              </a:solidFill>
              <a:prstDash val="solid"/>
              <a:round/>
              <a:headEnd/>
              <a:tailEnd/>
            </a:ln>
          </p:spPr>
          <p:txBody>
            <a:bodyPr vert="horz" wrap="square" lIns="87986" tIns="43993" rIns="87986" bIns="43993" numCol="1" anchor="t" anchorCtr="0" compatLnSpc="1">
              <a:prstTxWarp prst="textNoShape">
                <a:avLst/>
              </a:prstTxWarp>
            </a:bodyPr>
            <a:lstStyle/>
            <a:p>
              <a:endParaRPr lang="en-US" sz="674">
                <a:solidFill>
                  <a:prstClr val="black"/>
                </a:solidFill>
                <a:cs typeface="Arial" pitchFamily="34" charset="0"/>
              </a:endParaRPr>
            </a:p>
          </p:txBody>
        </p:sp>
        <p:sp>
          <p:nvSpPr>
            <p:cNvPr id="393" name="Rectangle 315"/>
            <p:cNvSpPr>
              <a:spLocks noChangeArrowheads="1"/>
            </p:cNvSpPr>
            <p:nvPr/>
          </p:nvSpPr>
          <p:spPr bwMode="auto">
            <a:xfrm>
              <a:off x="4683126" y="3340101"/>
              <a:ext cx="71438" cy="131763"/>
            </a:xfrm>
            <a:prstGeom prst="rect">
              <a:avLst/>
            </a:prstGeom>
            <a:noFill/>
            <a:ln w="19050" cap="rnd">
              <a:solidFill>
                <a:schemeClr val="tx2">
                  <a:lumMod val="75000"/>
                </a:schemeClr>
              </a:solidFill>
              <a:prstDash val="solid"/>
              <a:round/>
              <a:headEnd/>
              <a:tailEnd/>
            </a:ln>
          </p:spPr>
          <p:txBody>
            <a:bodyPr vert="horz" wrap="square" lIns="87986" tIns="43993" rIns="87986" bIns="43993" numCol="1" anchor="t" anchorCtr="0" compatLnSpc="1">
              <a:prstTxWarp prst="textNoShape">
                <a:avLst/>
              </a:prstTxWarp>
            </a:bodyPr>
            <a:lstStyle/>
            <a:p>
              <a:endParaRPr lang="en-US" sz="674">
                <a:solidFill>
                  <a:prstClr val="black"/>
                </a:solidFill>
                <a:cs typeface="Arial" pitchFamily="34" charset="0"/>
              </a:endParaRPr>
            </a:p>
          </p:txBody>
        </p:sp>
        <p:sp>
          <p:nvSpPr>
            <p:cNvPr id="394" name="Freeform 316"/>
            <p:cNvSpPr>
              <a:spLocks/>
            </p:cNvSpPr>
            <p:nvPr/>
          </p:nvSpPr>
          <p:spPr bwMode="auto">
            <a:xfrm>
              <a:off x="4760914" y="3325813"/>
              <a:ext cx="26988" cy="146050"/>
            </a:xfrm>
            <a:custGeom>
              <a:avLst/>
              <a:gdLst/>
              <a:ahLst/>
              <a:cxnLst>
                <a:cxn ang="0">
                  <a:pos x="0" y="92"/>
                </a:cxn>
                <a:cxn ang="0">
                  <a:pos x="17" y="92"/>
                </a:cxn>
                <a:cxn ang="0">
                  <a:pos x="17" y="0"/>
                </a:cxn>
              </a:cxnLst>
              <a:rect l="0" t="0" r="r" b="b"/>
              <a:pathLst>
                <a:path w="17" h="92">
                  <a:moveTo>
                    <a:pt x="0" y="92"/>
                  </a:moveTo>
                  <a:lnTo>
                    <a:pt x="17" y="92"/>
                  </a:lnTo>
                  <a:lnTo>
                    <a:pt x="17" y="0"/>
                  </a:lnTo>
                </a:path>
              </a:pathLst>
            </a:custGeom>
            <a:noFill/>
            <a:ln w="19050" cap="rnd">
              <a:solidFill>
                <a:schemeClr val="tx2">
                  <a:lumMod val="75000"/>
                </a:schemeClr>
              </a:solidFill>
              <a:prstDash val="solid"/>
              <a:round/>
              <a:headEnd/>
              <a:tailEnd/>
            </a:ln>
          </p:spPr>
          <p:txBody>
            <a:bodyPr vert="horz" wrap="square" lIns="87986" tIns="43993" rIns="87986" bIns="43993" numCol="1" anchor="t" anchorCtr="0" compatLnSpc="1">
              <a:prstTxWarp prst="textNoShape">
                <a:avLst/>
              </a:prstTxWarp>
            </a:bodyPr>
            <a:lstStyle/>
            <a:p>
              <a:endParaRPr lang="en-US" sz="674">
                <a:solidFill>
                  <a:prstClr val="black"/>
                </a:solidFill>
                <a:cs typeface="Arial" pitchFamily="34" charset="0"/>
              </a:endParaRPr>
            </a:p>
          </p:txBody>
        </p:sp>
        <p:sp>
          <p:nvSpPr>
            <p:cNvPr id="397" name="Freeform 317"/>
            <p:cNvSpPr>
              <a:spLocks/>
            </p:cNvSpPr>
            <p:nvPr/>
          </p:nvSpPr>
          <p:spPr bwMode="auto">
            <a:xfrm>
              <a:off x="4491039" y="3325813"/>
              <a:ext cx="104775" cy="146050"/>
            </a:xfrm>
            <a:custGeom>
              <a:avLst/>
              <a:gdLst/>
              <a:ahLst/>
              <a:cxnLst>
                <a:cxn ang="0">
                  <a:pos x="0" y="0"/>
                </a:cxn>
                <a:cxn ang="0">
                  <a:pos x="0" y="92"/>
                </a:cxn>
                <a:cxn ang="0">
                  <a:pos x="66" y="92"/>
                </a:cxn>
              </a:cxnLst>
              <a:rect l="0" t="0" r="r" b="b"/>
              <a:pathLst>
                <a:path w="66" h="92">
                  <a:moveTo>
                    <a:pt x="0" y="0"/>
                  </a:moveTo>
                  <a:lnTo>
                    <a:pt x="0" y="92"/>
                  </a:lnTo>
                  <a:lnTo>
                    <a:pt x="66" y="92"/>
                  </a:lnTo>
                </a:path>
              </a:pathLst>
            </a:custGeom>
            <a:noFill/>
            <a:ln w="19050" cap="rnd">
              <a:solidFill>
                <a:schemeClr val="tx2">
                  <a:lumMod val="75000"/>
                </a:schemeClr>
              </a:solidFill>
              <a:prstDash val="solid"/>
              <a:round/>
              <a:headEnd/>
              <a:tailEnd/>
            </a:ln>
          </p:spPr>
          <p:txBody>
            <a:bodyPr vert="horz" wrap="square" lIns="87986" tIns="43993" rIns="87986" bIns="43993" numCol="1" anchor="t" anchorCtr="0" compatLnSpc="1">
              <a:prstTxWarp prst="textNoShape">
                <a:avLst/>
              </a:prstTxWarp>
            </a:bodyPr>
            <a:lstStyle/>
            <a:p>
              <a:endParaRPr lang="en-US" sz="674">
                <a:solidFill>
                  <a:prstClr val="black"/>
                </a:solidFill>
                <a:cs typeface="Arial" pitchFamily="34" charset="0"/>
              </a:endParaRPr>
            </a:p>
          </p:txBody>
        </p:sp>
        <p:sp>
          <p:nvSpPr>
            <p:cNvPr id="398" name="Line 318"/>
            <p:cNvSpPr>
              <a:spLocks noChangeShapeType="1"/>
            </p:cNvSpPr>
            <p:nvPr/>
          </p:nvSpPr>
          <p:spPr bwMode="auto">
            <a:xfrm flipV="1">
              <a:off x="4549776" y="3365501"/>
              <a:ext cx="73025" cy="44450"/>
            </a:xfrm>
            <a:prstGeom prst="line">
              <a:avLst/>
            </a:prstGeom>
            <a:noFill/>
            <a:ln w="19050" cap="rnd">
              <a:solidFill>
                <a:schemeClr val="tx2">
                  <a:lumMod val="75000"/>
                </a:schemeClr>
              </a:solidFill>
              <a:prstDash val="solid"/>
              <a:round/>
              <a:headEnd/>
              <a:tailEnd/>
            </a:ln>
          </p:spPr>
          <p:txBody>
            <a:bodyPr vert="horz" wrap="square" lIns="87986" tIns="43993" rIns="87986" bIns="43993" numCol="1" anchor="t" anchorCtr="0" compatLnSpc="1">
              <a:prstTxWarp prst="textNoShape">
                <a:avLst/>
              </a:prstTxWarp>
            </a:bodyPr>
            <a:lstStyle/>
            <a:p>
              <a:endParaRPr lang="en-US" sz="674">
                <a:solidFill>
                  <a:prstClr val="black"/>
                </a:solidFill>
                <a:cs typeface="Arial" pitchFamily="34" charset="0"/>
              </a:endParaRPr>
            </a:p>
          </p:txBody>
        </p:sp>
        <p:sp>
          <p:nvSpPr>
            <p:cNvPr id="399" name="Line 319"/>
            <p:cNvSpPr>
              <a:spLocks noChangeShapeType="1"/>
            </p:cNvSpPr>
            <p:nvPr/>
          </p:nvSpPr>
          <p:spPr bwMode="auto">
            <a:xfrm flipV="1">
              <a:off x="4562476" y="3394076"/>
              <a:ext cx="74613" cy="44450"/>
            </a:xfrm>
            <a:prstGeom prst="line">
              <a:avLst/>
            </a:prstGeom>
            <a:noFill/>
            <a:ln w="19050" cap="rnd">
              <a:solidFill>
                <a:schemeClr val="tx2">
                  <a:lumMod val="75000"/>
                </a:schemeClr>
              </a:solidFill>
              <a:prstDash val="solid"/>
              <a:round/>
              <a:headEnd/>
              <a:tailEnd/>
            </a:ln>
          </p:spPr>
          <p:txBody>
            <a:bodyPr vert="horz" wrap="square" lIns="87986" tIns="43993" rIns="87986" bIns="43993" numCol="1" anchor="t" anchorCtr="0" compatLnSpc="1">
              <a:prstTxWarp prst="textNoShape">
                <a:avLst/>
              </a:prstTxWarp>
            </a:bodyPr>
            <a:lstStyle/>
            <a:p>
              <a:endParaRPr lang="en-US" sz="674">
                <a:solidFill>
                  <a:prstClr val="black"/>
                </a:solidFill>
                <a:cs typeface="Arial" pitchFamily="34" charset="0"/>
              </a:endParaRPr>
            </a:p>
          </p:txBody>
        </p:sp>
        <p:sp>
          <p:nvSpPr>
            <p:cNvPr id="400" name="Freeform 320"/>
            <p:cNvSpPr>
              <a:spLocks/>
            </p:cNvSpPr>
            <p:nvPr/>
          </p:nvSpPr>
          <p:spPr bwMode="auto">
            <a:xfrm>
              <a:off x="4470401" y="3211513"/>
              <a:ext cx="342900" cy="50800"/>
            </a:xfrm>
            <a:custGeom>
              <a:avLst/>
              <a:gdLst/>
              <a:ahLst/>
              <a:cxnLst>
                <a:cxn ang="0">
                  <a:pos x="0" y="32"/>
                </a:cxn>
                <a:cxn ang="0">
                  <a:pos x="35" y="0"/>
                </a:cxn>
                <a:cxn ang="0">
                  <a:pos x="180" y="0"/>
                </a:cxn>
                <a:cxn ang="0">
                  <a:pos x="216" y="31"/>
                </a:cxn>
              </a:cxnLst>
              <a:rect l="0" t="0" r="r" b="b"/>
              <a:pathLst>
                <a:path w="216" h="32">
                  <a:moveTo>
                    <a:pt x="0" y="32"/>
                  </a:moveTo>
                  <a:lnTo>
                    <a:pt x="35" y="0"/>
                  </a:lnTo>
                  <a:lnTo>
                    <a:pt x="180" y="0"/>
                  </a:lnTo>
                  <a:lnTo>
                    <a:pt x="216" y="31"/>
                  </a:lnTo>
                </a:path>
              </a:pathLst>
            </a:custGeom>
            <a:noFill/>
            <a:ln w="19050" cap="rnd">
              <a:solidFill>
                <a:schemeClr val="tx2">
                  <a:lumMod val="75000"/>
                </a:schemeClr>
              </a:solidFill>
              <a:prstDash val="solid"/>
              <a:round/>
              <a:headEnd/>
              <a:tailEnd/>
            </a:ln>
          </p:spPr>
          <p:txBody>
            <a:bodyPr vert="horz" wrap="square" lIns="87986" tIns="43993" rIns="87986" bIns="43993" numCol="1" anchor="t" anchorCtr="0" compatLnSpc="1">
              <a:prstTxWarp prst="textNoShape">
                <a:avLst/>
              </a:prstTxWarp>
            </a:bodyPr>
            <a:lstStyle/>
            <a:p>
              <a:endParaRPr lang="en-US" sz="674">
                <a:solidFill>
                  <a:prstClr val="black"/>
                </a:solidFill>
                <a:cs typeface="Arial" pitchFamily="34" charset="0"/>
              </a:endParaRPr>
            </a:p>
          </p:txBody>
        </p:sp>
      </p:grpSp>
      <p:sp>
        <p:nvSpPr>
          <p:cNvPr id="403" name="Oval 402"/>
          <p:cNvSpPr/>
          <p:nvPr/>
        </p:nvSpPr>
        <p:spPr bwMode="auto">
          <a:xfrm>
            <a:off x="4363498" y="831781"/>
            <a:ext cx="452727" cy="443543"/>
          </a:xfrm>
          <a:prstGeom prst="ellipse">
            <a:avLst/>
          </a:prstGeom>
          <a:solidFill>
            <a:srgbClr val="FFFFFF"/>
          </a:solidFill>
          <a:ln w="9525" algn="ctr">
            <a:solidFill>
              <a:schemeClr val="accent1"/>
            </a:solidFill>
            <a:miter lim="800000"/>
            <a:headEnd/>
            <a:tailEnd/>
          </a:ln>
          <a:effectLst/>
        </p:spPr>
        <p:txBody>
          <a:bodyPr wrap="none" rtlCol="0" anchor="ctr"/>
          <a:lstStyle/>
          <a:p>
            <a:pPr marL="259695" indent="-175676">
              <a:lnSpc>
                <a:spcPct val="95000"/>
              </a:lnSpc>
              <a:spcBef>
                <a:spcPct val="20000"/>
              </a:spcBef>
              <a:spcAft>
                <a:spcPct val="10000"/>
              </a:spcAft>
            </a:pPr>
            <a:endParaRPr lang="en-US" sz="1732" b="1">
              <a:solidFill>
                <a:srgbClr val="990AE3"/>
              </a:solidFill>
            </a:endParaRPr>
          </a:p>
        </p:txBody>
      </p:sp>
      <p:grpSp>
        <p:nvGrpSpPr>
          <p:cNvPr id="408" name="Group 407"/>
          <p:cNvGrpSpPr/>
          <p:nvPr/>
        </p:nvGrpSpPr>
        <p:grpSpPr>
          <a:xfrm>
            <a:off x="5070449" y="867531"/>
            <a:ext cx="319877" cy="339449"/>
            <a:chOff x="7737493" y="1198369"/>
            <a:chExt cx="337387" cy="388663"/>
          </a:xfrm>
        </p:grpSpPr>
        <p:grpSp>
          <p:nvGrpSpPr>
            <p:cNvPr id="425" name="Groupe 166"/>
            <p:cNvGrpSpPr/>
            <p:nvPr/>
          </p:nvGrpSpPr>
          <p:grpSpPr>
            <a:xfrm>
              <a:off x="7737493" y="1198369"/>
              <a:ext cx="229976" cy="291888"/>
              <a:chOff x="5391150" y="3100388"/>
              <a:chExt cx="241300" cy="373063"/>
            </a:xfrm>
          </p:grpSpPr>
          <p:sp>
            <p:nvSpPr>
              <p:cNvPr id="437" name="Freeform 620"/>
              <p:cNvSpPr>
                <a:spLocks/>
              </p:cNvSpPr>
              <p:nvPr/>
            </p:nvSpPr>
            <p:spPr bwMode="auto">
              <a:xfrm>
                <a:off x="5391150" y="3190875"/>
                <a:ext cx="153988" cy="282575"/>
              </a:xfrm>
              <a:custGeom>
                <a:avLst/>
                <a:gdLst/>
                <a:ahLst/>
                <a:cxnLst>
                  <a:cxn ang="0">
                    <a:pos x="61" y="146"/>
                  </a:cxn>
                  <a:cxn ang="0">
                    <a:pos x="18" y="146"/>
                  </a:cxn>
                  <a:cxn ang="0">
                    <a:pos x="0" y="128"/>
                  </a:cxn>
                  <a:cxn ang="0">
                    <a:pos x="0" y="17"/>
                  </a:cxn>
                  <a:cxn ang="0">
                    <a:pos x="18" y="0"/>
                  </a:cxn>
                  <a:cxn ang="0">
                    <a:pos x="61" y="0"/>
                  </a:cxn>
                  <a:cxn ang="0">
                    <a:pos x="79" y="17"/>
                  </a:cxn>
                  <a:cxn ang="0">
                    <a:pos x="79" y="145"/>
                  </a:cxn>
                </a:cxnLst>
                <a:rect l="0" t="0" r="r" b="b"/>
                <a:pathLst>
                  <a:path w="79" h="146">
                    <a:moveTo>
                      <a:pt x="61" y="146"/>
                    </a:moveTo>
                    <a:cubicBezTo>
                      <a:pt x="18" y="146"/>
                      <a:pt x="18" y="146"/>
                      <a:pt x="18" y="146"/>
                    </a:cubicBezTo>
                    <a:cubicBezTo>
                      <a:pt x="8" y="146"/>
                      <a:pt x="0" y="138"/>
                      <a:pt x="0" y="128"/>
                    </a:cubicBezTo>
                    <a:cubicBezTo>
                      <a:pt x="0" y="17"/>
                      <a:pt x="0" y="17"/>
                      <a:pt x="0" y="17"/>
                    </a:cubicBezTo>
                    <a:cubicBezTo>
                      <a:pt x="0" y="8"/>
                      <a:pt x="8" y="0"/>
                      <a:pt x="18" y="0"/>
                    </a:cubicBezTo>
                    <a:cubicBezTo>
                      <a:pt x="61" y="0"/>
                      <a:pt x="61" y="0"/>
                      <a:pt x="61" y="0"/>
                    </a:cubicBezTo>
                    <a:cubicBezTo>
                      <a:pt x="71" y="0"/>
                      <a:pt x="79" y="8"/>
                      <a:pt x="79" y="17"/>
                    </a:cubicBezTo>
                    <a:cubicBezTo>
                      <a:pt x="79" y="145"/>
                      <a:pt x="79" y="145"/>
                      <a:pt x="79" y="145"/>
                    </a:cubicBezTo>
                  </a:path>
                </a:pathLst>
              </a:custGeom>
              <a:noFill/>
              <a:ln w="12700" cap="rnd">
                <a:solidFill>
                  <a:schemeClr val="accent1"/>
                </a:solidFill>
                <a:prstDash val="solid"/>
                <a:round/>
                <a:headEnd/>
                <a:tailEnd/>
              </a:ln>
            </p:spPr>
            <p:txBody>
              <a:bodyPr vert="horz" wrap="square" lIns="87986" tIns="43993" rIns="87986" bIns="43993" numCol="1" anchor="t" anchorCtr="0" compatLnSpc="1">
                <a:prstTxWarp prst="textNoShape">
                  <a:avLst/>
                </a:prstTxWarp>
              </a:bodyPr>
              <a:lstStyle/>
              <a:p>
                <a:endParaRPr lang="en-US" sz="1732">
                  <a:solidFill>
                    <a:prstClr val="black"/>
                  </a:solidFill>
                  <a:cs typeface="Arial" pitchFamily="34" charset="0"/>
                </a:endParaRPr>
              </a:p>
            </p:txBody>
          </p:sp>
          <p:sp>
            <p:nvSpPr>
              <p:cNvPr id="438" name="Freeform 621"/>
              <p:cNvSpPr>
                <a:spLocks/>
              </p:cNvSpPr>
              <p:nvPr/>
            </p:nvSpPr>
            <p:spPr bwMode="auto">
              <a:xfrm>
                <a:off x="5414963" y="3211513"/>
                <a:ext cx="106363" cy="261938"/>
              </a:xfrm>
              <a:custGeom>
                <a:avLst/>
                <a:gdLst/>
                <a:ahLst/>
                <a:cxnLst>
                  <a:cxn ang="0">
                    <a:pos x="20" y="119"/>
                  </a:cxn>
                  <a:cxn ang="0">
                    <a:pos x="28" y="127"/>
                  </a:cxn>
                  <a:cxn ang="0">
                    <a:pos x="36" y="119"/>
                  </a:cxn>
                  <a:cxn ang="0">
                    <a:pos x="28" y="111"/>
                  </a:cxn>
                  <a:cxn ang="0">
                    <a:pos x="6" y="111"/>
                  </a:cxn>
                  <a:cxn ang="0">
                    <a:pos x="0" y="106"/>
                  </a:cxn>
                  <a:cxn ang="0">
                    <a:pos x="0" y="6"/>
                  </a:cxn>
                  <a:cxn ang="0">
                    <a:pos x="6" y="0"/>
                  </a:cxn>
                  <a:cxn ang="0">
                    <a:pos x="49" y="0"/>
                  </a:cxn>
                  <a:cxn ang="0">
                    <a:pos x="55" y="6"/>
                  </a:cxn>
                  <a:cxn ang="0">
                    <a:pos x="55" y="129"/>
                  </a:cxn>
                  <a:cxn ang="0">
                    <a:pos x="49" y="135"/>
                  </a:cxn>
                </a:cxnLst>
                <a:rect l="0" t="0" r="r" b="b"/>
                <a:pathLst>
                  <a:path w="55" h="135">
                    <a:moveTo>
                      <a:pt x="20" y="119"/>
                    </a:moveTo>
                    <a:cubicBezTo>
                      <a:pt x="20" y="124"/>
                      <a:pt x="23" y="127"/>
                      <a:pt x="28" y="127"/>
                    </a:cubicBezTo>
                    <a:cubicBezTo>
                      <a:pt x="32" y="127"/>
                      <a:pt x="36" y="124"/>
                      <a:pt x="36" y="119"/>
                    </a:cubicBezTo>
                    <a:cubicBezTo>
                      <a:pt x="36" y="115"/>
                      <a:pt x="32" y="111"/>
                      <a:pt x="28" y="111"/>
                    </a:cubicBezTo>
                    <a:cubicBezTo>
                      <a:pt x="6" y="111"/>
                      <a:pt x="6" y="111"/>
                      <a:pt x="6" y="111"/>
                    </a:cubicBezTo>
                    <a:cubicBezTo>
                      <a:pt x="3" y="111"/>
                      <a:pt x="0" y="109"/>
                      <a:pt x="0" y="106"/>
                    </a:cubicBezTo>
                    <a:cubicBezTo>
                      <a:pt x="0" y="6"/>
                      <a:pt x="0" y="6"/>
                      <a:pt x="0" y="6"/>
                    </a:cubicBezTo>
                    <a:cubicBezTo>
                      <a:pt x="0" y="3"/>
                      <a:pt x="3" y="0"/>
                      <a:pt x="6" y="0"/>
                    </a:cubicBezTo>
                    <a:cubicBezTo>
                      <a:pt x="49" y="0"/>
                      <a:pt x="49" y="0"/>
                      <a:pt x="49" y="0"/>
                    </a:cubicBezTo>
                    <a:cubicBezTo>
                      <a:pt x="53" y="0"/>
                      <a:pt x="55" y="3"/>
                      <a:pt x="55" y="6"/>
                    </a:cubicBezTo>
                    <a:cubicBezTo>
                      <a:pt x="55" y="129"/>
                      <a:pt x="55" y="129"/>
                      <a:pt x="55" y="129"/>
                    </a:cubicBezTo>
                    <a:cubicBezTo>
                      <a:pt x="55" y="132"/>
                      <a:pt x="53" y="135"/>
                      <a:pt x="49" y="135"/>
                    </a:cubicBezTo>
                  </a:path>
                </a:pathLst>
              </a:custGeom>
              <a:noFill/>
              <a:ln w="12700" cap="rnd">
                <a:solidFill>
                  <a:schemeClr val="accent1"/>
                </a:solidFill>
                <a:prstDash val="solid"/>
                <a:round/>
                <a:headEnd/>
                <a:tailEnd/>
              </a:ln>
            </p:spPr>
            <p:txBody>
              <a:bodyPr vert="horz" wrap="square" lIns="87986" tIns="43993" rIns="87986" bIns="43993" numCol="1" anchor="t" anchorCtr="0" compatLnSpc="1">
                <a:prstTxWarp prst="textNoShape">
                  <a:avLst/>
                </a:prstTxWarp>
              </a:bodyPr>
              <a:lstStyle/>
              <a:p>
                <a:endParaRPr lang="en-US" sz="1732">
                  <a:solidFill>
                    <a:prstClr val="black"/>
                  </a:solidFill>
                  <a:cs typeface="Arial" pitchFamily="34" charset="0"/>
                </a:endParaRPr>
              </a:p>
            </p:txBody>
          </p:sp>
          <p:sp>
            <p:nvSpPr>
              <p:cNvPr id="439" name="Freeform 622"/>
              <p:cNvSpPr>
                <a:spLocks/>
              </p:cNvSpPr>
              <p:nvPr/>
            </p:nvSpPr>
            <p:spPr bwMode="auto">
              <a:xfrm>
                <a:off x="5538788" y="3162300"/>
                <a:ext cx="31750" cy="34925"/>
              </a:xfrm>
              <a:custGeom>
                <a:avLst/>
                <a:gdLst/>
                <a:ahLst/>
                <a:cxnLst>
                  <a:cxn ang="0">
                    <a:pos x="15" y="18"/>
                  </a:cxn>
                  <a:cxn ang="0">
                    <a:pos x="14" y="7"/>
                  </a:cxn>
                  <a:cxn ang="0">
                    <a:pos x="0" y="1"/>
                  </a:cxn>
                </a:cxnLst>
                <a:rect l="0" t="0" r="r" b="b"/>
                <a:pathLst>
                  <a:path w="16" h="18">
                    <a:moveTo>
                      <a:pt x="15" y="18"/>
                    </a:moveTo>
                    <a:cubicBezTo>
                      <a:pt x="16" y="14"/>
                      <a:pt x="16" y="10"/>
                      <a:pt x="14" y="7"/>
                    </a:cubicBezTo>
                    <a:cubicBezTo>
                      <a:pt x="10" y="2"/>
                      <a:pt x="5" y="0"/>
                      <a:pt x="0" y="1"/>
                    </a:cubicBezTo>
                  </a:path>
                </a:pathLst>
              </a:custGeom>
              <a:noFill/>
              <a:ln w="12700" cap="rnd">
                <a:solidFill>
                  <a:schemeClr val="accent1"/>
                </a:solidFill>
                <a:prstDash val="solid"/>
                <a:round/>
                <a:headEnd/>
                <a:tailEnd/>
              </a:ln>
            </p:spPr>
            <p:txBody>
              <a:bodyPr vert="horz" wrap="square" lIns="87986" tIns="43993" rIns="87986" bIns="43993" numCol="1" anchor="t" anchorCtr="0" compatLnSpc="1">
                <a:prstTxWarp prst="textNoShape">
                  <a:avLst/>
                </a:prstTxWarp>
              </a:bodyPr>
              <a:lstStyle/>
              <a:p>
                <a:endParaRPr lang="en-US" sz="1732">
                  <a:solidFill>
                    <a:prstClr val="black"/>
                  </a:solidFill>
                  <a:cs typeface="Arial" pitchFamily="34" charset="0"/>
                </a:endParaRPr>
              </a:p>
            </p:txBody>
          </p:sp>
          <p:sp>
            <p:nvSpPr>
              <p:cNvPr id="440" name="Freeform 623"/>
              <p:cNvSpPr>
                <a:spLocks/>
              </p:cNvSpPr>
              <p:nvPr/>
            </p:nvSpPr>
            <p:spPr bwMode="auto">
              <a:xfrm>
                <a:off x="5537200" y="3130550"/>
                <a:ext cx="63500" cy="58738"/>
              </a:xfrm>
              <a:custGeom>
                <a:avLst/>
                <a:gdLst/>
                <a:ahLst/>
                <a:cxnLst>
                  <a:cxn ang="0">
                    <a:pos x="0" y="1"/>
                  </a:cxn>
                  <a:cxn ang="0">
                    <a:pos x="28" y="14"/>
                  </a:cxn>
                  <a:cxn ang="0">
                    <a:pos x="33" y="30"/>
                  </a:cxn>
                </a:cxnLst>
                <a:rect l="0" t="0" r="r" b="b"/>
                <a:pathLst>
                  <a:path w="33" h="30">
                    <a:moveTo>
                      <a:pt x="0" y="1"/>
                    </a:moveTo>
                    <a:cubicBezTo>
                      <a:pt x="11" y="0"/>
                      <a:pt x="21" y="5"/>
                      <a:pt x="28" y="14"/>
                    </a:cubicBezTo>
                    <a:cubicBezTo>
                      <a:pt x="31" y="19"/>
                      <a:pt x="33" y="25"/>
                      <a:pt x="33" y="30"/>
                    </a:cubicBezTo>
                  </a:path>
                </a:pathLst>
              </a:custGeom>
              <a:noFill/>
              <a:ln w="12700" cap="rnd">
                <a:solidFill>
                  <a:schemeClr val="accent1"/>
                </a:solidFill>
                <a:prstDash val="solid"/>
                <a:round/>
                <a:headEnd/>
                <a:tailEnd/>
              </a:ln>
            </p:spPr>
            <p:txBody>
              <a:bodyPr vert="horz" wrap="square" lIns="87986" tIns="43993" rIns="87986" bIns="43993" numCol="1" anchor="t" anchorCtr="0" compatLnSpc="1">
                <a:prstTxWarp prst="textNoShape">
                  <a:avLst/>
                </a:prstTxWarp>
              </a:bodyPr>
              <a:lstStyle/>
              <a:p>
                <a:endParaRPr lang="en-US" sz="1732">
                  <a:solidFill>
                    <a:prstClr val="black"/>
                  </a:solidFill>
                  <a:cs typeface="Arial" pitchFamily="34" charset="0"/>
                </a:endParaRPr>
              </a:p>
            </p:txBody>
          </p:sp>
          <p:sp>
            <p:nvSpPr>
              <p:cNvPr id="441" name="Freeform 624"/>
              <p:cNvSpPr>
                <a:spLocks/>
              </p:cNvSpPr>
              <p:nvPr/>
            </p:nvSpPr>
            <p:spPr bwMode="auto">
              <a:xfrm>
                <a:off x="5537200" y="3100388"/>
                <a:ext cx="95250" cy="82550"/>
              </a:xfrm>
              <a:custGeom>
                <a:avLst/>
                <a:gdLst/>
                <a:ahLst/>
                <a:cxnLst>
                  <a:cxn ang="0">
                    <a:pos x="49" y="43"/>
                  </a:cxn>
                  <a:cxn ang="0">
                    <a:pos x="41" y="21"/>
                  </a:cxn>
                  <a:cxn ang="0">
                    <a:pos x="0" y="1"/>
                  </a:cxn>
                </a:cxnLst>
                <a:rect l="0" t="0" r="r" b="b"/>
                <a:pathLst>
                  <a:path w="49" h="43">
                    <a:moveTo>
                      <a:pt x="49" y="43"/>
                    </a:moveTo>
                    <a:cubicBezTo>
                      <a:pt x="48" y="35"/>
                      <a:pt x="46" y="28"/>
                      <a:pt x="41" y="21"/>
                    </a:cubicBezTo>
                    <a:cubicBezTo>
                      <a:pt x="32" y="7"/>
                      <a:pt x="16" y="0"/>
                      <a:pt x="0" y="1"/>
                    </a:cubicBezTo>
                  </a:path>
                </a:pathLst>
              </a:custGeom>
              <a:noFill/>
              <a:ln w="12700" cap="rnd">
                <a:solidFill>
                  <a:schemeClr val="accent1"/>
                </a:solidFill>
                <a:prstDash val="solid"/>
                <a:round/>
                <a:headEnd/>
                <a:tailEnd/>
              </a:ln>
            </p:spPr>
            <p:txBody>
              <a:bodyPr vert="horz" wrap="square" lIns="87986" tIns="43993" rIns="87986" bIns="43993" numCol="1" anchor="t" anchorCtr="0" compatLnSpc="1">
                <a:prstTxWarp prst="textNoShape">
                  <a:avLst/>
                </a:prstTxWarp>
              </a:bodyPr>
              <a:lstStyle/>
              <a:p>
                <a:endParaRPr lang="en-US" sz="1732">
                  <a:solidFill>
                    <a:prstClr val="black"/>
                  </a:solidFill>
                  <a:cs typeface="Arial" pitchFamily="34" charset="0"/>
                </a:endParaRPr>
              </a:p>
            </p:txBody>
          </p:sp>
          <p:sp>
            <p:nvSpPr>
              <p:cNvPr id="453" name="Freeform 625"/>
              <p:cNvSpPr>
                <a:spLocks/>
              </p:cNvSpPr>
              <p:nvPr/>
            </p:nvSpPr>
            <p:spPr bwMode="auto">
              <a:xfrm>
                <a:off x="5426075" y="3303588"/>
                <a:ext cx="85725" cy="106363"/>
              </a:xfrm>
              <a:custGeom>
                <a:avLst/>
                <a:gdLst/>
                <a:ahLst/>
                <a:cxnLst>
                  <a:cxn ang="0">
                    <a:pos x="5" y="54"/>
                  </a:cxn>
                  <a:cxn ang="0">
                    <a:pos x="14" y="42"/>
                  </a:cxn>
                  <a:cxn ang="0">
                    <a:pos x="17" y="41"/>
                  </a:cxn>
                  <a:cxn ang="0">
                    <a:pos x="23" y="34"/>
                  </a:cxn>
                  <a:cxn ang="0">
                    <a:pos x="39" y="27"/>
                  </a:cxn>
                  <a:cxn ang="0">
                    <a:pos x="35" y="5"/>
                  </a:cxn>
                  <a:cxn ang="0">
                    <a:pos x="13" y="9"/>
                  </a:cxn>
                  <a:cxn ang="0">
                    <a:pos x="13" y="27"/>
                  </a:cxn>
                  <a:cxn ang="0">
                    <a:pos x="8" y="34"/>
                  </a:cxn>
                  <a:cxn ang="0">
                    <a:pos x="9" y="41"/>
                  </a:cxn>
                  <a:cxn ang="0">
                    <a:pos x="4" y="41"/>
                  </a:cxn>
                  <a:cxn ang="0">
                    <a:pos x="5" y="47"/>
                  </a:cxn>
                  <a:cxn ang="0">
                    <a:pos x="0" y="48"/>
                  </a:cxn>
                  <a:cxn ang="0">
                    <a:pos x="1" y="55"/>
                  </a:cxn>
                </a:cxnLst>
                <a:rect l="0" t="0" r="r" b="b"/>
                <a:pathLst>
                  <a:path w="44" h="55">
                    <a:moveTo>
                      <a:pt x="5" y="54"/>
                    </a:moveTo>
                    <a:cubicBezTo>
                      <a:pt x="14" y="42"/>
                      <a:pt x="14" y="42"/>
                      <a:pt x="14" y="42"/>
                    </a:cubicBezTo>
                    <a:cubicBezTo>
                      <a:pt x="17" y="41"/>
                      <a:pt x="17" y="41"/>
                      <a:pt x="17" y="41"/>
                    </a:cubicBezTo>
                    <a:cubicBezTo>
                      <a:pt x="23" y="34"/>
                      <a:pt x="23" y="34"/>
                      <a:pt x="23" y="34"/>
                    </a:cubicBezTo>
                    <a:cubicBezTo>
                      <a:pt x="29" y="35"/>
                      <a:pt x="35" y="32"/>
                      <a:pt x="39" y="27"/>
                    </a:cubicBezTo>
                    <a:cubicBezTo>
                      <a:pt x="44" y="20"/>
                      <a:pt x="42" y="10"/>
                      <a:pt x="35" y="5"/>
                    </a:cubicBezTo>
                    <a:cubicBezTo>
                      <a:pt x="28" y="0"/>
                      <a:pt x="18" y="2"/>
                      <a:pt x="13" y="9"/>
                    </a:cubicBezTo>
                    <a:cubicBezTo>
                      <a:pt x="9" y="14"/>
                      <a:pt x="9" y="22"/>
                      <a:pt x="13" y="27"/>
                    </a:cubicBezTo>
                    <a:cubicBezTo>
                      <a:pt x="8" y="34"/>
                      <a:pt x="8" y="34"/>
                      <a:pt x="8" y="34"/>
                    </a:cubicBezTo>
                    <a:cubicBezTo>
                      <a:pt x="9" y="41"/>
                      <a:pt x="9" y="41"/>
                      <a:pt x="9" y="41"/>
                    </a:cubicBezTo>
                    <a:cubicBezTo>
                      <a:pt x="4" y="41"/>
                      <a:pt x="4" y="41"/>
                      <a:pt x="4" y="41"/>
                    </a:cubicBezTo>
                    <a:cubicBezTo>
                      <a:pt x="5" y="47"/>
                      <a:pt x="5" y="47"/>
                      <a:pt x="5" y="47"/>
                    </a:cubicBezTo>
                    <a:cubicBezTo>
                      <a:pt x="0" y="48"/>
                      <a:pt x="0" y="48"/>
                      <a:pt x="0" y="48"/>
                    </a:cubicBezTo>
                    <a:cubicBezTo>
                      <a:pt x="1" y="55"/>
                      <a:pt x="1" y="55"/>
                      <a:pt x="1" y="55"/>
                    </a:cubicBezTo>
                  </a:path>
                </a:pathLst>
              </a:custGeom>
              <a:noFill/>
              <a:ln w="12700" cap="rnd">
                <a:solidFill>
                  <a:schemeClr val="accent1"/>
                </a:solidFill>
                <a:prstDash val="solid"/>
                <a:round/>
                <a:headEnd/>
                <a:tailEnd/>
              </a:ln>
            </p:spPr>
            <p:txBody>
              <a:bodyPr vert="horz" wrap="square" lIns="87986" tIns="43993" rIns="87986" bIns="43993" numCol="1" anchor="t" anchorCtr="0" compatLnSpc="1">
                <a:prstTxWarp prst="textNoShape">
                  <a:avLst/>
                </a:prstTxWarp>
              </a:bodyPr>
              <a:lstStyle/>
              <a:p>
                <a:endParaRPr lang="en-US" sz="1732">
                  <a:solidFill>
                    <a:prstClr val="black"/>
                  </a:solidFill>
                  <a:cs typeface="Arial" pitchFamily="34" charset="0"/>
                </a:endParaRPr>
              </a:p>
            </p:txBody>
          </p:sp>
          <p:sp>
            <p:nvSpPr>
              <p:cNvPr id="454" name="Freeform 626"/>
              <p:cNvSpPr>
                <a:spLocks/>
              </p:cNvSpPr>
              <p:nvPr/>
            </p:nvSpPr>
            <p:spPr bwMode="auto">
              <a:xfrm>
                <a:off x="5467350" y="3317875"/>
                <a:ext cx="26988" cy="28575"/>
              </a:xfrm>
              <a:custGeom>
                <a:avLst/>
                <a:gdLst/>
                <a:ahLst/>
                <a:cxnLst>
                  <a:cxn ang="0">
                    <a:pos x="12" y="11"/>
                  </a:cxn>
                  <a:cxn ang="0">
                    <a:pos x="3" y="12"/>
                  </a:cxn>
                  <a:cxn ang="0">
                    <a:pos x="2" y="3"/>
                  </a:cxn>
                  <a:cxn ang="0">
                    <a:pos x="11" y="2"/>
                  </a:cxn>
                  <a:cxn ang="0">
                    <a:pos x="12" y="11"/>
                  </a:cxn>
                </a:cxnLst>
                <a:rect l="0" t="0" r="r" b="b"/>
                <a:pathLst>
                  <a:path w="14" h="14">
                    <a:moveTo>
                      <a:pt x="12" y="11"/>
                    </a:moveTo>
                    <a:cubicBezTo>
                      <a:pt x="10" y="14"/>
                      <a:pt x="6" y="14"/>
                      <a:pt x="3" y="12"/>
                    </a:cubicBezTo>
                    <a:cubicBezTo>
                      <a:pt x="0" y="10"/>
                      <a:pt x="0" y="6"/>
                      <a:pt x="2" y="3"/>
                    </a:cubicBezTo>
                    <a:cubicBezTo>
                      <a:pt x="4" y="1"/>
                      <a:pt x="8" y="0"/>
                      <a:pt x="11" y="2"/>
                    </a:cubicBezTo>
                    <a:cubicBezTo>
                      <a:pt x="14" y="4"/>
                      <a:pt x="14" y="8"/>
                      <a:pt x="12" y="11"/>
                    </a:cubicBezTo>
                    <a:close/>
                  </a:path>
                </a:pathLst>
              </a:custGeom>
              <a:noFill/>
              <a:ln w="12700" cap="rnd">
                <a:solidFill>
                  <a:schemeClr val="accent1"/>
                </a:solidFill>
                <a:prstDash val="solid"/>
                <a:round/>
                <a:headEnd/>
                <a:tailEnd/>
              </a:ln>
            </p:spPr>
            <p:txBody>
              <a:bodyPr vert="horz" wrap="square" lIns="87986" tIns="43993" rIns="87986" bIns="43993" numCol="1" anchor="t" anchorCtr="0" compatLnSpc="1">
                <a:prstTxWarp prst="textNoShape">
                  <a:avLst/>
                </a:prstTxWarp>
              </a:bodyPr>
              <a:lstStyle/>
              <a:p>
                <a:endParaRPr lang="en-US" sz="1732">
                  <a:solidFill>
                    <a:prstClr val="black"/>
                  </a:solidFill>
                  <a:cs typeface="Arial" pitchFamily="34" charset="0"/>
                </a:endParaRPr>
              </a:p>
            </p:txBody>
          </p:sp>
        </p:grpSp>
        <p:grpSp>
          <p:nvGrpSpPr>
            <p:cNvPr id="431" name="Groupe 270"/>
            <p:cNvGrpSpPr/>
            <p:nvPr/>
          </p:nvGrpSpPr>
          <p:grpSpPr>
            <a:xfrm>
              <a:off x="7852481" y="1425503"/>
              <a:ext cx="222399" cy="161529"/>
              <a:chOff x="5843588" y="3246438"/>
              <a:chExt cx="387350" cy="244475"/>
            </a:xfrm>
          </p:grpSpPr>
          <p:sp>
            <p:nvSpPr>
              <p:cNvPr id="432" name="Freeform 718"/>
              <p:cNvSpPr>
                <a:spLocks/>
              </p:cNvSpPr>
              <p:nvPr/>
            </p:nvSpPr>
            <p:spPr bwMode="auto">
              <a:xfrm>
                <a:off x="5843588" y="3246438"/>
                <a:ext cx="387350" cy="244475"/>
              </a:xfrm>
              <a:custGeom>
                <a:avLst/>
                <a:gdLst/>
                <a:ahLst/>
                <a:cxnLst>
                  <a:cxn ang="0">
                    <a:pos x="200" y="112"/>
                  </a:cxn>
                  <a:cxn ang="0">
                    <a:pos x="187" y="126"/>
                  </a:cxn>
                  <a:cxn ang="0">
                    <a:pos x="14" y="126"/>
                  </a:cxn>
                  <a:cxn ang="0">
                    <a:pos x="0" y="112"/>
                  </a:cxn>
                  <a:cxn ang="0">
                    <a:pos x="182" y="112"/>
                  </a:cxn>
                  <a:cxn ang="0">
                    <a:pos x="182" y="0"/>
                  </a:cxn>
                  <a:cxn ang="0">
                    <a:pos x="18" y="0"/>
                  </a:cxn>
                  <a:cxn ang="0">
                    <a:pos x="18" y="97"/>
                  </a:cxn>
                </a:cxnLst>
                <a:rect l="0" t="0" r="r" b="b"/>
                <a:pathLst>
                  <a:path w="200" h="126">
                    <a:moveTo>
                      <a:pt x="200" y="112"/>
                    </a:moveTo>
                    <a:cubicBezTo>
                      <a:pt x="200" y="120"/>
                      <a:pt x="194" y="126"/>
                      <a:pt x="187" y="126"/>
                    </a:cubicBezTo>
                    <a:cubicBezTo>
                      <a:pt x="14" y="126"/>
                      <a:pt x="14" y="126"/>
                      <a:pt x="14" y="126"/>
                    </a:cubicBezTo>
                    <a:cubicBezTo>
                      <a:pt x="6" y="126"/>
                      <a:pt x="0" y="120"/>
                      <a:pt x="0" y="112"/>
                    </a:cubicBezTo>
                    <a:cubicBezTo>
                      <a:pt x="182" y="112"/>
                      <a:pt x="182" y="112"/>
                      <a:pt x="182" y="112"/>
                    </a:cubicBezTo>
                    <a:cubicBezTo>
                      <a:pt x="182" y="0"/>
                      <a:pt x="182" y="0"/>
                      <a:pt x="182" y="0"/>
                    </a:cubicBezTo>
                    <a:cubicBezTo>
                      <a:pt x="18" y="0"/>
                      <a:pt x="18" y="0"/>
                      <a:pt x="18" y="0"/>
                    </a:cubicBezTo>
                    <a:cubicBezTo>
                      <a:pt x="18" y="97"/>
                      <a:pt x="18" y="97"/>
                      <a:pt x="18" y="97"/>
                    </a:cubicBezTo>
                  </a:path>
                </a:pathLst>
              </a:custGeom>
              <a:noFill/>
              <a:ln w="12700" cap="rnd">
                <a:solidFill>
                  <a:schemeClr val="accent1"/>
                </a:solidFill>
                <a:prstDash val="solid"/>
                <a:round/>
                <a:headEnd/>
                <a:tailEnd/>
              </a:ln>
            </p:spPr>
            <p:txBody>
              <a:bodyPr vert="horz" wrap="square" lIns="87986" tIns="43993" rIns="87986" bIns="43993" numCol="1" anchor="t" anchorCtr="0" compatLnSpc="1">
                <a:prstTxWarp prst="textNoShape">
                  <a:avLst/>
                </a:prstTxWarp>
              </a:bodyPr>
              <a:lstStyle/>
              <a:p>
                <a:endParaRPr lang="en-US" sz="1732">
                  <a:solidFill>
                    <a:prstClr val="black"/>
                  </a:solidFill>
                  <a:cs typeface="Arial" pitchFamily="34" charset="0"/>
                </a:endParaRPr>
              </a:p>
            </p:txBody>
          </p:sp>
          <p:sp>
            <p:nvSpPr>
              <p:cNvPr id="433" name="Freeform 719"/>
              <p:cNvSpPr>
                <a:spLocks/>
              </p:cNvSpPr>
              <p:nvPr/>
            </p:nvSpPr>
            <p:spPr bwMode="auto">
              <a:xfrm>
                <a:off x="5995988" y="3355975"/>
                <a:ext cx="53975" cy="53975"/>
              </a:xfrm>
              <a:custGeom>
                <a:avLst/>
                <a:gdLst/>
                <a:ahLst/>
                <a:cxnLst>
                  <a:cxn ang="0">
                    <a:pos x="0" y="0"/>
                  </a:cxn>
                  <a:cxn ang="0">
                    <a:pos x="28" y="28"/>
                  </a:cxn>
                </a:cxnLst>
                <a:rect l="0" t="0" r="r" b="b"/>
                <a:pathLst>
                  <a:path w="28" h="28">
                    <a:moveTo>
                      <a:pt x="0" y="0"/>
                    </a:moveTo>
                    <a:cubicBezTo>
                      <a:pt x="15" y="0"/>
                      <a:pt x="28" y="13"/>
                      <a:pt x="28" y="28"/>
                    </a:cubicBezTo>
                  </a:path>
                </a:pathLst>
              </a:custGeom>
              <a:noFill/>
              <a:ln w="12700" cap="rnd">
                <a:solidFill>
                  <a:schemeClr val="accent1"/>
                </a:solidFill>
                <a:prstDash val="solid"/>
                <a:miter lim="800000"/>
                <a:headEnd/>
                <a:tailEnd/>
              </a:ln>
            </p:spPr>
            <p:txBody>
              <a:bodyPr vert="horz" wrap="square" lIns="87986" tIns="43993" rIns="87986" bIns="43993" numCol="1" anchor="t" anchorCtr="0" compatLnSpc="1">
                <a:prstTxWarp prst="textNoShape">
                  <a:avLst/>
                </a:prstTxWarp>
              </a:bodyPr>
              <a:lstStyle/>
              <a:p>
                <a:endParaRPr lang="en-US" sz="1732">
                  <a:solidFill>
                    <a:prstClr val="black"/>
                  </a:solidFill>
                  <a:cs typeface="Arial" pitchFamily="34" charset="0"/>
                </a:endParaRPr>
              </a:p>
            </p:txBody>
          </p:sp>
          <p:sp>
            <p:nvSpPr>
              <p:cNvPr id="434" name="Oval 720"/>
              <p:cNvSpPr>
                <a:spLocks noChangeArrowheads="1"/>
              </p:cNvSpPr>
              <p:nvPr/>
            </p:nvSpPr>
            <p:spPr bwMode="auto">
              <a:xfrm>
                <a:off x="5989638" y="3392488"/>
                <a:ext cx="23813" cy="22225"/>
              </a:xfrm>
              <a:prstGeom prst="ellipse">
                <a:avLst/>
              </a:prstGeom>
              <a:solidFill>
                <a:srgbClr val="000000"/>
              </a:solidFill>
              <a:ln w="12700">
                <a:solidFill>
                  <a:schemeClr val="accent1"/>
                </a:solidFill>
                <a:round/>
                <a:headEnd/>
                <a:tailEnd/>
              </a:ln>
            </p:spPr>
            <p:txBody>
              <a:bodyPr vert="horz" wrap="square" lIns="87986" tIns="43993" rIns="87986" bIns="43993" numCol="1" anchor="t" anchorCtr="0" compatLnSpc="1">
                <a:prstTxWarp prst="textNoShape">
                  <a:avLst/>
                </a:prstTxWarp>
              </a:bodyPr>
              <a:lstStyle/>
              <a:p>
                <a:endParaRPr lang="en-US" sz="1732">
                  <a:solidFill>
                    <a:prstClr val="black"/>
                  </a:solidFill>
                  <a:cs typeface="Arial" pitchFamily="34" charset="0"/>
                </a:endParaRPr>
              </a:p>
            </p:txBody>
          </p:sp>
          <p:sp>
            <p:nvSpPr>
              <p:cNvPr id="435" name="Oval 721"/>
              <p:cNvSpPr>
                <a:spLocks noChangeArrowheads="1"/>
              </p:cNvSpPr>
              <p:nvPr/>
            </p:nvSpPr>
            <p:spPr bwMode="auto">
              <a:xfrm>
                <a:off x="5989638" y="3392488"/>
                <a:ext cx="23813" cy="22225"/>
              </a:xfrm>
              <a:prstGeom prst="ellipse">
                <a:avLst/>
              </a:prstGeom>
              <a:noFill/>
              <a:ln w="12700" cap="flat">
                <a:solidFill>
                  <a:schemeClr val="accent1"/>
                </a:solidFill>
                <a:prstDash val="solid"/>
                <a:miter lim="800000"/>
                <a:headEnd/>
                <a:tailEnd/>
              </a:ln>
            </p:spPr>
            <p:txBody>
              <a:bodyPr vert="horz" wrap="square" lIns="87986" tIns="43993" rIns="87986" bIns="43993" numCol="1" anchor="t" anchorCtr="0" compatLnSpc="1">
                <a:prstTxWarp prst="textNoShape">
                  <a:avLst/>
                </a:prstTxWarp>
              </a:bodyPr>
              <a:lstStyle/>
              <a:p>
                <a:endParaRPr lang="en-US" sz="1732">
                  <a:solidFill>
                    <a:prstClr val="black"/>
                  </a:solidFill>
                  <a:cs typeface="Arial" pitchFamily="34" charset="0"/>
                </a:endParaRPr>
              </a:p>
            </p:txBody>
          </p:sp>
          <p:sp>
            <p:nvSpPr>
              <p:cNvPr id="436" name="Freeform 722"/>
              <p:cNvSpPr>
                <a:spLocks/>
              </p:cNvSpPr>
              <p:nvPr/>
            </p:nvSpPr>
            <p:spPr bwMode="auto">
              <a:xfrm>
                <a:off x="5995988" y="3317875"/>
                <a:ext cx="93663" cy="92075"/>
              </a:xfrm>
              <a:custGeom>
                <a:avLst/>
                <a:gdLst/>
                <a:ahLst/>
                <a:cxnLst>
                  <a:cxn ang="0">
                    <a:pos x="0" y="0"/>
                  </a:cxn>
                  <a:cxn ang="0">
                    <a:pos x="48" y="47"/>
                  </a:cxn>
                </a:cxnLst>
                <a:rect l="0" t="0" r="r" b="b"/>
                <a:pathLst>
                  <a:path w="48" h="47">
                    <a:moveTo>
                      <a:pt x="0" y="0"/>
                    </a:moveTo>
                    <a:cubicBezTo>
                      <a:pt x="26" y="0"/>
                      <a:pt x="48" y="21"/>
                      <a:pt x="48" y="47"/>
                    </a:cubicBezTo>
                  </a:path>
                </a:pathLst>
              </a:custGeom>
              <a:noFill/>
              <a:ln w="12700" cap="rnd">
                <a:solidFill>
                  <a:schemeClr val="accent1"/>
                </a:solidFill>
                <a:prstDash val="solid"/>
                <a:miter lim="800000"/>
                <a:headEnd/>
                <a:tailEnd/>
              </a:ln>
            </p:spPr>
            <p:txBody>
              <a:bodyPr vert="horz" wrap="square" lIns="87986" tIns="43993" rIns="87986" bIns="43993" numCol="1" anchor="t" anchorCtr="0" compatLnSpc="1">
                <a:prstTxWarp prst="textNoShape">
                  <a:avLst/>
                </a:prstTxWarp>
              </a:bodyPr>
              <a:lstStyle/>
              <a:p>
                <a:endParaRPr lang="en-US" sz="1732">
                  <a:solidFill>
                    <a:prstClr val="black"/>
                  </a:solidFill>
                  <a:cs typeface="Arial" pitchFamily="34" charset="0"/>
                </a:endParaRPr>
              </a:p>
            </p:txBody>
          </p:sp>
        </p:grpSp>
      </p:grpSp>
      <p:grpSp>
        <p:nvGrpSpPr>
          <p:cNvPr id="455" name="Groupe 666"/>
          <p:cNvGrpSpPr/>
          <p:nvPr/>
        </p:nvGrpSpPr>
        <p:grpSpPr>
          <a:xfrm>
            <a:off x="1846025" y="955684"/>
            <a:ext cx="268791" cy="251297"/>
            <a:chOff x="3992563" y="2897188"/>
            <a:chExt cx="493713" cy="395287"/>
          </a:xfrm>
        </p:grpSpPr>
        <p:sp>
          <p:nvSpPr>
            <p:cNvPr id="456" name="Freeform 391"/>
            <p:cNvSpPr>
              <a:spLocks/>
            </p:cNvSpPr>
            <p:nvPr/>
          </p:nvSpPr>
          <p:spPr bwMode="auto">
            <a:xfrm>
              <a:off x="4138613" y="2897188"/>
              <a:ext cx="144463" cy="114300"/>
            </a:xfrm>
            <a:custGeom>
              <a:avLst/>
              <a:gdLst/>
              <a:ahLst/>
              <a:cxnLst>
                <a:cxn ang="0">
                  <a:pos x="4" y="48"/>
                </a:cxn>
                <a:cxn ang="0">
                  <a:pos x="2" y="58"/>
                </a:cxn>
                <a:cxn ang="0">
                  <a:pos x="11" y="52"/>
                </a:cxn>
                <a:cxn ang="0">
                  <a:pos x="59" y="52"/>
                </a:cxn>
                <a:cxn ang="0">
                  <a:pos x="63" y="52"/>
                </a:cxn>
                <a:cxn ang="0">
                  <a:pos x="74" y="41"/>
                </a:cxn>
                <a:cxn ang="0">
                  <a:pos x="74" y="11"/>
                </a:cxn>
                <a:cxn ang="0">
                  <a:pos x="63" y="0"/>
                </a:cxn>
                <a:cxn ang="0">
                  <a:pos x="49" y="0"/>
                </a:cxn>
                <a:cxn ang="0">
                  <a:pos x="20" y="0"/>
                </a:cxn>
                <a:cxn ang="0">
                  <a:pos x="11" y="0"/>
                </a:cxn>
                <a:cxn ang="0">
                  <a:pos x="0" y="11"/>
                </a:cxn>
                <a:cxn ang="0">
                  <a:pos x="0" y="41"/>
                </a:cxn>
              </a:cxnLst>
              <a:rect l="0" t="0" r="r" b="b"/>
              <a:pathLst>
                <a:path w="74" h="59">
                  <a:moveTo>
                    <a:pt x="4" y="48"/>
                  </a:moveTo>
                  <a:cubicBezTo>
                    <a:pt x="5" y="51"/>
                    <a:pt x="2" y="58"/>
                    <a:pt x="2" y="58"/>
                  </a:cubicBezTo>
                  <a:cubicBezTo>
                    <a:pt x="4" y="59"/>
                    <a:pt x="11" y="52"/>
                    <a:pt x="11" y="52"/>
                  </a:cubicBezTo>
                  <a:cubicBezTo>
                    <a:pt x="59" y="52"/>
                    <a:pt x="59" y="52"/>
                    <a:pt x="59" y="52"/>
                  </a:cubicBezTo>
                  <a:cubicBezTo>
                    <a:pt x="63" y="52"/>
                    <a:pt x="63" y="52"/>
                    <a:pt x="63" y="52"/>
                  </a:cubicBezTo>
                  <a:cubicBezTo>
                    <a:pt x="69" y="52"/>
                    <a:pt x="74" y="47"/>
                    <a:pt x="74" y="41"/>
                  </a:cubicBezTo>
                  <a:cubicBezTo>
                    <a:pt x="74" y="11"/>
                    <a:pt x="74" y="11"/>
                    <a:pt x="74" y="11"/>
                  </a:cubicBezTo>
                  <a:cubicBezTo>
                    <a:pt x="74" y="5"/>
                    <a:pt x="69" y="0"/>
                    <a:pt x="63" y="0"/>
                  </a:cubicBezTo>
                  <a:cubicBezTo>
                    <a:pt x="49" y="0"/>
                    <a:pt x="49" y="0"/>
                    <a:pt x="49" y="0"/>
                  </a:cubicBezTo>
                  <a:cubicBezTo>
                    <a:pt x="20" y="0"/>
                    <a:pt x="20" y="0"/>
                    <a:pt x="20" y="0"/>
                  </a:cubicBezTo>
                  <a:cubicBezTo>
                    <a:pt x="11" y="0"/>
                    <a:pt x="11" y="0"/>
                    <a:pt x="11" y="0"/>
                  </a:cubicBezTo>
                  <a:cubicBezTo>
                    <a:pt x="5" y="0"/>
                    <a:pt x="0" y="5"/>
                    <a:pt x="0" y="11"/>
                  </a:cubicBezTo>
                  <a:cubicBezTo>
                    <a:pt x="0" y="41"/>
                    <a:pt x="0" y="41"/>
                    <a:pt x="0" y="41"/>
                  </a:cubicBezTo>
                </a:path>
              </a:pathLst>
            </a:custGeom>
            <a:noFill/>
            <a:ln w="11113" cap="rnd">
              <a:solidFill>
                <a:schemeClr val="accent1"/>
              </a:solidFill>
              <a:prstDash val="solid"/>
              <a:round/>
              <a:headEnd/>
              <a:tailEnd/>
            </a:ln>
          </p:spPr>
          <p:txBody>
            <a:bodyPr vert="horz" wrap="square" lIns="87986" tIns="43993" rIns="87986" bIns="43993" numCol="1" anchor="t" anchorCtr="0" compatLnSpc="1">
              <a:prstTxWarp prst="textNoShape">
                <a:avLst/>
              </a:prstTxWarp>
            </a:bodyPr>
            <a:lstStyle/>
            <a:p>
              <a:endParaRPr lang="en-US" sz="674">
                <a:solidFill>
                  <a:prstClr val="black"/>
                </a:solidFill>
                <a:cs typeface="Arial" pitchFamily="34" charset="0"/>
              </a:endParaRPr>
            </a:p>
          </p:txBody>
        </p:sp>
        <p:sp>
          <p:nvSpPr>
            <p:cNvPr id="457" name="Freeform 392"/>
            <p:cNvSpPr>
              <a:spLocks/>
            </p:cNvSpPr>
            <p:nvPr/>
          </p:nvSpPr>
          <p:spPr bwMode="auto">
            <a:xfrm>
              <a:off x="4024313" y="2941638"/>
              <a:ext cx="100013" cy="127000"/>
            </a:xfrm>
            <a:custGeom>
              <a:avLst/>
              <a:gdLst/>
              <a:ahLst/>
              <a:cxnLst>
                <a:cxn ang="0">
                  <a:pos x="34" y="64"/>
                </a:cxn>
                <a:cxn ang="0">
                  <a:pos x="50" y="25"/>
                </a:cxn>
                <a:cxn ang="0">
                  <a:pos x="25" y="0"/>
                </a:cxn>
                <a:cxn ang="0">
                  <a:pos x="1" y="29"/>
                </a:cxn>
                <a:cxn ang="0">
                  <a:pos x="34" y="64"/>
                </a:cxn>
              </a:cxnLst>
              <a:rect l="0" t="0" r="r" b="b"/>
              <a:pathLst>
                <a:path w="51" h="66">
                  <a:moveTo>
                    <a:pt x="34" y="64"/>
                  </a:moveTo>
                  <a:cubicBezTo>
                    <a:pt x="49" y="60"/>
                    <a:pt x="51" y="41"/>
                    <a:pt x="50" y="25"/>
                  </a:cubicBezTo>
                  <a:cubicBezTo>
                    <a:pt x="50" y="10"/>
                    <a:pt x="37" y="0"/>
                    <a:pt x="25" y="0"/>
                  </a:cubicBezTo>
                  <a:cubicBezTo>
                    <a:pt x="10" y="1"/>
                    <a:pt x="0" y="14"/>
                    <a:pt x="1" y="29"/>
                  </a:cubicBezTo>
                  <a:cubicBezTo>
                    <a:pt x="4" y="55"/>
                    <a:pt x="24" y="66"/>
                    <a:pt x="34" y="64"/>
                  </a:cubicBezTo>
                  <a:close/>
                </a:path>
              </a:pathLst>
            </a:custGeom>
            <a:noFill/>
            <a:ln w="11113" cap="rnd">
              <a:solidFill>
                <a:schemeClr val="accent1"/>
              </a:solidFill>
              <a:prstDash val="solid"/>
              <a:round/>
              <a:headEnd/>
              <a:tailEnd/>
            </a:ln>
          </p:spPr>
          <p:txBody>
            <a:bodyPr vert="horz" wrap="square" lIns="87986" tIns="43993" rIns="87986" bIns="43993" numCol="1" anchor="t" anchorCtr="0" compatLnSpc="1">
              <a:prstTxWarp prst="textNoShape">
                <a:avLst/>
              </a:prstTxWarp>
            </a:bodyPr>
            <a:lstStyle/>
            <a:p>
              <a:endParaRPr lang="en-US" sz="674">
                <a:solidFill>
                  <a:prstClr val="black"/>
                </a:solidFill>
                <a:cs typeface="Arial" pitchFamily="34" charset="0"/>
              </a:endParaRPr>
            </a:p>
          </p:txBody>
        </p:sp>
        <p:sp>
          <p:nvSpPr>
            <p:cNvPr id="458" name="Freeform 393"/>
            <p:cNvSpPr>
              <a:spLocks/>
            </p:cNvSpPr>
            <p:nvPr/>
          </p:nvSpPr>
          <p:spPr bwMode="auto">
            <a:xfrm>
              <a:off x="3992563" y="3067050"/>
              <a:ext cx="214313" cy="225425"/>
            </a:xfrm>
            <a:custGeom>
              <a:avLst/>
              <a:gdLst/>
              <a:ahLst/>
              <a:cxnLst>
                <a:cxn ang="0">
                  <a:pos x="36" y="80"/>
                </a:cxn>
                <a:cxn ang="0">
                  <a:pos x="44" y="83"/>
                </a:cxn>
                <a:cxn ang="0">
                  <a:pos x="96" y="95"/>
                </a:cxn>
                <a:cxn ang="0">
                  <a:pos x="110" y="87"/>
                </a:cxn>
                <a:cxn ang="0">
                  <a:pos x="101" y="73"/>
                </a:cxn>
                <a:cxn ang="0">
                  <a:pos x="65" y="65"/>
                </a:cxn>
                <a:cxn ang="0">
                  <a:pos x="63" y="26"/>
                </a:cxn>
                <a:cxn ang="0">
                  <a:pos x="56" y="11"/>
                </a:cxn>
                <a:cxn ang="0">
                  <a:pos x="56" y="14"/>
                </a:cxn>
                <a:cxn ang="0">
                  <a:pos x="57" y="44"/>
                </a:cxn>
                <a:cxn ang="0">
                  <a:pos x="51" y="18"/>
                </a:cxn>
                <a:cxn ang="0">
                  <a:pos x="53" y="13"/>
                </a:cxn>
                <a:cxn ang="0">
                  <a:pos x="50" y="8"/>
                </a:cxn>
                <a:cxn ang="0">
                  <a:pos x="47" y="8"/>
                </a:cxn>
                <a:cxn ang="0">
                  <a:pos x="43" y="11"/>
                </a:cxn>
                <a:cxn ang="0">
                  <a:pos x="46" y="17"/>
                </a:cxn>
                <a:cxn ang="0">
                  <a:pos x="46" y="38"/>
                </a:cxn>
                <a:cxn ang="0">
                  <a:pos x="32" y="0"/>
                </a:cxn>
                <a:cxn ang="0">
                  <a:pos x="32" y="0"/>
                </a:cxn>
                <a:cxn ang="0">
                  <a:pos x="32" y="0"/>
                </a:cxn>
                <a:cxn ang="0">
                  <a:pos x="14" y="12"/>
                </a:cxn>
                <a:cxn ang="0">
                  <a:pos x="14" y="116"/>
                </a:cxn>
                <a:cxn ang="0">
                  <a:pos x="65" y="116"/>
                </a:cxn>
                <a:cxn ang="0">
                  <a:pos x="66" y="92"/>
                </a:cxn>
                <a:cxn ang="0">
                  <a:pos x="36" y="85"/>
                </a:cxn>
              </a:cxnLst>
              <a:rect l="0" t="0" r="r" b="b"/>
              <a:pathLst>
                <a:path w="111" h="116">
                  <a:moveTo>
                    <a:pt x="36" y="80"/>
                  </a:moveTo>
                  <a:cubicBezTo>
                    <a:pt x="37" y="81"/>
                    <a:pt x="40" y="82"/>
                    <a:pt x="44" y="83"/>
                  </a:cubicBezTo>
                  <a:cubicBezTo>
                    <a:pt x="45" y="83"/>
                    <a:pt x="96" y="95"/>
                    <a:pt x="96" y="95"/>
                  </a:cubicBezTo>
                  <a:cubicBezTo>
                    <a:pt x="102" y="97"/>
                    <a:pt x="108" y="93"/>
                    <a:pt x="110" y="87"/>
                  </a:cubicBezTo>
                  <a:cubicBezTo>
                    <a:pt x="111" y="81"/>
                    <a:pt x="107" y="74"/>
                    <a:pt x="101" y="73"/>
                  </a:cubicBezTo>
                  <a:cubicBezTo>
                    <a:pt x="65" y="65"/>
                    <a:pt x="65" y="65"/>
                    <a:pt x="65" y="65"/>
                  </a:cubicBezTo>
                  <a:cubicBezTo>
                    <a:pt x="65" y="49"/>
                    <a:pt x="64" y="33"/>
                    <a:pt x="63" y="26"/>
                  </a:cubicBezTo>
                  <a:cubicBezTo>
                    <a:pt x="60" y="13"/>
                    <a:pt x="56" y="11"/>
                    <a:pt x="56" y="11"/>
                  </a:cubicBezTo>
                  <a:cubicBezTo>
                    <a:pt x="56" y="14"/>
                    <a:pt x="56" y="14"/>
                    <a:pt x="56" y="14"/>
                  </a:cubicBezTo>
                  <a:cubicBezTo>
                    <a:pt x="60" y="30"/>
                    <a:pt x="57" y="44"/>
                    <a:pt x="57" y="44"/>
                  </a:cubicBezTo>
                  <a:cubicBezTo>
                    <a:pt x="57" y="44"/>
                    <a:pt x="53" y="24"/>
                    <a:pt x="51" y="18"/>
                  </a:cubicBezTo>
                  <a:cubicBezTo>
                    <a:pt x="52" y="15"/>
                    <a:pt x="53" y="13"/>
                    <a:pt x="53" y="13"/>
                  </a:cubicBezTo>
                  <a:cubicBezTo>
                    <a:pt x="50" y="8"/>
                    <a:pt x="50" y="8"/>
                    <a:pt x="50" y="8"/>
                  </a:cubicBezTo>
                  <a:cubicBezTo>
                    <a:pt x="50" y="8"/>
                    <a:pt x="49" y="8"/>
                    <a:pt x="47" y="8"/>
                  </a:cubicBezTo>
                  <a:cubicBezTo>
                    <a:pt x="46" y="9"/>
                    <a:pt x="43" y="11"/>
                    <a:pt x="43" y="11"/>
                  </a:cubicBezTo>
                  <a:cubicBezTo>
                    <a:pt x="43" y="11"/>
                    <a:pt x="44" y="14"/>
                    <a:pt x="46" y="17"/>
                  </a:cubicBezTo>
                  <a:cubicBezTo>
                    <a:pt x="46" y="18"/>
                    <a:pt x="47" y="28"/>
                    <a:pt x="46" y="38"/>
                  </a:cubicBezTo>
                  <a:cubicBezTo>
                    <a:pt x="41" y="10"/>
                    <a:pt x="34" y="2"/>
                    <a:pt x="32" y="0"/>
                  </a:cubicBezTo>
                  <a:cubicBezTo>
                    <a:pt x="32" y="0"/>
                    <a:pt x="32" y="0"/>
                    <a:pt x="32" y="0"/>
                  </a:cubicBezTo>
                  <a:cubicBezTo>
                    <a:pt x="32" y="0"/>
                    <a:pt x="32" y="0"/>
                    <a:pt x="32" y="0"/>
                  </a:cubicBezTo>
                  <a:cubicBezTo>
                    <a:pt x="29" y="0"/>
                    <a:pt x="18" y="9"/>
                    <a:pt x="14" y="12"/>
                  </a:cubicBezTo>
                  <a:cubicBezTo>
                    <a:pt x="0" y="25"/>
                    <a:pt x="15" y="74"/>
                    <a:pt x="14" y="116"/>
                  </a:cubicBezTo>
                  <a:cubicBezTo>
                    <a:pt x="65" y="116"/>
                    <a:pt x="65" y="116"/>
                    <a:pt x="65" y="116"/>
                  </a:cubicBezTo>
                  <a:cubicBezTo>
                    <a:pt x="65" y="114"/>
                    <a:pt x="66" y="104"/>
                    <a:pt x="66" y="92"/>
                  </a:cubicBezTo>
                  <a:cubicBezTo>
                    <a:pt x="60" y="91"/>
                    <a:pt x="44" y="89"/>
                    <a:pt x="36" y="85"/>
                  </a:cubicBezTo>
                </a:path>
              </a:pathLst>
            </a:custGeom>
            <a:noFill/>
            <a:ln w="11113" cap="rnd">
              <a:solidFill>
                <a:schemeClr val="accent1"/>
              </a:solidFill>
              <a:prstDash val="solid"/>
              <a:round/>
              <a:headEnd/>
              <a:tailEnd/>
            </a:ln>
          </p:spPr>
          <p:txBody>
            <a:bodyPr vert="horz" wrap="square" lIns="87986" tIns="43993" rIns="87986" bIns="43993" numCol="1" anchor="t" anchorCtr="0" compatLnSpc="1">
              <a:prstTxWarp prst="textNoShape">
                <a:avLst/>
              </a:prstTxWarp>
            </a:bodyPr>
            <a:lstStyle/>
            <a:p>
              <a:endParaRPr lang="en-US" sz="674">
                <a:solidFill>
                  <a:prstClr val="black"/>
                </a:solidFill>
                <a:cs typeface="Arial" pitchFamily="34" charset="0"/>
              </a:endParaRPr>
            </a:p>
          </p:txBody>
        </p:sp>
        <p:sp>
          <p:nvSpPr>
            <p:cNvPr id="459" name="Freeform 394"/>
            <p:cNvSpPr>
              <a:spLocks/>
            </p:cNvSpPr>
            <p:nvPr/>
          </p:nvSpPr>
          <p:spPr bwMode="auto">
            <a:xfrm>
              <a:off x="4102101" y="3076575"/>
              <a:ext cx="115888" cy="93663"/>
            </a:xfrm>
            <a:custGeom>
              <a:avLst/>
              <a:gdLst/>
              <a:ahLst/>
              <a:cxnLst>
                <a:cxn ang="0">
                  <a:pos x="15" y="45"/>
                </a:cxn>
                <a:cxn ang="0">
                  <a:pos x="27" y="46"/>
                </a:cxn>
                <a:cxn ang="0">
                  <a:pos x="54" y="26"/>
                </a:cxn>
                <a:cxn ang="0">
                  <a:pos x="57" y="12"/>
                </a:cxn>
                <a:cxn ang="0">
                  <a:pos x="53" y="9"/>
                </a:cxn>
                <a:cxn ang="0">
                  <a:pos x="57" y="6"/>
                </a:cxn>
                <a:cxn ang="0">
                  <a:pos x="58" y="2"/>
                </a:cxn>
                <a:cxn ang="0">
                  <a:pos x="54" y="1"/>
                </a:cxn>
                <a:cxn ang="0">
                  <a:pos x="22" y="25"/>
                </a:cxn>
                <a:cxn ang="0">
                  <a:pos x="0" y="8"/>
                </a:cxn>
              </a:cxnLst>
              <a:rect l="0" t="0" r="r" b="b"/>
              <a:pathLst>
                <a:path w="60" h="48">
                  <a:moveTo>
                    <a:pt x="15" y="45"/>
                  </a:moveTo>
                  <a:cubicBezTo>
                    <a:pt x="19" y="48"/>
                    <a:pt x="24" y="48"/>
                    <a:pt x="27" y="46"/>
                  </a:cubicBezTo>
                  <a:cubicBezTo>
                    <a:pt x="54" y="26"/>
                    <a:pt x="54" y="26"/>
                    <a:pt x="54" y="26"/>
                  </a:cubicBezTo>
                  <a:cubicBezTo>
                    <a:pt x="59" y="23"/>
                    <a:pt x="60" y="16"/>
                    <a:pt x="57" y="12"/>
                  </a:cubicBezTo>
                  <a:cubicBezTo>
                    <a:pt x="56" y="11"/>
                    <a:pt x="54" y="10"/>
                    <a:pt x="53" y="9"/>
                  </a:cubicBezTo>
                  <a:cubicBezTo>
                    <a:pt x="57" y="6"/>
                    <a:pt x="57" y="6"/>
                    <a:pt x="57" y="6"/>
                  </a:cubicBezTo>
                  <a:cubicBezTo>
                    <a:pt x="59" y="5"/>
                    <a:pt x="59" y="3"/>
                    <a:pt x="58" y="2"/>
                  </a:cubicBezTo>
                  <a:cubicBezTo>
                    <a:pt x="57" y="1"/>
                    <a:pt x="55" y="0"/>
                    <a:pt x="54" y="1"/>
                  </a:cubicBezTo>
                  <a:cubicBezTo>
                    <a:pt x="22" y="25"/>
                    <a:pt x="22" y="25"/>
                    <a:pt x="22" y="25"/>
                  </a:cubicBezTo>
                  <a:cubicBezTo>
                    <a:pt x="0" y="8"/>
                    <a:pt x="0" y="8"/>
                    <a:pt x="0" y="8"/>
                  </a:cubicBezTo>
                </a:path>
              </a:pathLst>
            </a:custGeom>
            <a:noFill/>
            <a:ln w="11113" cap="rnd">
              <a:solidFill>
                <a:schemeClr val="accent1"/>
              </a:solidFill>
              <a:prstDash val="solid"/>
              <a:round/>
              <a:headEnd/>
              <a:tailEnd/>
            </a:ln>
          </p:spPr>
          <p:txBody>
            <a:bodyPr vert="horz" wrap="square" lIns="87986" tIns="43993" rIns="87986" bIns="43993" numCol="1" anchor="t" anchorCtr="0" compatLnSpc="1">
              <a:prstTxWarp prst="textNoShape">
                <a:avLst/>
              </a:prstTxWarp>
            </a:bodyPr>
            <a:lstStyle/>
            <a:p>
              <a:endParaRPr lang="en-US" sz="674">
                <a:solidFill>
                  <a:prstClr val="black"/>
                </a:solidFill>
                <a:cs typeface="Arial" pitchFamily="34" charset="0"/>
              </a:endParaRPr>
            </a:p>
          </p:txBody>
        </p:sp>
        <p:sp>
          <p:nvSpPr>
            <p:cNvPr id="460" name="Freeform 395"/>
            <p:cNvSpPr>
              <a:spLocks/>
            </p:cNvSpPr>
            <p:nvPr/>
          </p:nvSpPr>
          <p:spPr bwMode="auto">
            <a:xfrm>
              <a:off x="4308476" y="2941638"/>
              <a:ext cx="98425" cy="127000"/>
            </a:xfrm>
            <a:custGeom>
              <a:avLst/>
              <a:gdLst/>
              <a:ahLst/>
              <a:cxnLst>
                <a:cxn ang="0">
                  <a:pos x="16" y="64"/>
                </a:cxn>
                <a:cxn ang="0">
                  <a:pos x="50" y="29"/>
                </a:cxn>
                <a:cxn ang="0">
                  <a:pos x="25" y="0"/>
                </a:cxn>
                <a:cxn ang="0">
                  <a:pos x="1" y="25"/>
                </a:cxn>
                <a:cxn ang="0">
                  <a:pos x="16" y="64"/>
                </a:cxn>
              </a:cxnLst>
              <a:rect l="0" t="0" r="r" b="b"/>
              <a:pathLst>
                <a:path w="51" h="66">
                  <a:moveTo>
                    <a:pt x="16" y="64"/>
                  </a:moveTo>
                  <a:cubicBezTo>
                    <a:pt x="27" y="66"/>
                    <a:pt x="46" y="55"/>
                    <a:pt x="50" y="29"/>
                  </a:cubicBezTo>
                  <a:cubicBezTo>
                    <a:pt x="51" y="14"/>
                    <a:pt x="41" y="1"/>
                    <a:pt x="25" y="0"/>
                  </a:cubicBezTo>
                  <a:cubicBezTo>
                    <a:pt x="14" y="0"/>
                    <a:pt x="1" y="10"/>
                    <a:pt x="1" y="25"/>
                  </a:cubicBezTo>
                  <a:cubicBezTo>
                    <a:pt x="0" y="41"/>
                    <a:pt x="2" y="60"/>
                    <a:pt x="16" y="64"/>
                  </a:cubicBezTo>
                  <a:close/>
                </a:path>
              </a:pathLst>
            </a:custGeom>
            <a:noFill/>
            <a:ln w="11113" cap="rnd">
              <a:solidFill>
                <a:schemeClr val="accent1"/>
              </a:solidFill>
              <a:prstDash val="solid"/>
              <a:round/>
              <a:headEnd/>
              <a:tailEnd/>
            </a:ln>
          </p:spPr>
          <p:txBody>
            <a:bodyPr vert="horz" wrap="square" lIns="87986" tIns="43993" rIns="87986" bIns="43993" numCol="1" anchor="t" anchorCtr="0" compatLnSpc="1">
              <a:prstTxWarp prst="textNoShape">
                <a:avLst/>
              </a:prstTxWarp>
            </a:bodyPr>
            <a:lstStyle/>
            <a:p>
              <a:endParaRPr lang="en-US" sz="674">
                <a:solidFill>
                  <a:prstClr val="black"/>
                </a:solidFill>
                <a:cs typeface="Arial" pitchFamily="34" charset="0"/>
              </a:endParaRPr>
            </a:p>
          </p:txBody>
        </p:sp>
        <p:sp>
          <p:nvSpPr>
            <p:cNvPr id="461" name="Freeform 396"/>
            <p:cNvSpPr>
              <a:spLocks/>
            </p:cNvSpPr>
            <p:nvPr/>
          </p:nvSpPr>
          <p:spPr bwMode="auto">
            <a:xfrm>
              <a:off x="4200526" y="3067050"/>
              <a:ext cx="285750" cy="225425"/>
            </a:xfrm>
            <a:custGeom>
              <a:avLst/>
              <a:gdLst/>
              <a:ahLst/>
              <a:cxnLst>
                <a:cxn ang="0">
                  <a:pos x="123" y="63"/>
                </a:cxn>
                <a:cxn ang="0">
                  <a:pos x="114" y="103"/>
                </a:cxn>
                <a:cxn ang="0">
                  <a:pos x="124" y="113"/>
                </a:cxn>
                <a:cxn ang="0">
                  <a:pos x="137" y="107"/>
                </a:cxn>
                <a:cxn ang="0">
                  <a:pos x="146" y="62"/>
                </a:cxn>
                <a:cxn ang="0">
                  <a:pos x="144" y="53"/>
                </a:cxn>
                <a:cxn ang="0">
                  <a:pos x="108" y="9"/>
                </a:cxn>
                <a:cxn ang="0">
                  <a:pos x="91" y="0"/>
                </a:cxn>
                <a:cxn ang="0">
                  <a:pos x="91" y="0"/>
                </a:cxn>
                <a:cxn ang="0">
                  <a:pos x="91" y="0"/>
                </a:cxn>
                <a:cxn ang="0">
                  <a:pos x="77" y="38"/>
                </a:cxn>
                <a:cxn ang="0">
                  <a:pos x="77" y="17"/>
                </a:cxn>
                <a:cxn ang="0">
                  <a:pos x="79" y="12"/>
                </a:cxn>
                <a:cxn ang="0">
                  <a:pos x="75" y="8"/>
                </a:cxn>
                <a:cxn ang="0">
                  <a:pos x="73" y="8"/>
                </a:cxn>
                <a:cxn ang="0">
                  <a:pos x="70" y="13"/>
                </a:cxn>
                <a:cxn ang="0">
                  <a:pos x="72" y="18"/>
                </a:cxn>
                <a:cxn ang="0">
                  <a:pos x="66" y="44"/>
                </a:cxn>
                <a:cxn ang="0">
                  <a:pos x="68" y="9"/>
                </a:cxn>
                <a:cxn ang="0">
                  <a:pos x="60" y="16"/>
                </a:cxn>
                <a:cxn ang="0">
                  <a:pos x="34" y="61"/>
                </a:cxn>
                <a:cxn ang="0">
                  <a:pos x="5" y="71"/>
                </a:cxn>
                <a:cxn ang="0">
                  <a:pos x="0" y="74"/>
                </a:cxn>
                <a:cxn ang="0">
                  <a:pos x="2" y="91"/>
                </a:cxn>
                <a:cxn ang="0">
                  <a:pos x="12" y="92"/>
                </a:cxn>
                <a:cxn ang="0">
                  <a:pos x="46" y="81"/>
                </a:cxn>
                <a:cxn ang="0">
                  <a:pos x="52" y="76"/>
                </a:cxn>
                <a:cxn ang="0">
                  <a:pos x="56" y="69"/>
                </a:cxn>
                <a:cxn ang="0">
                  <a:pos x="58" y="38"/>
                </a:cxn>
                <a:cxn ang="0">
                  <a:pos x="59" y="35"/>
                </a:cxn>
                <a:cxn ang="0">
                  <a:pos x="57" y="116"/>
                </a:cxn>
                <a:cxn ang="0">
                  <a:pos x="109" y="116"/>
                </a:cxn>
                <a:cxn ang="0">
                  <a:pos x="112" y="54"/>
                </a:cxn>
              </a:cxnLst>
              <a:rect l="0" t="0" r="r" b="b"/>
              <a:pathLst>
                <a:path w="147" h="116">
                  <a:moveTo>
                    <a:pt x="123" y="63"/>
                  </a:moveTo>
                  <a:cubicBezTo>
                    <a:pt x="114" y="103"/>
                    <a:pt x="114" y="103"/>
                    <a:pt x="114" y="103"/>
                  </a:cubicBezTo>
                  <a:cubicBezTo>
                    <a:pt x="113" y="109"/>
                    <a:pt x="117" y="112"/>
                    <a:pt x="124" y="113"/>
                  </a:cubicBezTo>
                  <a:cubicBezTo>
                    <a:pt x="130" y="114"/>
                    <a:pt x="135" y="113"/>
                    <a:pt x="137" y="107"/>
                  </a:cubicBezTo>
                  <a:cubicBezTo>
                    <a:pt x="146" y="62"/>
                    <a:pt x="146" y="62"/>
                    <a:pt x="146" y="62"/>
                  </a:cubicBezTo>
                  <a:cubicBezTo>
                    <a:pt x="147" y="59"/>
                    <a:pt x="146" y="56"/>
                    <a:pt x="144" y="53"/>
                  </a:cubicBezTo>
                  <a:cubicBezTo>
                    <a:pt x="144" y="53"/>
                    <a:pt x="112" y="11"/>
                    <a:pt x="108" y="9"/>
                  </a:cubicBezTo>
                  <a:cubicBezTo>
                    <a:pt x="104" y="6"/>
                    <a:pt x="94" y="0"/>
                    <a:pt x="91" y="0"/>
                  </a:cubicBezTo>
                  <a:cubicBezTo>
                    <a:pt x="91" y="0"/>
                    <a:pt x="91" y="0"/>
                    <a:pt x="91" y="0"/>
                  </a:cubicBezTo>
                  <a:cubicBezTo>
                    <a:pt x="91" y="0"/>
                    <a:pt x="91" y="0"/>
                    <a:pt x="91" y="0"/>
                  </a:cubicBezTo>
                  <a:cubicBezTo>
                    <a:pt x="88" y="2"/>
                    <a:pt x="82" y="10"/>
                    <a:pt x="77" y="38"/>
                  </a:cubicBezTo>
                  <a:cubicBezTo>
                    <a:pt x="76" y="28"/>
                    <a:pt x="77" y="18"/>
                    <a:pt x="77" y="17"/>
                  </a:cubicBezTo>
                  <a:cubicBezTo>
                    <a:pt x="78" y="14"/>
                    <a:pt x="79" y="12"/>
                    <a:pt x="79" y="12"/>
                  </a:cubicBezTo>
                  <a:cubicBezTo>
                    <a:pt x="79" y="12"/>
                    <a:pt x="77" y="9"/>
                    <a:pt x="75" y="8"/>
                  </a:cubicBezTo>
                  <a:cubicBezTo>
                    <a:pt x="74" y="8"/>
                    <a:pt x="73" y="8"/>
                    <a:pt x="73" y="8"/>
                  </a:cubicBezTo>
                  <a:cubicBezTo>
                    <a:pt x="70" y="13"/>
                    <a:pt x="70" y="13"/>
                    <a:pt x="70" y="13"/>
                  </a:cubicBezTo>
                  <a:cubicBezTo>
                    <a:pt x="70" y="13"/>
                    <a:pt x="71" y="15"/>
                    <a:pt x="72" y="18"/>
                  </a:cubicBezTo>
                  <a:cubicBezTo>
                    <a:pt x="70" y="24"/>
                    <a:pt x="66" y="44"/>
                    <a:pt x="66" y="44"/>
                  </a:cubicBezTo>
                  <a:cubicBezTo>
                    <a:pt x="66" y="44"/>
                    <a:pt x="63" y="18"/>
                    <a:pt x="68" y="9"/>
                  </a:cubicBezTo>
                  <a:cubicBezTo>
                    <a:pt x="65" y="9"/>
                    <a:pt x="62" y="12"/>
                    <a:pt x="60" y="16"/>
                  </a:cubicBezTo>
                  <a:cubicBezTo>
                    <a:pt x="34" y="61"/>
                    <a:pt x="34" y="61"/>
                    <a:pt x="34" y="61"/>
                  </a:cubicBezTo>
                  <a:cubicBezTo>
                    <a:pt x="5" y="71"/>
                    <a:pt x="5" y="71"/>
                    <a:pt x="5" y="71"/>
                  </a:cubicBezTo>
                  <a:cubicBezTo>
                    <a:pt x="3" y="71"/>
                    <a:pt x="1" y="73"/>
                    <a:pt x="0" y="74"/>
                  </a:cubicBezTo>
                  <a:cubicBezTo>
                    <a:pt x="6" y="81"/>
                    <a:pt x="4" y="88"/>
                    <a:pt x="2" y="91"/>
                  </a:cubicBezTo>
                  <a:cubicBezTo>
                    <a:pt x="5" y="93"/>
                    <a:pt x="9" y="93"/>
                    <a:pt x="12" y="92"/>
                  </a:cubicBezTo>
                  <a:cubicBezTo>
                    <a:pt x="46" y="81"/>
                    <a:pt x="46" y="81"/>
                    <a:pt x="46" y="81"/>
                  </a:cubicBezTo>
                  <a:cubicBezTo>
                    <a:pt x="48" y="80"/>
                    <a:pt x="50" y="78"/>
                    <a:pt x="52" y="76"/>
                  </a:cubicBezTo>
                  <a:cubicBezTo>
                    <a:pt x="56" y="69"/>
                    <a:pt x="56" y="69"/>
                    <a:pt x="56" y="69"/>
                  </a:cubicBezTo>
                  <a:cubicBezTo>
                    <a:pt x="56" y="56"/>
                    <a:pt x="57" y="44"/>
                    <a:pt x="58" y="38"/>
                  </a:cubicBezTo>
                  <a:cubicBezTo>
                    <a:pt x="58" y="37"/>
                    <a:pt x="58" y="36"/>
                    <a:pt x="59" y="35"/>
                  </a:cubicBezTo>
                  <a:cubicBezTo>
                    <a:pt x="57" y="60"/>
                    <a:pt x="57" y="112"/>
                    <a:pt x="57" y="116"/>
                  </a:cubicBezTo>
                  <a:cubicBezTo>
                    <a:pt x="109" y="116"/>
                    <a:pt x="109" y="116"/>
                    <a:pt x="109" y="116"/>
                  </a:cubicBezTo>
                  <a:cubicBezTo>
                    <a:pt x="108" y="96"/>
                    <a:pt x="111" y="73"/>
                    <a:pt x="112" y="54"/>
                  </a:cubicBezTo>
                </a:path>
              </a:pathLst>
            </a:custGeom>
            <a:noFill/>
            <a:ln w="11113" cap="rnd">
              <a:solidFill>
                <a:schemeClr val="accent1"/>
              </a:solidFill>
              <a:prstDash val="solid"/>
              <a:round/>
              <a:headEnd/>
              <a:tailEnd/>
            </a:ln>
          </p:spPr>
          <p:txBody>
            <a:bodyPr vert="horz" wrap="square" lIns="87986" tIns="43993" rIns="87986" bIns="43993" numCol="1" anchor="t" anchorCtr="0" compatLnSpc="1">
              <a:prstTxWarp prst="textNoShape">
                <a:avLst/>
              </a:prstTxWarp>
            </a:bodyPr>
            <a:lstStyle/>
            <a:p>
              <a:endParaRPr lang="en-US" sz="674">
                <a:solidFill>
                  <a:prstClr val="black"/>
                </a:solidFill>
                <a:cs typeface="Arial" pitchFamily="34" charset="0"/>
              </a:endParaRPr>
            </a:p>
          </p:txBody>
        </p:sp>
      </p:grpSp>
      <p:grpSp>
        <p:nvGrpSpPr>
          <p:cNvPr id="462" name="Groupe 89"/>
          <p:cNvGrpSpPr/>
          <p:nvPr/>
        </p:nvGrpSpPr>
        <p:grpSpPr>
          <a:xfrm>
            <a:off x="5652087" y="876656"/>
            <a:ext cx="317505" cy="298318"/>
            <a:chOff x="3148014" y="2016126"/>
            <a:chExt cx="392113" cy="388937"/>
          </a:xfrm>
        </p:grpSpPr>
        <p:sp>
          <p:nvSpPr>
            <p:cNvPr id="463" name="Freeform 567"/>
            <p:cNvSpPr>
              <a:spLocks/>
            </p:cNvSpPr>
            <p:nvPr/>
          </p:nvSpPr>
          <p:spPr bwMode="auto">
            <a:xfrm>
              <a:off x="3287714" y="2246313"/>
              <a:ext cx="115888" cy="158750"/>
            </a:xfrm>
            <a:custGeom>
              <a:avLst/>
              <a:gdLst/>
              <a:ahLst/>
              <a:cxnLst>
                <a:cxn ang="0">
                  <a:pos x="85" y="119"/>
                </a:cxn>
                <a:cxn ang="0">
                  <a:pos x="52" y="53"/>
                </a:cxn>
                <a:cxn ang="0">
                  <a:pos x="43" y="1"/>
                </a:cxn>
                <a:cxn ang="0">
                  <a:pos x="33" y="53"/>
                </a:cxn>
                <a:cxn ang="0">
                  <a:pos x="1" y="119"/>
                </a:cxn>
              </a:cxnLst>
              <a:rect l="0" t="0" r="r" b="b"/>
              <a:pathLst>
                <a:path w="86" h="119">
                  <a:moveTo>
                    <a:pt x="85" y="119"/>
                  </a:moveTo>
                  <a:cubicBezTo>
                    <a:pt x="86" y="93"/>
                    <a:pt x="80" y="61"/>
                    <a:pt x="52" y="53"/>
                  </a:cubicBezTo>
                  <a:cubicBezTo>
                    <a:pt x="81" y="27"/>
                    <a:pt x="62" y="2"/>
                    <a:pt x="43" y="1"/>
                  </a:cubicBezTo>
                  <a:cubicBezTo>
                    <a:pt x="25" y="0"/>
                    <a:pt x="6" y="24"/>
                    <a:pt x="33" y="53"/>
                  </a:cubicBezTo>
                  <a:cubicBezTo>
                    <a:pt x="6" y="63"/>
                    <a:pt x="0" y="93"/>
                    <a:pt x="1" y="119"/>
                  </a:cubicBezTo>
                </a:path>
              </a:pathLst>
            </a:custGeom>
            <a:noFill/>
            <a:ln w="19050" cap="rnd">
              <a:solidFill>
                <a:schemeClr val="accent1"/>
              </a:solidFill>
              <a:prstDash val="solid"/>
              <a:round/>
              <a:headEnd/>
              <a:tailEnd/>
            </a:ln>
          </p:spPr>
          <p:txBody>
            <a:bodyPr vert="horz" wrap="square" lIns="87986" tIns="43993" rIns="87986" bIns="43993" numCol="1" anchor="t" anchorCtr="0" compatLnSpc="1">
              <a:prstTxWarp prst="textNoShape">
                <a:avLst/>
              </a:prstTxWarp>
            </a:bodyPr>
            <a:lstStyle/>
            <a:p>
              <a:endParaRPr lang="en-US" sz="1732">
                <a:solidFill>
                  <a:prstClr val="black"/>
                </a:solidFill>
                <a:cs typeface="Arial" pitchFamily="34" charset="0"/>
              </a:endParaRPr>
            </a:p>
          </p:txBody>
        </p:sp>
        <p:sp>
          <p:nvSpPr>
            <p:cNvPr id="464" name="Freeform 568"/>
            <p:cNvSpPr>
              <a:spLocks/>
            </p:cNvSpPr>
            <p:nvPr/>
          </p:nvSpPr>
          <p:spPr bwMode="auto">
            <a:xfrm>
              <a:off x="3148014" y="2246313"/>
              <a:ext cx="114300" cy="158750"/>
            </a:xfrm>
            <a:custGeom>
              <a:avLst/>
              <a:gdLst/>
              <a:ahLst/>
              <a:cxnLst>
                <a:cxn ang="0">
                  <a:pos x="84" y="119"/>
                </a:cxn>
                <a:cxn ang="0">
                  <a:pos x="52" y="53"/>
                </a:cxn>
                <a:cxn ang="0">
                  <a:pos x="43" y="1"/>
                </a:cxn>
                <a:cxn ang="0">
                  <a:pos x="33" y="53"/>
                </a:cxn>
                <a:cxn ang="0">
                  <a:pos x="0" y="119"/>
                </a:cxn>
              </a:cxnLst>
              <a:rect l="0" t="0" r="r" b="b"/>
              <a:pathLst>
                <a:path w="85" h="119">
                  <a:moveTo>
                    <a:pt x="84" y="119"/>
                  </a:moveTo>
                  <a:cubicBezTo>
                    <a:pt x="85" y="93"/>
                    <a:pt x="80" y="61"/>
                    <a:pt x="52" y="53"/>
                  </a:cubicBezTo>
                  <a:cubicBezTo>
                    <a:pt x="80" y="27"/>
                    <a:pt x="62" y="2"/>
                    <a:pt x="43" y="1"/>
                  </a:cubicBezTo>
                  <a:cubicBezTo>
                    <a:pt x="24" y="0"/>
                    <a:pt x="5" y="24"/>
                    <a:pt x="33" y="53"/>
                  </a:cubicBezTo>
                  <a:cubicBezTo>
                    <a:pt x="6" y="63"/>
                    <a:pt x="0" y="93"/>
                    <a:pt x="0" y="119"/>
                  </a:cubicBezTo>
                </a:path>
              </a:pathLst>
            </a:custGeom>
            <a:noFill/>
            <a:ln w="19050" cap="rnd">
              <a:solidFill>
                <a:schemeClr val="accent1"/>
              </a:solidFill>
              <a:prstDash val="solid"/>
              <a:round/>
              <a:headEnd/>
              <a:tailEnd/>
            </a:ln>
          </p:spPr>
          <p:txBody>
            <a:bodyPr vert="horz" wrap="square" lIns="87986" tIns="43993" rIns="87986" bIns="43993" numCol="1" anchor="t" anchorCtr="0" compatLnSpc="1">
              <a:prstTxWarp prst="textNoShape">
                <a:avLst/>
              </a:prstTxWarp>
            </a:bodyPr>
            <a:lstStyle/>
            <a:p>
              <a:endParaRPr lang="en-US" sz="1732">
                <a:solidFill>
                  <a:prstClr val="black"/>
                </a:solidFill>
                <a:cs typeface="Arial" pitchFamily="34" charset="0"/>
              </a:endParaRPr>
            </a:p>
          </p:txBody>
        </p:sp>
        <p:sp>
          <p:nvSpPr>
            <p:cNvPr id="465" name="Line 569"/>
            <p:cNvSpPr>
              <a:spLocks noChangeShapeType="1"/>
            </p:cNvSpPr>
            <p:nvPr/>
          </p:nvSpPr>
          <p:spPr bwMode="auto">
            <a:xfrm>
              <a:off x="3322639" y="2316163"/>
              <a:ext cx="1588" cy="1588"/>
            </a:xfrm>
            <a:prstGeom prst="line">
              <a:avLst/>
            </a:prstGeom>
            <a:noFill/>
            <a:ln w="19050" cap="rnd">
              <a:solidFill>
                <a:schemeClr val="accent1"/>
              </a:solidFill>
              <a:prstDash val="solid"/>
              <a:round/>
              <a:headEnd/>
              <a:tailEnd/>
            </a:ln>
          </p:spPr>
          <p:txBody>
            <a:bodyPr vert="horz" wrap="square" lIns="87986" tIns="43993" rIns="87986" bIns="43993" numCol="1" anchor="t" anchorCtr="0" compatLnSpc="1">
              <a:prstTxWarp prst="textNoShape">
                <a:avLst/>
              </a:prstTxWarp>
            </a:bodyPr>
            <a:lstStyle/>
            <a:p>
              <a:endParaRPr lang="en-US" sz="1732">
                <a:solidFill>
                  <a:prstClr val="black"/>
                </a:solidFill>
                <a:cs typeface="Arial" pitchFamily="34" charset="0"/>
              </a:endParaRPr>
            </a:p>
          </p:txBody>
        </p:sp>
        <p:sp>
          <p:nvSpPr>
            <p:cNvPr id="466" name="Freeform 570"/>
            <p:cNvSpPr>
              <a:spLocks/>
            </p:cNvSpPr>
            <p:nvPr/>
          </p:nvSpPr>
          <p:spPr bwMode="auto">
            <a:xfrm>
              <a:off x="3179764" y="2016126"/>
              <a:ext cx="296863" cy="214313"/>
            </a:xfrm>
            <a:custGeom>
              <a:avLst/>
              <a:gdLst/>
              <a:ahLst/>
              <a:cxnLst>
                <a:cxn ang="0">
                  <a:pos x="222" y="51"/>
                </a:cxn>
                <a:cxn ang="0">
                  <a:pos x="152" y="0"/>
                </a:cxn>
                <a:cxn ang="0">
                  <a:pos x="82" y="51"/>
                </a:cxn>
                <a:cxn ang="0">
                  <a:pos x="85" y="64"/>
                </a:cxn>
                <a:cxn ang="0">
                  <a:pos x="51" y="54"/>
                </a:cxn>
                <a:cxn ang="0">
                  <a:pos x="0" y="94"/>
                </a:cxn>
                <a:cxn ang="0">
                  <a:pos x="23" y="128"/>
                </a:cxn>
                <a:cxn ang="0">
                  <a:pos x="19" y="153"/>
                </a:cxn>
                <a:cxn ang="0">
                  <a:pos x="42" y="134"/>
                </a:cxn>
                <a:cxn ang="0">
                  <a:pos x="51" y="135"/>
                </a:cxn>
                <a:cxn ang="0">
                  <a:pos x="86" y="124"/>
                </a:cxn>
                <a:cxn ang="0">
                  <a:pos x="123" y="146"/>
                </a:cxn>
                <a:cxn ang="0">
                  <a:pos x="131" y="145"/>
                </a:cxn>
                <a:cxn ang="0">
                  <a:pos x="146" y="160"/>
                </a:cxn>
                <a:cxn ang="0">
                  <a:pos x="144" y="140"/>
                </a:cxn>
                <a:cxn ang="0">
                  <a:pos x="161" y="115"/>
                </a:cxn>
                <a:cxn ang="0">
                  <a:pos x="158" y="102"/>
                </a:cxn>
                <a:cxn ang="0">
                  <a:pos x="166" y="101"/>
                </a:cxn>
                <a:cxn ang="0">
                  <a:pos x="199" y="145"/>
                </a:cxn>
                <a:cxn ang="0">
                  <a:pos x="190" y="93"/>
                </a:cxn>
                <a:cxn ang="0">
                  <a:pos x="222" y="51"/>
                </a:cxn>
              </a:cxnLst>
              <a:rect l="0" t="0" r="r" b="b"/>
              <a:pathLst>
                <a:path w="222" h="160">
                  <a:moveTo>
                    <a:pt x="222" y="51"/>
                  </a:moveTo>
                  <a:cubicBezTo>
                    <a:pt x="222" y="23"/>
                    <a:pt x="191" y="0"/>
                    <a:pt x="152" y="0"/>
                  </a:cubicBezTo>
                  <a:cubicBezTo>
                    <a:pt x="114" y="0"/>
                    <a:pt x="82" y="23"/>
                    <a:pt x="82" y="51"/>
                  </a:cubicBezTo>
                  <a:cubicBezTo>
                    <a:pt x="82" y="55"/>
                    <a:pt x="83" y="60"/>
                    <a:pt x="85" y="64"/>
                  </a:cubicBezTo>
                  <a:cubicBezTo>
                    <a:pt x="76" y="58"/>
                    <a:pt x="64" y="54"/>
                    <a:pt x="51" y="54"/>
                  </a:cubicBezTo>
                  <a:cubicBezTo>
                    <a:pt x="23" y="54"/>
                    <a:pt x="0" y="72"/>
                    <a:pt x="0" y="94"/>
                  </a:cubicBezTo>
                  <a:cubicBezTo>
                    <a:pt x="0" y="109"/>
                    <a:pt x="9" y="121"/>
                    <a:pt x="23" y="128"/>
                  </a:cubicBezTo>
                  <a:cubicBezTo>
                    <a:pt x="19" y="153"/>
                    <a:pt x="19" y="153"/>
                    <a:pt x="19" y="153"/>
                  </a:cubicBezTo>
                  <a:cubicBezTo>
                    <a:pt x="42" y="134"/>
                    <a:pt x="42" y="134"/>
                    <a:pt x="42" y="134"/>
                  </a:cubicBezTo>
                  <a:cubicBezTo>
                    <a:pt x="45" y="135"/>
                    <a:pt x="48" y="135"/>
                    <a:pt x="51" y="135"/>
                  </a:cubicBezTo>
                  <a:cubicBezTo>
                    <a:pt x="65" y="135"/>
                    <a:pt x="77" y="131"/>
                    <a:pt x="86" y="124"/>
                  </a:cubicBezTo>
                  <a:cubicBezTo>
                    <a:pt x="91" y="137"/>
                    <a:pt x="106" y="146"/>
                    <a:pt x="123" y="146"/>
                  </a:cubicBezTo>
                  <a:cubicBezTo>
                    <a:pt x="126" y="146"/>
                    <a:pt x="129" y="145"/>
                    <a:pt x="131" y="145"/>
                  </a:cubicBezTo>
                  <a:cubicBezTo>
                    <a:pt x="146" y="160"/>
                    <a:pt x="146" y="160"/>
                    <a:pt x="146" y="160"/>
                  </a:cubicBezTo>
                  <a:cubicBezTo>
                    <a:pt x="144" y="140"/>
                    <a:pt x="144" y="140"/>
                    <a:pt x="144" y="140"/>
                  </a:cubicBezTo>
                  <a:cubicBezTo>
                    <a:pt x="154" y="135"/>
                    <a:pt x="161" y="125"/>
                    <a:pt x="161" y="115"/>
                  </a:cubicBezTo>
                  <a:cubicBezTo>
                    <a:pt x="161" y="110"/>
                    <a:pt x="160" y="106"/>
                    <a:pt x="158" y="102"/>
                  </a:cubicBezTo>
                  <a:cubicBezTo>
                    <a:pt x="161" y="101"/>
                    <a:pt x="163" y="101"/>
                    <a:pt x="166" y="101"/>
                  </a:cubicBezTo>
                  <a:cubicBezTo>
                    <a:pt x="199" y="145"/>
                    <a:pt x="199" y="145"/>
                    <a:pt x="199" y="145"/>
                  </a:cubicBezTo>
                  <a:cubicBezTo>
                    <a:pt x="190" y="93"/>
                    <a:pt x="190" y="93"/>
                    <a:pt x="190" y="93"/>
                  </a:cubicBezTo>
                  <a:cubicBezTo>
                    <a:pt x="209" y="84"/>
                    <a:pt x="222" y="69"/>
                    <a:pt x="222" y="51"/>
                  </a:cubicBezTo>
                  <a:close/>
                </a:path>
              </a:pathLst>
            </a:custGeom>
            <a:noFill/>
            <a:ln w="19050" cap="rnd">
              <a:solidFill>
                <a:schemeClr val="accent1"/>
              </a:solidFill>
              <a:prstDash val="solid"/>
              <a:round/>
              <a:headEnd/>
              <a:tailEnd/>
            </a:ln>
          </p:spPr>
          <p:txBody>
            <a:bodyPr vert="horz" wrap="square" lIns="87986" tIns="43993" rIns="87986" bIns="43993" numCol="1" anchor="t" anchorCtr="0" compatLnSpc="1">
              <a:prstTxWarp prst="textNoShape">
                <a:avLst/>
              </a:prstTxWarp>
            </a:bodyPr>
            <a:lstStyle/>
            <a:p>
              <a:endParaRPr lang="en-US" sz="1732">
                <a:solidFill>
                  <a:prstClr val="black"/>
                </a:solidFill>
                <a:cs typeface="Arial" pitchFamily="34" charset="0"/>
              </a:endParaRPr>
            </a:p>
          </p:txBody>
        </p:sp>
        <p:sp>
          <p:nvSpPr>
            <p:cNvPr id="467" name="Freeform 571"/>
            <p:cNvSpPr>
              <a:spLocks/>
            </p:cNvSpPr>
            <p:nvPr/>
          </p:nvSpPr>
          <p:spPr bwMode="auto">
            <a:xfrm>
              <a:off x="3424239" y="2246313"/>
              <a:ext cx="115888" cy="158750"/>
            </a:xfrm>
            <a:custGeom>
              <a:avLst/>
              <a:gdLst/>
              <a:ahLst/>
              <a:cxnLst>
                <a:cxn ang="0">
                  <a:pos x="85" y="119"/>
                </a:cxn>
                <a:cxn ang="0">
                  <a:pos x="53" y="53"/>
                </a:cxn>
                <a:cxn ang="0">
                  <a:pos x="44" y="1"/>
                </a:cxn>
                <a:cxn ang="0">
                  <a:pos x="34" y="53"/>
                </a:cxn>
                <a:cxn ang="0">
                  <a:pos x="1" y="119"/>
                </a:cxn>
              </a:cxnLst>
              <a:rect l="0" t="0" r="r" b="b"/>
              <a:pathLst>
                <a:path w="86" h="119">
                  <a:moveTo>
                    <a:pt x="85" y="119"/>
                  </a:moveTo>
                  <a:cubicBezTo>
                    <a:pt x="86" y="93"/>
                    <a:pt x="81" y="61"/>
                    <a:pt x="53" y="53"/>
                  </a:cubicBezTo>
                  <a:cubicBezTo>
                    <a:pt x="81" y="27"/>
                    <a:pt x="62" y="2"/>
                    <a:pt x="44" y="1"/>
                  </a:cubicBezTo>
                  <a:cubicBezTo>
                    <a:pt x="25" y="0"/>
                    <a:pt x="6" y="24"/>
                    <a:pt x="34" y="53"/>
                  </a:cubicBezTo>
                  <a:cubicBezTo>
                    <a:pt x="6" y="63"/>
                    <a:pt x="0" y="93"/>
                    <a:pt x="1" y="119"/>
                  </a:cubicBezTo>
                </a:path>
              </a:pathLst>
            </a:custGeom>
            <a:noFill/>
            <a:ln w="19050" cap="rnd">
              <a:solidFill>
                <a:schemeClr val="accent1"/>
              </a:solidFill>
              <a:prstDash val="solid"/>
              <a:round/>
              <a:headEnd/>
              <a:tailEnd/>
            </a:ln>
          </p:spPr>
          <p:txBody>
            <a:bodyPr vert="horz" wrap="square" lIns="87986" tIns="43993" rIns="87986" bIns="43993" numCol="1" anchor="t" anchorCtr="0" compatLnSpc="1">
              <a:prstTxWarp prst="textNoShape">
                <a:avLst/>
              </a:prstTxWarp>
            </a:bodyPr>
            <a:lstStyle/>
            <a:p>
              <a:endParaRPr lang="en-US" sz="1732">
                <a:solidFill>
                  <a:prstClr val="black"/>
                </a:solidFill>
                <a:cs typeface="Arial" pitchFamily="34" charset="0"/>
              </a:endParaRPr>
            </a:p>
          </p:txBody>
        </p:sp>
      </p:grpSp>
      <p:grpSp>
        <p:nvGrpSpPr>
          <p:cNvPr id="468" name="Groupe 658"/>
          <p:cNvGrpSpPr/>
          <p:nvPr/>
        </p:nvGrpSpPr>
        <p:grpSpPr>
          <a:xfrm>
            <a:off x="1176807" y="936281"/>
            <a:ext cx="272082" cy="288704"/>
            <a:chOff x="7277101" y="1771650"/>
            <a:chExt cx="381000" cy="396875"/>
          </a:xfrm>
        </p:grpSpPr>
        <p:sp>
          <p:nvSpPr>
            <p:cNvPr id="469" name="Freeform 496"/>
            <p:cNvSpPr>
              <a:spLocks/>
            </p:cNvSpPr>
            <p:nvPr/>
          </p:nvSpPr>
          <p:spPr bwMode="auto">
            <a:xfrm>
              <a:off x="7454901" y="1771650"/>
              <a:ext cx="203200" cy="325438"/>
            </a:xfrm>
            <a:custGeom>
              <a:avLst/>
              <a:gdLst/>
              <a:ahLst/>
              <a:cxnLst>
                <a:cxn ang="0">
                  <a:pos x="0" y="132"/>
                </a:cxn>
                <a:cxn ang="0">
                  <a:pos x="39" y="56"/>
                </a:cxn>
                <a:cxn ang="0">
                  <a:pos x="24" y="29"/>
                </a:cxn>
                <a:cxn ang="0">
                  <a:pos x="50" y="0"/>
                </a:cxn>
                <a:cxn ang="0">
                  <a:pos x="74" y="29"/>
                </a:cxn>
                <a:cxn ang="0">
                  <a:pos x="61" y="56"/>
                </a:cxn>
                <a:cxn ang="0">
                  <a:pos x="100" y="132"/>
                </a:cxn>
                <a:cxn ang="0">
                  <a:pos x="82" y="168"/>
                </a:cxn>
              </a:cxnLst>
              <a:rect l="0" t="0" r="r" b="b"/>
              <a:pathLst>
                <a:path w="105" h="168">
                  <a:moveTo>
                    <a:pt x="0" y="132"/>
                  </a:moveTo>
                  <a:cubicBezTo>
                    <a:pt x="0" y="95"/>
                    <a:pt x="10" y="64"/>
                    <a:pt x="39" y="56"/>
                  </a:cubicBezTo>
                  <a:cubicBezTo>
                    <a:pt x="32" y="50"/>
                    <a:pt x="24" y="39"/>
                    <a:pt x="24" y="29"/>
                  </a:cubicBezTo>
                  <a:cubicBezTo>
                    <a:pt x="24" y="12"/>
                    <a:pt x="35" y="0"/>
                    <a:pt x="50" y="0"/>
                  </a:cubicBezTo>
                  <a:cubicBezTo>
                    <a:pt x="63" y="0"/>
                    <a:pt x="74" y="12"/>
                    <a:pt x="74" y="29"/>
                  </a:cubicBezTo>
                  <a:cubicBezTo>
                    <a:pt x="74" y="39"/>
                    <a:pt x="68" y="50"/>
                    <a:pt x="61" y="56"/>
                  </a:cubicBezTo>
                  <a:cubicBezTo>
                    <a:pt x="91" y="64"/>
                    <a:pt x="100" y="95"/>
                    <a:pt x="100" y="132"/>
                  </a:cubicBezTo>
                  <a:cubicBezTo>
                    <a:pt x="100" y="132"/>
                    <a:pt x="105" y="164"/>
                    <a:pt x="82" y="168"/>
                  </a:cubicBezTo>
                </a:path>
              </a:pathLst>
            </a:custGeom>
            <a:noFill/>
            <a:ln w="12700" cap="rnd">
              <a:solidFill>
                <a:schemeClr val="accent1"/>
              </a:solidFill>
              <a:prstDash val="solid"/>
              <a:round/>
              <a:headEnd/>
              <a:tailEnd/>
            </a:ln>
          </p:spPr>
          <p:txBody>
            <a:bodyPr vert="horz" wrap="square" lIns="87986" tIns="43993" rIns="87986" bIns="43993" numCol="1" anchor="t" anchorCtr="0" compatLnSpc="1">
              <a:prstTxWarp prst="textNoShape">
                <a:avLst/>
              </a:prstTxWarp>
            </a:bodyPr>
            <a:lstStyle/>
            <a:p>
              <a:endParaRPr lang="en-US" sz="674">
                <a:solidFill>
                  <a:prstClr val="black"/>
                </a:solidFill>
                <a:cs typeface="Arial" pitchFamily="34" charset="0"/>
              </a:endParaRPr>
            </a:p>
          </p:txBody>
        </p:sp>
        <p:sp>
          <p:nvSpPr>
            <p:cNvPr id="470" name="Freeform 497"/>
            <p:cNvSpPr>
              <a:spLocks/>
            </p:cNvSpPr>
            <p:nvPr/>
          </p:nvSpPr>
          <p:spPr bwMode="auto">
            <a:xfrm>
              <a:off x="7524751" y="1892300"/>
              <a:ext cx="53975" cy="190500"/>
            </a:xfrm>
            <a:custGeom>
              <a:avLst/>
              <a:gdLst/>
              <a:ahLst/>
              <a:cxnLst>
                <a:cxn ang="0">
                  <a:pos x="14" y="98"/>
                </a:cxn>
                <a:cxn ang="0">
                  <a:pos x="1" y="84"/>
                </a:cxn>
                <a:cxn ang="0">
                  <a:pos x="9" y="10"/>
                </a:cxn>
                <a:cxn ang="0">
                  <a:pos x="6" y="0"/>
                </a:cxn>
                <a:cxn ang="0">
                  <a:pos x="21" y="0"/>
                </a:cxn>
                <a:cxn ang="0">
                  <a:pos x="19" y="10"/>
                </a:cxn>
                <a:cxn ang="0">
                  <a:pos x="28" y="85"/>
                </a:cxn>
                <a:cxn ang="0">
                  <a:pos x="21" y="92"/>
                </a:cxn>
              </a:cxnLst>
              <a:rect l="0" t="0" r="r" b="b"/>
              <a:pathLst>
                <a:path w="28" h="98">
                  <a:moveTo>
                    <a:pt x="14" y="98"/>
                  </a:moveTo>
                  <a:cubicBezTo>
                    <a:pt x="10" y="94"/>
                    <a:pt x="7" y="92"/>
                    <a:pt x="1" y="84"/>
                  </a:cubicBezTo>
                  <a:cubicBezTo>
                    <a:pt x="0" y="69"/>
                    <a:pt x="8" y="22"/>
                    <a:pt x="9" y="10"/>
                  </a:cubicBezTo>
                  <a:cubicBezTo>
                    <a:pt x="7" y="6"/>
                    <a:pt x="6" y="5"/>
                    <a:pt x="6" y="0"/>
                  </a:cubicBezTo>
                  <a:cubicBezTo>
                    <a:pt x="12" y="2"/>
                    <a:pt x="16" y="2"/>
                    <a:pt x="21" y="0"/>
                  </a:cubicBezTo>
                  <a:cubicBezTo>
                    <a:pt x="22" y="4"/>
                    <a:pt x="20" y="6"/>
                    <a:pt x="19" y="10"/>
                  </a:cubicBezTo>
                  <a:cubicBezTo>
                    <a:pt x="20" y="22"/>
                    <a:pt x="27" y="71"/>
                    <a:pt x="28" y="85"/>
                  </a:cubicBezTo>
                  <a:cubicBezTo>
                    <a:pt x="26" y="88"/>
                    <a:pt x="24" y="89"/>
                    <a:pt x="21" y="92"/>
                  </a:cubicBezTo>
                </a:path>
              </a:pathLst>
            </a:custGeom>
            <a:noFill/>
            <a:ln w="12700" cap="rnd">
              <a:solidFill>
                <a:schemeClr val="accent1"/>
              </a:solidFill>
              <a:prstDash val="solid"/>
              <a:round/>
              <a:headEnd/>
              <a:tailEnd/>
            </a:ln>
          </p:spPr>
          <p:txBody>
            <a:bodyPr vert="horz" wrap="square" lIns="87986" tIns="43993" rIns="87986" bIns="43993" numCol="1" anchor="t" anchorCtr="0" compatLnSpc="1">
              <a:prstTxWarp prst="textNoShape">
                <a:avLst/>
              </a:prstTxWarp>
            </a:bodyPr>
            <a:lstStyle/>
            <a:p>
              <a:endParaRPr lang="en-US" sz="674">
                <a:solidFill>
                  <a:prstClr val="black"/>
                </a:solidFill>
                <a:cs typeface="Arial" pitchFamily="34" charset="0"/>
              </a:endParaRPr>
            </a:p>
          </p:txBody>
        </p:sp>
        <p:sp>
          <p:nvSpPr>
            <p:cNvPr id="471" name="Freeform 498"/>
            <p:cNvSpPr>
              <a:spLocks/>
            </p:cNvSpPr>
            <p:nvPr/>
          </p:nvSpPr>
          <p:spPr bwMode="auto">
            <a:xfrm>
              <a:off x="7288213" y="1819275"/>
              <a:ext cx="165100" cy="212725"/>
            </a:xfrm>
            <a:custGeom>
              <a:avLst/>
              <a:gdLst/>
              <a:ahLst/>
              <a:cxnLst>
                <a:cxn ang="0">
                  <a:pos x="0" y="105"/>
                </a:cxn>
                <a:cxn ang="0">
                  <a:pos x="33" y="47"/>
                </a:cxn>
                <a:cxn ang="0">
                  <a:pos x="21" y="24"/>
                </a:cxn>
                <a:cxn ang="0">
                  <a:pos x="42" y="0"/>
                </a:cxn>
                <a:cxn ang="0">
                  <a:pos x="63" y="24"/>
                </a:cxn>
                <a:cxn ang="0">
                  <a:pos x="52" y="47"/>
                </a:cxn>
                <a:cxn ang="0">
                  <a:pos x="85" y="110"/>
                </a:cxn>
              </a:cxnLst>
              <a:rect l="0" t="0" r="r" b="b"/>
              <a:pathLst>
                <a:path w="85" h="110">
                  <a:moveTo>
                    <a:pt x="0" y="105"/>
                  </a:moveTo>
                  <a:cubicBezTo>
                    <a:pt x="0" y="73"/>
                    <a:pt x="9" y="53"/>
                    <a:pt x="33" y="47"/>
                  </a:cubicBezTo>
                  <a:cubicBezTo>
                    <a:pt x="28" y="41"/>
                    <a:pt x="21" y="32"/>
                    <a:pt x="21" y="24"/>
                  </a:cubicBezTo>
                  <a:cubicBezTo>
                    <a:pt x="21" y="10"/>
                    <a:pt x="30" y="0"/>
                    <a:pt x="42" y="0"/>
                  </a:cubicBezTo>
                  <a:cubicBezTo>
                    <a:pt x="53" y="0"/>
                    <a:pt x="63" y="10"/>
                    <a:pt x="63" y="24"/>
                  </a:cubicBezTo>
                  <a:cubicBezTo>
                    <a:pt x="63" y="32"/>
                    <a:pt x="57" y="41"/>
                    <a:pt x="52" y="47"/>
                  </a:cubicBezTo>
                  <a:cubicBezTo>
                    <a:pt x="76" y="53"/>
                    <a:pt x="85" y="79"/>
                    <a:pt x="85" y="110"/>
                  </a:cubicBezTo>
                </a:path>
              </a:pathLst>
            </a:custGeom>
            <a:noFill/>
            <a:ln w="12700" cap="rnd">
              <a:solidFill>
                <a:schemeClr val="accent1"/>
              </a:solidFill>
              <a:prstDash val="solid"/>
              <a:round/>
              <a:headEnd/>
              <a:tailEnd/>
            </a:ln>
          </p:spPr>
          <p:txBody>
            <a:bodyPr vert="horz" wrap="square" lIns="87986" tIns="43993" rIns="87986" bIns="43993" numCol="1" anchor="t" anchorCtr="0" compatLnSpc="1">
              <a:prstTxWarp prst="textNoShape">
                <a:avLst/>
              </a:prstTxWarp>
            </a:bodyPr>
            <a:lstStyle/>
            <a:p>
              <a:endParaRPr lang="en-US" sz="674">
                <a:solidFill>
                  <a:prstClr val="black"/>
                </a:solidFill>
                <a:cs typeface="Arial" pitchFamily="34" charset="0"/>
              </a:endParaRPr>
            </a:p>
          </p:txBody>
        </p:sp>
        <p:sp>
          <p:nvSpPr>
            <p:cNvPr id="472" name="Freeform 499"/>
            <p:cNvSpPr>
              <a:spLocks/>
            </p:cNvSpPr>
            <p:nvPr/>
          </p:nvSpPr>
          <p:spPr bwMode="auto">
            <a:xfrm>
              <a:off x="7277101" y="2097087"/>
              <a:ext cx="111125" cy="71438"/>
            </a:xfrm>
            <a:custGeom>
              <a:avLst/>
              <a:gdLst/>
              <a:ahLst/>
              <a:cxnLst>
                <a:cxn ang="0">
                  <a:pos x="56" y="27"/>
                </a:cxn>
                <a:cxn ang="0">
                  <a:pos x="56" y="35"/>
                </a:cxn>
                <a:cxn ang="0">
                  <a:pos x="56" y="35"/>
                </a:cxn>
                <a:cxn ang="0">
                  <a:pos x="48" y="35"/>
                </a:cxn>
                <a:cxn ang="0">
                  <a:pos x="20" y="6"/>
                </a:cxn>
                <a:cxn ang="0">
                  <a:pos x="0" y="1"/>
                </a:cxn>
              </a:cxnLst>
              <a:rect l="0" t="0" r="r" b="b"/>
              <a:pathLst>
                <a:path w="58" h="37">
                  <a:moveTo>
                    <a:pt x="56" y="27"/>
                  </a:moveTo>
                  <a:cubicBezTo>
                    <a:pt x="58" y="29"/>
                    <a:pt x="58" y="32"/>
                    <a:pt x="56" y="35"/>
                  </a:cubicBezTo>
                  <a:cubicBezTo>
                    <a:pt x="56" y="35"/>
                    <a:pt x="56" y="35"/>
                    <a:pt x="56" y="35"/>
                  </a:cubicBezTo>
                  <a:cubicBezTo>
                    <a:pt x="54" y="37"/>
                    <a:pt x="50" y="37"/>
                    <a:pt x="48" y="35"/>
                  </a:cubicBezTo>
                  <a:cubicBezTo>
                    <a:pt x="48" y="35"/>
                    <a:pt x="28" y="10"/>
                    <a:pt x="20" y="6"/>
                  </a:cubicBezTo>
                  <a:cubicBezTo>
                    <a:pt x="9" y="0"/>
                    <a:pt x="0" y="1"/>
                    <a:pt x="0" y="1"/>
                  </a:cubicBezTo>
                </a:path>
              </a:pathLst>
            </a:custGeom>
            <a:noFill/>
            <a:ln w="12700" cap="rnd">
              <a:solidFill>
                <a:schemeClr val="accent1"/>
              </a:solidFill>
              <a:prstDash val="solid"/>
              <a:round/>
              <a:headEnd/>
              <a:tailEnd/>
            </a:ln>
          </p:spPr>
          <p:txBody>
            <a:bodyPr vert="horz" wrap="square" lIns="87986" tIns="43993" rIns="87986" bIns="43993" numCol="1" anchor="t" anchorCtr="0" compatLnSpc="1">
              <a:prstTxWarp prst="textNoShape">
                <a:avLst/>
              </a:prstTxWarp>
            </a:bodyPr>
            <a:lstStyle/>
            <a:p>
              <a:endParaRPr lang="en-US" sz="674">
                <a:solidFill>
                  <a:prstClr val="black"/>
                </a:solidFill>
                <a:cs typeface="Arial" pitchFamily="34" charset="0"/>
              </a:endParaRPr>
            </a:p>
          </p:txBody>
        </p:sp>
        <p:sp>
          <p:nvSpPr>
            <p:cNvPr id="473" name="Freeform 500"/>
            <p:cNvSpPr>
              <a:spLocks/>
            </p:cNvSpPr>
            <p:nvPr/>
          </p:nvSpPr>
          <p:spPr bwMode="auto">
            <a:xfrm>
              <a:off x="7353301" y="2103437"/>
              <a:ext cx="55563" cy="52388"/>
            </a:xfrm>
            <a:custGeom>
              <a:avLst/>
              <a:gdLst/>
              <a:ahLst/>
              <a:cxnLst>
                <a:cxn ang="0">
                  <a:pos x="8" y="0"/>
                </a:cxn>
                <a:cxn ang="0">
                  <a:pos x="26" y="17"/>
                </a:cxn>
                <a:cxn ang="0">
                  <a:pos x="26" y="25"/>
                </a:cxn>
                <a:cxn ang="0">
                  <a:pos x="26" y="25"/>
                </a:cxn>
                <a:cxn ang="0">
                  <a:pos x="18" y="25"/>
                </a:cxn>
                <a:cxn ang="0">
                  <a:pos x="0" y="7"/>
                </a:cxn>
              </a:cxnLst>
              <a:rect l="0" t="0" r="r" b="b"/>
              <a:pathLst>
                <a:path w="28" h="27">
                  <a:moveTo>
                    <a:pt x="8" y="0"/>
                  </a:moveTo>
                  <a:cubicBezTo>
                    <a:pt x="26" y="17"/>
                    <a:pt x="26" y="17"/>
                    <a:pt x="26" y="17"/>
                  </a:cubicBezTo>
                  <a:cubicBezTo>
                    <a:pt x="28" y="19"/>
                    <a:pt x="28" y="23"/>
                    <a:pt x="26" y="25"/>
                  </a:cubicBezTo>
                  <a:cubicBezTo>
                    <a:pt x="26" y="25"/>
                    <a:pt x="26" y="25"/>
                    <a:pt x="26" y="25"/>
                  </a:cubicBezTo>
                  <a:cubicBezTo>
                    <a:pt x="24" y="27"/>
                    <a:pt x="20" y="27"/>
                    <a:pt x="18" y="25"/>
                  </a:cubicBezTo>
                  <a:cubicBezTo>
                    <a:pt x="0" y="7"/>
                    <a:pt x="0" y="7"/>
                    <a:pt x="0" y="7"/>
                  </a:cubicBezTo>
                </a:path>
              </a:pathLst>
            </a:custGeom>
            <a:noFill/>
            <a:ln w="12700" cap="rnd">
              <a:solidFill>
                <a:schemeClr val="accent1"/>
              </a:solidFill>
              <a:prstDash val="solid"/>
              <a:round/>
              <a:headEnd/>
              <a:tailEnd/>
            </a:ln>
          </p:spPr>
          <p:txBody>
            <a:bodyPr vert="horz" wrap="square" lIns="87986" tIns="43993" rIns="87986" bIns="43993" numCol="1" anchor="t" anchorCtr="0" compatLnSpc="1">
              <a:prstTxWarp prst="textNoShape">
                <a:avLst/>
              </a:prstTxWarp>
            </a:bodyPr>
            <a:lstStyle/>
            <a:p>
              <a:endParaRPr lang="en-US" sz="674">
                <a:solidFill>
                  <a:prstClr val="black"/>
                </a:solidFill>
                <a:cs typeface="Arial" pitchFamily="34" charset="0"/>
              </a:endParaRPr>
            </a:p>
          </p:txBody>
        </p:sp>
        <p:sp>
          <p:nvSpPr>
            <p:cNvPr id="474" name="Freeform 501"/>
            <p:cNvSpPr>
              <a:spLocks/>
            </p:cNvSpPr>
            <p:nvPr/>
          </p:nvSpPr>
          <p:spPr bwMode="auto">
            <a:xfrm>
              <a:off x="7385051" y="2071687"/>
              <a:ext cx="68263" cy="69850"/>
            </a:xfrm>
            <a:custGeom>
              <a:avLst/>
              <a:gdLst/>
              <a:ahLst/>
              <a:cxnLst>
                <a:cxn ang="0">
                  <a:pos x="11" y="0"/>
                </a:cxn>
                <a:cxn ang="0">
                  <a:pos x="32" y="26"/>
                </a:cxn>
                <a:cxn ang="0">
                  <a:pos x="32" y="34"/>
                </a:cxn>
                <a:cxn ang="0">
                  <a:pos x="32" y="34"/>
                </a:cxn>
                <a:cxn ang="0">
                  <a:pos x="25" y="34"/>
                </a:cxn>
                <a:cxn ang="0">
                  <a:pos x="0" y="9"/>
                </a:cxn>
              </a:cxnLst>
              <a:rect l="0" t="0" r="r" b="b"/>
              <a:pathLst>
                <a:path w="35" h="36">
                  <a:moveTo>
                    <a:pt x="11" y="0"/>
                  </a:moveTo>
                  <a:cubicBezTo>
                    <a:pt x="32" y="26"/>
                    <a:pt x="32" y="26"/>
                    <a:pt x="32" y="26"/>
                  </a:cubicBezTo>
                  <a:cubicBezTo>
                    <a:pt x="35" y="29"/>
                    <a:pt x="35" y="32"/>
                    <a:pt x="32" y="34"/>
                  </a:cubicBezTo>
                  <a:cubicBezTo>
                    <a:pt x="32" y="34"/>
                    <a:pt x="32" y="34"/>
                    <a:pt x="32" y="34"/>
                  </a:cubicBezTo>
                  <a:cubicBezTo>
                    <a:pt x="30" y="36"/>
                    <a:pt x="27" y="36"/>
                    <a:pt x="25" y="34"/>
                  </a:cubicBezTo>
                  <a:cubicBezTo>
                    <a:pt x="0" y="9"/>
                    <a:pt x="0" y="9"/>
                    <a:pt x="0" y="9"/>
                  </a:cubicBezTo>
                </a:path>
              </a:pathLst>
            </a:custGeom>
            <a:noFill/>
            <a:ln w="12700" cap="rnd">
              <a:solidFill>
                <a:schemeClr val="accent1"/>
              </a:solidFill>
              <a:prstDash val="solid"/>
              <a:round/>
              <a:headEnd/>
              <a:tailEnd/>
            </a:ln>
          </p:spPr>
          <p:txBody>
            <a:bodyPr vert="horz" wrap="square" lIns="87986" tIns="43993" rIns="87986" bIns="43993" numCol="1" anchor="t" anchorCtr="0" compatLnSpc="1">
              <a:prstTxWarp prst="textNoShape">
                <a:avLst/>
              </a:prstTxWarp>
            </a:bodyPr>
            <a:lstStyle/>
            <a:p>
              <a:endParaRPr lang="en-US" sz="674">
                <a:solidFill>
                  <a:prstClr val="black"/>
                </a:solidFill>
                <a:cs typeface="Arial" pitchFamily="34" charset="0"/>
              </a:endParaRPr>
            </a:p>
          </p:txBody>
        </p:sp>
        <p:sp>
          <p:nvSpPr>
            <p:cNvPr id="475" name="Freeform 502"/>
            <p:cNvSpPr>
              <a:spLocks/>
            </p:cNvSpPr>
            <p:nvPr/>
          </p:nvSpPr>
          <p:spPr bwMode="auto">
            <a:xfrm>
              <a:off x="7331076" y="2024062"/>
              <a:ext cx="171450" cy="58738"/>
            </a:xfrm>
            <a:custGeom>
              <a:avLst/>
              <a:gdLst/>
              <a:ahLst/>
              <a:cxnLst>
                <a:cxn ang="0">
                  <a:pos x="89" y="5"/>
                </a:cxn>
                <a:cxn ang="0">
                  <a:pos x="69" y="13"/>
                </a:cxn>
                <a:cxn ang="0">
                  <a:pos x="37" y="0"/>
                </a:cxn>
                <a:cxn ang="0">
                  <a:pos x="4" y="14"/>
                </a:cxn>
                <a:cxn ang="0">
                  <a:pos x="1" y="21"/>
                </a:cxn>
                <a:cxn ang="0">
                  <a:pos x="1" y="21"/>
                </a:cxn>
                <a:cxn ang="0">
                  <a:pos x="8" y="24"/>
                </a:cxn>
                <a:cxn ang="0">
                  <a:pos x="31" y="15"/>
                </a:cxn>
                <a:cxn ang="0">
                  <a:pos x="50" y="29"/>
                </a:cxn>
                <a:cxn ang="0">
                  <a:pos x="62" y="29"/>
                </a:cxn>
              </a:cxnLst>
              <a:rect l="0" t="0" r="r" b="b"/>
              <a:pathLst>
                <a:path w="89" h="30">
                  <a:moveTo>
                    <a:pt x="89" y="5"/>
                  </a:moveTo>
                  <a:cubicBezTo>
                    <a:pt x="89" y="5"/>
                    <a:pt x="75" y="13"/>
                    <a:pt x="69" y="13"/>
                  </a:cubicBezTo>
                  <a:cubicBezTo>
                    <a:pt x="60" y="12"/>
                    <a:pt x="46" y="1"/>
                    <a:pt x="37" y="0"/>
                  </a:cubicBezTo>
                  <a:cubicBezTo>
                    <a:pt x="31" y="0"/>
                    <a:pt x="4" y="14"/>
                    <a:pt x="4" y="14"/>
                  </a:cubicBezTo>
                  <a:cubicBezTo>
                    <a:pt x="1" y="15"/>
                    <a:pt x="0" y="19"/>
                    <a:pt x="1" y="21"/>
                  </a:cubicBezTo>
                  <a:cubicBezTo>
                    <a:pt x="1" y="21"/>
                    <a:pt x="1" y="21"/>
                    <a:pt x="1" y="21"/>
                  </a:cubicBezTo>
                  <a:cubicBezTo>
                    <a:pt x="2" y="24"/>
                    <a:pt x="6" y="25"/>
                    <a:pt x="8" y="24"/>
                  </a:cubicBezTo>
                  <a:cubicBezTo>
                    <a:pt x="31" y="15"/>
                    <a:pt x="31" y="15"/>
                    <a:pt x="31" y="15"/>
                  </a:cubicBezTo>
                  <a:cubicBezTo>
                    <a:pt x="31" y="15"/>
                    <a:pt x="41" y="27"/>
                    <a:pt x="50" y="29"/>
                  </a:cubicBezTo>
                  <a:cubicBezTo>
                    <a:pt x="58" y="30"/>
                    <a:pt x="62" y="29"/>
                    <a:pt x="62" y="29"/>
                  </a:cubicBezTo>
                </a:path>
              </a:pathLst>
            </a:custGeom>
            <a:noFill/>
            <a:ln w="12700" cap="rnd">
              <a:solidFill>
                <a:schemeClr val="accent1"/>
              </a:solidFill>
              <a:prstDash val="solid"/>
              <a:round/>
              <a:headEnd/>
              <a:tailEnd/>
            </a:ln>
          </p:spPr>
          <p:txBody>
            <a:bodyPr vert="horz" wrap="square" lIns="87986" tIns="43993" rIns="87986" bIns="43993" numCol="1" anchor="t" anchorCtr="0" compatLnSpc="1">
              <a:prstTxWarp prst="textNoShape">
                <a:avLst/>
              </a:prstTxWarp>
            </a:bodyPr>
            <a:lstStyle/>
            <a:p>
              <a:endParaRPr lang="en-US" sz="674">
                <a:solidFill>
                  <a:prstClr val="black"/>
                </a:solidFill>
                <a:cs typeface="Arial" pitchFamily="34" charset="0"/>
              </a:endParaRPr>
            </a:p>
          </p:txBody>
        </p:sp>
        <p:sp>
          <p:nvSpPr>
            <p:cNvPr id="476" name="Freeform 503"/>
            <p:cNvSpPr>
              <a:spLocks/>
            </p:cNvSpPr>
            <p:nvPr/>
          </p:nvSpPr>
          <p:spPr bwMode="auto">
            <a:xfrm>
              <a:off x="7405688" y="2125662"/>
              <a:ext cx="19050" cy="19050"/>
            </a:xfrm>
            <a:custGeom>
              <a:avLst/>
              <a:gdLst/>
              <a:ahLst/>
              <a:cxnLst>
                <a:cxn ang="0">
                  <a:pos x="8" y="0"/>
                </a:cxn>
                <a:cxn ang="0">
                  <a:pos x="8" y="8"/>
                </a:cxn>
                <a:cxn ang="0">
                  <a:pos x="8" y="8"/>
                </a:cxn>
                <a:cxn ang="0">
                  <a:pos x="0" y="8"/>
                </a:cxn>
              </a:cxnLst>
              <a:rect l="0" t="0" r="r" b="b"/>
              <a:pathLst>
                <a:path w="10" h="10">
                  <a:moveTo>
                    <a:pt x="8" y="0"/>
                  </a:moveTo>
                  <a:cubicBezTo>
                    <a:pt x="10" y="2"/>
                    <a:pt x="10" y="6"/>
                    <a:pt x="8" y="8"/>
                  </a:cubicBezTo>
                  <a:cubicBezTo>
                    <a:pt x="8" y="8"/>
                    <a:pt x="8" y="8"/>
                    <a:pt x="8" y="8"/>
                  </a:cubicBezTo>
                  <a:cubicBezTo>
                    <a:pt x="6" y="10"/>
                    <a:pt x="2" y="10"/>
                    <a:pt x="0" y="8"/>
                  </a:cubicBezTo>
                </a:path>
              </a:pathLst>
            </a:custGeom>
            <a:noFill/>
            <a:ln w="12700" cap="rnd">
              <a:solidFill>
                <a:schemeClr val="accent1"/>
              </a:solidFill>
              <a:prstDash val="solid"/>
              <a:round/>
              <a:headEnd/>
              <a:tailEnd/>
            </a:ln>
          </p:spPr>
          <p:txBody>
            <a:bodyPr vert="horz" wrap="square" lIns="87986" tIns="43993" rIns="87986" bIns="43993" numCol="1" anchor="t" anchorCtr="0" compatLnSpc="1">
              <a:prstTxWarp prst="textNoShape">
                <a:avLst/>
              </a:prstTxWarp>
            </a:bodyPr>
            <a:lstStyle/>
            <a:p>
              <a:endParaRPr lang="en-US" sz="674">
                <a:solidFill>
                  <a:prstClr val="black"/>
                </a:solidFill>
                <a:cs typeface="Arial" pitchFamily="34" charset="0"/>
              </a:endParaRPr>
            </a:p>
          </p:txBody>
        </p:sp>
        <p:sp>
          <p:nvSpPr>
            <p:cNvPr id="477" name="Freeform 504"/>
            <p:cNvSpPr>
              <a:spLocks/>
            </p:cNvSpPr>
            <p:nvPr/>
          </p:nvSpPr>
          <p:spPr bwMode="auto">
            <a:xfrm>
              <a:off x="7445376" y="2097087"/>
              <a:ext cx="168275" cy="20638"/>
            </a:xfrm>
            <a:custGeom>
              <a:avLst/>
              <a:gdLst/>
              <a:ahLst/>
              <a:cxnLst>
                <a:cxn ang="0">
                  <a:pos x="0" y="11"/>
                </a:cxn>
                <a:cxn ang="0">
                  <a:pos x="87" y="0"/>
                </a:cxn>
              </a:cxnLst>
              <a:rect l="0" t="0" r="r" b="b"/>
              <a:pathLst>
                <a:path w="87" h="11">
                  <a:moveTo>
                    <a:pt x="0" y="11"/>
                  </a:moveTo>
                  <a:cubicBezTo>
                    <a:pt x="0" y="11"/>
                    <a:pt x="80" y="9"/>
                    <a:pt x="87" y="0"/>
                  </a:cubicBezTo>
                </a:path>
              </a:pathLst>
            </a:custGeom>
            <a:noFill/>
            <a:ln w="12700" cap="rnd">
              <a:solidFill>
                <a:schemeClr val="accent1"/>
              </a:solidFill>
              <a:prstDash val="solid"/>
              <a:round/>
              <a:headEnd/>
              <a:tailEnd/>
            </a:ln>
          </p:spPr>
          <p:txBody>
            <a:bodyPr vert="horz" wrap="square" lIns="87986" tIns="43993" rIns="87986" bIns="43993" numCol="1" anchor="t" anchorCtr="0" compatLnSpc="1">
              <a:prstTxWarp prst="textNoShape">
                <a:avLst/>
              </a:prstTxWarp>
            </a:bodyPr>
            <a:lstStyle/>
            <a:p>
              <a:endParaRPr lang="en-US" sz="674">
                <a:solidFill>
                  <a:prstClr val="black"/>
                </a:solidFill>
                <a:cs typeface="Arial" pitchFamily="34" charset="0"/>
              </a:endParaRPr>
            </a:p>
          </p:txBody>
        </p:sp>
        <p:sp>
          <p:nvSpPr>
            <p:cNvPr id="478" name="Freeform 505"/>
            <p:cNvSpPr>
              <a:spLocks/>
            </p:cNvSpPr>
            <p:nvPr/>
          </p:nvSpPr>
          <p:spPr bwMode="auto">
            <a:xfrm>
              <a:off x="7286626" y="2022475"/>
              <a:ext cx="92075" cy="22225"/>
            </a:xfrm>
            <a:custGeom>
              <a:avLst/>
              <a:gdLst/>
              <a:ahLst/>
              <a:cxnLst>
                <a:cxn ang="0">
                  <a:pos x="0" y="0"/>
                </a:cxn>
                <a:cxn ang="0">
                  <a:pos x="48" y="5"/>
                </a:cxn>
              </a:cxnLst>
              <a:rect l="0" t="0" r="r" b="b"/>
              <a:pathLst>
                <a:path w="48" h="11">
                  <a:moveTo>
                    <a:pt x="0" y="0"/>
                  </a:moveTo>
                  <a:cubicBezTo>
                    <a:pt x="0" y="11"/>
                    <a:pt x="48" y="5"/>
                    <a:pt x="48" y="5"/>
                  </a:cubicBezTo>
                </a:path>
              </a:pathLst>
            </a:custGeom>
            <a:noFill/>
            <a:ln w="12700" cap="rnd">
              <a:solidFill>
                <a:schemeClr val="accent1"/>
              </a:solidFill>
              <a:prstDash val="solid"/>
              <a:round/>
              <a:headEnd/>
              <a:tailEnd/>
            </a:ln>
          </p:spPr>
          <p:txBody>
            <a:bodyPr vert="horz" wrap="square" lIns="87986" tIns="43993" rIns="87986" bIns="43993" numCol="1" anchor="t" anchorCtr="0" compatLnSpc="1">
              <a:prstTxWarp prst="textNoShape">
                <a:avLst/>
              </a:prstTxWarp>
            </a:bodyPr>
            <a:lstStyle/>
            <a:p>
              <a:endParaRPr lang="en-US" sz="674">
                <a:solidFill>
                  <a:prstClr val="black"/>
                </a:solidFill>
                <a:cs typeface="Arial" pitchFamily="34" charset="0"/>
              </a:endParaRPr>
            </a:p>
          </p:txBody>
        </p:sp>
      </p:grpSp>
      <p:grpSp>
        <p:nvGrpSpPr>
          <p:cNvPr id="479" name="Groupe 581"/>
          <p:cNvGrpSpPr/>
          <p:nvPr/>
        </p:nvGrpSpPr>
        <p:grpSpPr>
          <a:xfrm>
            <a:off x="4457796" y="902630"/>
            <a:ext cx="276585" cy="298618"/>
            <a:chOff x="1604964" y="3111501"/>
            <a:chExt cx="328613" cy="360362"/>
          </a:xfrm>
        </p:grpSpPr>
        <p:sp>
          <p:nvSpPr>
            <p:cNvPr id="480" name="Freeform 266"/>
            <p:cNvSpPr>
              <a:spLocks/>
            </p:cNvSpPr>
            <p:nvPr/>
          </p:nvSpPr>
          <p:spPr bwMode="auto">
            <a:xfrm>
              <a:off x="1604964" y="3192463"/>
              <a:ext cx="247650" cy="238125"/>
            </a:xfrm>
            <a:custGeom>
              <a:avLst/>
              <a:gdLst/>
              <a:ahLst/>
              <a:cxnLst>
                <a:cxn ang="0">
                  <a:pos x="106" y="105"/>
                </a:cxn>
                <a:cxn ang="0">
                  <a:pos x="0" y="105"/>
                </a:cxn>
                <a:cxn ang="0">
                  <a:pos x="0" y="32"/>
                </a:cxn>
                <a:cxn ang="0">
                  <a:pos x="156" y="0"/>
                </a:cxn>
                <a:cxn ang="0">
                  <a:pos x="123" y="150"/>
                </a:cxn>
              </a:cxnLst>
              <a:rect l="0" t="0" r="r" b="b"/>
              <a:pathLst>
                <a:path w="156" h="150">
                  <a:moveTo>
                    <a:pt x="106" y="105"/>
                  </a:moveTo>
                  <a:lnTo>
                    <a:pt x="0" y="105"/>
                  </a:lnTo>
                  <a:lnTo>
                    <a:pt x="0" y="32"/>
                  </a:lnTo>
                  <a:lnTo>
                    <a:pt x="156" y="0"/>
                  </a:lnTo>
                  <a:lnTo>
                    <a:pt x="123" y="150"/>
                  </a:lnTo>
                </a:path>
              </a:pathLst>
            </a:custGeom>
            <a:noFill/>
            <a:ln w="9525" cap="rnd">
              <a:solidFill>
                <a:schemeClr val="accent1"/>
              </a:solidFill>
              <a:prstDash val="solid"/>
              <a:round/>
              <a:headEnd/>
              <a:tailEnd/>
            </a:ln>
          </p:spPr>
          <p:txBody>
            <a:bodyPr vert="horz" wrap="square" lIns="87986" tIns="43993" rIns="87986" bIns="43993" numCol="1" anchor="t" anchorCtr="0" compatLnSpc="1">
              <a:prstTxWarp prst="textNoShape">
                <a:avLst/>
              </a:prstTxWarp>
            </a:bodyPr>
            <a:lstStyle/>
            <a:p>
              <a:endParaRPr lang="en-US" sz="674">
                <a:solidFill>
                  <a:prstClr val="black"/>
                </a:solidFill>
                <a:cs typeface="Arial" pitchFamily="34" charset="0"/>
              </a:endParaRPr>
            </a:p>
          </p:txBody>
        </p:sp>
        <p:sp>
          <p:nvSpPr>
            <p:cNvPr id="481" name="Freeform 267"/>
            <p:cNvSpPr>
              <a:spLocks/>
            </p:cNvSpPr>
            <p:nvPr/>
          </p:nvSpPr>
          <p:spPr bwMode="auto">
            <a:xfrm>
              <a:off x="1852614" y="3133726"/>
              <a:ext cx="80963" cy="58738"/>
            </a:xfrm>
            <a:custGeom>
              <a:avLst/>
              <a:gdLst/>
              <a:ahLst/>
              <a:cxnLst>
                <a:cxn ang="0">
                  <a:pos x="0" y="37"/>
                </a:cxn>
                <a:cxn ang="0">
                  <a:pos x="6" y="7"/>
                </a:cxn>
                <a:cxn ang="0">
                  <a:pos x="51" y="0"/>
                </a:cxn>
              </a:cxnLst>
              <a:rect l="0" t="0" r="r" b="b"/>
              <a:pathLst>
                <a:path w="51" h="37">
                  <a:moveTo>
                    <a:pt x="0" y="37"/>
                  </a:moveTo>
                  <a:lnTo>
                    <a:pt x="6" y="7"/>
                  </a:lnTo>
                  <a:lnTo>
                    <a:pt x="51" y="0"/>
                  </a:lnTo>
                </a:path>
              </a:pathLst>
            </a:custGeom>
            <a:noFill/>
            <a:ln w="9525" cap="rnd">
              <a:solidFill>
                <a:schemeClr val="accent1"/>
              </a:solidFill>
              <a:prstDash val="solid"/>
              <a:round/>
              <a:headEnd/>
              <a:tailEnd/>
            </a:ln>
          </p:spPr>
          <p:txBody>
            <a:bodyPr vert="horz" wrap="square" lIns="87986" tIns="43993" rIns="87986" bIns="43993" numCol="1" anchor="t" anchorCtr="0" compatLnSpc="1">
              <a:prstTxWarp prst="textNoShape">
                <a:avLst/>
              </a:prstTxWarp>
            </a:bodyPr>
            <a:lstStyle/>
            <a:p>
              <a:endParaRPr lang="en-US" sz="674">
                <a:solidFill>
                  <a:prstClr val="black"/>
                </a:solidFill>
                <a:cs typeface="Arial" pitchFamily="34" charset="0"/>
              </a:endParaRPr>
            </a:p>
          </p:txBody>
        </p:sp>
        <p:sp>
          <p:nvSpPr>
            <p:cNvPr id="482" name="Freeform 268"/>
            <p:cNvSpPr>
              <a:spLocks/>
            </p:cNvSpPr>
            <p:nvPr/>
          </p:nvSpPr>
          <p:spPr bwMode="auto">
            <a:xfrm>
              <a:off x="1627189" y="3162301"/>
              <a:ext cx="77788" cy="71438"/>
            </a:xfrm>
            <a:custGeom>
              <a:avLst/>
              <a:gdLst/>
              <a:ahLst/>
              <a:cxnLst>
                <a:cxn ang="0">
                  <a:pos x="10" y="45"/>
                </a:cxn>
                <a:cxn ang="0">
                  <a:pos x="0" y="11"/>
                </a:cxn>
                <a:cxn ang="0">
                  <a:pos x="38" y="0"/>
                </a:cxn>
                <a:cxn ang="0">
                  <a:pos x="49" y="37"/>
                </a:cxn>
              </a:cxnLst>
              <a:rect l="0" t="0" r="r" b="b"/>
              <a:pathLst>
                <a:path w="49" h="45">
                  <a:moveTo>
                    <a:pt x="10" y="45"/>
                  </a:moveTo>
                  <a:lnTo>
                    <a:pt x="0" y="11"/>
                  </a:lnTo>
                  <a:lnTo>
                    <a:pt x="38" y="0"/>
                  </a:lnTo>
                  <a:lnTo>
                    <a:pt x="49" y="37"/>
                  </a:lnTo>
                </a:path>
              </a:pathLst>
            </a:custGeom>
            <a:noFill/>
            <a:ln w="9525" cap="rnd">
              <a:solidFill>
                <a:schemeClr val="accent1"/>
              </a:solidFill>
              <a:prstDash val="solid"/>
              <a:round/>
              <a:headEnd/>
              <a:tailEnd/>
            </a:ln>
          </p:spPr>
          <p:txBody>
            <a:bodyPr vert="horz" wrap="square" lIns="87986" tIns="43993" rIns="87986" bIns="43993" numCol="1" anchor="t" anchorCtr="0" compatLnSpc="1">
              <a:prstTxWarp prst="textNoShape">
                <a:avLst/>
              </a:prstTxWarp>
            </a:bodyPr>
            <a:lstStyle/>
            <a:p>
              <a:endParaRPr lang="en-US" sz="674">
                <a:solidFill>
                  <a:prstClr val="black"/>
                </a:solidFill>
                <a:cs typeface="Arial" pitchFamily="34" charset="0"/>
              </a:endParaRPr>
            </a:p>
          </p:txBody>
        </p:sp>
        <p:sp>
          <p:nvSpPr>
            <p:cNvPr id="483" name="Freeform 269"/>
            <p:cNvSpPr>
              <a:spLocks/>
            </p:cNvSpPr>
            <p:nvPr/>
          </p:nvSpPr>
          <p:spPr bwMode="auto">
            <a:xfrm>
              <a:off x="1785939" y="3430588"/>
              <a:ext cx="41275" cy="41275"/>
            </a:xfrm>
            <a:custGeom>
              <a:avLst/>
              <a:gdLst/>
              <a:ahLst/>
              <a:cxnLst>
                <a:cxn ang="0">
                  <a:pos x="11" y="0"/>
                </a:cxn>
                <a:cxn ang="0">
                  <a:pos x="21" y="11"/>
                </a:cxn>
                <a:cxn ang="0">
                  <a:pos x="11" y="21"/>
                </a:cxn>
                <a:cxn ang="0">
                  <a:pos x="0" y="11"/>
                </a:cxn>
                <a:cxn ang="0">
                  <a:pos x="0" y="9"/>
                </a:cxn>
              </a:cxnLst>
              <a:rect l="0" t="0" r="r" b="b"/>
              <a:pathLst>
                <a:path w="21" h="21">
                  <a:moveTo>
                    <a:pt x="11" y="0"/>
                  </a:moveTo>
                  <a:cubicBezTo>
                    <a:pt x="17" y="0"/>
                    <a:pt x="21" y="5"/>
                    <a:pt x="21" y="11"/>
                  </a:cubicBezTo>
                  <a:cubicBezTo>
                    <a:pt x="21" y="16"/>
                    <a:pt x="17" y="21"/>
                    <a:pt x="11" y="21"/>
                  </a:cubicBezTo>
                  <a:cubicBezTo>
                    <a:pt x="5" y="21"/>
                    <a:pt x="0" y="16"/>
                    <a:pt x="0" y="11"/>
                  </a:cubicBezTo>
                  <a:cubicBezTo>
                    <a:pt x="0" y="10"/>
                    <a:pt x="0" y="10"/>
                    <a:pt x="0" y="9"/>
                  </a:cubicBezTo>
                </a:path>
              </a:pathLst>
            </a:custGeom>
            <a:noFill/>
            <a:ln w="9525" cap="rnd">
              <a:solidFill>
                <a:schemeClr val="accent1"/>
              </a:solidFill>
              <a:prstDash val="solid"/>
              <a:round/>
              <a:headEnd/>
              <a:tailEnd/>
            </a:ln>
          </p:spPr>
          <p:txBody>
            <a:bodyPr vert="horz" wrap="square" lIns="87986" tIns="43993" rIns="87986" bIns="43993" numCol="1" anchor="t" anchorCtr="0" compatLnSpc="1">
              <a:prstTxWarp prst="textNoShape">
                <a:avLst/>
              </a:prstTxWarp>
            </a:bodyPr>
            <a:lstStyle/>
            <a:p>
              <a:endParaRPr lang="en-US" sz="674">
                <a:solidFill>
                  <a:prstClr val="black"/>
                </a:solidFill>
                <a:cs typeface="Arial" pitchFamily="34" charset="0"/>
              </a:endParaRPr>
            </a:p>
          </p:txBody>
        </p:sp>
        <p:sp>
          <p:nvSpPr>
            <p:cNvPr id="484" name="Freeform 270"/>
            <p:cNvSpPr>
              <a:spLocks/>
            </p:cNvSpPr>
            <p:nvPr/>
          </p:nvSpPr>
          <p:spPr bwMode="auto">
            <a:xfrm>
              <a:off x="1604964" y="3430588"/>
              <a:ext cx="39688" cy="41275"/>
            </a:xfrm>
            <a:custGeom>
              <a:avLst/>
              <a:gdLst/>
              <a:ahLst/>
              <a:cxnLst>
                <a:cxn ang="0">
                  <a:pos x="10" y="0"/>
                </a:cxn>
                <a:cxn ang="0">
                  <a:pos x="0" y="11"/>
                </a:cxn>
                <a:cxn ang="0">
                  <a:pos x="10" y="21"/>
                </a:cxn>
                <a:cxn ang="0">
                  <a:pos x="21" y="11"/>
                </a:cxn>
                <a:cxn ang="0">
                  <a:pos x="21" y="9"/>
                </a:cxn>
              </a:cxnLst>
              <a:rect l="0" t="0" r="r" b="b"/>
              <a:pathLst>
                <a:path w="21" h="21">
                  <a:moveTo>
                    <a:pt x="10" y="0"/>
                  </a:moveTo>
                  <a:cubicBezTo>
                    <a:pt x="4" y="0"/>
                    <a:pt x="0" y="5"/>
                    <a:pt x="0" y="11"/>
                  </a:cubicBezTo>
                  <a:cubicBezTo>
                    <a:pt x="0" y="16"/>
                    <a:pt x="4" y="21"/>
                    <a:pt x="10" y="21"/>
                  </a:cubicBezTo>
                  <a:cubicBezTo>
                    <a:pt x="16" y="21"/>
                    <a:pt x="21" y="16"/>
                    <a:pt x="21" y="11"/>
                  </a:cubicBezTo>
                  <a:cubicBezTo>
                    <a:pt x="21" y="10"/>
                    <a:pt x="21" y="10"/>
                    <a:pt x="21" y="9"/>
                  </a:cubicBezTo>
                </a:path>
              </a:pathLst>
            </a:custGeom>
            <a:noFill/>
            <a:ln w="9525" cap="rnd">
              <a:solidFill>
                <a:schemeClr val="accent1"/>
              </a:solidFill>
              <a:prstDash val="solid"/>
              <a:round/>
              <a:headEnd/>
              <a:tailEnd/>
            </a:ln>
          </p:spPr>
          <p:txBody>
            <a:bodyPr vert="horz" wrap="square" lIns="87986" tIns="43993" rIns="87986" bIns="43993" numCol="1" anchor="t" anchorCtr="0" compatLnSpc="1">
              <a:prstTxWarp prst="textNoShape">
                <a:avLst/>
              </a:prstTxWarp>
            </a:bodyPr>
            <a:lstStyle/>
            <a:p>
              <a:endParaRPr lang="en-US" sz="674">
                <a:solidFill>
                  <a:prstClr val="black"/>
                </a:solidFill>
                <a:cs typeface="Arial" pitchFamily="34" charset="0"/>
              </a:endParaRPr>
            </a:p>
          </p:txBody>
        </p:sp>
        <p:sp>
          <p:nvSpPr>
            <p:cNvPr id="485" name="Line 271"/>
            <p:cNvSpPr>
              <a:spLocks noChangeShapeType="1"/>
            </p:cNvSpPr>
            <p:nvPr/>
          </p:nvSpPr>
          <p:spPr bwMode="auto">
            <a:xfrm>
              <a:off x="1624014" y="3430588"/>
              <a:ext cx="184150" cy="1588"/>
            </a:xfrm>
            <a:prstGeom prst="line">
              <a:avLst/>
            </a:prstGeom>
            <a:noFill/>
            <a:ln w="9525" cap="rnd">
              <a:solidFill>
                <a:schemeClr val="accent1"/>
              </a:solidFill>
              <a:prstDash val="solid"/>
              <a:round/>
              <a:headEnd/>
              <a:tailEnd/>
            </a:ln>
          </p:spPr>
          <p:txBody>
            <a:bodyPr vert="horz" wrap="square" lIns="87986" tIns="43993" rIns="87986" bIns="43993" numCol="1" anchor="t" anchorCtr="0" compatLnSpc="1">
              <a:prstTxWarp prst="textNoShape">
                <a:avLst/>
              </a:prstTxWarp>
            </a:bodyPr>
            <a:lstStyle/>
            <a:p>
              <a:endParaRPr lang="en-US" sz="674">
                <a:solidFill>
                  <a:prstClr val="black"/>
                </a:solidFill>
                <a:cs typeface="Arial" pitchFamily="34" charset="0"/>
              </a:endParaRPr>
            </a:p>
          </p:txBody>
        </p:sp>
        <p:sp>
          <p:nvSpPr>
            <p:cNvPr id="486" name="Freeform 272"/>
            <p:cNvSpPr>
              <a:spLocks/>
            </p:cNvSpPr>
            <p:nvPr/>
          </p:nvSpPr>
          <p:spPr bwMode="auto">
            <a:xfrm>
              <a:off x="1698626" y="3144838"/>
              <a:ext cx="84138" cy="65088"/>
            </a:xfrm>
            <a:custGeom>
              <a:avLst/>
              <a:gdLst/>
              <a:ahLst/>
              <a:cxnLst>
                <a:cxn ang="0">
                  <a:pos x="0" y="31"/>
                </a:cxn>
                <a:cxn ang="0">
                  <a:pos x="19" y="0"/>
                </a:cxn>
                <a:cxn ang="0">
                  <a:pos x="53" y="19"/>
                </a:cxn>
                <a:cxn ang="0">
                  <a:pos x="41" y="41"/>
                </a:cxn>
              </a:cxnLst>
              <a:rect l="0" t="0" r="r" b="b"/>
              <a:pathLst>
                <a:path w="53" h="41">
                  <a:moveTo>
                    <a:pt x="0" y="31"/>
                  </a:moveTo>
                  <a:lnTo>
                    <a:pt x="19" y="0"/>
                  </a:lnTo>
                  <a:lnTo>
                    <a:pt x="53" y="19"/>
                  </a:lnTo>
                  <a:lnTo>
                    <a:pt x="41" y="41"/>
                  </a:lnTo>
                </a:path>
              </a:pathLst>
            </a:custGeom>
            <a:noFill/>
            <a:ln w="9525" cap="rnd">
              <a:solidFill>
                <a:schemeClr val="accent1"/>
              </a:solidFill>
              <a:prstDash val="solid"/>
              <a:round/>
              <a:headEnd/>
              <a:tailEnd/>
            </a:ln>
          </p:spPr>
          <p:txBody>
            <a:bodyPr vert="horz" wrap="square" lIns="87986" tIns="43993" rIns="87986" bIns="43993" numCol="1" anchor="t" anchorCtr="0" compatLnSpc="1">
              <a:prstTxWarp prst="textNoShape">
                <a:avLst/>
              </a:prstTxWarp>
            </a:bodyPr>
            <a:lstStyle/>
            <a:p>
              <a:endParaRPr lang="en-US" sz="674">
                <a:solidFill>
                  <a:prstClr val="black"/>
                </a:solidFill>
                <a:cs typeface="Arial" pitchFamily="34" charset="0"/>
              </a:endParaRPr>
            </a:p>
          </p:txBody>
        </p:sp>
        <p:sp>
          <p:nvSpPr>
            <p:cNvPr id="487" name="Freeform 273"/>
            <p:cNvSpPr>
              <a:spLocks/>
            </p:cNvSpPr>
            <p:nvPr/>
          </p:nvSpPr>
          <p:spPr bwMode="auto">
            <a:xfrm>
              <a:off x="1754189" y="3119438"/>
              <a:ext cx="87313" cy="74613"/>
            </a:xfrm>
            <a:custGeom>
              <a:avLst/>
              <a:gdLst/>
              <a:ahLst/>
              <a:cxnLst>
                <a:cxn ang="0">
                  <a:pos x="2" y="27"/>
                </a:cxn>
                <a:cxn ang="0">
                  <a:pos x="0" y="7"/>
                </a:cxn>
                <a:cxn ang="0">
                  <a:pos x="47" y="0"/>
                </a:cxn>
                <a:cxn ang="0">
                  <a:pos x="55" y="47"/>
                </a:cxn>
              </a:cxnLst>
              <a:rect l="0" t="0" r="r" b="b"/>
              <a:pathLst>
                <a:path w="55" h="47">
                  <a:moveTo>
                    <a:pt x="2" y="27"/>
                  </a:moveTo>
                  <a:lnTo>
                    <a:pt x="0" y="7"/>
                  </a:lnTo>
                  <a:lnTo>
                    <a:pt x="47" y="0"/>
                  </a:lnTo>
                  <a:lnTo>
                    <a:pt x="55" y="47"/>
                  </a:lnTo>
                </a:path>
              </a:pathLst>
            </a:custGeom>
            <a:noFill/>
            <a:ln w="9525" cap="rnd">
              <a:solidFill>
                <a:schemeClr val="accent1"/>
              </a:solidFill>
              <a:prstDash val="solid"/>
              <a:round/>
              <a:headEnd/>
              <a:tailEnd/>
            </a:ln>
          </p:spPr>
          <p:txBody>
            <a:bodyPr vert="horz" wrap="square" lIns="87986" tIns="43993" rIns="87986" bIns="43993" numCol="1" anchor="t" anchorCtr="0" compatLnSpc="1">
              <a:prstTxWarp prst="textNoShape">
                <a:avLst/>
              </a:prstTxWarp>
            </a:bodyPr>
            <a:lstStyle/>
            <a:p>
              <a:endParaRPr lang="en-US" sz="674">
                <a:solidFill>
                  <a:prstClr val="black"/>
                </a:solidFill>
                <a:cs typeface="Arial" pitchFamily="34" charset="0"/>
              </a:endParaRPr>
            </a:p>
          </p:txBody>
        </p:sp>
        <p:sp>
          <p:nvSpPr>
            <p:cNvPr id="488" name="Freeform 274"/>
            <p:cNvSpPr>
              <a:spLocks/>
            </p:cNvSpPr>
            <p:nvPr/>
          </p:nvSpPr>
          <p:spPr bwMode="auto">
            <a:xfrm>
              <a:off x="1676401" y="3111501"/>
              <a:ext cx="79375" cy="50800"/>
            </a:xfrm>
            <a:custGeom>
              <a:avLst/>
              <a:gdLst/>
              <a:ahLst/>
              <a:cxnLst>
                <a:cxn ang="0">
                  <a:pos x="0" y="26"/>
                </a:cxn>
                <a:cxn ang="0">
                  <a:pos x="0" y="0"/>
                </a:cxn>
                <a:cxn ang="0">
                  <a:pos x="41" y="0"/>
                </a:cxn>
                <a:cxn ang="0">
                  <a:pos x="41" y="9"/>
                </a:cxn>
              </a:cxnLst>
              <a:rect l="0" t="0" r="r" b="b"/>
              <a:pathLst>
                <a:path w="41" h="26">
                  <a:moveTo>
                    <a:pt x="0" y="26"/>
                  </a:moveTo>
                  <a:cubicBezTo>
                    <a:pt x="0" y="0"/>
                    <a:pt x="0" y="0"/>
                    <a:pt x="0" y="0"/>
                  </a:cubicBezTo>
                  <a:cubicBezTo>
                    <a:pt x="41" y="0"/>
                    <a:pt x="41" y="0"/>
                    <a:pt x="41" y="0"/>
                  </a:cubicBezTo>
                  <a:cubicBezTo>
                    <a:pt x="41" y="3"/>
                    <a:pt x="41" y="7"/>
                    <a:pt x="41" y="9"/>
                  </a:cubicBezTo>
                </a:path>
              </a:pathLst>
            </a:custGeom>
            <a:noFill/>
            <a:ln w="9525" cap="rnd">
              <a:solidFill>
                <a:schemeClr val="accent1"/>
              </a:solidFill>
              <a:prstDash val="solid"/>
              <a:round/>
              <a:headEnd/>
              <a:tailEnd/>
            </a:ln>
          </p:spPr>
          <p:txBody>
            <a:bodyPr vert="horz" wrap="square" lIns="87986" tIns="43993" rIns="87986" bIns="43993" numCol="1" anchor="t" anchorCtr="0" compatLnSpc="1">
              <a:prstTxWarp prst="textNoShape">
                <a:avLst/>
              </a:prstTxWarp>
            </a:bodyPr>
            <a:lstStyle/>
            <a:p>
              <a:endParaRPr lang="en-US" sz="674">
                <a:solidFill>
                  <a:prstClr val="black"/>
                </a:solidFill>
                <a:cs typeface="Arial" pitchFamily="34" charset="0"/>
              </a:endParaRPr>
            </a:p>
          </p:txBody>
        </p:sp>
      </p:grpSp>
      <p:cxnSp>
        <p:nvCxnSpPr>
          <p:cNvPr id="489" name="Straight Connector 488"/>
          <p:cNvCxnSpPr/>
          <p:nvPr/>
        </p:nvCxnSpPr>
        <p:spPr>
          <a:xfrm>
            <a:off x="1076733" y="646382"/>
            <a:ext cx="5134835" cy="0"/>
          </a:xfrm>
          <a:prstGeom prst="line">
            <a:avLst/>
          </a:prstGeom>
          <a:ln w="952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91" name="Oval 490"/>
          <p:cNvSpPr/>
          <p:nvPr/>
        </p:nvSpPr>
        <p:spPr bwMode="auto">
          <a:xfrm>
            <a:off x="9353796" y="830927"/>
            <a:ext cx="452727" cy="443543"/>
          </a:xfrm>
          <a:prstGeom prst="ellipse">
            <a:avLst/>
          </a:prstGeom>
          <a:noFill/>
          <a:ln w="9525" algn="ctr">
            <a:solidFill>
              <a:schemeClr val="accent1"/>
            </a:solidFill>
            <a:miter lim="800000"/>
            <a:headEnd/>
            <a:tailEnd/>
          </a:ln>
          <a:effectLst/>
        </p:spPr>
        <p:txBody>
          <a:bodyPr wrap="none" rtlCol="0" anchor="ctr"/>
          <a:lstStyle/>
          <a:p>
            <a:pPr marL="259695" indent="-175676">
              <a:lnSpc>
                <a:spcPct val="95000"/>
              </a:lnSpc>
              <a:spcBef>
                <a:spcPct val="20000"/>
              </a:spcBef>
              <a:spcAft>
                <a:spcPct val="10000"/>
              </a:spcAft>
            </a:pPr>
            <a:endParaRPr lang="en-US" sz="1732" b="1">
              <a:solidFill>
                <a:srgbClr val="990AE3"/>
              </a:solidFill>
            </a:endParaRPr>
          </a:p>
        </p:txBody>
      </p:sp>
      <p:sp>
        <p:nvSpPr>
          <p:cNvPr id="492" name="Oval 491"/>
          <p:cNvSpPr/>
          <p:nvPr/>
        </p:nvSpPr>
        <p:spPr bwMode="auto">
          <a:xfrm>
            <a:off x="8101865" y="830927"/>
            <a:ext cx="452727" cy="443543"/>
          </a:xfrm>
          <a:prstGeom prst="ellipse">
            <a:avLst/>
          </a:prstGeom>
          <a:solidFill>
            <a:srgbClr val="FFFFFF"/>
          </a:solidFill>
          <a:ln w="9525" algn="ctr">
            <a:solidFill>
              <a:schemeClr val="accent1"/>
            </a:solidFill>
            <a:miter lim="800000"/>
            <a:headEnd/>
            <a:tailEnd/>
          </a:ln>
          <a:effectLst/>
        </p:spPr>
        <p:txBody>
          <a:bodyPr wrap="none" rtlCol="0" anchor="ctr"/>
          <a:lstStyle/>
          <a:p>
            <a:pPr marL="259695" indent="-175676">
              <a:lnSpc>
                <a:spcPct val="95000"/>
              </a:lnSpc>
              <a:spcBef>
                <a:spcPct val="20000"/>
              </a:spcBef>
              <a:spcAft>
                <a:spcPct val="10000"/>
              </a:spcAft>
            </a:pPr>
            <a:endParaRPr lang="en-US" sz="1732" b="1">
              <a:solidFill>
                <a:srgbClr val="990AE3"/>
              </a:solidFill>
            </a:endParaRPr>
          </a:p>
        </p:txBody>
      </p:sp>
      <p:sp>
        <p:nvSpPr>
          <p:cNvPr id="493" name="Oval 492"/>
          <p:cNvSpPr/>
          <p:nvPr/>
        </p:nvSpPr>
        <p:spPr bwMode="auto">
          <a:xfrm>
            <a:off x="6726770" y="830927"/>
            <a:ext cx="452727" cy="443543"/>
          </a:xfrm>
          <a:prstGeom prst="ellipse">
            <a:avLst/>
          </a:prstGeom>
          <a:solidFill>
            <a:srgbClr val="FFFFFF"/>
          </a:solidFill>
          <a:ln w="9525" algn="ctr">
            <a:solidFill>
              <a:schemeClr val="accent1"/>
            </a:solidFill>
            <a:miter lim="800000"/>
            <a:headEnd/>
            <a:tailEnd/>
          </a:ln>
          <a:effectLst/>
        </p:spPr>
        <p:txBody>
          <a:bodyPr wrap="none" rtlCol="0" anchor="ctr"/>
          <a:lstStyle/>
          <a:p>
            <a:pPr marL="259695" indent="-175676">
              <a:lnSpc>
                <a:spcPct val="95000"/>
              </a:lnSpc>
              <a:spcBef>
                <a:spcPct val="20000"/>
              </a:spcBef>
              <a:spcAft>
                <a:spcPct val="10000"/>
              </a:spcAft>
            </a:pPr>
            <a:endParaRPr lang="en-US" sz="1732" b="1">
              <a:solidFill>
                <a:srgbClr val="990AE3"/>
              </a:solidFill>
            </a:endParaRPr>
          </a:p>
        </p:txBody>
      </p:sp>
      <p:sp>
        <p:nvSpPr>
          <p:cNvPr id="494" name="Oval 493"/>
          <p:cNvSpPr/>
          <p:nvPr/>
        </p:nvSpPr>
        <p:spPr bwMode="auto">
          <a:xfrm>
            <a:off x="8711869" y="830927"/>
            <a:ext cx="452727" cy="443543"/>
          </a:xfrm>
          <a:prstGeom prst="ellipse">
            <a:avLst/>
          </a:prstGeom>
          <a:solidFill>
            <a:srgbClr val="FFFFFF"/>
          </a:solidFill>
          <a:ln w="9525" algn="ctr">
            <a:solidFill>
              <a:schemeClr val="accent1"/>
            </a:solidFill>
            <a:miter lim="800000"/>
            <a:headEnd/>
            <a:tailEnd/>
          </a:ln>
          <a:effectLst/>
        </p:spPr>
        <p:txBody>
          <a:bodyPr wrap="none" rtlCol="0" anchor="ctr"/>
          <a:lstStyle/>
          <a:p>
            <a:pPr marL="259695" indent="-175676">
              <a:lnSpc>
                <a:spcPct val="95000"/>
              </a:lnSpc>
              <a:spcBef>
                <a:spcPct val="20000"/>
              </a:spcBef>
              <a:spcAft>
                <a:spcPct val="10000"/>
              </a:spcAft>
            </a:pPr>
            <a:endParaRPr lang="en-US" sz="1732" b="1">
              <a:solidFill>
                <a:srgbClr val="990AE3"/>
              </a:solidFill>
            </a:endParaRPr>
          </a:p>
        </p:txBody>
      </p:sp>
      <p:sp>
        <p:nvSpPr>
          <p:cNvPr id="495" name="Oval 494"/>
          <p:cNvSpPr/>
          <p:nvPr/>
        </p:nvSpPr>
        <p:spPr bwMode="auto">
          <a:xfrm>
            <a:off x="10001299" y="830927"/>
            <a:ext cx="452727" cy="443543"/>
          </a:xfrm>
          <a:prstGeom prst="ellipse">
            <a:avLst/>
          </a:prstGeom>
          <a:solidFill>
            <a:srgbClr val="FFFFFF"/>
          </a:solidFill>
          <a:ln w="9525" algn="ctr">
            <a:solidFill>
              <a:schemeClr val="accent1"/>
            </a:solidFill>
            <a:miter lim="800000"/>
            <a:headEnd/>
            <a:tailEnd/>
          </a:ln>
          <a:effectLst/>
        </p:spPr>
        <p:txBody>
          <a:bodyPr wrap="none" rtlCol="0" anchor="ctr"/>
          <a:lstStyle/>
          <a:p>
            <a:pPr marL="259695" indent="-175676">
              <a:lnSpc>
                <a:spcPct val="95000"/>
              </a:lnSpc>
              <a:spcBef>
                <a:spcPct val="20000"/>
              </a:spcBef>
              <a:spcAft>
                <a:spcPct val="10000"/>
              </a:spcAft>
            </a:pPr>
            <a:endParaRPr lang="en-US" sz="1732" b="1">
              <a:solidFill>
                <a:srgbClr val="990AE3"/>
              </a:solidFill>
            </a:endParaRPr>
          </a:p>
        </p:txBody>
      </p:sp>
      <p:cxnSp>
        <p:nvCxnSpPr>
          <p:cNvPr id="496" name="Straight Connector 495"/>
          <p:cNvCxnSpPr/>
          <p:nvPr/>
        </p:nvCxnSpPr>
        <p:spPr>
          <a:xfrm>
            <a:off x="6535112" y="646382"/>
            <a:ext cx="4272756" cy="0"/>
          </a:xfrm>
          <a:prstGeom prst="line">
            <a:avLst/>
          </a:prstGeom>
          <a:ln w="952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497" name="Picture 496"/>
          <p:cNvPicPr>
            <a:picLocks noChangeAspect="1"/>
          </p:cNvPicPr>
          <p:nvPr/>
        </p:nvPicPr>
        <p:blipFill>
          <a:blip r:embed="rId6"/>
          <a:stretch>
            <a:fillRect/>
          </a:stretch>
        </p:blipFill>
        <p:spPr>
          <a:xfrm>
            <a:off x="6836741" y="864536"/>
            <a:ext cx="206824" cy="358084"/>
          </a:xfrm>
          <a:prstGeom prst="rect">
            <a:avLst/>
          </a:prstGeom>
        </p:spPr>
      </p:pic>
      <p:pic>
        <p:nvPicPr>
          <p:cNvPr id="499" name="Picture 498"/>
          <p:cNvPicPr>
            <a:picLocks noChangeAspect="1"/>
          </p:cNvPicPr>
          <p:nvPr/>
        </p:nvPicPr>
        <p:blipFill>
          <a:blip r:embed="rId7"/>
          <a:stretch>
            <a:fillRect/>
          </a:stretch>
        </p:blipFill>
        <p:spPr>
          <a:xfrm>
            <a:off x="8233364" y="880291"/>
            <a:ext cx="200845" cy="366760"/>
          </a:xfrm>
          <a:prstGeom prst="rect">
            <a:avLst/>
          </a:prstGeom>
        </p:spPr>
      </p:pic>
      <p:pic>
        <p:nvPicPr>
          <p:cNvPr id="500" name="Picture 499"/>
          <p:cNvPicPr>
            <a:picLocks noChangeAspect="1"/>
          </p:cNvPicPr>
          <p:nvPr/>
        </p:nvPicPr>
        <p:blipFill>
          <a:blip r:embed="rId8"/>
          <a:stretch>
            <a:fillRect/>
          </a:stretch>
        </p:blipFill>
        <p:spPr>
          <a:xfrm>
            <a:off x="8798753" y="930946"/>
            <a:ext cx="240671" cy="283142"/>
          </a:xfrm>
          <a:prstGeom prst="rect">
            <a:avLst/>
          </a:prstGeom>
        </p:spPr>
      </p:pic>
      <p:sp>
        <p:nvSpPr>
          <p:cNvPr id="501" name="TextBox 500"/>
          <p:cNvSpPr txBox="1"/>
          <p:nvPr/>
        </p:nvSpPr>
        <p:spPr>
          <a:xfrm>
            <a:off x="3268063" y="540043"/>
            <a:ext cx="956993" cy="177741"/>
          </a:xfrm>
          <a:prstGeom prst="rect">
            <a:avLst/>
          </a:prstGeom>
          <a:solidFill>
            <a:schemeClr val="bg1"/>
          </a:solidFill>
        </p:spPr>
        <p:txBody>
          <a:bodyPr wrap="none" lIns="0" tIns="0" rIns="0" bIns="0" rtlCol="0">
            <a:spAutoFit/>
          </a:bodyPr>
          <a:lstStyle/>
          <a:p>
            <a:r>
              <a:rPr lang="en-US" sz="1155" b="1" dirty="0">
                <a:solidFill>
                  <a:prstClr val="black"/>
                </a:solidFill>
              </a:rPr>
              <a:t>Traditional </a:t>
            </a:r>
          </a:p>
        </p:txBody>
      </p:sp>
      <p:sp>
        <p:nvSpPr>
          <p:cNvPr id="502" name="TextBox 501"/>
          <p:cNvSpPr txBox="1"/>
          <p:nvPr/>
        </p:nvSpPr>
        <p:spPr>
          <a:xfrm>
            <a:off x="8184670" y="540043"/>
            <a:ext cx="1564531" cy="177741"/>
          </a:xfrm>
          <a:prstGeom prst="rect">
            <a:avLst/>
          </a:prstGeom>
          <a:solidFill>
            <a:schemeClr val="bg1"/>
          </a:solidFill>
        </p:spPr>
        <p:txBody>
          <a:bodyPr wrap="none" lIns="0" tIns="0" rIns="0" bIns="0" rtlCol="0">
            <a:spAutoFit/>
          </a:bodyPr>
          <a:lstStyle/>
          <a:p>
            <a:r>
              <a:rPr lang="en-US" sz="1155" b="1" dirty="0">
                <a:solidFill>
                  <a:prstClr val="black"/>
                </a:solidFill>
              </a:rPr>
              <a:t>Emerging (/</a:t>
            </a:r>
            <a:r>
              <a:rPr lang="en-US" sz="1155" b="1" dirty="0" err="1">
                <a:solidFill>
                  <a:prstClr val="black"/>
                </a:solidFill>
              </a:rPr>
              <a:t>aaaS</a:t>
            </a:r>
            <a:r>
              <a:rPr lang="en-US" sz="1155" b="1" dirty="0">
                <a:solidFill>
                  <a:prstClr val="black"/>
                </a:solidFill>
              </a:rPr>
              <a:t>) </a:t>
            </a:r>
          </a:p>
        </p:txBody>
      </p:sp>
      <p:sp>
        <p:nvSpPr>
          <p:cNvPr id="503" name="TextBox 502"/>
          <p:cNvSpPr txBox="1"/>
          <p:nvPr/>
        </p:nvSpPr>
        <p:spPr>
          <a:xfrm>
            <a:off x="9312825" y="1275035"/>
            <a:ext cx="618014" cy="207333"/>
          </a:xfrm>
          <a:prstGeom prst="rect">
            <a:avLst/>
          </a:prstGeom>
          <a:noFill/>
        </p:spPr>
        <p:txBody>
          <a:bodyPr wrap="square" lIns="0" tIns="0" rIns="0" bIns="0" rtlCol="0">
            <a:spAutoFit/>
          </a:bodyPr>
          <a:lstStyle/>
          <a:p>
            <a:pPr algn="ctr"/>
            <a:r>
              <a:rPr lang="en-US" sz="674" dirty="0">
                <a:solidFill>
                  <a:prstClr val="black"/>
                </a:solidFill>
              </a:rPr>
              <a:t>Developer network </a:t>
            </a:r>
          </a:p>
        </p:txBody>
      </p:sp>
      <p:sp>
        <p:nvSpPr>
          <p:cNvPr id="504" name="TextBox 503"/>
          <p:cNvSpPr txBox="1"/>
          <p:nvPr/>
        </p:nvSpPr>
        <p:spPr>
          <a:xfrm>
            <a:off x="7401325" y="1302869"/>
            <a:ext cx="482504" cy="207493"/>
          </a:xfrm>
          <a:prstGeom prst="rect">
            <a:avLst/>
          </a:prstGeom>
          <a:noFill/>
        </p:spPr>
        <p:txBody>
          <a:bodyPr wrap="none" lIns="0" tIns="0" rIns="0" bIns="0" rtlCol="0">
            <a:spAutoFit/>
          </a:bodyPr>
          <a:lstStyle/>
          <a:p>
            <a:pPr algn="ctr"/>
            <a:r>
              <a:rPr lang="en-US" sz="674" dirty="0">
                <a:solidFill>
                  <a:prstClr val="black"/>
                </a:solidFill>
              </a:rPr>
              <a:t>Messaging </a:t>
            </a:r>
          </a:p>
          <a:p>
            <a:pPr algn="ctr"/>
            <a:r>
              <a:rPr lang="en-US" sz="674" dirty="0">
                <a:solidFill>
                  <a:prstClr val="black"/>
                </a:solidFill>
              </a:rPr>
              <a:t>Platforms </a:t>
            </a:r>
          </a:p>
        </p:txBody>
      </p:sp>
      <p:sp>
        <p:nvSpPr>
          <p:cNvPr id="506" name="TextBox 505"/>
          <p:cNvSpPr txBox="1"/>
          <p:nvPr/>
        </p:nvSpPr>
        <p:spPr>
          <a:xfrm>
            <a:off x="10039671" y="1297799"/>
            <a:ext cx="548227" cy="103746"/>
          </a:xfrm>
          <a:prstGeom prst="rect">
            <a:avLst/>
          </a:prstGeom>
          <a:noFill/>
        </p:spPr>
        <p:txBody>
          <a:bodyPr wrap="none" lIns="0" tIns="0" rIns="0" bIns="0" rtlCol="0">
            <a:spAutoFit/>
          </a:bodyPr>
          <a:lstStyle/>
          <a:p>
            <a:r>
              <a:rPr lang="en-US" sz="674" dirty="0" err="1">
                <a:solidFill>
                  <a:prstClr val="black"/>
                </a:solidFill>
              </a:rPr>
              <a:t>IoT</a:t>
            </a:r>
            <a:r>
              <a:rPr lang="en-US" sz="674" dirty="0">
                <a:solidFill>
                  <a:prstClr val="black"/>
                </a:solidFill>
              </a:rPr>
              <a:t> Enabled </a:t>
            </a:r>
          </a:p>
        </p:txBody>
      </p:sp>
      <p:sp>
        <p:nvSpPr>
          <p:cNvPr id="507" name="TextBox 506"/>
          <p:cNvSpPr txBox="1"/>
          <p:nvPr/>
        </p:nvSpPr>
        <p:spPr>
          <a:xfrm>
            <a:off x="8677203" y="1277957"/>
            <a:ext cx="538078" cy="207333"/>
          </a:xfrm>
          <a:prstGeom prst="rect">
            <a:avLst/>
          </a:prstGeom>
          <a:noFill/>
        </p:spPr>
        <p:txBody>
          <a:bodyPr wrap="square" lIns="0" tIns="0" rIns="0" bIns="0" rtlCol="0">
            <a:spAutoFit/>
          </a:bodyPr>
          <a:lstStyle/>
          <a:p>
            <a:pPr algn="ctr"/>
            <a:r>
              <a:rPr lang="en-US" sz="674" dirty="0">
                <a:solidFill>
                  <a:prstClr val="black"/>
                </a:solidFill>
              </a:rPr>
              <a:t>Wearable technology</a:t>
            </a:r>
          </a:p>
        </p:txBody>
      </p:sp>
      <p:sp>
        <p:nvSpPr>
          <p:cNvPr id="508" name="TextBox 507"/>
          <p:cNvSpPr txBox="1"/>
          <p:nvPr/>
        </p:nvSpPr>
        <p:spPr>
          <a:xfrm>
            <a:off x="8235108" y="1296012"/>
            <a:ext cx="232436" cy="103746"/>
          </a:xfrm>
          <a:prstGeom prst="rect">
            <a:avLst/>
          </a:prstGeom>
          <a:noFill/>
        </p:spPr>
        <p:txBody>
          <a:bodyPr wrap="none" lIns="0" tIns="0" rIns="0" bIns="0" rtlCol="0">
            <a:spAutoFit/>
          </a:bodyPr>
          <a:lstStyle/>
          <a:p>
            <a:r>
              <a:rPr lang="en-US" sz="674" dirty="0">
                <a:solidFill>
                  <a:prstClr val="black"/>
                </a:solidFill>
              </a:rPr>
              <a:t>Kiosk</a:t>
            </a:r>
          </a:p>
        </p:txBody>
      </p:sp>
      <p:pic>
        <p:nvPicPr>
          <p:cNvPr id="509" name="Picture 508"/>
          <p:cNvPicPr>
            <a:picLocks noChangeAspect="1"/>
          </p:cNvPicPr>
          <p:nvPr/>
        </p:nvPicPr>
        <p:blipFill>
          <a:blip r:embed="rId9"/>
          <a:stretch>
            <a:fillRect/>
          </a:stretch>
        </p:blipFill>
        <p:spPr>
          <a:xfrm>
            <a:off x="10082579" y="921314"/>
            <a:ext cx="290167" cy="275942"/>
          </a:xfrm>
          <a:prstGeom prst="rect">
            <a:avLst/>
          </a:prstGeom>
        </p:spPr>
      </p:pic>
      <p:pic>
        <p:nvPicPr>
          <p:cNvPr id="510" name="Picture 509"/>
          <p:cNvPicPr>
            <a:picLocks noChangeAspect="1"/>
          </p:cNvPicPr>
          <p:nvPr/>
        </p:nvPicPr>
        <p:blipFill>
          <a:blip r:embed="rId10"/>
          <a:stretch>
            <a:fillRect/>
          </a:stretch>
        </p:blipFill>
        <p:spPr>
          <a:xfrm>
            <a:off x="7411372" y="912030"/>
            <a:ext cx="209138" cy="252331"/>
          </a:xfrm>
          <a:prstGeom prst="rect">
            <a:avLst/>
          </a:prstGeom>
        </p:spPr>
      </p:pic>
      <p:pic>
        <p:nvPicPr>
          <p:cNvPr id="511" name="Picture 510"/>
          <p:cNvPicPr>
            <a:picLocks noChangeAspect="1"/>
          </p:cNvPicPr>
          <p:nvPr/>
        </p:nvPicPr>
        <p:blipFill>
          <a:blip r:embed="rId11"/>
          <a:stretch>
            <a:fillRect/>
          </a:stretch>
        </p:blipFill>
        <p:spPr>
          <a:xfrm>
            <a:off x="7640779" y="1026883"/>
            <a:ext cx="122023" cy="109614"/>
          </a:xfrm>
          <a:prstGeom prst="rect">
            <a:avLst/>
          </a:prstGeom>
        </p:spPr>
      </p:pic>
      <p:pic>
        <p:nvPicPr>
          <p:cNvPr id="512" name="Picture 511"/>
          <p:cNvPicPr>
            <a:picLocks noChangeAspect="1"/>
          </p:cNvPicPr>
          <p:nvPr/>
        </p:nvPicPr>
        <p:blipFill>
          <a:blip r:embed="rId12"/>
          <a:stretch>
            <a:fillRect/>
          </a:stretch>
        </p:blipFill>
        <p:spPr>
          <a:xfrm>
            <a:off x="7628828" y="871187"/>
            <a:ext cx="129102" cy="130433"/>
          </a:xfrm>
          <a:prstGeom prst="rect">
            <a:avLst/>
          </a:prstGeom>
        </p:spPr>
      </p:pic>
      <p:sp>
        <p:nvSpPr>
          <p:cNvPr id="513" name="Oval 512"/>
          <p:cNvSpPr/>
          <p:nvPr/>
        </p:nvSpPr>
        <p:spPr bwMode="auto">
          <a:xfrm>
            <a:off x="7392574" y="826210"/>
            <a:ext cx="452727" cy="443543"/>
          </a:xfrm>
          <a:prstGeom prst="ellipse">
            <a:avLst/>
          </a:prstGeom>
          <a:noFill/>
          <a:ln w="9525" algn="ctr">
            <a:solidFill>
              <a:schemeClr val="accent1"/>
            </a:solidFill>
            <a:miter lim="800000"/>
            <a:headEnd/>
            <a:tailEnd/>
          </a:ln>
          <a:effectLst/>
        </p:spPr>
        <p:txBody>
          <a:bodyPr wrap="none" rtlCol="0" anchor="ctr"/>
          <a:lstStyle/>
          <a:p>
            <a:pPr marL="259695" indent="-175676">
              <a:lnSpc>
                <a:spcPct val="95000"/>
              </a:lnSpc>
              <a:spcBef>
                <a:spcPct val="20000"/>
              </a:spcBef>
              <a:spcAft>
                <a:spcPct val="10000"/>
              </a:spcAft>
            </a:pPr>
            <a:endParaRPr lang="en-US" sz="1732" b="1">
              <a:solidFill>
                <a:srgbClr val="990AE3"/>
              </a:solidFill>
            </a:endParaRPr>
          </a:p>
        </p:txBody>
      </p:sp>
      <p:pic>
        <p:nvPicPr>
          <p:cNvPr id="514" name="Picture 513"/>
          <p:cNvPicPr>
            <a:picLocks noChangeAspect="1"/>
          </p:cNvPicPr>
          <p:nvPr/>
        </p:nvPicPr>
        <p:blipFill>
          <a:blip r:embed="rId13"/>
          <a:stretch>
            <a:fillRect/>
          </a:stretch>
        </p:blipFill>
        <p:spPr>
          <a:xfrm>
            <a:off x="7606600" y="1170378"/>
            <a:ext cx="83617" cy="82110"/>
          </a:xfrm>
          <a:prstGeom prst="rect">
            <a:avLst/>
          </a:prstGeom>
        </p:spPr>
      </p:pic>
      <p:sp>
        <p:nvSpPr>
          <p:cNvPr id="246" name="TextBox 245"/>
          <p:cNvSpPr txBox="1"/>
          <p:nvPr/>
        </p:nvSpPr>
        <p:spPr>
          <a:xfrm>
            <a:off x="6625608" y="1318492"/>
            <a:ext cx="804707" cy="103746"/>
          </a:xfrm>
          <a:prstGeom prst="rect">
            <a:avLst/>
          </a:prstGeom>
          <a:noFill/>
        </p:spPr>
        <p:txBody>
          <a:bodyPr wrap="none" lIns="0" tIns="0" rIns="0" bIns="0" rtlCol="0">
            <a:spAutoFit/>
          </a:bodyPr>
          <a:lstStyle/>
          <a:p>
            <a:r>
              <a:rPr lang="en-US" sz="674" dirty="0">
                <a:solidFill>
                  <a:prstClr val="black"/>
                </a:solidFill>
              </a:rPr>
              <a:t>Conversational UI </a:t>
            </a:r>
          </a:p>
        </p:txBody>
      </p:sp>
      <p:sp>
        <p:nvSpPr>
          <p:cNvPr id="409" name="Rectangle 408"/>
          <p:cNvSpPr/>
          <p:nvPr/>
        </p:nvSpPr>
        <p:spPr>
          <a:xfrm>
            <a:off x="945599" y="3607612"/>
            <a:ext cx="10156890" cy="13199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66679" tIns="166679" rIns="166679" bIns="166679" rtlCol="0" anchor="ctr">
            <a:noAutofit/>
          </a:bodyPr>
          <a:lstStyle/>
          <a:p>
            <a:pPr algn="ctr" defTabSz="846846"/>
            <a:endParaRPr lang="en-US" sz="1112" dirty="0">
              <a:solidFill>
                <a:prstClr val="black"/>
              </a:solidFill>
              <a:latin typeface="Calibri" panose="020F0502020204030204" pitchFamily="34" charset="0"/>
            </a:endParaRPr>
          </a:p>
        </p:txBody>
      </p:sp>
      <p:sp>
        <p:nvSpPr>
          <p:cNvPr id="422" name="TextBox 421"/>
          <p:cNvSpPr txBox="1"/>
          <p:nvPr/>
        </p:nvSpPr>
        <p:spPr>
          <a:xfrm>
            <a:off x="4400587" y="3606156"/>
            <a:ext cx="1773288" cy="121444"/>
          </a:xfrm>
          <a:prstGeom prst="rect">
            <a:avLst/>
          </a:prstGeom>
          <a:noFill/>
        </p:spPr>
        <p:txBody>
          <a:bodyPr wrap="square" lIns="0" tIns="0" rIns="0" bIns="0" rtlCol="0">
            <a:spAutoFit/>
          </a:bodyPr>
          <a:lstStyle/>
          <a:p>
            <a:pPr defTabSz="846846"/>
            <a:r>
              <a:rPr lang="en-US" sz="789" b="1" dirty="0">
                <a:solidFill>
                  <a:prstClr val="black"/>
                </a:solidFill>
                <a:latin typeface="Calibri" panose="020F0502020204030204" pitchFamily="34" charset="0"/>
              </a:rPr>
              <a:t>Micro-Services Via API gateway </a:t>
            </a:r>
          </a:p>
        </p:txBody>
      </p:sp>
      <p:sp>
        <p:nvSpPr>
          <p:cNvPr id="423" name="TextBox 422"/>
          <p:cNvSpPr txBox="1"/>
          <p:nvPr/>
        </p:nvSpPr>
        <p:spPr>
          <a:xfrm>
            <a:off x="8986362" y="3598441"/>
            <a:ext cx="1238369" cy="121437"/>
          </a:xfrm>
          <a:prstGeom prst="rect">
            <a:avLst/>
          </a:prstGeom>
          <a:noFill/>
        </p:spPr>
        <p:txBody>
          <a:bodyPr wrap="square" lIns="0" tIns="0" rIns="0" bIns="0" rtlCol="0">
            <a:spAutoFit/>
          </a:bodyPr>
          <a:lstStyle/>
          <a:p>
            <a:pPr defTabSz="846846"/>
            <a:r>
              <a:rPr lang="en-US" sz="789" b="1" dirty="0">
                <a:solidFill>
                  <a:prstClr val="black"/>
                </a:solidFill>
                <a:latin typeface="Calibri" panose="020F0502020204030204" pitchFamily="34" charset="0"/>
              </a:rPr>
              <a:t>Cloud Integration Platform </a:t>
            </a:r>
          </a:p>
        </p:txBody>
      </p:sp>
      <p:sp>
        <p:nvSpPr>
          <p:cNvPr id="3" name="Cylinder 2">
            <a:extLst>
              <a:ext uri="{FF2B5EF4-FFF2-40B4-BE49-F238E27FC236}">
                <a16:creationId xmlns:a16="http://schemas.microsoft.com/office/drawing/2014/main" id="{A1528578-2510-4946-96D1-0E0743B775EC}"/>
              </a:ext>
            </a:extLst>
          </p:cNvPr>
          <p:cNvSpPr/>
          <p:nvPr/>
        </p:nvSpPr>
        <p:spPr>
          <a:xfrm>
            <a:off x="3703798" y="4650435"/>
            <a:ext cx="125374" cy="119759"/>
          </a:xfrm>
          <a:prstGeom prst="can">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173223" tIns="173223" rIns="173223" bIns="173223" rtlCol="0" anchor="ctr">
            <a:noAutofit/>
          </a:bodyPr>
          <a:lstStyle/>
          <a:p>
            <a:pPr algn="ctr"/>
            <a:endParaRPr lang="en-US" sz="1925" dirty="0"/>
          </a:p>
        </p:txBody>
      </p:sp>
      <p:sp>
        <p:nvSpPr>
          <p:cNvPr id="247" name="Cylinder 246">
            <a:extLst>
              <a:ext uri="{FF2B5EF4-FFF2-40B4-BE49-F238E27FC236}">
                <a16:creationId xmlns:a16="http://schemas.microsoft.com/office/drawing/2014/main" id="{1F360DFF-74E5-4756-B13E-A599BCDCDE26}"/>
              </a:ext>
            </a:extLst>
          </p:cNvPr>
          <p:cNvSpPr/>
          <p:nvPr/>
        </p:nvSpPr>
        <p:spPr>
          <a:xfrm>
            <a:off x="4627260" y="5199377"/>
            <a:ext cx="505791" cy="254505"/>
          </a:xfrm>
          <a:prstGeom prst="ca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73223" tIns="173223" rIns="173223" bIns="173223" rtlCol="0" anchor="ctr">
            <a:noAutofit/>
          </a:bodyPr>
          <a:lstStyle/>
          <a:p>
            <a:pPr algn="ctr"/>
            <a:endParaRPr lang="en-US" sz="1925" dirty="0"/>
          </a:p>
        </p:txBody>
      </p:sp>
      <p:grpSp>
        <p:nvGrpSpPr>
          <p:cNvPr id="251" name="Groupe 565">
            <a:extLst>
              <a:ext uri="{FF2B5EF4-FFF2-40B4-BE49-F238E27FC236}">
                <a16:creationId xmlns:a16="http://schemas.microsoft.com/office/drawing/2014/main" id="{2D9586AB-6B98-471E-9371-CB2F4F57D3A8}"/>
              </a:ext>
            </a:extLst>
          </p:cNvPr>
          <p:cNvGrpSpPr/>
          <p:nvPr/>
        </p:nvGrpSpPr>
        <p:grpSpPr>
          <a:xfrm>
            <a:off x="4189658" y="4301419"/>
            <a:ext cx="337324" cy="333657"/>
            <a:chOff x="2373314" y="950913"/>
            <a:chExt cx="292100" cy="288925"/>
          </a:xfrm>
        </p:grpSpPr>
        <p:sp>
          <p:nvSpPr>
            <p:cNvPr id="252" name="Freeform 119">
              <a:extLst>
                <a:ext uri="{FF2B5EF4-FFF2-40B4-BE49-F238E27FC236}">
                  <a16:creationId xmlns:a16="http://schemas.microsoft.com/office/drawing/2014/main" id="{D9B243BD-027F-4785-8DEA-5C85268BE50E}"/>
                </a:ext>
              </a:extLst>
            </p:cNvPr>
            <p:cNvSpPr>
              <a:spLocks/>
            </p:cNvSpPr>
            <p:nvPr/>
          </p:nvSpPr>
          <p:spPr bwMode="auto">
            <a:xfrm>
              <a:off x="2373314" y="950913"/>
              <a:ext cx="292100" cy="288925"/>
            </a:xfrm>
            <a:custGeom>
              <a:avLst/>
              <a:gdLst/>
              <a:ahLst/>
              <a:cxnLst>
                <a:cxn ang="0">
                  <a:pos x="113" y="69"/>
                </a:cxn>
                <a:cxn ang="0">
                  <a:pos x="118" y="68"/>
                </a:cxn>
                <a:cxn ang="0">
                  <a:pos x="136" y="75"/>
                </a:cxn>
                <a:cxn ang="0">
                  <a:pos x="133" y="56"/>
                </a:cxn>
                <a:cxn ang="0">
                  <a:pos x="151" y="50"/>
                </a:cxn>
                <a:cxn ang="0">
                  <a:pos x="137" y="38"/>
                </a:cxn>
                <a:cxn ang="0">
                  <a:pos x="147" y="22"/>
                </a:cxn>
                <a:cxn ang="0">
                  <a:pos x="128" y="21"/>
                </a:cxn>
                <a:cxn ang="0">
                  <a:pos x="126" y="3"/>
                </a:cxn>
                <a:cxn ang="0">
                  <a:pos x="111" y="14"/>
                </a:cxn>
                <a:cxn ang="0">
                  <a:pos x="97" y="1"/>
                </a:cxn>
                <a:cxn ang="0">
                  <a:pos x="93" y="20"/>
                </a:cxn>
                <a:cxn ang="0">
                  <a:pos x="74" y="19"/>
                </a:cxn>
                <a:cxn ang="0">
                  <a:pos x="83" y="36"/>
                </a:cxn>
                <a:cxn ang="0">
                  <a:pos x="68" y="47"/>
                </a:cxn>
                <a:cxn ang="0">
                  <a:pos x="85" y="54"/>
                </a:cxn>
                <a:cxn ang="0">
                  <a:pos x="80" y="72"/>
                </a:cxn>
                <a:cxn ang="0">
                  <a:pos x="99" y="75"/>
                </a:cxn>
                <a:cxn ang="0">
                  <a:pos x="89" y="90"/>
                </a:cxn>
                <a:cxn ang="0">
                  <a:pos x="104" y="101"/>
                </a:cxn>
                <a:cxn ang="0">
                  <a:pos x="87" y="110"/>
                </a:cxn>
                <a:cxn ang="0">
                  <a:pos x="95" y="126"/>
                </a:cxn>
                <a:cxn ang="0">
                  <a:pos x="76" y="126"/>
                </a:cxn>
                <a:cxn ang="0">
                  <a:pos x="74" y="144"/>
                </a:cxn>
                <a:cxn ang="0">
                  <a:pos x="58" y="134"/>
                </a:cxn>
                <a:cxn ang="0">
                  <a:pos x="47" y="149"/>
                </a:cxn>
                <a:cxn ang="0">
                  <a:pos x="39" y="132"/>
                </a:cxn>
                <a:cxn ang="0">
                  <a:pos x="22" y="140"/>
                </a:cxn>
                <a:cxn ang="0">
                  <a:pos x="23" y="121"/>
                </a:cxn>
                <a:cxn ang="0">
                  <a:pos x="5" y="119"/>
                </a:cxn>
                <a:cxn ang="0">
                  <a:pos x="15" y="104"/>
                </a:cxn>
                <a:cxn ang="0">
                  <a:pos x="0" y="93"/>
                </a:cxn>
                <a:cxn ang="0">
                  <a:pos x="16" y="84"/>
                </a:cxn>
                <a:cxn ang="0">
                  <a:pos x="9" y="67"/>
                </a:cxn>
                <a:cxn ang="0">
                  <a:pos x="27" y="68"/>
                </a:cxn>
                <a:cxn ang="0">
                  <a:pos x="29" y="50"/>
                </a:cxn>
                <a:cxn ang="0">
                  <a:pos x="45" y="60"/>
                </a:cxn>
                <a:cxn ang="0">
                  <a:pos x="56" y="45"/>
                </a:cxn>
                <a:cxn ang="0">
                  <a:pos x="64" y="61"/>
                </a:cxn>
              </a:cxnLst>
              <a:rect l="0" t="0" r="r" b="b"/>
              <a:pathLst>
                <a:path w="151" h="149">
                  <a:moveTo>
                    <a:pt x="108" y="84"/>
                  </a:moveTo>
                  <a:cubicBezTo>
                    <a:pt x="113" y="69"/>
                    <a:pt x="113" y="69"/>
                    <a:pt x="113" y="69"/>
                  </a:cubicBezTo>
                  <a:cubicBezTo>
                    <a:pt x="114" y="69"/>
                    <a:pt x="115" y="69"/>
                    <a:pt x="116" y="68"/>
                  </a:cubicBezTo>
                  <a:cubicBezTo>
                    <a:pt x="116" y="68"/>
                    <a:pt x="117" y="68"/>
                    <a:pt x="118" y="68"/>
                  </a:cubicBezTo>
                  <a:cubicBezTo>
                    <a:pt x="129" y="79"/>
                    <a:pt x="129" y="79"/>
                    <a:pt x="129" y="79"/>
                  </a:cubicBezTo>
                  <a:cubicBezTo>
                    <a:pt x="136" y="75"/>
                    <a:pt x="136" y="75"/>
                    <a:pt x="136" y="75"/>
                  </a:cubicBezTo>
                  <a:cubicBezTo>
                    <a:pt x="130" y="60"/>
                    <a:pt x="130" y="60"/>
                    <a:pt x="130" y="60"/>
                  </a:cubicBezTo>
                  <a:cubicBezTo>
                    <a:pt x="131" y="59"/>
                    <a:pt x="132" y="58"/>
                    <a:pt x="133" y="56"/>
                  </a:cubicBezTo>
                  <a:cubicBezTo>
                    <a:pt x="148" y="58"/>
                    <a:pt x="148" y="58"/>
                    <a:pt x="148" y="58"/>
                  </a:cubicBezTo>
                  <a:cubicBezTo>
                    <a:pt x="151" y="50"/>
                    <a:pt x="151" y="50"/>
                    <a:pt x="151" y="50"/>
                  </a:cubicBezTo>
                  <a:cubicBezTo>
                    <a:pt x="137" y="43"/>
                    <a:pt x="137" y="43"/>
                    <a:pt x="137" y="43"/>
                  </a:cubicBezTo>
                  <a:cubicBezTo>
                    <a:pt x="137" y="41"/>
                    <a:pt x="137" y="40"/>
                    <a:pt x="137" y="38"/>
                  </a:cubicBezTo>
                  <a:cubicBezTo>
                    <a:pt x="150" y="30"/>
                    <a:pt x="150" y="30"/>
                    <a:pt x="150" y="30"/>
                  </a:cubicBezTo>
                  <a:cubicBezTo>
                    <a:pt x="147" y="22"/>
                    <a:pt x="147" y="22"/>
                    <a:pt x="147" y="22"/>
                  </a:cubicBezTo>
                  <a:cubicBezTo>
                    <a:pt x="132" y="25"/>
                    <a:pt x="132" y="25"/>
                    <a:pt x="132" y="25"/>
                  </a:cubicBezTo>
                  <a:cubicBezTo>
                    <a:pt x="131" y="24"/>
                    <a:pt x="130" y="23"/>
                    <a:pt x="128" y="21"/>
                  </a:cubicBezTo>
                  <a:cubicBezTo>
                    <a:pt x="133" y="6"/>
                    <a:pt x="133" y="6"/>
                    <a:pt x="133" y="6"/>
                  </a:cubicBezTo>
                  <a:cubicBezTo>
                    <a:pt x="126" y="3"/>
                    <a:pt x="126" y="3"/>
                    <a:pt x="126" y="3"/>
                  </a:cubicBezTo>
                  <a:cubicBezTo>
                    <a:pt x="116" y="15"/>
                    <a:pt x="116" y="15"/>
                    <a:pt x="116" y="15"/>
                  </a:cubicBezTo>
                  <a:cubicBezTo>
                    <a:pt x="114" y="14"/>
                    <a:pt x="113" y="14"/>
                    <a:pt x="111" y="14"/>
                  </a:cubicBezTo>
                  <a:cubicBezTo>
                    <a:pt x="105" y="0"/>
                    <a:pt x="105" y="0"/>
                    <a:pt x="105" y="0"/>
                  </a:cubicBezTo>
                  <a:cubicBezTo>
                    <a:pt x="97" y="1"/>
                    <a:pt x="97" y="1"/>
                    <a:pt x="97" y="1"/>
                  </a:cubicBezTo>
                  <a:cubicBezTo>
                    <a:pt x="97" y="17"/>
                    <a:pt x="97" y="17"/>
                    <a:pt x="97" y="17"/>
                  </a:cubicBezTo>
                  <a:cubicBezTo>
                    <a:pt x="96" y="18"/>
                    <a:pt x="94" y="19"/>
                    <a:pt x="93" y="20"/>
                  </a:cubicBezTo>
                  <a:cubicBezTo>
                    <a:pt x="79" y="13"/>
                    <a:pt x="79" y="13"/>
                    <a:pt x="79" y="13"/>
                  </a:cubicBezTo>
                  <a:cubicBezTo>
                    <a:pt x="74" y="19"/>
                    <a:pt x="74" y="19"/>
                    <a:pt x="74" y="19"/>
                  </a:cubicBezTo>
                  <a:cubicBezTo>
                    <a:pt x="85" y="31"/>
                    <a:pt x="85" y="31"/>
                    <a:pt x="85" y="31"/>
                  </a:cubicBezTo>
                  <a:cubicBezTo>
                    <a:pt x="84" y="32"/>
                    <a:pt x="83" y="34"/>
                    <a:pt x="83" y="36"/>
                  </a:cubicBezTo>
                  <a:cubicBezTo>
                    <a:pt x="68" y="39"/>
                    <a:pt x="68" y="39"/>
                    <a:pt x="68" y="39"/>
                  </a:cubicBezTo>
                  <a:cubicBezTo>
                    <a:pt x="68" y="47"/>
                    <a:pt x="68" y="47"/>
                    <a:pt x="68" y="47"/>
                  </a:cubicBezTo>
                  <a:cubicBezTo>
                    <a:pt x="84" y="49"/>
                    <a:pt x="84" y="49"/>
                    <a:pt x="84" y="49"/>
                  </a:cubicBezTo>
                  <a:cubicBezTo>
                    <a:pt x="84" y="51"/>
                    <a:pt x="85" y="53"/>
                    <a:pt x="85" y="54"/>
                  </a:cubicBezTo>
                  <a:cubicBezTo>
                    <a:pt x="77" y="67"/>
                    <a:pt x="77" y="67"/>
                    <a:pt x="77" y="67"/>
                  </a:cubicBezTo>
                  <a:cubicBezTo>
                    <a:pt x="80" y="72"/>
                    <a:pt x="80" y="72"/>
                    <a:pt x="80" y="72"/>
                  </a:cubicBezTo>
                  <a:cubicBezTo>
                    <a:pt x="95" y="67"/>
                    <a:pt x="95" y="67"/>
                    <a:pt x="95" y="67"/>
                  </a:cubicBezTo>
                  <a:cubicBezTo>
                    <a:pt x="99" y="75"/>
                    <a:pt x="99" y="75"/>
                    <a:pt x="99" y="75"/>
                  </a:cubicBezTo>
                  <a:cubicBezTo>
                    <a:pt x="87" y="84"/>
                    <a:pt x="87" y="84"/>
                    <a:pt x="87" y="84"/>
                  </a:cubicBezTo>
                  <a:cubicBezTo>
                    <a:pt x="88" y="86"/>
                    <a:pt x="88" y="88"/>
                    <a:pt x="89" y="90"/>
                  </a:cubicBezTo>
                  <a:cubicBezTo>
                    <a:pt x="104" y="93"/>
                    <a:pt x="104" y="93"/>
                    <a:pt x="104" y="93"/>
                  </a:cubicBezTo>
                  <a:cubicBezTo>
                    <a:pt x="104" y="101"/>
                    <a:pt x="104" y="101"/>
                    <a:pt x="104" y="101"/>
                  </a:cubicBezTo>
                  <a:cubicBezTo>
                    <a:pt x="89" y="104"/>
                    <a:pt x="89" y="104"/>
                    <a:pt x="89" y="104"/>
                  </a:cubicBezTo>
                  <a:cubicBezTo>
                    <a:pt x="88" y="106"/>
                    <a:pt x="88" y="108"/>
                    <a:pt x="87" y="110"/>
                  </a:cubicBezTo>
                  <a:cubicBezTo>
                    <a:pt x="99" y="119"/>
                    <a:pt x="99" y="119"/>
                    <a:pt x="99" y="119"/>
                  </a:cubicBezTo>
                  <a:cubicBezTo>
                    <a:pt x="95" y="126"/>
                    <a:pt x="95" y="126"/>
                    <a:pt x="95" y="126"/>
                  </a:cubicBezTo>
                  <a:cubicBezTo>
                    <a:pt x="80" y="121"/>
                    <a:pt x="80" y="121"/>
                    <a:pt x="80" y="121"/>
                  </a:cubicBezTo>
                  <a:cubicBezTo>
                    <a:pt x="79" y="123"/>
                    <a:pt x="78" y="124"/>
                    <a:pt x="76" y="126"/>
                  </a:cubicBezTo>
                  <a:cubicBezTo>
                    <a:pt x="81" y="140"/>
                    <a:pt x="81" y="140"/>
                    <a:pt x="81" y="140"/>
                  </a:cubicBezTo>
                  <a:cubicBezTo>
                    <a:pt x="74" y="144"/>
                    <a:pt x="74" y="144"/>
                    <a:pt x="74" y="144"/>
                  </a:cubicBezTo>
                  <a:cubicBezTo>
                    <a:pt x="64" y="132"/>
                    <a:pt x="64" y="132"/>
                    <a:pt x="64" y="132"/>
                  </a:cubicBezTo>
                  <a:cubicBezTo>
                    <a:pt x="62" y="133"/>
                    <a:pt x="60" y="134"/>
                    <a:pt x="58" y="134"/>
                  </a:cubicBezTo>
                  <a:cubicBezTo>
                    <a:pt x="56" y="149"/>
                    <a:pt x="56" y="149"/>
                    <a:pt x="56" y="149"/>
                  </a:cubicBezTo>
                  <a:cubicBezTo>
                    <a:pt x="47" y="149"/>
                    <a:pt x="47" y="149"/>
                    <a:pt x="47" y="149"/>
                  </a:cubicBezTo>
                  <a:cubicBezTo>
                    <a:pt x="45" y="134"/>
                    <a:pt x="45" y="134"/>
                    <a:pt x="45" y="134"/>
                  </a:cubicBezTo>
                  <a:cubicBezTo>
                    <a:pt x="43" y="134"/>
                    <a:pt x="41" y="133"/>
                    <a:pt x="39" y="132"/>
                  </a:cubicBezTo>
                  <a:cubicBezTo>
                    <a:pt x="29" y="144"/>
                    <a:pt x="29" y="144"/>
                    <a:pt x="29" y="144"/>
                  </a:cubicBezTo>
                  <a:cubicBezTo>
                    <a:pt x="22" y="140"/>
                    <a:pt x="22" y="140"/>
                    <a:pt x="22" y="140"/>
                  </a:cubicBezTo>
                  <a:cubicBezTo>
                    <a:pt x="27" y="126"/>
                    <a:pt x="27" y="126"/>
                    <a:pt x="27" y="126"/>
                  </a:cubicBezTo>
                  <a:cubicBezTo>
                    <a:pt x="26" y="124"/>
                    <a:pt x="24" y="123"/>
                    <a:pt x="23" y="121"/>
                  </a:cubicBezTo>
                  <a:cubicBezTo>
                    <a:pt x="9" y="126"/>
                    <a:pt x="9" y="126"/>
                    <a:pt x="9" y="126"/>
                  </a:cubicBezTo>
                  <a:cubicBezTo>
                    <a:pt x="5" y="119"/>
                    <a:pt x="5" y="119"/>
                    <a:pt x="5" y="119"/>
                  </a:cubicBezTo>
                  <a:cubicBezTo>
                    <a:pt x="16" y="110"/>
                    <a:pt x="16" y="110"/>
                    <a:pt x="16" y="110"/>
                  </a:cubicBezTo>
                  <a:cubicBezTo>
                    <a:pt x="15" y="108"/>
                    <a:pt x="15" y="106"/>
                    <a:pt x="15" y="104"/>
                  </a:cubicBezTo>
                  <a:cubicBezTo>
                    <a:pt x="0" y="101"/>
                    <a:pt x="0" y="101"/>
                    <a:pt x="0" y="101"/>
                  </a:cubicBezTo>
                  <a:cubicBezTo>
                    <a:pt x="0" y="93"/>
                    <a:pt x="0" y="93"/>
                    <a:pt x="0" y="93"/>
                  </a:cubicBezTo>
                  <a:cubicBezTo>
                    <a:pt x="15" y="90"/>
                    <a:pt x="15" y="90"/>
                    <a:pt x="15" y="90"/>
                  </a:cubicBezTo>
                  <a:cubicBezTo>
                    <a:pt x="15" y="88"/>
                    <a:pt x="15" y="86"/>
                    <a:pt x="16" y="84"/>
                  </a:cubicBezTo>
                  <a:cubicBezTo>
                    <a:pt x="5" y="75"/>
                    <a:pt x="5" y="75"/>
                    <a:pt x="5" y="75"/>
                  </a:cubicBezTo>
                  <a:cubicBezTo>
                    <a:pt x="9" y="67"/>
                    <a:pt x="9" y="67"/>
                    <a:pt x="9" y="67"/>
                  </a:cubicBezTo>
                  <a:cubicBezTo>
                    <a:pt x="23" y="72"/>
                    <a:pt x="23" y="72"/>
                    <a:pt x="23" y="72"/>
                  </a:cubicBezTo>
                  <a:cubicBezTo>
                    <a:pt x="24" y="71"/>
                    <a:pt x="26" y="69"/>
                    <a:pt x="27" y="68"/>
                  </a:cubicBezTo>
                  <a:cubicBezTo>
                    <a:pt x="22" y="54"/>
                    <a:pt x="22" y="54"/>
                    <a:pt x="22" y="54"/>
                  </a:cubicBezTo>
                  <a:cubicBezTo>
                    <a:pt x="29" y="50"/>
                    <a:pt x="29" y="50"/>
                    <a:pt x="29" y="50"/>
                  </a:cubicBezTo>
                  <a:cubicBezTo>
                    <a:pt x="39" y="61"/>
                    <a:pt x="39" y="61"/>
                    <a:pt x="39" y="61"/>
                  </a:cubicBezTo>
                  <a:cubicBezTo>
                    <a:pt x="41" y="61"/>
                    <a:pt x="43" y="60"/>
                    <a:pt x="45" y="60"/>
                  </a:cubicBezTo>
                  <a:cubicBezTo>
                    <a:pt x="47" y="45"/>
                    <a:pt x="47" y="45"/>
                    <a:pt x="47" y="45"/>
                  </a:cubicBezTo>
                  <a:cubicBezTo>
                    <a:pt x="56" y="45"/>
                    <a:pt x="56" y="45"/>
                    <a:pt x="56" y="45"/>
                  </a:cubicBezTo>
                  <a:cubicBezTo>
                    <a:pt x="58" y="60"/>
                    <a:pt x="58" y="60"/>
                    <a:pt x="58" y="60"/>
                  </a:cubicBezTo>
                  <a:cubicBezTo>
                    <a:pt x="60" y="60"/>
                    <a:pt x="62" y="61"/>
                    <a:pt x="64" y="61"/>
                  </a:cubicBezTo>
                </a:path>
              </a:pathLst>
            </a:custGeom>
            <a:noFill/>
            <a:ln w="12700" cap="rnd">
              <a:solidFill>
                <a:srgbClr val="1A171B"/>
              </a:solidFill>
              <a:prstDash val="solid"/>
              <a:round/>
              <a:headEnd/>
              <a:tailEnd/>
            </a:ln>
          </p:spPr>
          <p:txBody>
            <a:bodyPr vert="horz" wrap="square" lIns="87998" tIns="43999" rIns="87998" bIns="43999" numCol="1" anchor="t" anchorCtr="0" compatLnSpc="1">
              <a:prstTxWarp prst="textNoShape">
                <a:avLst/>
              </a:prstTxWarp>
            </a:bodyPr>
            <a:lstStyle/>
            <a:p>
              <a:endParaRPr lang="en-US" sz="674">
                <a:latin typeface="Arial" pitchFamily="34" charset="0"/>
                <a:cs typeface="Arial" pitchFamily="34" charset="0"/>
              </a:endParaRPr>
            </a:p>
          </p:txBody>
        </p:sp>
        <p:sp>
          <p:nvSpPr>
            <p:cNvPr id="268" name="Oval 120">
              <a:extLst>
                <a:ext uri="{FF2B5EF4-FFF2-40B4-BE49-F238E27FC236}">
                  <a16:creationId xmlns:a16="http://schemas.microsoft.com/office/drawing/2014/main" id="{5F7DE060-762C-49E5-BC65-55F2D46CA0A9}"/>
                </a:ext>
              </a:extLst>
            </p:cNvPr>
            <p:cNvSpPr>
              <a:spLocks noChangeArrowheads="1"/>
            </p:cNvSpPr>
            <p:nvPr/>
          </p:nvSpPr>
          <p:spPr bwMode="auto">
            <a:xfrm>
              <a:off x="2444751" y="1109663"/>
              <a:ext cx="57150" cy="58738"/>
            </a:xfrm>
            <a:prstGeom prst="ellipse">
              <a:avLst/>
            </a:prstGeom>
            <a:noFill/>
            <a:ln w="12700" cap="rnd">
              <a:solidFill>
                <a:srgbClr val="1A171B"/>
              </a:solidFill>
              <a:prstDash val="solid"/>
              <a:round/>
              <a:headEnd/>
              <a:tailEnd/>
            </a:ln>
          </p:spPr>
          <p:txBody>
            <a:bodyPr vert="horz" wrap="square" lIns="87998" tIns="43999" rIns="87998" bIns="43999" numCol="1" anchor="t" anchorCtr="0" compatLnSpc="1">
              <a:prstTxWarp prst="textNoShape">
                <a:avLst/>
              </a:prstTxWarp>
            </a:bodyPr>
            <a:lstStyle/>
            <a:p>
              <a:endParaRPr lang="en-US" sz="674">
                <a:latin typeface="Arial" pitchFamily="34" charset="0"/>
                <a:cs typeface="Arial" pitchFamily="34" charset="0"/>
              </a:endParaRPr>
            </a:p>
          </p:txBody>
        </p:sp>
        <p:sp>
          <p:nvSpPr>
            <p:cNvPr id="277" name="Oval 121">
              <a:extLst>
                <a:ext uri="{FF2B5EF4-FFF2-40B4-BE49-F238E27FC236}">
                  <a16:creationId xmlns:a16="http://schemas.microsoft.com/office/drawing/2014/main" id="{1973601A-7038-4977-AC26-7E0BF0A40561}"/>
                </a:ext>
              </a:extLst>
            </p:cNvPr>
            <p:cNvSpPr>
              <a:spLocks noChangeArrowheads="1"/>
            </p:cNvSpPr>
            <p:nvPr/>
          </p:nvSpPr>
          <p:spPr bwMode="auto">
            <a:xfrm>
              <a:off x="2559051" y="1004888"/>
              <a:ext cx="52388" cy="52388"/>
            </a:xfrm>
            <a:prstGeom prst="ellipse">
              <a:avLst/>
            </a:prstGeom>
            <a:noFill/>
            <a:ln w="12700" cap="rnd">
              <a:solidFill>
                <a:srgbClr val="1A171B"/>
              </a:solidFill>
              <a:prstDash val="solid"/>
              <a:round/>
              <a:headEnd/>
              <a:tailEnd/>
            </a:ln>
          </p:spPr>
          <p:txBody>
            <a:bodyPr vert="horz" wrap="square" lIns="87998" tIns="43999" rIns="87998" bIns="43999" numCol="1" anchor="t" anchorCtr="0" compatLnSpc="1">
              <a:prstTxWarp prst="textNoShape">
                <a:avLst/>
              </a:prstTxWarp>
            </a:bodyPr>
            <a:lstStyle/>
            <a:p>
              <a:endParaRPr lang="en-US" sz="674">
                <a:latin typeface="Arial" pitchFamily="34" charset="0"/>
                <a:cs typeface="Arial" pitchFamily="34" charset="0"/>
              </a:endParaRPr>
            </a:p>
          </p:txBody>
        </p:sp>
      </p:grpSp>
      <p:grpSp>
        <p:nvGrpSpPr>
          <p:cNvPr id="278" name="Groupe 564">
            <a:extLst>
              <a:ext uri="{FF2B5EF4-FFF2-40B4-BE49-F238E27FC236}">
                <a16:creationId xmlns:a16="http://schemas.microsoft.com/office/drawing/2014/main" id="{D29A4DE5-ABCC-4415-9ABB-F4EB02C636AC}"/>
              </a:ext>
            </a:extLst>
          </p:cNvPr>
          <p:cNvGrpSpPr/>
          <p:nvPr/>
        </p:nvGrpSpPr>
        <p:grpSpPr>
          <a:xfrm>
            <a:off x="4582628" y="4281748"/>
            <a:ext cx="383158" cy="337326"/>
            <a:chOff x="2917826" y="947738"/>
            <a:chExt cx="331788" cy="292101"/>
          </a:xfrm>
        </p:grpSpPr>
        <p:sp>
          <p:nvSpPr>
            <p:cNvPr id="283" name="Freeform 122">
              <a:extLst>
                <a:ext uri="{FF2B5EF4-FFF2-40B4-BE49-F238E27FC236}">
                  <a16:creationId xmlns:a16="http://schemas.microsoft.com/office/drawing/2014/main" id="{8CA5C63D-FC1E-4843-B457-4867E33C2B91}"/>
                </a:ext>
              </a:extLst>
            </p:cNvPr>
            <p:cNvSpPr>
              <a:spLocks/>
            </p:cNvSpPr>
            <p:nvPr/>
          </p:nvSpPr>
          <p:spPr bwMode="auto">
            <a:xfrm>
              <a:off x="2917826" y="947738"/>
              <a:ext cx="293688" cy="290513"/>
            </a:xfrm>
            <a:custGeom>
              <a:avLst/>
              <a:gdLst/>
              <a:ahLst/>
              <a:cxnLst>
                <a:cxn ang="0">
                  <a:pos x="114" y="70"/>
                </a:cxn>
                <a:cxn ang="0">
                  <a:pos x="119" y="68"/>
                </a:cxn>
                <a:cxn ang="0">
                  <a:pos x="136" y="76"/>
                </a:cxn>
                <a:cxn ang="0">
                  <a:pos x="133" y="57"/>
                </a:cxn>
                <a:cxn ang="0">
                  <a:pos x="151" y="51"/>
                </a:cxn>
                <a:cxn ang="0">
                  <a:pos x="137" y="39"/>
                </a:cxn>
                <a:cxn ang="0">
                  <a:pos x="148" y="23"/>
                </a:cxn>
                <a:cxn ang="0">
                  <a:pos x="129" y="22"/>
                </a:cxn>
                <a:cxn ang="0">
                  <a:pos x="126" y="3"/>
                </a:cxn>
                <a:cxn ang="0">
                  <a:pos x="112" y="15"/>
                </a:cxn>
                <a:cxn ang="0">
                  <a:pos x="97" y="2"/>
                </a:cxn>
                <a:cxn ang="0">
                  <a:pos x="94" y="21"/>
                </a:cxn>
                <a:cxn ang="0">
                  <a:pos x="75" y="20"/>
                </a:cxn>
                <a:cxn ang="0">
                  <a:pos x="84" y="36"/>
                </a:cxn>
                <a:cxn ang="0">
                  <a:pos x="69" y="48"/>
                </a:cxn>
                <a:cxn ang="0">
                  <a:pos x="86" y="55"/>
                </a:cxn>
                <a:cxn ang="0">
                  <a:pos x="81" y="73"/>
                </a:cxn>
                <a:cxn ang="0">
                  <a:pos x="99" y="75"/>
                </a:cxn>
                <a:cxn ang="0">
                  <a:pos x="89" y="91"/>
                </a:cxn>
                <a:cxn ang="0">
                  <a:pos x="104" y="102"/>
                </a:cxn>
                <a:cxn ang="0">
                  <a:pos x="88" y="110"/>
                </a:cxn>
                <a:cxn ang="0">
                  <a:pos x="95" y="127"/>
                </a:cxn>
                <a:cxn ang="0">
                  <a:pos x="77" y="126"/>
                </a:cxn>
                <a:cxn ang="0">
                  <a:pos x="74" y="145"/>
                </a:cxn>
                <a:cxn ang="0">
                  <a:pos x="59" y="135"/>
                </a:cxn>
                <a:cxn ang="0">
                  <a:pos x="48" y="150"/>
                </a:cxn>
                <a:cxn ang="0">
                  <a:pos x="39" y="133"/>
                </a:cxn>
                <a:cxn ang="0">
                  <a:pos x="23" y="140"/>
                </a:cxn>
                <a:cxn ang="0">
                  <a:pos x="23" y="122"/>
                </a:cxn>
                <a:cxn ang="0">
                  <a:pos x="5" y="120"/>
                </a:cxn>
                <a:cxn ang="0">
                  <a:pos x="15" y="104"/>
                </a:cxn>
                <a:cxn ang="0">
                  <a:pos x="0" y="93"/>
                </a:cxn>
                <a:cxn ang="0">
                  <a:pos x="17" y="85"/>
                </a:cxn>
                <a:cxn ang="0">
                  <a:pos x="9" y="68"/>
                </a:cxn>
                <a:cxn ang="0">
                  <a:pos x="28" y="69"/>
                </a:cxn>
                <a:cxn ang="0">
                  <a:pos x="30" y="51"/>
                </a:cxn>
                <a:cxn ang="0">
                  <a:pos x="45" y="60"/>
                </a:cxn>
                <a:cxn ang="0">
                  <a:pos x="56" y="46"/>
                </a:cxn>
                <a:cxn ang="0">
                  <a:pos x="65" y="62"/>
                </a:cxn>
              </a:cxnLst>
              <a:rect l="0" t="0" r="r" b="b"/>
              <a:pathLst>
                <a:path w="151" h="150">
                  <a:moveTo>
                    <a:pt x="109" y="84"/>
                  </a:moveTo>
                  <a:cubicBezTo>
                    <a:pt x="114" y="70"/>
                    <a:pt x="114" y="70"/>
                    <a:pt x="114" y="70"/>
                  </a:cubicBezTo>
                  <a:cubicBezTo>
                    <a:pt x="114" y="69"/>
                    <a:pt x="115" y="69"/>
                    <a:pt x="116" y="69"/>
                  </a:cubicBezTo>
                  <a:cubicBezTo>
                    <a:pt x="117" y="69"/>
                    <a:pt x="118" y="69"/>
                    <a:pt x="119" y="68"/>
                  </a:cubicBezTo>
                  <a:cubicBezTo>
                    <a:pt x="129" y="80"/>
                    <a:pt x="129" y="80"/>
                    <a:pt x="129" y="80"/>
                  </a:cubicBezTo>
                  <a:cubicBezTo>
                    <a:pt x="136" y="76"/>
                    <a:pt x="136" y="76"/>
                    <a:pt x="136" y="76"/>
                  </a:cubicBezTo>
                  <a:cubicBezTo>
                    <a:pt x="130" y="61"/>
                    <a:pt x="130" y="61"/>
                    <a:pt x="130" y="61"/>
                  </a:cubicBezTo>
                  <a:cubicBezTo>
                    <a:pt x="131" y="60"/>
                    <a:pt x="132" y="58"/>
                    <a:pt x="133" y="57"/>
                  </a:cubicBezTo>
                  <a:cubicBezTo>
                    <a:pt x="149" y="59"/>
                    <a:pt x="149" y="59"/>
                    <a:pt x="149" y="59"/>
                  </a:cubicBezTo>
                  <a:cubicBezTo>
                    <a:pt x="151" y="51"/>
                    <a:pt x="151" y="51"/>
                    <a:pt x="151" y="51"/>
                  </a:cubicBezTo>
                  <a:cubicBezTo>
                    <a:pt x="138" y="44"/>
                    <a:pt x="138" y="44"/>
                    <a:pt x="138" y="44"/>
                  </a:cubicBezTo>
                  <a:cubicBezTo>
                    <a:pt x="138" y="42"/>
                    <a:pt x="138" y="40"/>
                    <a:pt x="137" y="39"/>
                  </a:cubicBezTo>
                  <a:cubicBezTo>
                    <a:pt x="151" y="30"/>
                    <a:pt x="151" y="30"/>
                    <a:pt x="151" y="30"/>
                  </a:cubicBezTo>
                  <a:cubicBezTo>
                    <a:pt x="148" y="23"/>
                    <a:pt x="148" y="23"/>
                    <a:pt x="148" y="23"/>
                  </a:cubicBezTo>
                  <a:cubicBezTo>
                    <a:pt x="132" y="26"/>
                    <a:pt x="132" y="26"/>
                    <a:pt x="132" y="26"/>
                  </a:cubicBezTo>
                  <a:cubicBezTo>
                    <a:pt x="131" y="24"/>
                    <a:pt x="130" y="23"/>
                    <a:pt x="129" y="22"/>
                  </a:cubicBezTo>
                  <a:cubicBezTo>
                    <a:pt x="134" y="7"/>
                    <a:pt x="134" y="7"/>
                    <a:pt x="134" y="7"/>
                  </a:cubicBezTo>
                  <a:cubicBezTo>
                    <a:pt x="126" y="3"/>
                    <a:pt x="126" y="3"/>
                    <a:pt x="126" y="3"/>
                  </a:cubicBezTo>
                  <a:cubicBezTo>
                    <a:pt x="117" y="16"/>
                    <a:pt x="117" y="16"/>
                    <a:pt x="117" y="16"/>
                  </a:cubicBezTo>
                  <a:cubicBezTo>
                    <a:pt x="115" y="15"/>
                    <a:pt x="113" y="15"/>
                    <a:pt x="112" y="15"/>
                  </a:cubicBezTo>
                  <a:cubicBezTo>
                    <a:pt x="106" y="0"/>
                    <a:pt x="106" y="0"/>
                    <a:pt x="106" y="0"/>
                  </a:cubicBezTo>
                  <a:cubicBezTo>
                    <a:pt x="97" y="2"/>
                    <a:pt x="97" y="2"/>
                    <a:pt x="97" y="2"/>
                  </a:cubicBezTo>
                  <a:cubicBezTo>
                    <a:pt x="98" y="18"/>
                    <a:pt x="98" y="18"/>
                    <a:pt x="98" y="18"/>
                  </a:cubicBezTo>
                  <a:cubicBezTo>
                    <a:pt x="96" y="19"/>
                    <a:pt x="95" y="19"/>
                    <a:pt x="94" y="21"/>
                  </a:cubicBezTo>
                  <a:cubicBezTo>
                    <a:pt x="80" y="13"/>
                    <a:pt x="80" y="13"/>
                    <a:pt x="80" y="13"/>
                  </a:cubicBezTo>
                  <a:cubicBezTo>
                    <a:pt x="75" y="20"/>
                    <a:pt x="75" y="20"/>
                    <a:pt x="75" y="20"/>
                  </a:cubicBezTo>
                  <a:cubicBezTo>
                    <a:pt x="85" y="31"/>
                    <a:pt x="85" y="31"/>
                    <a:pt x="85" y="31"/>
                  </a:cubicBezTo>
                  <a:cubicBezTo>
                    <a:pt x="84" y="33"/>
                    <a:pt x="84" y="35"/>
                    <a:pt x="84" y="36"/>
                  </a:cubicBezTo>
                  <a:cubicBezTo>
                    <a:pt x="68" y="40"/>
                    <a:pt x="68" y="40"/>
                    <a:pt x="68" y="40"/>
                  </a:cubicBezTo>
                  <a:cubicBezTo>
                    <a:pt x="69" y="48"/>
                    <a:pt x="69" y="48"/>
                    <a:pt x="69" y="48"/>
                  </a:cubicBezTo>
                  <a:cubicBezTo>
                    <a:pt x="84" y="50"/>
                    <a:pt x="84" y="50"/>
                    <a:pt x="84" y="50"/>
                  </a:cubicBezTo>
                  <a:cubicBezTo>
                    <a:pt x="85" y="52"/>
                    <a:pt x="85" y="53"/>
                    <a:pt x="86" y="55"/>
                  </a:cubicBezTo>
                  <a:cubicBezTo>
                    <a:pt x="77" y="68"/>
                    <a:pt x="77" y="68"/>
                    <a:pt x="77" y="68"/>
                  </a:cubicBezTo>
                  <a:cubicBezTo>
                    <a:pt x="81" y="73"/>
                    <a:pt x="81" y="73"/>
                    <a:pt x="81" y="73"/>
                  </a:cubicBezTo>
                  <a:cubicBezTo>
                    <a:pt x="95" y="68"/>
                    <a:pt x="95" y="68"/>
                    <a:pt x="95" y="68"/>
                  </a:cubicBezTo>
                  <a:cubicBezTo>
                    <a:pt x="99" y="75"/>
                    <a:pt x="99" y="75"/>
                    <a:pt x="99" y="75"/>
                  </a:cubicBezTo>
                  <a:cubicBezTo>
                    <a:pt x="88" y="85"/>
                    <a:pt x="88" y="85"/>
                    <a:pt x="88" y="85"/>
                  </a:cubicBezTo>
                  <a:cubicBezTo>
                    <a:pt x="88" y="87"/>
                    <a:pt x="89" y="89"/>
                    <a:pt x="89" y="91"/>
                  </a:cubicBezTo>
                  <a:cubicBezTo>
                    <a:pt x="104" y="93"/>
                    <a:pt x="104" y="93"/>
                    <a:pt x="104" y="93"/>
                  </a:cubicBezTo>
                  <a:cubicBezTo>
                    <a:pt x="104" y="102"/>
                    <a:pt x="104" y="102"/>
                    <a:pt x="104" y="102"/>
                  </a:cubicBezTo>
                  <a:cubicBezTo>
                    <a:pt x="89" y="104"/>
                    <a:pt x="89" y="104"/>
                    <a:pt x="89" y="104"/>
                  </a:cubicBezTo>
                  <a:cubicBezTo>
                    <a:pt x="89" y="106"/>
                    <a:pt x="88" y="108"/>
                    <a:pt x="88" y="110"/>
                  </a:cubicBezTo>
                  <a:cubicBezTo>
                    <a:pt x="99" y="120"/>
                    <a:pt x="99" y="120"/>
                    <a:pt x="99" y="120"/>
                  </a:cubicBezTo>
                  <a:cubicBezTo>
                    <a:pt x="95" y="127"/>
                    <a:pt x="95" y="127"/>
                    <a:pt x="95" y="127"/>
                  </a:cubicBezTo>
                  <a:cubicBezTo>
                    <a:pt x="81" y="122"/>
                    <a:pt x="81" y="122"/>
                    <a:pt x="81" y="122"/>
                  </a:cubicBezTo>
                  <a:cubicBezTo>
                    <a:pt x="80" y="124"/>
                    <a:pt x="78" y="125"/>
                    <a:pt x="77" y="126"/>
                  </a:cubicBezTo>
                  <a:cubicBezTo>
                    <a:pt x="82" y="141"/>
                    <a:pt x="82" y="141"/>
                    <a:pt x="82" y="141"/>
                  </a:cubicBezTo>
                  <a:cubicBezTo>
                    <a:pt x="74" y="145"/>
                    <a:pt x="74" y="145"/>
                    <a:pt x="74" y="145"/>
                  </a:cubicBezTo>
                  <a:cubicBezTo>
                    <a:pt x="65" y="133"/>
                    <a:pt x="65" y="133"/>
                    <a:pt x="65" y="133"/>
                  </a:cubicBezTo>
                  <a:cubicBezTo>
                    <a:pt x="63" y="134"/>
                    <a:pt x="61" y="134"/>
                    <a:pt x="59" y="135"/>
                  </a:cubicBezTo>
                  <a:cubicBezTo>
                    <a:pt x="56" y="150"/>
                    <a:pt x="56" y="150"/>
                    <a:pt x="56" y="150"/>
                  </a:cubicBezTo>
                  <a:cubicBezTo>
                    <a:pt x="48" y="150"/>
                    <a:pt x="48" y="150"/>
                    <a:pt x="48" y="150"/>
                  </a:cubicBezTo>
                  <a:cubicBezTo>
                    <a:pt x="45" y="135"/>
                    <a:pt x="45" y="135"/>
                    <a:pt x="45" y="135"/>
                  </a:cubicBezTo>
                  <a:cubicBezTo>
                    <a:pt x="43" y="134"/>
                    <a:pt x="41" y="134"/>
                    <a:pt x="39" y="133"/>
                  </a:cubicBezTo>
                  <a:cubicBezTo>
                    <a:pt x="30" y="145"/>
                    <a:pt x="30" y="145"/>
                    <a:pt x="30" y="145"/>
                  </a:cubicBezTo>
                  <a:cubicBezTo>
                    <a:pt x="23" y="140"/>
                    <a:pt x="23" y="140"/>
                    <a:pt x="23" y="140"/>
                  </a:cubicBezTo>
                  <a:cubicBezTo>
                    <a:pt x="28" y="126"/>
                    <a:pt x="28" y="126"/>
                    <a:pt x="28" y="126"/>
                  </a:cubicBezTo>
                  <a:cubicBezTo>
                    <a:pt x="26" y="125"/>
                    <a:pt x="25" y="124"/>
                    <a:pt x="23" y="122"/>
                  </a:cubicBezTo>
                  <a:cubicBezTo>
                    <a:pt x="9" y="127"/>
                    <a:pt x="9" y="127"/>
                    <a:pt x="9" y="127"/>
                  </a:cubicBezTo>
                  <a:cubicBezTo>
                    <a:pt x="5" y="120"/>
                    <a:pt x="5" y="120"/>
                    <a:pt x="5" y="120"/>
                  </a:cubicBezTo>
                  <a:cubicBezTo>
                    <a:pt x="17" y="110"/>
                    <a:pt x="17" y="110"/>
                    <a:pt x="17" y="110"/>
                  </a:cubicBezTo>
                  <a:cubicBezTo>
                    <a:pt x="16" y="108"/>
                    <a:pt x="15" y="106"/>
                    <a:pt x="15" y="104"/>
                  </a:cubicBezTo>
                  <a:cubicBezTo>
                    <a:pt x="0" y="102"/>
                    <a:pt x="0" y="102"/>
                    <a:pt x="0" y="102"/>
                  </a:cubicBezTo>
                  <a:cubicBezTo>
                    <a:pt x="0" y="93"/>
                    <a:pt x="0" y="93"/>
                    <a:pt x="0" y="93"/>
                  </a:cubicBezTo>
                  <a:cubicBezTo>
                    <a:pt x="15" y="91"/>
                    <a:pt x="15" y="91"/>
                    <a:pt x="15" y="91"/>
                  </a:cubicBezTo>
                  <a:cubicBezTo>
                    <a:pt x="15" y="89"/>
                    <a:pt x="16" y="87"/>
                    <a:pt x="17" y="85"/>
                  </a:cubicBezTo>
                  <a:cubicBezTo>
                    <a:pt x="5" y="75"/>
                    <a:pt x="5" y="75"/>
                    <a:pt x="5" y="75"/>
                  </a:cubicBezTo>
                  <a:cubicBezTo>
                    <a:pt x="9" y="68"/>
                    <a:pt x="9" y="68"/>
                    <a:pt x="9" y="68"/>
                  </a:cubicBezTo>
                  <a:cubicBezTo>
                    <a:pt x="23" y="73"/>
                    <a:pt x="23" y="73"/>
                    <a:pt x="23" y="73"/>
                  </a:cubicBezTo>
                  <a:cubicBezTo>
                    <a:pt x="25" y="72"/>
                    <a:pt x="26" y="70"/>
                    <a:pt x="28" y="69"/>
                  </a:cubicBezTo>
                  <a:cubicBezTo>
                    <a:pt x="23" y="55"/>
                    <a:pt x="23" y="55"/>
                    <a:pt x="23" y="55"/>
                  </a:cubicBezTo>
                  <a:cubicBezTo>
                    <a:pt x="30" y="51"/>
                    <a:pt x="30" y="51"/>
                    <a:pt x="30" y="51"/>
                  </a:cubicBezTo>
                  <a:cubicBezTo>
                    <a:pt x="39" y="62"/>
                    <a:pt x="39" y="62"/>
                    <a:pt x="39" y="62"/>
                  </a:cubicBezTo>
                  <a:cubicBezTo>
                    <a:pt x="41" y="61"/>
                    <a:pt x="43" y="61"/>
                    <a:pt x="45" y="60"/>
                  </a:cubicBezTo>
                  <a:cubicBezTo>
                    <a:pt x="48" y="46"/>
                    <a:pt x="48" y="46"/>
                    <a:pt x="48" y="46"/>
                  </a:cubicBezTo>
                  <a:cubicBezTo>
                    <a:pt x="56" y="46"/>
                    <a:pt x="56" y="46"/>
                    <a:pt x="56" y="46"/>
                  </a:cubicBezTo>
                  <a:cubicBezTo>
                    <a:pt x="59" y="60"/>
                    <a:pt x="59" y="60"/>
                    <a:pt x="59" y="60"/>
                  </a:cubicBezTo>
                  <a:cubicBezTo>
                    <a:pt x="61" y="61"/>
                    <a:pt x="63" y="61"/>
                    <a:pt x="65" y="62"/>
                  </a:cubicBezTo>
                </a:path>
              </a:pathLst>
            </a:custGeom>
            <a:noFill/>
            <a:ln w="12700" cap="rnd">
              <a:solidFill>
                <a:srgbClr val="1A171B"/>
              </a:solidFill>
              <a:prstDash val="solid"/>
              <a:round/>
              <a:headEnd/>
              <a:tailEnd/>
            </a:ln>
          </p:spPr>
          <p:txBody>
            <a:bodyPr vert="horz" wrap="square" lIns="87998" tIns="43999" rIns="87998" bIns="43999" numCol="1" anchor="t" anchorCtr="0" compatLnSpc="1">
              <a:prstTxWarp prst="textNoShape">
                <a:avLst/>
              </a:prstTxWarp>
            </a:bodyPr>
            <a:lstStyle/>
            <a:p>
              <a:endParaRPr lang="en-US" sz="674">
                <a:latin typeface="Arial" pitchFamily="34" charset="0"/>
                <a:cs typeface="Arial" pitchFamily="34" charset="0"/>
              </a:endParaRPr>
            </a:p>
          </p:txBody>
        </p:sp>
        <p:sp>
          <p:nvSpPr>
            <p:cNvPr id="292" name="Oval 123">
              <a:extLst>
                <a:ext uri="{FF2B5EF4-FFF2-40B4-BE49-F238E27FC236}">
                  <a16:creationId xmlns:a16="http://schemas.microsoft.com/office/drawing/2014/main" id="{4D844FD1-1BE8-4484-A544-9EE0219A75F7}"/>
                </a:ext>
              </a:extLst>
            </p:cNvPr>
            <p:cNvSpPr>
              <a:spLocks noChangeArrowheads="1"/>
            </p:cNvSpPr>
            <p:nvPr/>
          </p:nvSpPr>
          <p:spPr bwMode="auto">
            <a:xfrm>
              <a:off x="2990851" y="1108076"/>
              <a:ext cx="57150" cy="58738"/>
            </a:xfrm>
            <a:prstGeom prst="ellipse">
              <a:avLst/>
            </a:prstGeom>
            <a:noFill/>
            <a:ln w="12700" cap="rnd">
              <a:solidFill>
                <a:srgbClr val="1A171B"/>
              </a:solidFill>
              <a:prstDash val="solid"/>
              <a:round/>
              <a:headEnd/>
              <a:tailEnd/>
            </a:ln>
          </p:spPr>
          <p:txBody>
            <a:bodyPr vert="horz" wrap="square" lIns="87998" tIns="43999" rIns="87998" bIns="43999" numCol="1" anchor="t" anchorCtr="0" compatLnSpc="1">
              <a:prstTxWarp prst="textNoShape">
                <a:avLst/>
              </a:prstTxWarp>
            </a:bodyPr>
            <a:lstStyle/>
            <a:p>
              <a:endParaRPr lang="en-US" sz="674">
                <a:latin typeface="Arial" pitchFamily="34" charset="0"/>
                <a:cs typeface="Arial" pitchFamily="34" charset="0"/>
              </a:endParaRPr>
            </a:p>
          </p:txBody>
        </p:sp>
        <p:sp>
          <p:nvSpPr>
            <p:cNvPr id="293" name="Oval 124">
              <a:extLst>
                <a:ext uri="{FF2B5EF4-FFF2-40B4-BE49-F238E27FC236}">
                  <a16:creationId xmlns:a16="http://schemas.microsoft.com/office/drawing/2014/main" id="{232F968A-22F6-4A5F-B062-6942FDF78E56}"/>
                </a:ext>
              </a:extLst>
            </p:cNvPr>
            <p:cNvSpPr>
              <a:spLocks noChangeArrowheads="1"/>
            </p:cNvSpPr>
            <p:nvPr/>
          </p:nvSpPr>
          <p:spPr bwMode="auto">
            <a:xfrm>
              <a:off x="3105151" y="1003301"/>
              <a:ext cx="53975" cy="52388"/>
            </a:xfrm>
            <a:prstGeom prst="ellipse">
              <a:avLst/>
            </a:prstGeom>
            <a:noFill/>
            <a:ln w="12700" cap="rnd">
              <a:solidFill>
                <a:srgbClr val="1A171B"/>
              </a:solidFill>
              <a:prstDash val="solid"/>
              <a:round/>
              <a:headEnd/>
              <a:tailEnd/>
            </a:ln>
          </p:spPr>
          <p:txBody>
            <a:bodyPr vert="horz" wrap="square" lIns="87998" tIns="43999" rIns="87998" bIns="43999" numCol="1" anchor="t" anchorCtr="0" compatLnSpc="1">
              <a:prstTxWarp prst="textNoShape">
                <a:avLst/>
              </a:prstTxWarp>
            </a:bodyPr>
            <a:lstStyle/>
            <a:p>
              <a:endParaRPr lang="en-US" sz="674">
                <a:latin typeface="Arial" pitchFamily="34" charset="0"/>
                <a:cs typeface="Arial" pitchFamily="34" charset="0"/>
              </a:endParaRPr>
            </a:p>
          </p:txBody>
        </p:sp>
        <p:sp>
          <p:nvSpPr>
            <p:cNvPr id="295" name="Freeform 125">
              <a:extLst>
                <a:ext uri="{FF2B5EF4-FFF2-40B4-BE49-F238E27FC236}">
                  <a16:creationId xmlns:a16="http://schemas.microsoft.com/office/drawing/2014/main" id="{76B368E2-35A7-48AF-BBE7-6D30C9A9C3B7}"/>
                </a:ext>
              </a:extLst>
            </p:cNvPr>
            <p:cNvSpPr>
              <a:spLocks/>
            </p:cNvSpPr>
            <p:nvPr/>
          </p:nvSpPr>
          <p:spPr bwMode="auto">
            <a:xfrm>
              <a:off x="3121026" y="1111251"/>
              <a:ext cx="128588" cy="128588"/>
            </a:xfrm>
            <a:custGeom>
              <a:avLst/>
              <a:gdLst/>
              <a:ahLst/>
              <a:cxnLst>
                <a:cxn ang="0">
                  <a:pos x="3" y="1"/>
                </a:cxn>
                <a:cxn ang="0">
                  <a:pos x="12" y="8"/>
                </a:cxn>
                <a:cxn ang="0">
                  <a:pos x="18" y="0"/>
                </a:cxn>
                <a:cxn ang="0">
                  <a:pos x="21" y="0"/>
                </a:cxn>
                <a:cxn ang="0">
                  <a:pos x="26" y="9"/>
                </a:cxn>
                <a:cxn ang="0">
                  <a:pos x="30" y="9"/>
                </a:cxn>
                <a:cxn ang="0">
                  <a:pos x="32" y="0"/>
                </a:cxn>
                <a:cxn ang="0">
                  <a:pos x="37" y="0"/>
                </a:cxn>
                <a:cxn ang="0">
                  <a:pos x="38" y="9"/>
                </a:cxn>
                <a:cxn ang="0">
                  <a:pos x="42" y="10"/>
                </a:cxn>
                <a:cxn ang="0">
                  <a:pos x="48" y="3"/>
                </a:cxn>
                <a:cxn ang="0">
                  <a:pos x="53" y="6"/>
                </a:cxn>
                <a:cxn ang="0">
                  <a:pos x="49" y="15"/>
                </a:cxn>
                <a:cxn ang="0">
                  <a:pos x="52" y="18"/>
                </a:cxn>
                <a:cxn ang="0">
                  <a:pos x="61" y="15"/>
                </a:cxn>
                <a:cxn ang="0">
                  <a:pos x="64" y="19"/>
                </a:cxn>
                <a:cxn ang="0">
                  <a:pos x="56" y="25"/>
                </a:cxn>
                <a:cxn ang="0">
                  <a:pos x="57" y="29"/>
                </a:cxn>
                <a:cxn ang="0">
                  <a:pos x="66" y="31"/>
                </a:cxn>
                <a:cxn ang="0">
                  <a:pos x="66" y="36"/>
                </a:cxn>
                <a:cxn ang="0">
                  <a:pos x="57" y="38"/>
                </a:cxn>
                <a:cxn ang="0">
                  <a:pos x="56" y="41"/>
                </a:cxn>
                <a:cxn ang="0">
                  <a:pos x="63" y="48"/>
                </a:cxn>
                <a:cxn ang="0">
                  <a:pos x="60" y="52"/>
                </a:cxn>
                <a:cxn ang="0">
                  <a:pos x="51" y="49"/>
                </a:cxn>
                <a:cxn ang="0">
                  <a:pos x="49" y="51"/>
                </a:cxn>
                <a:cxn ang="0">
                  <a:pos x="52" y="60"/>
                </a:cxn>
                <a:cxn ang="0">
                  <a:pos x="47" y="63"/>
                </a:cxn>
                <a:cxn ang="0">
                  <a:pos x="41" y="56"/>
                </a:cxn>
                <a:cxn ang="0">
                  <a:pos x="37" y="56"/>
                </a:cxn>
                <a:cxn ang="0">
                  <a:pos x="35" y="66"/>
                </a:cxn>
                <a:cxn ang="0">
                  <a:pos x="30" y="66"/>
                </a:cxn>
                <a:cxn ang="0">
                  <a:pos x="29" y="56"/>
                </a:cxn>
                <a:cxn ang="0">
                  <a:pos x="25" y="55"/>
                </a:cxn>
                <a:cxn ang="0">
                  <a:pos x="19" y="62"/>
                </a:cxn>
                <a:cxn ang="0">
                  <a:pos x="14" y="60"/>
                </a:cxn>
                <a:cxn ang="0">
                  <a:pos x="17" y="51"/>
                </a:cxn>
                <a:cxn ang="0">
                  <a:pos x="15" y="48"/>
                </a:cxn>
                <a:cxn ang="0">
                  <a:pos x="6" y="51"/>
                </a:cxn>
                <a:cxn ang="0">
                  <a:pos x="3" y="46"/>
                </a:cxn>
                <a:cxn ang="0">
                  <a:pos x="11" y="40"/>
                </a:cxn>
                <a:cxn ang="0">
                  <a:pos x="10" y="37"/>
                </a:cxn>
                <a:cxn ang="0">
                  <a:pos x="0" y="35"/>
                </a:cxn>
                <a:cxn ang="0">
                  <a:pos x="1" y="29"/>
                </a:cxn>
                <a:cxn ang="0">
                  <a:pos x="10" y="28"/>
                </a:cxn>
                <a:cxn ang="0">
                  <a:pos x="11" y="24"/>
                </a:cxn>
                <a:cxn ang="0">
                  <a:pos x="4" y="18"/>
                </a:cxn>
                <a:cxn ang="0">
                  <a:pos x="7" y="13"/>
                </a:cxn>
                <a:cxn ang="0">
                  <a:pos x="16" y="17"/>
                </a:cxn>
                <a:cxn ang="0">
                  <a:pos x="18" y="14"/>
                </a:cxn>
              </a:cxnLst>
              <a:rect l="0" t="0" r="r" b="b"/>
              <a:pathLst>
                <a:path w="66" h="66">
                  <a:moveTo>
                    <a:pt x="3" y="1"/>
                  </a:moveTo>
                  <a:cubicBezTo>
                    <a:pt x="12" y="8"/>
                    <a:pt x="12" y="8"/>
                    <a:pt x="12" y="8"/>
                  </a:cubicBezTo>
                  <a:cubicBezTo>
                    <a:pt x="18" y="0"/>
                    <a:pt x="18" y="0"/>
                    <a:pt x="18" y="0"/>
                  </a:cubicBezTo>
                  <a:cubicBezTo>
                    <a:pt x="19" y="0"/>
                    <a:pt x="20" y="0"/>
                    <a:pt x="21" y="0"/>
                  </a:cubicBezTo>
                  <a:cubicBezTo>
                    <a:pt x="26" y="9"/>
                    <a:pt x="26" y="9"/>
                    <a:pt x="26" y="9"/>
                  </a:cubicBezTo>
                  <a:cubicBezTo>
                    <a:pt x="30" y="9"/>
                    <a:pt x="30" y="9"/>
                    <a:pt x="30" y="9"/>
                  </a:cubicBezTo>
                  <a:cubicBezTo>
                    <a:pt x="32" y="0"/>
                    <a:pt x="32" y="0"/>
                    <a:pt x="32" y="0"/>
                  </a:cubicBezTo>
                  <a:cubicBezTo>
                    <a:pt x="37" y="0"/>
                    <a:pt x="37" y="0"/>
                    <a:pt x="37" y="0"/>
                  </a:cubicBezTo>
                  <a:cubicBezTo>
                    <a:pt x="38" y="9"/>
                    <a:pt x="38" y="9"/>
                    <a:pt x="38" y="9"/>
                  </a:cubicBezTo>
                  <a:cubicBezTo>
                    <a:pt x="40" y="10"/>
                    <a:pt x="41" y="10"/>
                    <a:pt x="42" y="10"/>
                  </a:cubicBezTo>
                  <a:cubicBezTo>
                    <a:pt x="48" y="3"/>
                    <a:pt x="48" y="3"/>
                    <a:pt x="48" y="3"/>
                  </a:cubicBezTo>
                  <a:cubicBezTo>
                    <a:pt x="53" y="6"/>
                    <a:pt x="53" y="6"/>
                    <a:pt x="53" y="6"/>
                  </a:cubicBezTo>
                  <a:cubicBezTo>
                    <a:pt x="49" y="15"/>
                    <a:pt x="49" y="15"/>
                    <a:pt x="49" y="15"/>
                  </a:cubicBezTo>
                  <a:cubicBezTo>
                    <a:pt x="50" y="16"/>
                    <a:pt x="51" y="17"/>
                    <a:pt x="52" y="18"/>
                  </a:cubicBezTo>
                  <a:cubicBezTo>
                    <a:pt x="61" y="15"/>
                    <a:pt x="61" y="15"/>
                    <a:pt x="61" y="15"/>
                  </a:cubicBezTo>
                  <a:cubicBezTo>
                    <a:pt x="64" y="19"/>
                    <a:pt x="64" y="19"/>
                    <a:pt x="64" y="19"/>
                  </a:cubicBezTo>
                  <a:cubicBezTo>
                    <a:pt x="56" y="25"/>
                    <a:pt x="56" y="25"/>
                    <a:pt x="56" y="25"/>
                  </a:cubicBezTo>
                  <a:cubicBezTo>
                    <a:pt x="57" y="27"/>
                    <a:pt x="57" y="28"/>
                    <a:pt x="57" y="29"/>
                  </a:cubicBezTo>
                  <a:cubicBezTo>
                    <a:pt x="66" y="31"/>
                    <a:pt x="66" y="31"/>
                    <a:pt x="66" y="31"/>
                  </a:cubicBezTo>
                  <a:cubicBezTo>
                    <a:pt x="66" y="36"/>
                    <a:pt x="66" y="36"/>
                    <a:pt x="66" y="36"/>
                  </a:cubicBezTo>
                  <a:cubicBezTo>
                    <a:pt x="57" y="38"/>
                    <a:pt x="57" y="38"/>
                    <a:pt x="57" y="38"/>
                  </a:cubicBezTo>
                  <a:cubicBezTo>
                    <a:pt x="57" y="39"/>
                    <a:pt x="56" y="40"/>
                    <a:pt x="56" y="41"/>
                  </a:cubicBezTo>
                  <a:cubicBezTo>
                    <a:pt x="63" y="48"/>
                    <a:pt x="63" y="48"/>
                    <a:pt x="63" y="48"/>
                  </a:cubicBezTo>
                  <a:cubicBezTo>
                    <a:pt x="60" y="52"/>
                    <a:pt x="60" y="52"/>
                    <a:pt x="60" y="52"/>
                  </a:cubicBezTo>
                  <a:cubicBezTo>
                    <a:pt x="51" y="49"/>
                    <a:pt x="51" y="49"/>
                    <a:pt x="51" y="49"/>
                  </a:cubicBezTo>
                  <a:cubicBezTo>
                    <a:pt x="50" y="50"/>
                    <a:pt x="49" y="51"/>
                    <a:pt x="49" y="51"/>
                  </a:cubicBezTo>
                  <a:cubicBezTo>
                    <a:pt x="52" y="60"/>
                    <a:pt x="52" y="60"/>
                    <a:pt x="52" y="60"/>
                  </a:cubicBezTo>
                  <a:cubicBezTo>
                    <a:pt x="47" y="63"/>
                    <a:pt x="47" y="63"/>
                    <a:pt x="47" y="63"/>
                  </a:cubicBezTo>
                  <a:cubicBezTo>
                    <a:pt x="41" y="56"/>
                    <a:pt x="41" y="56"/>
                    <a:pt x="41" y="56"/>
                  </a:cubicBezTo>
                  <a:cubicBezTo>
                    <a:pt x="40" y="56"/>
                    <a:pt x="38" y="56"/>
                    <a:pt x="37" y="56"/>
                  </a:cubicBezTo>
                  <a:cubicBezTo>
                    <a:pt x="35" y="66"/>
                    <a:pt x="35" y="66"/>
                    <a:pt x="35" y="66"/>
                  </a:cubicBezTo>
                  <a:cubicBezTo>
                    <a:pt x="30" y="66"/>
                    <a:pt x="30" y="66"/>
                    <a:pt x="30" y="66"/>
                  </a:cubicBezTo>
                  <a:cubicBezTo>
                    <a:pt x="29" y="56"/>
                    <a:pt x="29" y="56"/>
                    <a:pt x="29" y="56"/>
                  </a:cubicBezTo>
                  <a:cubicBezTo>
                    <a:pt x="27" y="56"/>
                    <a:pt x="26" y="56"/>
                    <a:pt x="25" y="55"/>
                  </a:cubicBezTo>
                  <a:cubicBezTo>
                    <a:pt x="19" y="62"/>
                    <a:pt x="19" y="62"/>
                    <a:pt x="19" y="62"/>
                  </a:cubicBezTo>
                  <a:cubicBezTo>
                    <a:pt x="14" y="60"/>
                    <a:pt x="14" y="60"/>
                    <a:pt x="14" y="60"/>
                  </a:cubicBezTo>
                  <a:cubicBezTo>
                    <a:pt x="17" y="51"/>
                    <a:pt x="17" y="51"/>
                    <a:pt x="17" y="51"/>
                  </a:cubicBezTo>
                  <a:cubicBezTo>
                    <a:pt x="16" y="50"/>
                    <a:pt x="16" y="49"/>
                    <a:pt x="15" y="48"/>
                  </a:cubicBezTo>
                  <a:cubicBezTo>
                    <a:pt x="6" y="51"/>
                    <a:pt x="6" y="51"/>
                    <a:pt x="6" y="51"/>
                  </a:cubicBezTo>
                  <a:cubicBezTo>
                    <a:pt x="3" y="46"/>
                    <a:pt x="3" y="46"/>
                    <a:pt x="3" y="46"/>
                  </a:cubicBezTo>
                  <a:cubicBezTo>
                    <a:pt x="11" y="40"/>
                    <a:pt x="11" y="40"/>
                    <a:pt x="11" y="40"/>
                  </a:cubicBezTo>
                  <a:cubicBezTo>
                    <a:pt x="10" y="39"/>
                    <a:pt x="10" y="38"/>
                    <a:pt x="10" y="37"/>
                  </a:cubicBezTo>
                  <a:cubicBezTo>
                    <a:pt x="0" y="35"/>
                    <a:pt x="0" y="35"/>
                    <a:pt x="0" y="35"/>
                  </a:cubicBezTo>
                  <a:cubicBezTo>
                    <a:pt x="1" y="29"/>
                    <a:pt x="1" y="29"/>
                    <a:pt x="1" y="29"/>
                  </a:cubicBezTo>
                  <a:cubicBezTo>
                    <a:pt x="10" y="28"/>
                    <a:pt x="10" y="28"/>
                    <a:pt x="10" y="28"/>
                  </a:cubicBezTo>
                  <a:cubicBezTo>
                    <a:pt x="10" y="27"/>
                    <a:pt x="11" y="25"/>
                    <a:pt x="11" y="24"/>
                  </a:cubicBezTo>
                  <a:cubicBezTo>
                    <a:pt x="4" y="18"/>
                    <a:pt x="4" y="18"/>
                    <a:pt x="4" y="18"/>
                  </a:cubicBezTo>
                  <a:cubicBezTo>
                    <a:pt x="7" y="13"/>
                    <a:pt x="7" y="13"/>
                    <a:pt x="7" y="13"/>
                  </a:cubicBezTo>
                  <a:cubicBezTo>
                    <a:pt x="16" y="17"/>
                    <a:pt x="16" y="17"/>
                    <a:pt x="16" y="17"/>
                  </a:cubicBezTo>
                  <a:cubicBezTo>
                    <a:pt x="16" y="16"/>
                    <a:pt x="17" y="15"/>
                    <a:pt x="18" y="14"/>
                  </a:cubicBezTo>
                </a:path>
              </a:pathLst>
            </a:custGeom>
            <a:noFill/>
            <a:ln w="12700" cap="rnd">
              <a:solidFill>
                <a:srgbClr val="1A171B"/>
              </a:solidFill>
              <a:prstDash val="solid"/>
              <a:round/>
              <a:headEnd/>
              <a:tailEnd/>
            </a:ln>
          </p:spPr>
          <p:txBody>
            <a:bodyPr vert="horz" wrap="square" lIns="87998" tIns="43999" rIns="87998" bIns="43999" numCol="1" anchor="t" anchorCtr="0" compatLnSpc="1">
              <a:prstTxWarp prst="textNoShape">
                <a:avLst/>
              </a:prstTxWarp>
            </a:bodyPr>
            <a:lstStyle/>
            <a:p>
              <a:endParaRPr lang="en-US" sz="674">
                <a:latin typeface="Arial" pitchFamily="34" charset="0"/>
                <a:cs typeface="Arial" pitchFamily="34" charset="0"/>
              </a:endParaRPr>
            </a:p>
          </p:txBody>
        </p:sp>
        <p:sp>
          <p:nvSpPr>
            <p:cNvPr id="296" name="Freeform 126">
              <a:extLst>
                <a:ext uri="{FF2B5EF4-FFF2-40B4-BE49-F238E27FC236}">
                  <a16:creationId xmlns:a16="http://schemas.microsoft.com/office/drawing/2014/main" id="{E84D8487-98C6-4A3E-B143-29655E2AD5E3}"/>
                </a:ext>
              </a:extLst>
            </p:cNvPr>
            <p:cNvSpPr>
              <a:spLocks/>
            </p:cNvSpPr>
            <p:nvPr/>
          </p:nvSpPr>
          <p:spPr bwMode="auto">
            <a:xfrm>
              <a:off x="3167064" y="1154113"/>
              <a:ext cx="39688" cy="42863"/>
            </a:xfrm>
            <a:custGeom>
              <a:avLst/>
              <a:gdLst/>
              <a:ahLst/>
              <a:cxnLst>
                <a:cxn ang="0">
                  <a:pos x="16" y="3"/>
                </a:cxn>
                <a:cxn ang="0">
                  <a:pos x="18" y="16"/>
                </a:cxn>
                <a:cxn ang="0">
                  <a:pos x="5" y="19"/>
                </a:cxn>
                <a:cxn ang="0">
                  <a:pos x="3" y="6"/>
                </a:cxn>
                <a:cxn ang="0">
                  <a:pos x="16" y="3"/>
                </a:cxn>
              </a:cxnLst>
              <a:rect l="0" t="0" r="r" b="b"/>
              <a:pathLst>
                <a:path w="21" h="22">
                  <a:moveTo>
                    <a:pt x="16" y="3"/>
                  </a:moveTo>
                  <a:cubicBezTo>
                    <a:pt x="20" y="6"/>
                    <a:pt x="21" y="12"/>
                    <a:pt x="18" y="16"/>
                  </a:cubicBezTo>
                  <a:cubicBezTo>
                    <a:pt x="15" y="21"/>
                    <a:pt x="9" y="22"/>
                    <a:pt x="5" y="19"/>
                  </a:cubicBezTo>
                  <a:cubicBezTo>
                    <a:pt x="1" y="16"/>
                    <a:pt x="0" y="10"/>
                    <a:pt x="3" y="6"/>
                  </a:cubicBezTo>
                  <a:cubicBezTo>
                    <a:pt x="5" y="1"/>
                    <a:pt x="11" y="0"/>
                    <a:pt x="16" y="3"/>
                  </a:cubicBezTo>
                  <a:close/>
                </a:path>
              </a:pathLst>
            </a:custGeom>
            <a:noFill/>
            <a:ln w="12700" cap="rnd">
              <a:solidFill>
                <a:srgbClr val="1A171B"/>
              </a:solidFill>
              <a:prstDash val="solid"/>
              <a:round/>
              <a:headEnd/>
              <a:tailEnd/>
            </a:ln>
          </p:spPr>
          <p:txBody>
            <a:bodyPr vert="horz" wrap="square" lIns="87998" tIns="43999" rIns="87998" bIns="43999" numCol="1" anchor="t" anchorCtr="0" compatLnSpc="1">
              <a:prstTxWarp prst="textNoShape">
                <a:avLst/>
              </a:prstTxWarp>
            </a:bodyPr>
            <a:lstStyle/>
            <a:p>
              <a:endParaRPr lang="en-US" sz="674">
                <a:latin typeface="Arial" pitchFamily="34" charset="0"/>
                <a:cs typeface="Arial" pitchFamily="34" charset="0"/>
              </a:endParaRPr>
            </a:p>
          </p:txBody>
        </p:sp>
      </p:grpSp>
      <p:sp>
        <p:nvSpPr>
          <p:cNvPr id="307" name="Freeform 402">
            <a:extLst>
              <a:ext uri="{FF2B5EF4-FFF2-40B4-BE49-F238E27FC236}">
                <a16:creationId xmlns:a16="http://schemas.microsoft.com/office/drawing/2014/main" id="{147A72B9-9741-4262-B3AC-1D151DECC504}"/>
              </a:ext>
            </a:extLst>
          </p:cNvPr>
          <p:cNvSpPr>
            <a:spLocks noEditPoints="1"/>
          </p:cNvSpPr>
          <p:nvPr/>
        </p:nvSpPr>
        <p:spPr bwMode="auto">
          <a:xfrm>
            <a:off x="3576454" y="4308239"/>
            <a:ext cx="460155" cy="331825"/>
          </a:xfrm>
          <a:custGeom>
            <a:avLst/>
            <a:gdLst/>
            <a:ahLst/>
            <a:cxnLst>
              <a:cxn ang="0">
                <a:pos x="149" y="45"/>
              </a:cxn>
              <a:cxn ang="0">
                <a:pos x="169" y="94"/>
              </a:cxn>
              <a:cxn ang="0">
                <a:pos x="151" y="96"/>
              </a:cxn>
              <a:cxn ang="0">
                <a:pos x="176" y="48"/>
              </a:cxn>
              <a:cxn ang="0">
                <a:pos x="191" y="44"/>
              </a:cxn>
              <a:cxn ang="0">
                <a:pos x="179" y="29"/>
              </a:cxn>
              <a:cxn ang="0">
                <a:pos x="172" y="19"/>
              </a:cxn>
              <a:cxn ang="0">
                <a:pos x="164" y="0"/>
              </a:cxn>
              <a:cxn ang="0">
                <a:pos x="146" y="1"/>
              </a:cxn>
              <a:cxn ang="0">
                <a:pos x="139" y="20"/>
              </a:cxn>
              <a:cxn ang="0">
                <a:pos x="134" y="30"/>
              </a:cxn>
              <a:cxn ang="0">
                <a:pos x="122" y="46"/>
              </a:cxn>
              <a:cxn ang="0">
                <a:pos x="132" y="61"/>
              </a:cxn>
              <a:cxn ang="0">
                <a:pos x="151" y="58"/>
              </a:cxn>
              <a:cxn ang="0">
                <a:pos x="165" y="60"/>
              </a:cxn>
              <a:cxn ang="0">
                <a:pos x="177" y="76"/>
              </a:cxn>
              <a:cxn ang="0">
                <a:pos x="186" y="83"/>
              </a:cxn>
              <a:cxn ang="0">
                <a:pos x="204" y="92"/>
              </a:cxn>
              <a:cxn ang="0">
                <a:pos x="205" y="108"/>
              </a:cxn>
              <a:cxn ang="0">
                <a:pos x="189" y="120"/>
              </a:cxn>
              <a:cxn ang="0">
                <a:pos x="181" y="128"/>
              </a:cxn>
              <a:cxn ang="0">
                <a:pos x="173" y="146"/>
              </a:cxn>
              <a:cxn ang="0">
                <a:pos x="157" y="148"/>
              </a:cxn>
              <a:cxn ang="0">
                <a:pos x="145" y="132"/>
              </a:cxn>
              <a:cxn ang="0">
                <a:pos x="136" y="124"/>
              </a:cxn>
              <a:cxn ang="0">
                <a:pos x="118" y="115"/>
              </a:cxn>
              <a:cxn ang="0">
                <a:pos x="117" y="99"/>
              </a:cxn>
              <a:cxn ang="0">
                <a:pos x="132" y="86"/>
              </a:cxn>
              <a:cxn ang="0">
                <a:pos x="128" y="64"/>
              </a:cxn>
              <a:cxn ang="0">
                <a:pos x="105" y="47"/>
              </a:cxn>
              <a:cxn ang="0">
                <a:pos x="95" y="33"/>
              </a:cxn>
              <a:cxn ang="0">
                <a:pos x="82" y="7"/>
              </a:cxn>
              <a:cxn ang="0">
                <a:pos x="59" y="5"/>
              </a:cxn>
              <a:cxn ang="0">
                <a:pos x="42" y="28"/>
              </a:cxn>
              <a:cxn ang="0">
                <a:pos x="29" y="39"/>
              </a:cxn>
              <a:cxn ang="0">
                <a:pos x="2" y="51"/>
              </a:cxn>
              <a:cxn ang="0">
                <a:pos x="0" y="74"/>
              </a:cxn>
              <a:cxn ang="0">
                <a:pos x="23" y="91"/>
              </a:cxn>
              <a:cxn ang="0">
                <a:pos x="34" y="104"/>
              </a:cxn>
              <a:cxn ang="0">
                <a:pos x="46" y="131"/>
              </a:cxn>
              <a:cxn ang="0">
                <a:pos x="69" y="133"/>
              </a:cxn>
              <a:cxn ang="0">
                <a:pos x="87" y="110"/>
              </a:cxn>
              <a:cxn ang="0">
                <a:pos x="100" y="99"/>
              </a:cxn>
              <a:cxn ang="0">
                <a:pos x="61" y="51"/>
              </a:cxn>
            </a:cxnLst>
            <a:rect l="0" t="0" r="r" b="b"/>
            <a:pathLst>
              <a:path w="205" h="148">
                <a:moveTo>
                  <a:pt x="164" y="27"/>
                </a:moveTo>
                <a:cubicBezTo>
                  <a:pt x="169" y="31"/>
                  <a:pt x="169" y="38"/>
                  <a:pt x="165" y="43"/>
                </a:cubicBezTo>
                <a:cubicBezTo>
                  <a:pt x="161" y="48"/>
                  <a:pt x="154" y="49"/>
                  <a:pt x="149" y="45"/>
                </a:cubicBezTo>
                <a:cubicBezTo>
                  <a:pt x="144" y="41"/>
                  <a:pt x="143" y="33"/>
                  <a:pt x="147" y="28"/>
                </a:cubicBezTo>
                <a:cubicBezTo>
                  <a:pt x="152" y="23"/>
                  <a:pt x="159" y="23"/>
                  <a:pt x="164" y="27"/>
                </a:cubicBezTo>
                <a:close/>
                <a:moveTo>
                  <a:pt x="169" y="94"/>
                </a:moveTo>
                <a:cubicBezTo>
                  <a:pt x="174" y="98"/>
                  <a:pt x="175" y="106"/>
                  <a:pt x="171" y="112"/>
                </a:cubicBezTo>
                <a:cubicBezTo>
                  <a:pt x="166" y="117"/>
                  <a:pt x="158" y="118"/>
                  <a:pt x="153" y="113"/>
                </a:cubicBezTo>
                <a:cubicBezTo>
                  <a:pt x="147" y="109"/>
                  <a:pt x="147" y="101"/>
                  <a:pt x="151" y="96"/>
                </a:cubicBezTo>
                <a:cubicBezTo>
                  <a:pt x="156" y="90"/>
                  <a:pt x="164" y="89"/>
                  <a:pt x="169" y="94"/>
                </a:cubicBezTo>
                <a:close/>
                <a:moveTo>
                  <a:pt x="183" y="60"/>
                </a:moveTo>
                <a:cubicBezTo>
                  <a:pt x="176" y="48"/>
                  <a:pt x="176" y="48"/>
                  <a:pt x="176" y="48"/>
                </a:cubicBezTo>
                <a:cubicBezTo>
                  <a:pt x="176" y="48"/>
                  <a:pt x="177" y="47"/>
                  <a:pt x="177" y="46"/>
                </a:cubicBezTo>
                <a:cubicBezTo>
                  <a:pt x="178" y="46"/>
                  <a:pt x="178" y="45"/>
                  <a:pt x="178" y="44"/>
                </a:cubicBezTo>
                <a:cubicBezTo>
                  <a:pt x="191" y="44"/>
                  <a:pt x="191" y="44"/>
                  <a:pt x="191" y="44"/>
                </a:cubicBezTo>
                <a:cubicBezTo>
                  <a:pt x="192" y="37"/>
                  <a:pt x="192" y="37"/>
                  <a:pt x="192" y="37"/>
                </a:cubicBezTo>
                <a:cubicBezTo>
                  <a:pt x="180" y="33"/>
                  <a:pt x="180" y="33"/>
                  <a:pt x="180" y="33"/>
                </a:cubicBezTo>
                <a:cubicBezTo>
                  <a:pt x="180" y="31"/>
                  <a:pt x="179" y="30"/>
                  <a:pt x="179" y="29"/>
                </a:cubicBezTo>
                <a:cubicBezTo>
                  <a:pt x="189" y="20"/>
                  <a:pt x="189" y="20"/>
                  <a:pt x="189" y="20"/>
                </a:cubicBezTo>
                <a:cubicBezTo>
                  <a:pt x="185" y="14"/>
                  <a:pt x="185" y="14"/>
                  <a:pt x="185" y="14"/>
                </a:cubicBezTo>
                <a:cubicBezTo>
                  <a:pt x="172" y="19"/>
                  <a:pt x="172" y="19"/>
                  <a:pt x="172" y="19"/>
                </a:cubicBezTo>
                <a:cubicBezTo>
                  <a:pt x="171" y="18"/>
                  <a:pt x="170" y="17"/>
                  <a:pt x="169" y="16"/>
                </a:cubicBezTo>
                <a:cubicBezTo>
                  <a:pt x="171" y="3"/>
                  <a:pt x="171" y="3"/>
                  <a:pt x="171" y="3"/>
                </a:cubicBezTo>
                <a:cubicBezTo>
                  <a:pt x="164" y="0"/>
                  <a:pt x="164" y="0"/>
                  <a:pt x="164" y="0"/>
                </a:cubicBezTo>
                <a:cubicBezTo>
                  <a:pt x="158" y="12"/>
                  <a:pt x="158" y="12"/>
                  <a:pt x="158" y="12"/>
                </a:cubicBezTo>
                <a:cubicBezTo>
                  <a:pt x="156" y="12"/>
                  <a:pt x="155" y="12"/>
                  <a:pt x="153" y="12"/>
                </a:cubicBezTo>
                <a:cubicBezTo>
                  <a:pt x="146" y="1"/>
                  <a:pt x="146" y="1"/>
                  <a:pt x="146" y="1"/>
                </a:cubicBezTo>
                <a:cubicBezTo>
                  <a:pt x="140" y="4"/>
                  <a:pt x="140" y="4"/>
                  <a:pt x="140" y="4"/>
                </a:cubicBezTo>
                <a:cubicBezTo>
                  <a:pt x="142" y="17"/>
                  <a:pt x="142" y="17"/>
                  <a:pt x="142" y="17"/>
                </a:cubicBezTo>
                <a:cubicBezTo>
                  <a:pt x="141" y="18"/>
                  <a:pt x="140" y="19"/>
                  <a:pt x="139" y="20"/>
                </a:cubicBezTo>
                <a:cubicBezTo>
                  <a:pt x="127" y="16"/>
                  <a:pt x="127" y="16"/>
                  <a:pt x="127" y="16"/>
                </a:cubicBezTo>
                <a:cubicBezTo>
                  <a:pt x="123" y="22"/>
                  <a:pt x="123" y="22"/>
                  <a:pt x="123" y="22"/>
                </a:cubicBezTo>
                <a:cubicBezTo>
                  <a:pt x="134" y="30"/>
                  <a:pt x="134" y="30"/>
                  <a:pt x="134" y="30"/>
                </a:cubicBezTo>
                <a:cubicBezTo>
                  <a:pt x="133" y="32"/>
                  <a:pt x="133" y="33"/>
                  <a:pt x="133" y="34"/>
                </a:cubicBezTo>
                <a:cubicBezTo>
                  <a:pt x="121" y="39"/>
                  <a:pt x="121" y="39"/>
                  <a:pt x="121" y="39"/>
                </a:cubicBezTo>
                <a:cubicBezTo>
                  <a:pt x="122" y="46"/>
                  <a:pt x="122" y="46"/>
                  <a:pt x="122" y="46"/>
                </a:cubicBezTo>
                <a:cubicBezTo>
                  <a:pt x="136" y="46"/>
                  <a:pt x="136" y="46"/>
                  <a:pt x="136" y="46"/>
                </a:cubicBezTo>
                <a:cubicBezTo>
                  <a:pt x="136" y="47"/>
                  <a:pt x="137" y="49"/>
                  <a:pt x="138" y="50"/>
                </a:cubicBezTo>
                <a:cubicBezTo>
                  <a:pt x="132" y="61"/>
                  <a:pt x="132" y="61"/>
                  <a:pt x="132" y="61"/>
                </a:cubicBezTo>
                <a:cubicBezTo>
                  <a:pt x="137" y="66"/>
                  <a:pt x="137" y="66"/>
                  <a:pt x="137" y="66"/>
                </a:cubicBezTo>
                <a:cubicBezTo>
                  <a:pt x="147" y="57"/>
                  <a:pt x="147" y="57"/>
                  <a:pt x="147" y="57"/>
                </a:cubicBezTo>
                <a:cubicBezTo>
                  <a:pt x="149" y="58"/>
                  <a:pt x="150" y="58"/>
                  <a:pt x="151" y="58"/>
                </a:cubicBezTo>
                <a:cubicBezTo>
                  <a:pt x="155" y="71"/>
                  <a:pt x="155" y="71"/>
                  <a:pt x="155" y="71"/>
                </a:cubicBezTo>
                <a:cubicBezTo>
                  <a:pt x="161" y="72"/>
                  <a:pt x="161" y="72"/>
                  <a:pt x="161" y="72"/>
                </a:cubicBezTo>
                <a:cubicBezTo>
                  <a:pt x="165" y="60"/>
                  <a:pt x="165" y="60"/>
                  <a:pt x="165" y="60"/>
                </a:cubicBezTo>
                <a:cubicBezTo>
                  <a:pt x="172" y="61"/>
                  <a:pt x="172" y="61"/>
                  <a:pt x="172" y="61"/>
                </a:cubicBezTo>
                <a:cubicBezTo>
                  <a:pt x="172" y="74"/>
                  <a:pt x="172" y="74"/>
                  <a:pt x="172" y="74"/>
                </a:cubicBezTo>
                <a:cubicBezTo>
                  <a:pt x="174" y="74"/>
                  <a:pt x="175" y="75"/>
                  <a:pt x="177" y="76"/>
                </a:cubicBezTo>
                <a:cubicBezTo>
                  <a:pt x="187" y="68"/>
                  <a:pt x="187" y="68"/>
                  <a:pt x="187" y="68"/>
                </a:cubicBezTo>
                <a:cubicBezTo>
                  <a:pt x="192" y="72"/>
                  <a:pt x="192" y="72"/>
                  <a:pt x="192" y="72"/>
                </a:cubicBezTo>
                <a:cubicBezTo>
                  <a:pt x="186" y="83"/>
                  <a:pt x="186" y="83"/>
                  <a:pt x="186" y="83"/>
                </a:cubicBezTo>
                <a:cubicBezTo>
                  <a:pt x="187" y="85"/>
                  <a:pt x="188" y="86"/>
                  <a:pt x="189" y="87"/>
                </a:cubicBezTo>
                <a:cubicBezTo>
                  <a:pt x="201" y="85"/>
                  <a:pt x="201" y="85"/>
                  <a:pt x="201" y="85"/>
                </a:cubicBezTo>
                <a:cubicBezTo>
                  <a:pt x="204" y="92"/>
                  <a:pt x="204" y="92"/>
                  <a:pt x="204" y="92"/>
                </a:cubicBezTo>
                <a:cubicBezTo>
                  <a:pt x="193" y="98"/>
                  <a:pt x="193" y="98"/>
                  <a:pt x="193" y="98"/>
                </a:cubicBezTo>
                <a:cubicBezTo>
                  <a:pt x="193" y="100"/>
                  <a:pt x="193" y="102"/>
                  <a:pt x="193" y="103"/>
                </a:cubicBezTo>
                <a:cubicBezTo>
                  <a:pt x="205" y="108"/>
                  <a:pt x="205" y="108"/>
                  <a:pt x="205" y="108"/>
                </a:cubicBezTo>
                <a:cubicBezTo>
                  <a:pt x="204" y="115"/>
                  <a:pt x="204" y="115"/>
                  <a:pt x="204" y="115"/>
                </a:cubicBezTo>
                <a:cubicBezTo>
                  <a:pt x="191" y="115"/>
                  <a:pt x="191" y="115"/>
                  <a:pt x="191" y="115"/>
                </a:cubicBezTo>
                <a:cubicBezTo>
                  <a:pt x="190" y="117"/>
                  <a:pt x="190" y="118"/>
                  <a:pt x="189" y="120"/>
                </a:cubicBezTo>
                <a:cubicBezTo>
                  <a:pt x="197" y="129"/>
                  <a:pt x="197" y="129"/>
                  <a:pt x="197" y="129"/>
                </a:cubicBezTo>
                <a:cubicBezTo>
                  <a:pt x="192" y="135"/>
                  <a:pt x="192" y="135"/>
                  <a:pt x="192" y="135"/>
                </a:cubicBezTo>
                <a:cubicBezTo>
                  <a:pt x="181" y="128"/>
                  <a:pt x="181" y="128"/>
                  <a:pt x="181" y="128"/>
                </a:cubicBezTo>
                <a:cubicBezTo>
                  <a:pt x="180" y="130"/>
                  <a:pt x="179" y="131"/>
                  <a:pt x="177" y="131"/>
                </a:cubicBezTo>
                <a:cubicBezTo>
                  <a:pt x="179" y="144"/>
                  <a:pt x="179" y="144"/>
                  <a:pt x="179" y="144"/>
                </a:cubicBezTo>
                <a:cubicBezTo>
                  <a:pt x="173" y="146"/>
                  <a:pt x="173" y="146"/>
                  <a:pt x="173" y="146"/>
                </a:cubicBezTo>
                <a:cubicBezTo>
                  <a:pt x="166" y="135"/>
                  <a:pt x="166" y="135"/>
                  <a:pt x="166" y="135"/>
                </a:cubicBezTo>
                <a:cubicBezTo>
                  <a:pt x="165" y="136"/>
                  <a:pt x="163" y="136"/>
                  <a:pt x="161" y="136"/>
                </a:cubicBezTo>
                <a:cubicBezTo>
                  <a:pt x="157" y="148"/>
                  <a:pt x="157" y="148"/>
                  <a:pt x="157" y="148"/>
                </a:cubicBezTo>
                <a:cubicBezTo>
                  <a:pt x="150" y="147"/>
                  <a:pt x="150" y="147"/>
                  <a:pt x="150" y="147"/>
                </a:cubicBezTo>
                <a:cubicBezTo>
                  <a:pt x="150" y="134"/>
                  <a:pt x="150" y="134"/>
                  <a:pt x="150" y="134"/>
                </a:cubicBezTo>
                <a:cubicBezTo>
                  <a:pt x="148" y="133"/>
                  <a:pt x="147" y="132"/>
                  <a:pt x="145" y="132"/>
                </a:cubicBezTo>
                <a:cubicBezTo>
                  <a:pt x="135" y="140"/>
                  <a:pt x="135" y="140"/>
                  <a:pt x="135" y="140"/>
                </a:cubicBezTo>
                <a:cubicBezTo>
                  <a:pt x="130" y="135"/>
                  <a:pt x="130" y="135"/>
                  <a:pt x="130" y="135"/>
                </a:cubicBezTo>
                <a:cubicBezTo>
                  <a:pt x="136" y="124"/>
                  <a:pt x="136" y="124"/>
                  <a:pt x="136" y="124"/>
                </a:cubicBezTo>
                <a:cubicBezTo>
                  <a:pt x="135" y="123"/>
                  <a:pt x="134" y="121"/>
                  <a:pt x="133" y="120"/>
                </a:cubicBezTo>
                <a:cubicBezTo>
                  <a:pt x="121" y="122"/>
                  <a:pt x="121" y="122"/>
                  <a:pt x="121" y="122"/>
                </a:cubicBezTo>
                <a:cubicBezTo>
                  <a:pt x="118" y="115"/>
                  <a:pt x="118" y="115"/>
                  <a:pt x="118" y="115"/>
                </a:cubicBezTo>
                <a:cubicBezTo>
                  <a:pt x="129" y="109"/>
                  <a:pt x="129" y="109"/>
                  <a:pt x="129" y="109"/>
                </a:cubicBezTo>
                <a:cubicBezTo>
                  <a:pt x="129" y="107"/>
                  <a:pt x="129" y="106"/>
                  <a:pt x="129" y="104"/>
                </a:cubicBezTo>
                <a:cubicBezTo>
                  <a:pt x="117" y="99"/>
                  <a:pt x="117" y="99"/>
                  <a:pt x="117" y="99"/>
                </a:cubicBezTo>
                <a:cubicBezTo>
                  <a:pt x="118" y="92"/>
                  <a:pt x="118" y="92"/>
                  <a:pt x="118" y="92"/>
                </a:cubicBezTo>
                <a:cubicBezTo>
                  <a:pt x="131" y="92"/>
                  <a:pt x="131" y="92"/>
                  <a:pt x="131" y="92"/>
                </a:cubicBezTo>
                <a:cubicBezTo>
                  <a:pt x="131" y="91"/>
                  <a:pt x="131" y="88"/>
                  <a:pt x="132" y="86"/>
                </a:cubicBezTo>
                <a:cubicBezTo>
                  <a:pt x="111" y="81"/>
                  <a:pt x="111" y="81"/>
                  <a:pt x="111" y="81"/>
                </a:cubicBezTo>
                <a:cubicBezTo>
                  <a:pt x="111" y="81"/>
                  <a:pt x="111" y="73"/>
                  <a:pt x="111" y="70"/>
                </a:cubicBezTo>
                <a:cubicBezTo>
                  <a:pt x="128" y="64"/>
                  <a:pt x="128" y="64"/>
                  <a:pt x="128" y="64"/>
                </a:cubicBezTo>
                <a:cubicBezTo>
                  <a:pt x="127" y="54"/>
                  <a:pt x="127" y="54"/>
                  <a:pt x="127" y="54"/>
                </a:cubicBezTo>
                <a:cubicBezTo>
                  <a:pt x="108" y="53"/>
                  <a:pt x="108" y="53"/>
                  <a:pt x="108" y="53"/>
                </a:cubicBezTo>
                <a:cubicBezTo>
                  <a:pt x="107" y="51"/>
                  <a:pt x="106" y="49"/>
                  <a:pt x="105" y="47"/>
                </a:cubicBezTo>
                <a:cubicBezTo>
                  <a:pt x="117" y="33"/>
                  <a:pt x="117" y="33"/>
                  <a:pt x="117" y="33"/>
                </a:cubicBezTo>
                <a:cubicBezTo>
                  <a:pt x="111" y="25"/>
                  <a:pt x="111" y="25"/>
                  <a:pt x="111" y="25"/>
                </a:cubicBezTo>
                <a:cubicBezTo>
                  <a:pt x="95" y="33"/>
                  <a:pt x="95" y="33"/>
                  <a:pt x="95" y="33"/>
                </a:cubicBezTo>
                <a:cubicBezTo>
                  <a:pt x="93" y="32"/>
                  <a:pt x="91" y="30"/>
                  <a:pt x="89" y="29"/>
                </a:cubicBezTo>
                <a:cubicBezTo>
                  <a:pt x="92" y="11"/>
                  <a:pt x="92" y="11"/>
                  <a:pt x="92" y="11"/>
                </a:cubicBezTo>
                <a:cubicBezTo>
                  <a:pt x="82" y="7"/>
                  <a:pt x="82" y="7"/>
                  <a:pt x="82" y="7"/>
                </a:cubicBezTo>
                <a:cubicBezTo>
                  <a:pt x="73" y="23"/>
                  <a:pt x="73" y="23"/>
                  <a:pt x="73" y="23"/>
                </a:cubicBezTo>
                <a:cubicBezTo>
                  <a:pt x="70" y="23"/>
                  <a:pt x="68" y="22"/>
                  <a:pt x="65" y="22"/>
                </a:cubicBezTo>
                <a:cubicBezTo>
                  <a:pt x="59" y="5"/>
                  <a:pt x="59" y="5"/>
                  <a:pt x="59" y="5"/>
                </a:cubicBezTo>
                <a:cubicBezTo>
                  <a:pt x="49" y="6"/>
                  <a:pt x="49" y="6"/>
                  <a:pt x="49" y="6"/>
                </a:cubicBezTo>
                <a:cubicBezTo>
                  <a:pt x="49" y="25"/>
                  <a:pt x="49" y="25"/>
                  <a:pt x="49" y="25"/>
                </a:cubicBezTo>
                <a:cubicBezTo>
                  <a:pt x="46" y="26"/>
                  <a:pt x="44" y="27"/>
                  <a:pt x="42" y="28"/>
                </a:cubicBezTo>
                <a:cubicBezTo>
                  <a:pt x="28" y="16"/>
                  <a:pt x="28" y="16"/>
                  <a:pt x="28" y="16"/>
                </a:cubicBezTo>
                <a:cubicBezTo>
                  <a:pt x="20" y="22"/>
                  <a:pt x="20" y="22"/>
                  <a:pt x="20" y="22"/>
                </a:cubicBezTo>
                <a:cubicBezTo>
                  <a:pt x="29" y="39"/>
                  <a:pt x="29" y="39"/>
                  <a:pt x="29" y="39"/>
                </a:cubicBezTo>
                <a:cubicBezTo>
                  <a:pt x="27" y="40"/>
                  <a:pt x="26" y="42"/>
                  <a:pt x="24" y="44"/>
                </a:cubicBezTo>
                <a:cubicBezTo>
                  <a:pt x="6" y="41"/>
                  <a:pt x="6" y="41"/>
                  <a:pt x="6" y="41"/>
                </a:cubicBezTo>
                <a:cubicBezTo>
                  <a:pt x="2" y="51"/>
                  <a:pt x="2" y="51"/>
                  <a:pt x="2" y="51"/>
                </a:cubicBezTo>
                <a:cubicBezTo>
                  <a:pt x="18" y="60"/>
                  <a:pt x="18" y="60"/>
                  <a:pt x="18" y="60"/>
                </a:cubicBezTo>
                <a:cubicBezTo>
                  <a:pt x="18" y="63"/>
                  <a:pt x="18" y="65"/>
                  <a:pt x="18" y="68"/>
                </a:cubicBezTo>
                <a:cubicBezTo>
                  <a:pt x="0" y="74"/>
                  <a:pt x="0" y="74"/>
                  <a:pt x="0" y="74"/>
                </a:cubicBezTo>
                <a:cubicBezTo>
                  <a:pt x="2" y="84"/>
                  <a:pt x="2" y="84"/>
                  <a:pt x="2" y="84"/>
                </a:cubicBezTo>
                <a:cubicBezTo>
                  <a:pt x="20" y="84"/>
                  <a:pt x="20" y="84"/>
                  <a:pt x="20" y="84"/>
                </a:cubicBezTo>
                <a:cubicBezTo>
                  <a:pt x="21" y="87"/>
                  <a:pt x="22" y="89"/>
                  <a:pt x="23" y="91"/>
                </a:cubicBezTo>
                <a:cubicBezTo>
                  <a:pt x="11" y="105"/>
                  <a:pt x="11" y="105"/>
                  <a:pt x="11" y="105"/>
                </a:cubicBezTo>
                <a:cubicBezTo>
                  <a:pt x="18" y="113"/>
                  <a:pt x="18" y="113"/>
                  <a:pt x="18" y="113"/>
                </a:cubicBezTo>
                <a:cubicBezTo>
                  <a:pt x="34" y="104"/>
                  <a:pt x="34" y="104"/>
                  <a:pt x="34" y="104"/>
                </a:cubicBezTo>
                <a:cubicBezTo>
                  <a:pt x="36" y="106"/>
                  <a:pt x="38" y="107"/>
                  <a:pt x="40" y="109"/>
                </a:cubicBezTo>
                <a:cubicBezTo>
                  <a:pt x="36" y="127"/>
                  <a:pt x="36" y="127"/>
                  <a:pt x="36" y="127"/>
                </a:cubicBezTo>
                <a:cubicBezTo>
                  <a:pt x="46" y="131"/>
                  <a:pt x="46" y="131"/>
                  <a:pt x="46" y="131"/>
                </a:cubicBezTo>
                <a:cubicBezTo>
                  <a:pt x="56" y="115"/>
                  <a:pt x="56" y="115"/>
                  <a:pt x="56" y="115"/>
                </a:cubicBezTo>
                <a:cubicBezTo>
                  <a:pt x="58" y="115"/>
                  <a:pt x="61" y="115"/>
                  <a:pt x="63" y="115"/>
                </a:cubicBezTo>
                <a:cubicBezTo>
                  <a:pt x="69" y="133"/>
                  <a:pt x="69" y="133"/>
                  <a:pt x="69" y="133"/>
                </a:cubicBezTo>
                <a:cubicBezTo>
                  <a:pt x="79" y="131"/>
                  <a:pt x="79" y="131"/>
                  <a:pt x="79" y="131"/>
                </a:cubicBezTo>
                <a:cubicBezTo>
                  <a:pt x="80" y="113"/>
                  <a:pt x="80" y="113"/>
                  <a:pt x="80" y="113"/>
                </a:cubicBezTo>
                <a:cubicBezTo>
                  <a:pt x="82" y="112"/>
                  <a:pt x="84" y="111"/>
                  <a:pt x="87" y="110"/>
                </a:cubicBezTo>
                <a:cubicBezTo>
                  <a:pt x="101" y="122"/>
                  <a:pt x="101" y="122"/>
                  <a:pt x="101" y="122"/>
                </a:cubicBezTo>
                <a:cubicBezTo>
                  <a:pt x="109" y="116"/>
                  <a:pt x="109" y="116"/>
                  <a:pt x="109" y="116"/>
                </a:cubicBezTo>
                <a:cubicBezTo>
                  <a:pt x="100" y="99"/>
                  <a:pt x="100" y="99"/>
                  <a:pt x="100" y="99"/>
                </a:cubicBezTo>
                <a:moveTo>
                  <a:pt x="67" y="87"/>
                </a:moveTo>
                <a:cubicBezTo>
                  <a:pt x="57" y="89"/>
                  <a:pt x="48" y="82"/>
                  <a:pt x="46" y="72"/>
                </a:cubicBezTo>
                <a:cubicBezTo>
                  <a:pt x="44" y="62"/>
                  <a:pt x="51" y="52"/>
                  <a:pt x="61" y="51"/>
                </a:cubicBezTo>
                <a:cubicBezTo>
                  <a:pt x="71" y="49"/>
                  <a:pt x="81" y="56"/>
                  <a:pt x="82" y="66"/>
                </a:cubicBezTo>
                <a:cubicBezTo>
                  <a:pt x="84" y="76"/>
                  <a:pt x="77" y="85"/>
                  <a:pt x="67" y="87"/>
                </a:cubicBezTo>
                <a:close/>
              </a:path>
            </a:pathLst>
          </a:custGeom>
          <a:noFill/>
          <a:ln w="12700" cap="rnd">
            <a:solidFill>
              <a:srgbClr val="000000"/>
            </a:solidFill>
            <a:prstDash val="solid"/>
            <a:round/>
            <a:headEnd/>
            <a:tailEnd/>
          </a:ln>
        </p:spPr>
        <p:txBody>
          <a:bodyPr vert="horz" wrap="square" lIns="87998" tIns="43999" rIns="87998" bIns="43999" numCol="1" anchor="t" anchorCtr="0" compatLnSpc="1">
            <a:prstTxWarp prst="textNoShape">
              <a:avLst/>
            </a:prstTxWarp>
          </a:bodyPr>
          <a:lstStyle/>
          <a:p>
            <a:endParaRPr lang="en-US" sz="674">
              <a:latin typeface="Arial" pitchFamily="34" charset="0"/>
              <a:cs typeface="Arial" pitchFamily="34" charset="0"/>
            </a:endParaRPr>
          </a:p>
        </p:txBody>
      </p:sp>
      <p:sp>
        <p:nvSpPr>
          <p:cNvPr id="308" name="Cylinder 307">
            <a:extLst>
              <a:ext uri="{FF2B5EF4-FFF2-40B4-BE49-F238E27FC236}">
                <a16:creationId xmlns:a16="http://schemas.microsoft.com/office/drawing/2014/main" id="{AE005275-DD27-4464-897B-C14C94EA7C03}"/>
              </a:ext>
            </a:extLst>
          </p:cNvPr>
          <p:cNvSpPr/>
          <p:nvPr/>
        </p:nvSpPr>
        <p:spPr>
          <a:xfrm>
            <a:off x="4285294" y="4637099"/>
            <a:ext cx="125374" cy="119759"/>
          </a:xfrm>
          <a:prstGeom prst="can">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173223" tIns="173223" rIns="173223" bIns="173223" rtlCol="0" anchor="ctr">
            <a:noAutofit/>
          </a:bodyPr>
          <a:lstStyle/>
          <a:p>
            <a:pPr algn="ctr"/>
            <a:endParaRPr lang="en-US" sz="1925" dirty="0"/>
          </a:p>
        </p:txBody>
      </p:sp>
      <p:sp>
        <p:nvSpPr>
          <p:cNvPr id="309" name="Cylinder 308">
            <a:extLst>
              <a:ext uri="{FF2B5EF4-FFF2-40B4-BE49-F238E27FC236}">
                <a16:creationId xmlns:a16="http://schemas.microsoft.com/office/drawing/2014/main" id="{7EDF9CAF-026E-45D1-886B-FA44316FA0FF}"/>
              </a:ext>
            </a:extLst>
          </p:cNvPr>
          <p:cNvSpPr/>
          <p:nvPr/>
        </p:nvSpPr>
        <p:spPr>
          <a:xfrm>
            <a:off x="4738564" y="4642620"/>
            <a:ext cx="125374" cy="119759"/>
          </a:xfrm>
          <a:prstGeom prst="can">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173223" tIns="173223" rIns="173223" bIns="173223" rtlCol="0" anchor="ctr">
            <a:noAutofit/>
          </a:bodyPr>
          <a:lstStyle/>
          <a:p>
            <a:pPr algn="ctr"/>
            <a:endParaRPr lang="en-US" sz="1925" dirty="0"/>
          </a:p>
        </p:txBody>
      </p:sp>
      <p:sp>
        <p:nvSpPr>
          <p:cNvPr id="310" name="Cylinder 309">
            <a:extLst>
              <a:ext uri="{FF2B5EF4-FFF2-40B4-BE49-F238E27FC236}">
                <a16:creationId xmlns:a16="http://schemas.microsoft.com/office/drawing/2014/main" id="{0280ABDA-D469-4994-B037-4CEF75DF9EB5}"/>
              </a:ext>
            </a:extLst>
          </p:cNvPr>
          <p:cNvSpPr/>
          <p:nvPr/>
        </p:nvSpPr>
        <p:spPr>
          <a:xfrm>
            <a:off x="5387518" y="4623944"/>
            <a:ext cx="125374" cy="119759"/>
          </a:xfrm>
          <a:prstGeom prst="can">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173223" tIns="173223" rIns="173223" bIns="173223" rtlCol="0" anchor="ctr">
            <a:noAutofit/>
          </a:bodyPr>
          <a:lstStyle/>
          <a:p>
            <a:pPr algn="ctr"/>
            <a:endParaRPr lang="en-US" sz="1925" dirty="0"/>
          </a:p>
        </p:txBody>
      </p:sp>
      <p:grpSp>
        <p:nvGrpSpPr>
          <p:cNvPr id="311" name="Groupe 565">
            <a:extLst>
              <a:ext uri="{FF2B5EF4-FFF2-40B4-BE49-F238E27FC236}">
                <a16:creationId xmlns:a16="http://schemas.microsoft.com/office/drawing/2014/main" id="{2BB29A00-8E32-487B-BFD2-F58E5AD3F1A0}"/>
              </a:ext>
            </a:extLst>
          </p:cNvPr>
          <p:cNvGrpSpPr/>
          <p:nvPr/>
        </p:nvGrpSpPr>
        <p:grpSpPr>
          <a:xfrm>
            <a:off x="5873378" y="4274928"/>
            <a:ext cx="337324" cy="333657"/>
            <a:chOff x="2373314" y="950913"/>
            <a:chExt cx="292100" cy="288925"/>
          </a:xfrm>
        </p:grpSpPr>
        <p:sp>
          <p:nvSpPr>
            <p:cNvPr id="312" name="Freeform 119">
              <a:extLst>
                <a:ext uri="{FF2B5EF4-FFF2-40B4-BE49-F238E27FC236}">
                  <a16:creationId xmlns:a16="http://schemas.microsoft.com/office/drawing/2014/main" id="{F8C5AA85-9AAA-41C7-9B9B-D6F2F0283C71}"/>
                </a:ext>
              </a:extLst>
            </p:cNvPr>
            <p:cNvSpPr>
              <a:spLocks/>
            </p:cNvSpPr>
            <p:nvPr/>
          </p:nvSpPr>
          <p:spPr bwMode="auto">
            <a:xfrm>
              <a:off x="2373314" y="950913"/>
              <a:ext cx="292100" cy="288925"/>
            </a:xfrm>
            <a:custGeom>
              <a:avLst/>
              <a:gdLst/>
              <a:ahLst/>
              <a:cxnLst>
                <a:cxn ang="0">
                  <a:pos x="113" y="69"/>
                </a:cxn>
                <a:cxn ang="0">
                  <a:pos x="118" y="68"/>
                </a:cxn>
                <a:cxn ang="0">
                  <a:pos x="136" y="75"/>
                </a:cxn>
                <a:cxn ang="0">
                  <a:pos x="133" y="56"/>
                </a:cxn>
                <a:cxn ang="0">
                  <a:pos x="151" y="50"/>
                </a:cxn>
                <a:cxn ang="0">
                  <a:pos x="137" y="38"/>
                </a:cxn>
                <a:cxn ang="0">
                  <a:pos x="147" y="22"/>
                </a:cxn>
                <a:cxn ang="0">
                  <a:pos x="128" y="21"/>
                </a:cxn>
                <a:cxn ang="0">
                  <a:pos x="126" y="3"/>
                </a:cxn>
                <a:cxn ang="0">
                  <a:pos x="111" y="14"/>
                </a:cxn>
                <a:cxn ang="0">
                  <a:pos x="97" y="1"/>
                </a:cxn>
                <a:cxn ang="0">
                  <a:pos x="93" y="20"/>
                </a:cxn>
                <a:cxn ang="0">
                  <a:pos x="74" y="19"/>
                </a:cxn>
                <a:cxn ang="0">
                  <a:pos x="83" y="36"/>
                </a:cxn>
                <a:cxn ang="0">
                  <a:pos x="68" y="47"/>
                </a:cxn>
                <a:cxn ang="0">
                  <a:pos x="85" y="54"/>
                </a:cxn>
                <a:cxn ang="0">
                  <a:pos x="80" y="72"/>
                </a:cxn>
                <a:cxn ang="0">
                  <a:pos x="99" y="75"/>
                </a:cxn>
                <a:cxn ang="0">
                  <a:pos x="89" y="90"/>
                </a:cxn>
                <a:cxn ang="0">
                  <a:pos x="104" y="101"/>
                </a:cxn>
                <a:cxn ang="0">
                  <a:pos x="87" y="110"/>
                </a:cxn>
                <a:cxn ang="0">
                  <a:pos x="95" y="126"/>
                </a:cxn>
                <a:cxn ang="0">
                  <a:pos x="76" y="126"/>
                </a:cxn>
                <a:cxn ang="0">
                  <a:pos x="74" y="144"/>
                </a:cxn>
                <a:cxn ang="0">
                  <a:pos x="58" y="134"/>
                </a:cxn>
                <a:cxn ang="0">
                  <a:pos x="47" y="149"/>
                </a:cxn>
                <a:cxn ang="0">
                  <a:pos x="39" y="132"/>
                </a:cxn>
                <a:cxn ang="0">
                  <a:pos x="22" y="140"/>
                </a:cxn>
                <a:cxn ang="0">
                  <a:pos x="23" y="121"/>
                </a:cxn>
                <a:cxn ang="0">
                  <a:pos x="5" y="119"/>
                </a:cxn>
                <a:cxn ang="0">
                  <a:pos x="15" y="104"/>
                </a:cxn>
                <a:cxn ang="0">
                  <a:pos x="0" y="93"/>
                </a:cxn>
                <a:cxn ang="0">
                  <a:pos x="16" y="84"/>
                </a:cxn>
                <a:cxn ang="0">
                  <a:pos x="9" y="67"/>
                </a:cxn>
                <a:cxn ang="0">
                  <a:pos x="27" y="68"/>
                </a:cxn>
                <a:cxn ang="0">
                  <a:pos x="29" y="50"/>
                </a:cxn>
                <a:cxn ang="0">
                  <a:pos x="45" y="60"/>
                </a:cxn>
                <a:cxn ang="0">
                  <a:pos x="56" y="45"/>
                </a:cxn>
                <a:cxn ang="0">
                  <a:pos x="64" y="61"/>
                </a:cxn>
              </a:cxnLst>
              <a:rect l="0" t="0" r="r" b="b"/>
              <a:pathLst>
                <a:path w="151" h="149">
                  <a:moveTo>
                    <a:pt x="108" y="84"/>
                  </a:moveTo>
                  <a:cubicBezTo>
                    <a:pt x="113" y="69"/>
                    <a:pt x="113" y="69"/>
                    <a:pt x="113" y="69"/>
                  </a:cubicBezTo>
                  <a:cubicBezTo>
                    <a:pt x="114" y="69"/>
                    <a:pt x="115" y="69"/>
                    <a:pt x="116" y="68"/>
                  </a:cubicBezTo>
                  <a:cubicBezTo>
                    <a:pt x="116" y="68"/>
                    <a:pt x="117" y="68"/>
                    <a:pt x="118" y="68"/>
                  </a:cubicBezTo>
                  <a:cubicBezTo>
                    <a:pt x="129" y="79"/>
                    <a:pt x="129" y="79"/>
                    <a:pt x="129" y="79"/>
                  </a:cubicBezTo>
                  <a:cubicBezTo>
                    <a:pt x="136" y="75"/>
                    <a:pt x="136" y="75"/>
                    <a:pt x="136" y="75"/>
                  </a:cubicBezTo>
                  <a:cubicBezTo>
                    <a:pt x="130" y="60"/>
                    <a:pt x="130" y="60"/>
                    <a:pt x="130" y="60"/>
                  </a:cubicBezTo>
                  <a:cubicBezTo>
                    <a:pt x="131" y="59"/>
                    <a:pt x="132" y="58"/>
                    <a:pt x="133" y="56"/>
                  </a:cubicBezTo>
                  <a:cubicBezTo>
                    <a:pt x="148" y="58"/>
                    <a:pt x="148" y="58"/>
                    <a:pt x="148" y="58"/>
                  </a:cubicBezTo>
                  <a:cubicBezTo>
                    <a:pt x="151" y="50"/>
                    <a:pt x="151" y="50"/>
                    <a:pt x="151" y="50"/>
                  </a:cubicBezTo>
                  <a:cubicBezTo>
                    <a:pt x="137" y="43"/>
                    <a:pt x="137" y="43"/>
                    <a:pt x="137" y="43"/>
                  </a:cubicBezTo>
                  <a:cubicBezTo>
                    <a:pt x="137" y="41"/>
                    <a:pt x="137" y="40"/>
                    <a:pt x="137" y="38"/>
                  </a:cubicBezTo>
                  <a:cubicBezTo>
                    <a:pt x="150" y="30"/>
                    <a:pt x="150" y="30"/>
                    <a:pt x="150" y="30"/>
                  </a:cubicBezTo>
                  <a:cubicBezTo>
                    <a:pt x="147" y="22"/>
                    <a:pt x="147" y="22"/>
                    <a:pt x="147" y="22"/>
                  </a:cubicBezTo>
                  <a:cubicBezTo>
                    <a:pt x="132" y="25"/>
                    <a:pt x="132" y="25"/>
                    <a:pt x="132" y="25"/>
                  </a:cubicBezTo>
                  <a:cubicBezTo>
                    <a:pt x="131" y="24"/>
                    <a:pt x="130" y="23"/>
                    <a:pt x="128" y="21"/>
                  </a:cubicBezTo>
                  <a:cubicBezTo>
                    <a:pt x="133" y="6"/>
                    <a:pt x="133" y="6"/>
                    <a:pt x="133" y="6"/>
                  </a:cubicBezTo>
                  <a:cubicBezTo>
                    <a:pt x="126" y="3"/>
                    <a:pt x="126" y="3"/>
                    <a:pt x="126" y="3"/>
                  </a:cubicBezTo>
                  <a:cubicBezTo>
                    <a:pt x="116" y="15"/>
                    <a:pt x="116" y="15"/>
                    <a:pt x="116" y="15"/>
                  </a:cubicBezTo>
                  <a:cubicBezTo>
                    <a:pt x="114" y="14"/>
                    <a:pt x="113" y="14"/>
                    <a:pt x="111" y="14"/>
                  </a:cubicBezTo>
                  <a:cubicBezTo>
                    <a:pt x="105" y="0"/>
                    <a:pt x="105" y="0"/>
                    <a:pt x="105" y="0"/>
                  </a:cubicBezTo>
                  <a:cubicBezTo>
                    <a:pt x="97" y="1"/>
                    <a:pt x="97" y="1"/>
                    <a:pt x="97" y="1"/>
                  </a:cubicBezTo>
                  <a:cubicBezTo>
                    <a:pt x="97" y="17"/>
                    <a:pt x="97" y="17"/>
                    <a:pt x="97" y="17"/>
                  </a:cubicBezTo>
                  <a:cubicBezTo>
                    <a:pt x="96" y="18"/>
                    <a:pt x="94" y="19"/>
                    <a:pt x="93" y="20"/>
                  </a:cubicBezTo>
                  <a:cubicBezTo>
                    <a:pt x="79" y="13"/>
                    <a:pt x="79" y="13"/>
                    <a:pt x="79" y="13"/>
                  </a:cubicBezTo>
                  <a:cubicBezTo>
                    <a:pt x="74" y="19"/>
                    <a:pt x="74" y="19"/>
                    <a:pt x="74" y="19"/>
                  </a:cubicBezTo>
                  <a:cubicBezTo>
                    <a:pt x="85" y="31"/>
                    <a:pt x="85" y="31"/>
                    <a:pt x="85" y="31"/>
                  </a:cubicBezTo>
                  <a:cubicBezTo>
                    <a:pt x="84" y="32"/>
                    <a:pt x="83" y="34"/>
                    <a:pt x="83" y="36"/>
                  </a:cubicBezTo>
                  <a:cubicBezTo>
                    <a:pt x="68" y="39"/>
                    <a:pt x="68" y="39"/>
                    <a:pt x="68" y="39"/>
                  </a:cubicBezTo>
                  <a:cubicBezTo>
                    <a:pt x="68" y="47"/>
                    <a:pt x="68" y="47"/>
                    <a:pt x="68" y="47"/>
                  </a:cubicBezTo>
                  <a:cubicBezTo>
                    <a:pt x="84" y="49"/>
                    <a:pt x="84" y="49"/>
                    <a:pt x="84" y="49"/>
                  </a:cubicBezTo>
                  <a:cubicBezTo>
                    <a:pt x="84" y="51"/>
                    <a:pt x="85" y="53"/>
                    <a:pt x="85" y="54"/>
                  </a:cubicBezTo>
                  <a:cubicBezTo>
                    <a:pt x="77" y="67"/>
                    <a:pt x="77" y="67"/>
                    <a:pt x="77" y="67"/>
                  </a:cubicBezTo>
                  <a:cubicBezTo>
                    <a:pt x="80" y="72"/>
                    <a:pt x="80" y="72"/>
                    <a:pt x="80" y="72"/>
                  </a:cubicBezTo>
                  <a:cubicBezTo>
                    <a:pt x="95" y="67"/>
                    <a:pt x="95" y="67"/>
                    <a:pt x="95" y="67"/>
                  </a:cubicBezTo>
                  <a:cubicBezTo>
                    <a:pt x="99" y="75"/>
                    <a:pt x="99" y="75"/>
                    <a:pt x="99" y="75"/>
                  </a:cubicBezTo>
                  <a:cubicBezTo>
                    <a:pt x="87" y="84"/>
                    <a:pt x="87" y="84"/>
                    <a:pt x="87" y="84"/>
                  </a:cubicBezTo>
                  <a:cubicBezTo>
                    <a:pt x="88" y="86"/>
                    <a:pt x="88" y="88"/>
                    <a:pt x="89" y="90"/>
                  </a:cubicBezTo>
                  <a:cubicBezTo>
                    <a:pt x="104" y="93"/>
                    <a:pt x="104" y="93"/>
                    <a:pt x="104" y="93"/>
                  </a:cubicBezTo>
                  <a:cubicBezTo>
                    <a:pt x="104" y="101"/>
                    <a:pt x="104" y="101"/>
                    <a:pt x="104" y="101"/>
                  </a:cubicBezTo>
                  <a:cubicBezTo>
                    <a:pt x="89" y="104"/>
                    <a:pt x="89" y="104"/>
                    <a:pt x="89" y="104"/>
                  </a:cubicBezTo>
                  <a:cubicBezTo>
                    <a:pt x="88" y="106"/>
                    <a:pt x="88" y="108"/>
                    <a:pt x="87" y="110"/>
                  </a:cubicBezTo>
                  <a:cubicBezTo>
                    <a:pt x="99" y="119"/>
                    <a:pt x="99" y="119"/>
                    <a:pt x="99" y="119"/>
                  </a:cubicBezTo>
                  <a:cubicBezTo>
                    <a:pt x="95" y="126"/>
                    <a:pt x="95" y="126"/>
                    <a:pt x="95" y="126"/>
                  </a:cubicBezTo>
                  <a:cubicBezTo>
                    <a:pt x="80" y="121"/>
                    <a:pt x="80" y="121"/>
                    <a:pt x="80" y="121"/>
                  </a:cubicBezTo>
                  <a:cubicBezTo>
                    <a:pt x="79" y="123"/>
                    <a:pt x="78" y="124"/>
                    <a:pt x="76" y="126"/>
                  </a:cubicBezTo>
                  <a:cubicBezTo>
                    <a:pt x="81" y="140"/>
                    <a:pt x="81" y="140"/>
                    <a:pt x="81" y="140"/>
                  </a:cubicBezTo>
                  <a:cubicBezTo>
                    <a:pt x="74" y="144"/>
                    <a:pt x="74" y="144"/>
                    <a:pt x="74" y="144"/>
                  </a:cubicBezTo>
                  <a:cubicBezTo>
                    <a:pt x="64" y="132"/>
                    <a:pt x="64" y="132"/>
                    <a:pt x="64" y="132"/>
                  </a:cubicBezTo>
                  <a:cubicBezTo>
                    <a:pt x="62" y="133"/>
                    <a:pt x="60" y="134"/>
                    <a:pt x="58" y="134"/>
                  </a:cubicBezTo>
                  <a:cubicBezTo>
                    <a:pt x="56" y="149"/>
                    <a:pt x="56" y="149"/>
                    <a:pt x="56" y="149"/>
                  </a:cubicBezTo>
                  <a:cubicBezTo>
                    <a:pt x="47" y="149"/>
                    <a:pt x="47" y="149"/>
                    <a:pt x="47" y="149"/>
                  </a:cubicBezTo>
                  <a:cubicBezTo>
                    <a:pt x="45" y="134"/>
                    <a:pt x="45" y="134"/>
                    <a:pt x="45" y="134"/>
                  </a:cubicBezTo>
                  <a:cubicBezTo>
                    <a:pt x="43" y="134"/>
                    <a:pt x="41" y="133"/>
                    <a:pt x="39" y="132"/>
                  </a:cubicBezTo>
                  <a:cubicBezTo>
                    <a:pt x="29" y="144"/>
                    <a:pt x="29" y="144"/>
                    <a:pt x="29" y="144"/>
                  </a:cubicBezTo>
                  <a:cubicBezTo>
                    <a:pt x="22" y="140"/>
                    <a:pt x="22" y="140"/>
                    <a:pt x="22" y="140"/>
                  </a:cubicBezTo>
                  <a:cubicBezTo>
                    <a:pt x="27" y="126"/>
                    <a:pt x="27" y="126"/>
                    <a:pt x="27" y="126"/>
                  </a:cubicBezTo>
                  <a:cubicBezTo>
                    <a:pt x="26" y="124"/>
                    <a:pt x="24" y="123"/>
                    <a:pt x="23" y="121"/>
                  </a:cubicBezTo>
                  <a:cubicBezTo>
                    <a:pt x="9" y="126"/>
                    <a:pt x="9" y="126"/>
                    <a:pt x="9" y="126"/>
                  </a:cubicBezTo>
                  <a:cubicBezTo>
                    <a:pt x="5" y="119"/>
                    <a:pt x="5" y="119"/>
                    <a:pt x="5" y="119"/>
                  </a:cubicBezTo>
                  <a:cubicBezTo>
                    <a:pt x="16" y="110"/>
                    <a:pt x="16" y="110"/>
                    <a:pt x="16" y="110"/>
                  </a:cubicBezTo>
                  <a:cubicBezTo>
                    <a:pt x="15" y="108"/>
                    <a:pt x="15" y="106"/>
                    <a:pt x="15" y="104"/>
                  </a:cubicBezTo>
                  <a:cubicBezTo>
                    <a:pt x="0" y="101"/>
                    <a:pt x="0" y="101"/>
                    <a:pt x="0" y="101"/>
                  </a:cubicBezTo>
                  <a:cubicBezTo>
                    <a:pt x="0" y="93"/>
                    <a:pt x="0" y="93"/>
                    <a:pt x="0" y="93"/>
                  </a:cubicBezTo>
                  <a:cubicBezTo>
                    <a:pt x="15" y="90"/>
                    <a:pt x="15" y="90"/>
                    <a:pt x="15" y="90"/>
                  </a:cubicBezTo>
                  <a:cubicBezTo>
                    <a:pt x="15" y="88"/>
                    <a:pt x="15" y="86"/>
                    <a:pt x="16" y="84"/>
                  </a:cubicBezTo>
                  <a:cubicBezTo>
                    <a:pt x="5" y="75"/>
                    <a:pt x="5" y="75"/>
                    <a:pt x="5" y="75"/>
                  </a:cubicBezTo>
                  <a:cubicBezTo>
                    <a:pt x="9" y="67"/>
                    <a:pt x="9" y="67"/>
                    <a:pt x="9" y="67"/>
                  </a:cubicBezTo>
                  <a:cubicBezTo>
                    <a:pt x="23" y="72"/>
                    <a:pt x="23" y="72"/>
                    <a:pt x="23" y="72"/>
                  </a:cubicBezTo>
                  <a:cubicBezTo>
                    <a:pt x="24" y="71"/>
                    <a:pt x="26" y="69"/>
                    <a:pt x="27" y="68"/>
                  </a:cubicBezTo>
                  <a:cubicBezTo>
                    <a:pt x="22" y="54"/>
                    <a:pt x="22" y="54"/>
                    <a:pt x="22" y="54"/>
                  </a:cubicBezTo>
                  <a:cubicBezTo>
                    <a:pt x="29" y="50"/>
                    <a:pt x="29" y="50"/>
                    <a:pt x="29" y="50"/>
                  </a:cubicBezTo>
                  <a:cubicBezTo>
                    <a:pt x="39" y="61"/>
                    <a:pt x="39" y="61"/>
                    <a:pt x="39" y="61"/>
                  </a:cubicBezTo>
                  <a:cubicBezTo>
                    <a:pt x="41" y="61"/>
                    <a:pt x="43" y="60"/>
                    <a:pt x="45" y="60"/>
                  </a:cubicBezTo>
                  <a:cubicBezTo>
                    <a:pt x="47" y="45"/>
                    <a:pt x="47" y="45"/>
                    <a:pt x="47" y="45"/>
                  </a:cubicBezTo>
                  <a:cubicBezTo>
                    <a:pt x="56" y="45"/>
                    <a:pt x="56" y="45"/>
                    <a:pt x="56" y="45"/>
                  </a:cubicBezTo>
                  <a:cubicBezTo>
                    <a:pt x="58" y="60"/>
                    <a:pt x="58" y="60"/>
                    <a:pt x="58" y="60"/>
                  </a:cubicBezTo>
                  <a:cubicBezTo>
                    <a:pt x="60" y="60"/>
                    <a:pt x="62" y="61"/>
                    <a:pt x="64" y="61"/>
                  </a:cubicBezTo>
                </a:path>
              </a:pathLst>
            </a:custGeom>
            <a:noFill/>
            <a:ln w="12700" cap="rnd">
              <a:solidFill>
                <a:srgbClr val="1A171B"/>
              </a:solidFill>
              <a:prstDash val="solid"/>
              <a:round/>
              <a:headEnd/>
              <a:tailEnd/>
            </a:ln>
          </p:spPr>
          <p:txBody>
            <a:bodyPr vert="horz" wrap="square" lIns="87998" tIns="43999" rIns="87998" bIns="43999" numCol="1" anchor="t" anchorCtr="0" compatLnSpc="1">
              <a:prstTxWarp prst="textNoShape">
                <a:avLst/>
              </a:prstTxWarp>
            </a:bodyPr>
            <a:lstStyle/>
            <a:p>
              <a:endParaRPr lang="en-US" sz="674">
                <a:latin typeface="Arial" pitchFamily="34" charset="0"/>
                <a:cs typeface="Arial" pitchFamily="34" charset="0"/>
              </a:endParaRPr>
            </a:p>
          </p:txBody>
        </p:sp>
        <p:sp>
          <p:nvSpPr>
            <p:cNvPr id="313" name="Oval 120">
              <a:extLst>
                <a:ext uri="{FF2B5EF4-FFF2-40B4-BE49-F238E27FC236}">
                  <a16:creationId xmlns:a16="http://schemas.microsoft.com/office/drawing/2014/main" id="{D3D77B8F-6EAD-4201-8DA3-3F19F5E24613}"/>
                </a:ext>
              </a:extLst>
            </p:cNvPr>
            <p:cNvSpPr>
              <a:spLocks noChangeArrowheads="1"/>
            </p:cNvSpPr>
            <p:nvPr/>
          </p:nvSpPr>
          <p:spPr bwMode="auto">
            <a:xfrm>
              <a:off x="2444751" y="1109663"/>
              <a:ext cx="57150" cy="58738"/>
            </a:xfrm>
            <a:prstGeom prst="ellipse">
              <a:avLst/>
            </a:prstGeom>
            <a:noFill/>
            <a:ln w="12700" cap="rnd">
              <a:solidFill>
                <a:srgbClr val="1A171B"/>
              </a:solidFill>
              <a:prstDash val="solid"/>
              <a:round/>
              <a:headEnd/>
              <a:tailEnd/>
            </a:ln>
          </p:spPr>
          <p:txBody>
            <a:bodyPr vert="horz" wrap="square" lIns="87998" tIns="43999" rIns="87998" bIns="43999" numCol="1" anchor="t" anchorCtr="0" compatLnSpc="1">
              <a:prstTxWarp prst="textNoShape">
                <a:avLst/>
              </a:prstTxWarp>
            </a:bodyPr>
            <a:lstStyle/>
            <a:p>
              <a:endParaRPr lang="en-US" sz="674">
                <a:latin typeface="Arial" pitchFamily="34" charset="0"/>
                <a:cs typeface="Arial" pitchFamily="34" charset="0"/>
              </a:endParaRPr>
            </a:p>
          </p:txBody>
        </p:sp>
        <p:sp>
          <p:nvSpPr>
            <p:cNvPr id="314" name="Oval 121">
              <a:extLst>
                <a:ext uri="{FF2B5EF4-FFF2-40B4-BE49-F238E27FC236}">
                  <a16:creationId xmlns:a16="http://schemas.microsoft.com/office/drawing/2014/main" id="{129D28CC-0038-49D9-B869-455D7CEA2CD3}"/>
                </a:ext>
              </a:extLst>
            </p:cNvPr>
            <p:cNvSpPr>
              <a:spLocks noChangeArrowheads="1"/>
            </p:cNvSpPr>
            <p:nvPr/>
          </p:nvSpPr>
          <p:spPr bwMode="auto">
            <a:xfrm>
              <a:off x="2559051" y="1004888"/>
              <a:ext cx="52388" cy="52388"/>
            </a:xfrm>
            <a:prstGeom prst="ellipse">
              <a:avLst/>
            </a:prstGeom>
            <a:noFill/>
            <a:ln w="12700" cap="rnd">
              <a:solidFill>
                <a:srgbClr val="1A171B"/>
              </a:solidFill>
              <a:prstDash val="solid"/>
              <a:round/>
              <a:headEnd/>
              <a:tailEnd/>
            </a:ln>
          </p:spPr>
          <p:txBody>
            <a:bodyPr vert="horz" wrap="square" lIns="87998" tIns="43999" rIns="87998" bIns="43999" numCol="1" anchor="t" anchorCtr="0" compatLnSpc="1">
              <a:prstTxWarp prst="textNoShape">
                <a:avLst/>
              </a:prstTxWarp>
            </a:bodyPr>
            <a:lstStyle/>
            <a:p>
              <a:endParaRPr lang="en-US" sz="674">
                <a:latin typeface="Arial" pitchFamily="34" charset="0"/>
                <a:cs typeface="Arial" pitchFamily="34" charset="0"/>
              </a:endParaRPr>
            </a:p>
          </p:txBody>
        </p:sp>
      </p:grpSp>
      <p:grpSp>
        <p:nvGrpSpPr>
          <p:cNvPr id="315" name="Groupe 564">
            <a:extLst>
              <a:ext uri="{FF2B5EF4-FFF2-40B4-BE49-F238E27FC236}">
                <a16:creationId xmlns:a16="http://schemas.microsoft.com/office/drawing/2014/main" id="{B6037572-60D5-4F73-8D14-CAE42F724044}"/>
              </a:ext>
            </a:extLst>
          </p:cNvPr>
          <p:cNvGrpSpPr/>
          <p:nvPr/>
        </p:nvGrpSpPr>
        <p:grpSpPr>
          <a:xfrm>
            <a:off x="6266348" y="4255257"/>
            <a:ext cx="383158" cy="337326"/>
            <a:chOff x="2917826" y="947738"/>
            <a:chExt cx="331788" cy="292101"/>
          </a:xfrm>
        </p:grpSpPr>
        <p:sp>
          <p:nvSpPr>
            <p:cNvPr id="316" name="Freeform 122">
              <a:extLst>
                <a:ext uri="{FF2B5EF4-FFF2-40B4-BE49-F238E27FC236}">
                  <a16:creationId xmlns:a16="http://schemas.microsoft.com/office/drawing/2014/main" id="{EB3269E4-98F6-406C-ABEC-20B533334EE2}"/>
                </a:ext>
              </a:extLst>
            </p:cNvPr>
            <p:cNvSpPr>
              <a:spLocks/>
            </p:cNvSpPr>
            <p:nvPr/>
          </p:nvSpPr>
          <p:spPr bwMode="auto">
            <a:xfrm>
              <a:off x="2917826" y="947738"/>
              <a:ext cx="293688" cy="290513"/>
            </a:xfrm>
            <a:custGeom>
              <a:avLst/>
              <a:gdLst/>
              <a:ahLst/>
              <a:cxnLst>
                <a:cxn ang="0">
                  <a:pos x="114" y="70"/>
                </a:cxn>
                <a:cxn ang="0">
                  <a:pos x="119" y="68"/>
                </a:cxn>
                <a:cxn ang="0">
                  <a:pos x="136" y="76"/>
                </a:cxn>
                <a:cxn ang="0">
                  <a:pos x="133" y="57"/>
                </a:cxn>
                <a:cxn ang="0">
                  <a:pos x="151" y="51"/>
                </a:cxn>
                <a:cxn ang="0">
                  <a:pos x="137" y="39"/>
                </a:cxn>
                <a:cxn ang="0">
                  <a:pos x="148" y="23"/>
                </a:cxn>
                <a:cxn ang="0">
                  <a:pos x="129" y="22"/>
                </a:cxn>
                <a:cxn ang="0">
                  <a:pos x="126" y="3"/>
                </a:cxn>
                <a:cxn ang="0">
                  <a:pos x="112" y="15"/>
                </a:cxn>
                <a:cxn ang="0">
                  <a:pos x="97" y="2"/>
                </a:cxn>
                <a:cxn ang="0">
                  <a:pos x="94" y="21"/>
                </a:cxn>
                <a:cxn ang="0">
                  <a:pos x="75" y="20"/>
                </a:cxn>
                <a:cxn ang="0">
                  <a:pos x="84" y="36"/>
                </a:cxn>
                <a:cxn ang="0">
                  <a:pos x="69" y="48"/>
                </a:cxn>
                <a:cxn ang="0">
                  <a:pos x="86" y="55"/>
                </a:cxn>
                <a:cxn ang="0">
                  <a:pos x="81" y="73"/>
                </a:cxn>
                <a:cxn ang="0">
                  <a:pos x="99" y="75"/>
                </a:cxn>
                <a:cxn ang="0">
                  <a:pos x="89" y="91"/>
                </a:cxn>
                <a:cxn ang="0">
                  <a:pos x="104" y="102"/>
                </a:cxn>
                <a:cxn ang="0">
                  <a:pos x="88" y="110"/>
                </a:cxn>
                <a:cxn ang="0">
                  <a:pos x="95" y="127"/>
                </a:cxn>
                <a:cxn ang="0">
                  <a:pos x="77" y="126"/>
                </a:cxn>
                <a:cxn ang="0">
                  <a:pos x="74" y="145"/>
                </a:cxn>
                <a:cxn ang="0">
                  <a:pos x="59" y="135"/>
                </a:cxn>
                <a:cxn ang="0">
                  <a:pos x="48" y="150"/>
                </a:cxn>
                <a:cxn ang="0">
                  <a:pos x="39" y="133"/>
                </a:cxn>
                <a:cxn ang="0">
                  <a:pos x="23" y="140"/>
                </a:cxn>
                <a:cxn ang="0">
                  <a:pos x="23" y="122"/>
                </a:cxn>
                <a:cxn ang="0">
                  <a:pos x="5" y="120"/>
                </a:cxn>
                <a:cxn ang="0">
                  <a:pos x="15" y="104"/>
                </a:cxn>
                <a:cxn ang="0">
                  <a:pos x="0" y="93"/>
                </a:cxn>
                <a:cxn ang="0">
                  <a:pos x="17" y="85"/>
                </a:cxn>
                <a:cxn ang="0">
                  <a:pos x="9" y="68"/>
                </a:cxn>
                <a:cxn ang="0">
                  <a:pos x="28" y="69"/>
                </a:cxn>
                <a:cxn ang="0">
                  <a:pos x="30" y="51"/>
                </a:cxn>
                <a:cxn ang="0">
                  <a:pos x="45" y="60"/>
                </a:cxn>
                <a:cxn ang="0">
                  <a:pos x="56" y="46"/>
                </a:cxn>
                <a:cxn ang="0">
                  <a:pos x="65" y="62"/>
                </a:cxn>
              </a:cxnLst>
              <a:rect l="0" t="0" r="r" b="b"/>
              <a:pathLst>
                <a:path w="151" h="150">
                  <a:moveTo>
                    <a:pt x="109" y="84"/>
                  </a:moveTo>
                  <a:cubicBezTo>
                    <a:pt x="114" y="70"/>
                    <a:pt x="114" y="70"/>
                    <a:pt x="114" y="70"/>
                  </a:cubicBezTo>
                  <a:cubicBezTo>
                    <a:pt x="114" y="69"/>
                    <a:pt x="115" y="69"/>
                    <a:pt x="116" y="69"/>
                  </a:cubicBezTo>
                  <a:cubicBezTo>
                    <a:pt x="117" y="69"/>
                    <a:pt x="118" y="69"/>
                    <a:pt x="119" y="68"/>
                  </a:cubicBezTo>
                  <a:cubicBezTo>
                    <a:pt x="129" y="80"/>
                    <a:pt x="129" y="80"/>
                    <a:pt x="129" y="80"/>
                  </a:cubicBezTo>
                  <a:cubicBezTo>
                    <a:pt x="136" y="76"/>
                    <a:pt x="136" y="76"/>
                    <a:pt x="136" y="76"/>
                  </a:cubicBezTo>
                  <a:cubicBezTo>
                    <a:pt x="130" y="61"/>
                    <a:pt x="130" y="61"/>
                    <a:pt x="130" y="61"/>
                  </a:cubicBezTo>
                  <a:cubicBezTo>
                    <a:pt x="131" y="60"/>
                    <a:pt x="132" y="58"/>
                    <a:pt x="133" y="57"/>
                  </a:cubicBezTo>
                  <a:cubicBezTo>
                    <a:pt x="149" y="59"/>
                    <a:pt x="149" y="59"/>
                    <a:pt x="149" y="59"/>
                  </a:cubicBezTo>
                  <a:cubicBezTo>
                    <a:pt x="151" y="51"/>
                    <a:pt x="151" y="51"/>
                    <a:pt x="151" y="51"/>
                  </a:cubicBezTo>
                  <a:cubicBezTo>
                    <a:pt x="138" y="44"/>
                    <a:pt x="138" y="44"/>
                    <a:pt x="138" y="44"/>
                  </a:cubicBezTo>
                  <a:cubicBezTo>
                    <a:pt x="138" y="42"/>
                    <a:pt x="138" y="40"/>
                    <a:pt x="137" y="39"/>
                  </a:cubicBezTo>
                  <a:cubicBezTo>
                    <a:pt x="151" y="30"/>
                    <a:pt x="151" y="30"/>
                    <a:pt x="151" y="30"/>
                  </a:cubicBezTo>
                  <a:cubicBezTo>
                    <a:pt x="148" y="23"/>
                    <a:pt x="148" y="23"/>
                    <a:pt x="148" y="23"/>
                  </a:cubicBezTo>
                  <a:cubicBezTo>
                    <a:pt x="132" y="26"/>
                    <a:pt x="132" y="26"/>
                    <a:pt x="132" y="26"/>
                  </a:cubicBezTo>
                  <a:cubicBezTo>
                    <a:pt x="131" y="24"/>
                    <a:pt x="130" y="23"/>
                    <a:pt x="129" y="22"/>
                  </a:cubicBezTo>
                  <a:cubicBezTo>
                    <a:pt x="134" y="7"/>
                    <a:pt x="134" y="7"/>
                    <a:pt x="134" y="7"/>
                  </a:cubicBezTo>
                  <a:cubicBezTo>
                    <a:pt x="126" y="3"/>
                    <a:pt x="126" y="3"/>
                    <a:pt x="126" y="3"/>
                  </a:cubicBezTo>
                  <a:cubicBezTo>
                    <a:pt x="117" y="16"/>
                    <a:pt x="117" y="16"/>
                    <a:pt x="117" y="16"/>
                  </a:cubicBezTo>
                  <a:cubicBezTo>
                    <a:pt x="115" y="15"/>
                    <a:pt x="113" y="15"/>
                    <a:pt x="112" y="15"/>
                  </a:cubicBezTo>
                  <a:cubicBezTo>
                    <a:pt x="106" y="0"/>
                    <a:pt x="106" y="0"/>
                    <a:pt x="106" y="0"/>
                  </a:cubicBezTo>
                  <a:cubicBezTo>
                    <a:pt x="97" y="2"/>
                    <a:pt x="97" y="2"/>
                    <a:pt x="97" y="2"/>
                  </a:cubicBezTo>
                  <a:cubicBezTo>
                    <a:pt x="98" y="18"/>
                    <a:pt x="98" y="18"/>
                    <a:pt x="98" y="18"/>
                  </a:cubicBezTo>
                  <a:cubicBezTo>
                    <a:pt x="96" y="19"/>
                    <a:pt x="95" y="19"/>
                    <a:pt x="94" y="21"/>
                  </a:cubicBezTo>
                  <a:cubicBezTo>
                    <a:pt x="80" y="13"/>
                    <a:pt x="80" y="13"/>
                    <a:pt x="80" y="13"/>
                  </a:cubicBezTo>
                  <a:cubicBezTo>
                    <a:pt x="75" y="20"/>
                    <a:pt x="75" y="20"/>
                    <a:pt x="75" y="20"/>
                  </a:cubicBezTo>
                  <a:cubicBezTo>
                    <a:pt x="85" y="31"/>
                    <a:pt x="85" y="31"/>
                    <a:pt x="85" y="31"/>
                  </a:cubicBezTo>
                  <a:cubicBezTo>
                    <a:pt x="84" y="33"/>
                    <a:pt x="84" y="35"/>
                    <a:pt x="84" y="36"/>
                  </a:cubicBezTo>
                  <a:cubicBezTo>
                    <a:pt x="68" y="40"/>
                    <a:pt x="68" y="40"/>
                    <a:pt x="68" y="40"/>
                  </a:cubicBezTo>
                  <a:cubicBezTo>
                    <a:pt x="69" y="48"/>
                    <a:pt x="69" y="48"/>
                    <a:pt x="69" y="48"/>
                  </a:cubicBezTo>
                  <a:cubicBezTo>
                    <a:pt x="84" y="50"/>
                    <a:pt x="84" y="50"/>
                    <a:pt x="84" y="50"/>
                  </a:cubicBezTo>
                  <a:cubicBezTo>
                    <a:pt x="85" y="52"/>
                    <a:pt x="85" y="53"/>
                    <a:pt x="86" y="55"/>
                  </a:cubicBezTo>
                  <a:cubicBezTo>
                    <a:pt x="77" y="68"/>
                    <a:pt x="77" y="68"/>
                    <a:pt x="77" y="68"/>
                  </a:cubicBezTo>
                  <a:cubicBezTo>
                    <a:pt x="81" y="73"/>
                    <a:pt x="81" y="73"/>
                    <a:pt x="81" y="73"/>
                  </a:cubicBezTo>
                  <a:cubicBezTo>
                    <a:pt x="95" y="68"/>
                    <a:pt x="95" y="68"/>
                    <a:pt x="95" y="68"/>
                  </a:cubicBezTo>
                  <a:cubicBezTo>
                    <a:pt x="99" y="75"/>
                    <a:pt x="99" y="75"/>
                    <a:pt x="99" y="75"/>
                  </a:cubicBezTo>
                  <a:cubicBezTo>
                    <a:pt x="88" y="85"/>
                    <a:pt x="88" y="85"/>
                    <a:pt x="88" y="85"/>
                  </a:cubicBezTo>
                  <a:cubicBezTo>
                    <a:pt x="88" y="87"/>
                    <a:pt x="89" y="89"/>
                    <a:pt x="89" y="91"/>
                  </a:cubicBezTo>
                  <a:cubicBezTo>
                    <a:pt x="104" y="93"/>
                    <a:pt x="104" y="93"/>
                    <a:pt x="104" y="93"/>
                  </a:cubicBezTo>
                  <a:cubicBezTo>
                    <a:pt x="104" y="102"/>
                    <a:pt x="104" y="102"/>
                    <a:pt x="104" y="102"/>
                  </a:cubicBezTo>
                  <a:cubicBezTo>
                    <a:pt x="89" y="104"/>
                    <a:pt x="89" y="104"/>
                    <a:pt x="89" y="104"/>
                  </a:cubicBezTo>
                  <a:cubicBezTo>
                    <a:pt x="89" y="106"/>
                    <a:pt x="88" y="108"/>
                    <a:pt x="88" y="110"/>
                  </a:cubicBezTo>
                  <a:cubicBezTo>
                    <a:pt x="99" y="120"/>
                    <a:pt x="99" y="120"/>
                    <a:pt x="99" y="120"/>
                  </a:cubicBezTo>
                  <a:cubicBezTo>
                    <a:pt x="95" y="127"/>
                    <a:pt x="95" y="127"/>
                    <a:pt x="95" y="127"/>
                  </a:cubicBezTo>
                  <a:cubicBezTo>
                    <a:pt x="81" y="122"/>
                    <a:pt x="81" y="122"/>
                    <a:pt x="81" y="122"/>
                  </a:cubicBezTo>
                  <a:cubicBezTo>
                    <a:pt x="80" y="124"/>
                    <a:pt x="78" y="125"/>
                    <a:pt x="77" y="126"/>
                  </a:cubicBezTo>
                  <a:cubicBezTo>
                    <a:pt x="82" y="141"/>
                    <a:pt x="82" y="141"/>
                    <a:pt x="82" y="141"/>
                  </a:cubicBezTo>
                  <a:cubicBezTo>
                    <a:pt x="74" y="145"/>
                    <a:pt x="74" y="145"/>
                    <a:pt x="74" y="145"/>
                  </a:cubicBezTo>
                  <a:cubicBezTo>
                    <a:pt x="65" y="133"/>
                    <a:pt x="65" y="133"/>
                    <a:pt x="65" y="133"/>
                  </a:cubicBezTo>
                  <a:cubicBezTo>
                    <a:pt x="63" y="134"/>
                    <a:pt x="61" y="134"/>
                    <a:pt x="59" y="135"/>
                  </a:cubicBezTo>
                  <a:cubicBezTo>
                    <a:pt x="56" y="150"/>
                    <a:pt x="56" y="150"/>
                    <a:pt x="56" y="150"/>
                  </a:cubicBezTo>
                  <a:cubicBezTo>
                    <a:pt x="48" y="150"/>
                    <a:pt x="48" y="150"/>
                    <a:pt x="48" y="150"/>
                  </a:cubicBezTo>
                  <a:cubicBezTo>
                    <a:pt x="45" y="135"/>
                    <a:pt x="45" y="135"/>
                    <a:pt x="45" y="135"/>
                  </a:cubicBezTo>
                  <a:cubicBezTo>
                    <a:pt x="43" y="134"/>
                    <a:pt x="41" y="134"/>
                    <a:pt x="39" y="133"/>
                  </a:cubicBezTo>
                  <a:cubicBezTo>
                    <a:pt x="30" y="145"/>
                    <a:pt x="30" y="145"/>
                    <a:pt x="30" y="145"/>
                  </a:cubicBezTo>
                  <a:cubicBezTo>
                    <a:pt x="23" y="140"/>
                    <a:pt x="23" y="140"/>
                    <a:pt x="23" y="140"/>
                  </a:cubicBezTo>
                  <a:cubicBezTo>
                    <a:pt x="28" y="126"/>
                    <a:pt x="28" y="126"/>
                    <a:pt x="28" y="126"/>
                  </a:cubicBezTo>
                  <a:cubicBezTo>
                    <a:pt x="26" y="125"/>
                    <a:pt x="25" y="124"/>
                    <a:pt x="23" y="122"/>
                  </a:cubicBezTo>
                  <a:cubicBezTo>
                    <a:pt x="9" y="127"/>
                    <a:pt x="9" y="127"/>
                    <a:pt x="9" y="127"/>
                  </a:cubicBezTo>
                  <a:cubicBezTo>
                    <a:pt x="5" y="120"/>
                    <a:pt x="5" y="120"/>
                    <a:pt x="5" y="120"/>
                  </a:cubicBezTo>
                  <a:cubicBezTo>
                    <a:pt x="17" y="110"/>
                    <a:pt x="17" y="110"/>
                    <a:pt x="17" y="110"/>
                  </a:cubicBezTo>
                  <a:cubicBezTo>
                    <a:pt x="16" y="108"/>
                    <a:pt x="15" y="106"/>
                    <a:pt x="15" y="104"/>
                  </a:cubicBezTo>
                  <a:cubicBezTo>
                    <a:pt x="0" y="102"/>
                    <a:pt x="0" y="102"/>
                    <a:pt x="0" y="102"/>
                  </a:cubicBezTo>
                  <a:cubicBezTo>
                    <a:pt x="0" y="93"/>
                    <a:pt x="0" y="93"/>
                    <a:pt x="0" y="93"/>
                  </a:cubicBezTo>
                  <a:cubicBezTo>
                    <a:pt x="15" y="91"/>
                    <a:pt x="15" y="91"/>
                    <a:pt x="15" y="91"/>
                  </a:cubicBezTo>
                  <a:cubicBezTo>
                    <a:pt x="15" y="89"/>
                    <a:pt x="16" y="87"/>
                    <a:pt x="17" y="85"/>
                  </a:cubicBezTo>
                  <a:cubicBezTo>
                    <a:pt x="5" y="75"/>
                    <a:pt x="5" y="75"/>
                    <a:pt x="5" y="75"/>
                  </a:cubicBezTo>
                  <a:cubicBezTo>
                    <a:pt x="9" y="68"/>
                    <a:pt x="9" y="68"/>
                    <a:pt x="9" y="68"/>
                  </a:cubicBezTo>
                  <a:cubicBezTo>
                    <a:pt x="23" y="73"/>
                    <a:pt x="23" y="73"/>
                    <a:pt x="23" y="73"/>
                  </a:cubicBezTo>
                  <a:cubicBezTo>
                    <a:pt x="25" y="72"/>
                    <a:pt x="26" y="70"/>
                    <a:pt x="28" y="69"/>
                  </a:cubicBezTo>
                  <a:cubicBezTo>
                    <a:pt x="23" y="55"/>
                    <a:pt x="23" y="55"/>
                    <a:pt x="23" y="55"/>
                  </a:cubicBezTo>
                  <a:cubicBezTo>
                    <a:pt x="30" y="51"/>
                    <a:pt x="30" y="51"/>
                    <a:pt x="30" y="51"/>
                  </a:cubicBezTo>
                  <a:cubicBezTo>
                    <a:pt x="39" y="62"/>
                    <a:pt x="39" y="62"/>
                    <a:pt x="39" y="62"/>
                  </a:cubicBezTo>
                  <a:cubicBezTo>
                    <a:pt x="41" y="61"/>
                    <a:pt x="43" y="61"/>
                    <a:pt x="45" y="60"/>
                  </a:cubicBezTo>
                  <a:cubicBezTo>
                    <a:pt x="48" y="46"/>
                    <a:pt x="48" y="46"/>
                    <a:pt x="48" y="46"/>
                  </a:cubicBezTo>
                  <a:cubicBezTo>
                    <a:pt x="56" y="46"/>
                    <a:pt x="56" y="46"/>
                    <a:pt x="56" y="46"/>
                  </a:cubicBezTo>
                  <a:cubicBezTo>
                    <a:pt x="59" y="60"/>
                    <a:pt x="59" y="60"/>
                    <a:pt x="59" y="60"/>
                  </a:cubicBezTo>
                  <a:cubicBezTo>
                    <a:pt x="61" y="61"/>
                    <a:pt x="63" y="61"/>
                    <a:pt x="65" y="62"/>
                  </a:cubicBezTo>
                </a:path>
              </a:pathLst>
            </a:custGeom>
            <a:noFill/>
            <a:ln w="12700" cap="rnd">
              <a:solidFill>
                <a:srgbClr val="1A171B"/>
              </a:solidFill>
              <a:prstDash val="solid"/>
              <a:round/>
              <a:headEnd/>
              <a:tailEnd/>
            </a:ln>
          </p:spPr>
          <p:txBody>
            <a:bodyPr vert="horz" wrap="square" lIns="87998" tIns="43999" rIns="87998" bIns="43999" numCol="1" anchor="t" anchorCtr="0" compatLnSpc="1">
              <a:prstTxWarp prst="textNoShape">
                <a:avLst/>
              </a:prstTxWarp>
            </a:bodyPr>
            <a:lstStyle/>
            <a:p>
              <a:endParaRPr lang="en-US" sz="674">
                <a:latin typeface="Arial" pitchFamily="34" charset="0"/>
                <a:cs typeface="Arial" pitchFamily="34" charset="0"/>
              </a:endParaRPr>
            </a:p>
          </p:txBody>
        </p:sp>
        <p:sp>
          <p:nvSpPr>
            <p:cNvPr id="317" name="Oval 123">
              <a:extLst>
                <a:ext uri="{FF2B5EF4-FFF2-40B4-BE49-F238E27FC236}">
                  <a16:creationId xmlns:a16="http://schemas.microsoft.com/office/drawing/2014/main" id="{C1BAE476-2432-47E1-B16A-412A7DFE4853}"/>
                </a:ext>
              </a:extLst>
            </p:cNvPr>
            <p:cNvSpPr>
              <a:spLocks noChangeArrowheads="1"/>
            </p:cNvSpPr>
            <p:nvPr/>
          </p:nvSpPr>
          <p:spPr bwMode="auto">
            <a:xfrm>
              <a:off x="2990851" y="1108076"/>
              <a:ext cx="57150" cy="58738"/>
            </a:xfrm>
            <a:prstGeom prst="ellipse">
              <a:avLst/>
            </a:prstGeom>
            <a:noFill/>
            <a:ln w="12700" cap="rnd">
              <a:solidFill>
                <a:srgbClr val="1A171B"/>
              </a:solidFill>
              <a:prstDash val="solid"/>
              <a:round/>
              <a:headEnd/>
              <a:tailEnd/>
            </a:ln>
          </p:spPr>
          <p:txBody>
            <a:bodyPr vert="horz" wrap="square" lIns="87998" tIns="43999" rIns="87998" bIns="43999" numCol="1" anchor="t" anchorCtr="0" compatLnSpc="1">
              <a:prstTxWarp prst="textNoShape">
                <a:avLst/>
              </a:prstTxWarp>
            </a:bodyPr>
            <a:lstStyle/>
            <a:p>
              <a:endParaRPr lang="en-US" sz="674">
                <a:latin typeface="Arial" pitchFamily="34" charset="0"/>
                <a:cs typeface="Arial" pitchFamily="34" charset="0"/>
              </a:endParaRPr>
            </a:p>
          </p:txBody>
        </p:sp>
        <p:sp>
          <p:nvSpPr>
            <p:cNvPr id="318" name="Oval 124">
              <a:extLst>
                <a:ext uri="{FF2B5EF4-FFF2-40B4-BE49-F238E27FC236}">
                  <a16:creationId xmlns:a16="http://schemas.microsoft.com/office/drawing/2014/main" id="{602139AC-AEDA-47B5-8741-50B7282DDF0C}"/>
                </a:ext>
              </a:extLst>
            </p:cNvPr>
            <p:cNvSpPr>
              <a:spLocks noChangeArrowheads="1"/>
            </p:cNvSpPr>
            <p:nvPr/>
          </p:nvSpPr>
          <p:spPr bwMode="auto">
            <a:xfrm>
              <a:off x="3105151" y="1003301"/>
              <a:ext cx="53975" cy="52388"/>
            </a:xfrm>
            <a:prstGeom prst="ellipse">
              <a:avLst/>
            </a:prstGeom>
            <a:noFill/>
            <a:ln w="12700" cap="rnd">
              <a:solidFill>
                <a:srgbClr val="1A171B"/>
              </a:solidFill>
              <a:prstDash val="solid"/>
              <a:round/>
              <a:headEnd/>
              <a:tailEnd/>
            </a:ln>
          </p:spPr>
          <p:txBody>
            <a:bodyPr vert="horz" wrap="square" lIns="87998" tIns="43999" rIns="87998" bIns="43999" numCol="1" anchor="t" anchorCtr="0" compatLnSpc="1">
              <a:prstTxWarp prst="textNoShape">
                <a:avLst/>
              </a:prstTxWarp>
            </a:bodyPr>
            <a:lstStyle/>
            <a:p>
              <a:endParaRPr lang="en-US" sz="674">
                <a:latin typeface="Arial" pitchFamily="34" charset="0"/>
                <a:cs typeface="Arial" pitchFamily="34" charset="0"/>
              </a:endParaRPr>
            </a:p>
          </p:txBody>
        </p:sp>
        <p:sp>
          <p:nvSpPr>
            <p:cNvPr id="319" name="Freeform 125">
              <a:extLst>
                <a:ext uri="{FF2B5EF4-FFF2-40B4-BE49-F238E27FC236}">
                  <a16:creationId xmlns:a16="http://schemas.microsoft.com/office/drawing/2014/main" id="{2291C0A5-7B8B-45F2-8861-747555D98980}"/>
                </a:ext>
              </a:extLst>
            </p:cNvPr>
            <p:cNvSpPr>
              <a:spLocks/>
            </p:cNvSpPr>
            <p:nvPr/>
          </p:nvSpPr>
          <p:spPr bwMode="auto">
            <a:xfrm>
              <a:off x="3121026" y="1111251"/>
              <a:ext cx="128588" cy="128588"/>
            </a:xfrm>
            <a:custGeom>
              <a:avLst/>
              <a:gdLst/>
              <a:ahLst/>
              <a:cxnLst>
                <a:cxn ang="0">
                  <a:pos x="3" y="1"/>
                </a:cxn>
                <a:cxn ang="0">
                  <a:pos x="12" y="8"/>
                </a:cxn>
                <a:cxn ang="0">
                  <a:pos x="18" y="0"/>
                </a:cxn>
                <a:cxn ang="0">
                  <a:pos x="21" y="0"/>
                </a:cxn>
                <a:cxn ang="0">
                  <a:pos x="26" y="9"/>
                </a:cxn>
                <a:cxn ang="0">
                  <a:pos x="30" y="9"/>
                </a:cxn>
                <a:cxn ang="0">
                  <a:pos x="32" y="0"/>
                </a:cxn>
                <a:cxn ang="0">
                  <a:pos x="37" y="0"/>
                </a:cxn>
                <a:cxn ang="0">
                  <a:pos x="38" y="9"/>
                </a:cxn>
                <a:cxn ang="0">
                  <a:pos x="42" y="10"/>
                </a:cxn>
                <a:cxn ang="0">
                  <a:pos x="48" y="3"/>
                </a:cxn>
                <a:cxn ang="0">
                  <a:pos x="53" y="6"/>
                </a:cxn>
                <a:cxn ang="0">
                  <a:pos x="49" y="15"/>
                </a:cxn>
                <a:cxn ang="0">
                  <a:pos x="52" y="18"/>
                </a:cxn>
                <a:cxn ang="0">
                  <a:pos x="61" y="15"/>
                </a:cxn>
                <a:cxn ang="0">
                  <a:pos x="64" y="19"/>
                </a:cxn>
                <a:cxn ang="0">
                  <a:pos x="56" y="25"/>
                </a:cxn>
                <a:cxn ang="0">
                  <a:pos x="57" y="29"/>
                </a:cxn>
                <a:cxn ang="0">
                  <a:pos x="66" y="31"/>
                </a:cxn>
                <a:cxn ang="0">
                  <a:pos x="66" y="36"/>
                </a:cxn>
                <a:cxn ang="0">
                  <a:pos x="57" y="38"/>
                </a:cxn>
                <a:cxn ang="0">
                  <a:pos x="56" y="41"/>
                </a:cxn>
                <a:cxn ang="0">
                  <a:pos x="63" y="48"/>
                </a:cxn>
                <a:cxn ang="0">
                  <a:pos x="60" y="52"/>
                </a:cxn>
                <a:cxn ang="0">
                  <a:pos x="51" y="49"/>
                </a:cxn>
                <a:cxn ang="0">
                  <a:pos x="49" y="51"/>
                </a:cxn>
                <a:cxn ang="0">
                  <a:pos x="52" y="60"/>
                </a:cxn>
                <a:cxn ang="0">
                  <a:pos x="47" y="63"/>
                </a:cxn>
                <a:cxn ang="0">
                  <a:pos x="41" y="56"/>
                </a:cxn>
                <a:cxn ang="0">
                  <a:pos x="37" y="56"/>
                </a:cxn>
                <a:cxn ang="0">
                  <a:pos x="35" y="66"/>
                </a:cxn>
                <a:cxn ang="0">
                  <a:pos x="30" y="66"/>
                </a:cxn>
                <a:cxn ang="0">
                  <a:pos x="29" y="56"/>
                </a:cxn>
                <a:cxn ang="0">
                  <a:pos x="25" y="55"/>
                </a:cxn>
                <a:cxn ang="0">
                  <a:pos x="19" y="62"/>
                </a:cxn>
                <a:cxn ang="0">
                  <a:pos x="14" y="60"/>
                </a:cxn>
                <a:cxn ang="0">
                  <a:pos x="17" y="51"/>
                </a:cxn>
                <a:cxn ang="0">
                  <a:pos x="15" y="48"/>
                </a:cxn>
                <a:cxn ang="0">
                  <a:pos x="6" y="51"/>
                </a:cxn>
                <a:cxn ang="0">
                  <a:pos x="3" y="46"/>
                </a:cxn>
                <a:cxn ang="0">
                  <a:pos x="11" y="40"/>
                </a:cxn>
                <a:cxn ang="0">
                  <a:pos x="10" y="37"/>
                </a:cxn>
                <a:cxn ang="0">
                  <a:pos x="0" y="35"/>
                </a:cxn>
                <a:cxn ang="0">
                  <a:pos x="1" y="29"/>
                </a:cxn>
                <a:cxn ang="0">
                  <a:pos x="10" y="28"/>
                </a:cxn>
                <a:cxn ang="0">
                  <a:pos x="11" y="24"/>
                </a:cxn>
                <a:cxn ang="0">
                  <a:pos x="4" y="18"/>
                </a:cxn>
                <a:cxn ang="0">
                  <a:pos x="7" y="13"/>
                </a:cxn>
                <a:cxn ang="0">
                  <a:pos x="16" y="17"/>
                </a:cxn>
                <a:cxn ang="0">
                  <a:pos x="18" y="14"/>
                </a:cxn>
              </a:cxnLst>
              <a:rect l="0" t="0" r="r" b="b"/>
              <a:pathLst>
                <a:path w="66" h="66">
                  <a:moveTo>
                    <a:pt x="3" y="1"/>
                  </a:moveTo>
                  <a:cubicBezTo>
                    <a:pt x="12" y="8"/>
                    <a:pt x="12" y="8"/>
                    <a:pt x="12" y="8"/>
                  </a:cubicBezTo>
                  <a:cubicBezTo>
                    <a:pt x="18" y="0"/>
                    <a:pt x="18" y="0"/>
                    <a:pt x="18" y="0"/>
                  </a:cubicBezTo>
                  <a:cubicBezTo>
                    <a:pt x="19" y="0"/>
                    <a:pt x="20" y="0"/>
                    <a:pt x="21" y="0"/>
                  </a:cubicBezTo>
                  <a:cubicBezTo>
                    <a:pt x="26" y="9"/>
                    <a:pt x="26" y="9"/>
                    <a:pt x="26" y="9"/>
                  </a:cubicBezTo>
                  <a:cubicBezTo>
                    <a:pt x="30" y="9"/>
                    <a:pt x="30" y="9"/>
                    <a:pt x="30" y="9"/>
                  </a:cubicBezTo>
                  <a:cubicBezTo>
                    <a:pt x="32" y="0"/>
                    <a:pt x="32" y="0"/>
                    <a:pt x="32" y="0"/>
                  </a:cubicBezTo>
                  <a:cubicBezTo>
                    <a:pt x="37" y="0"/>
                    <a:pt x="37" y="0"/>
                    <a:pt x="37" y="0"/>
                  </a:cubicBezTo>
                  <a:cubicBezTo>
                    <a:pt x="38" y="9"/>
                    <a:pt x="38" y="9"/>
                    <a:pt x="38" y="9"/>
                  </a:cubicBezTo>
                  <a:cubicBezTo>
                    <a:pt x="40" y="10"/>
                    <a:pt x="41" y="10"/>
                    <a:pt x="42" y="10"/>
                  </a:cubicBezTo>
                  <a:cubicBezTo>
                    <a:pt x="48" y="3"/>
                    <a:pt x="48" y="3"/>
                    <a:pt x="48" y="3"/>
                  </a:cubicBezTo>
                  <a:cubicBezTo>
                    <a:pt x="53" y="6"/>
                    <a:pt x="53" y="6"/>
                    <a:pt x="53" y="6"/>
                  </a:cubicBezTo>
                  <a:cubicBezTo>
                    <a:pt x="49" y="15"/>
                    <a:pt x="49" y="15"/>
                    <a:pt x="49" y="15"/>
                  </a:cubicBezTo>
                  <a:cubicBezTo>
                    <a:pt x="50" y="16"/>
                    <a:pt x="51" y="17"/>
                    <a:pt x="52" y="18"/>
                  </a:cubicBezTo>
                  <a:cubicBezTo>
                    <a:pt x="61" y="15"/>
                    <a:pt x="61" y="15"/>
                    <a:pt x="61" y="15"/>
                  </a:cubicBezTo>
                  <a:cubicBezTo>
                    <a:pt x="64" y="19"/>
                    <a:pt x="64" y="19"/>
                    <a:pt x="64" y="19"/>
                  </a:cubicBezTo>
                  <a:cubicBezTo>
                    <a:pt x="56" y="25"/>
                    <a:pt x="56" y="25"/>
                    <a:pt x="56" y="25"/>
                  </a:cubicBezTo>
                  <a:cubicBezTo>
                    <a:pt x="57" y="27"/>
                    <a:pt x="57" y="28"/>
                    <a:pt x="57" y="29"/>
                  </a:cubicBezTo>
                  <a:cubicBezTo>
                    <a:pt x="66" y="31"/>
                    <a:pt x="66" y="31"/>
                    <a:pt x="66" y="31"/>
                  </a:cubicBezTo>
                  <a:cubicBezTo>
                    <a:pt x="66" y="36"/>
                    <a:pt x="66" y="36"/>
                    <a:pt x="66" y="36"/>
                  </a:cubicBezTo>
                  <a:cubicBezTo>
                    <a:pt x="57" y="38"/>
                    <a:pt x="57" y="38"/>
                    <a:pt x="57" y="38"/>
                  </a:cubicBezTo>
                  <a:cubicBezTo>
                    <a:pt x="57" y="39"/>
                    <a:pt x="56" y="40"/>
                    <a:pt x="56" y="41"/>
                  </a:cubicBezTo>
                  <a:cubicBezTo>
                    <a:pt x="63" y="48"/>
                    <a:pt x="63" y="48"/>
                    <a:pt x="63" y="48"/>
                  </a:cubicBezTo>
                  <a:cubicBezTo>
                    <a:pt x="60" y="52"/>
                    <a:pt x="60" y="52"/>
                    <a:pt x="60" y="52"/>
                  </a:cubicBezTo>
                  <a:cubicBezTo>
                    <a:pt x="51" y="49"/>
                    <a:pt x="51" y="49"/>
                    <a:pt x="51" y="49"/>
                  </a:cubicBezTo>
                  <a:cubicBezTo>
                    <a:pt x="50" y="50"/>
                    <a:pt x="49" y="51"/>
                    <a:pt x="49" y="51"/>
                  </a:cubicBezTo>
                  <a:cubicBezTo>
                    <a:pt x="52" y="60"/>
                    <a:pt x="52" y="60"/>
                    <a:pt x="52" y="60"/>
                  </a:cubicBezTo>
                  <a:cubicBezTo>
                    <a:pt x="47" y="63"/>
                    <a:pt x="47" y="63"/>
                    <a:pt x="47" y="63"/>
                  </a:cubicBezTo>
                  <a:cubicBezTo>
                    <a:pt x="41" y="56"/>
                    <a:pt x="41" y="56"/>
                    <a:pt x="41" y="56"/>
                  </a:cubicBezTo>
                  <a:cubicBezTo>
                    <a:pt x="40" y="56"/>
                    <a:pt x="38" y="56"/>
                    <a:pt x="37" y="56"/>
                  </a:cubicBezTo>
                  <a:cubicBezTo>
                    <a:pt x="35" y="66"/>
                    <a:pt x="35" y="66"/>
                    <a:pt x="35" y="66"/>
                  </a:cubicBezTo>
                  <a:cubicBezTo>
                    <a:pt x="30" y="66"/>
                    <a:pt x="30" y="66"/>
                    <a:pt x="30" y="66"/>
                  </a:cubicBezTo>
                  <a:cubicBezTo>
                    <a:pt x="29" y="56"/>
                    <a:pt x="29" y="56"/>
                    <a:pt x="29" y="56"/>
                  </a:cubicBezTo>
                  <a:cubicBezTo>
                    <a:pt x="27" y="56"/>
                    <a:pt x="26" y="56"/>
                    <a:pt x="25" y="55"/>
                  </a:cubicBezTo>
                  <a:cubicBezTo>
                    <a:pt x="19" y="62"/>
                    <a:pt x="19" y="62"/>
                    <a:pt x="19" y="62"/>
                  </a:cubicBezTo>
                  <a:cubicBezTo>
                    <a:pt x="14" y="60"/>
                    <a:pt x="14" y="60"/>
                    <a:pt x="14" y="60"/>
                  </a:cubicBezTo>
                  <a:cubicBezTo>
                    <a:pt x="17" y="51"/>
                    <a:pt x="17" y="51"/>
                    <a:pt x="17" y="51"/>
                  </a:cubicBezTo>
                  <a:cubicBezTo>
                    <a:pt x="16" y="50"/>
                    <a:pt x="16" y="49"/>
                    <a:pt x="15" y="48"/>
                  </a:cubicBezTo>
                  <a:cubicBezTo>
                    <a:pt x="6" y="51"/>
                    <a:pt x="6" y="51"/>
                    <a:pt x="6" y="51"/>
                  </a:cubicBezTo>
                  <a:cubicBezTo>
                    <a:pt x="3" y="46"/>
                    <a:pt x="3" y="46"/>
                    <a:pt x="3" y="46"/>
                  </a:cubicBezTo>
                  <a:cubicBezTo>
                    <a:pt x="11" y="40"/>
                    <a:pt x="11" y="40"/>
                    <a:pt x="11" y="40"/>
                  </a:cubicBezTo>
                  <a:cubicBezTo>
                    <a:pt x="10" y="39"/>
                    <a:pt x="10" y="38"/>
                    <a:pt x="10" y="37"/>
                  </a:cubicBezTo>
                  <a:cubicBezTo>
                    <a:pt x="0" y="35"/>
                    <a:pt x="0" y="35"/>
                    <a:pt x="0" y="35"/>
                  </a:cubicBezTo>
                  <a:cubicBezTo>
                    <a:pt x="1" y="29"/>
                    <a:pt x="1" y="29"/>
                    <a:pt x="1" y="29"/>
                  </a:cubicBezTo>
                  <a:cubicBezTo>
                    <a:pt x="10" y="28"/>
                    <a:pt x="10" y="28"/>
                    <a:pt x="10" y="28"/>
                  </a:cubicBezTo>
                  <a:cubicBezTo>
                    <a:pt x="10" y="27"/>
                    <a:pt x="11" y="25"/>
                    <a:pt x="11" y="24"/>
                  </a:cubicBezTo>
                  <a:cubicBezTo>
                    <a:pt x="4" y="18"/>
                    <a:pt x="4" y="18"/>
                    <a:pt x="4" y="18"/>
                  </a:cubicBezTo>
                  <a:cubicBezTo>
                    <a:pt x="7" y="13"/>
                    <a:pt x="7" y="13"/>
                    <a:pt x="7" y="13"/>
                  </a:cubicBezTo>
                  <a:cubicBezTo>
                    <a:pt x="16" y="17"/>
                    <a:pt x="16" y="17"/>
                    <a:pt x="16" y="17"/>
                  </a:cubicBezTo>
                  <a:cubicBezTo>
                    <a:pt x="16" y="16"/>
                    <a:pt x="17" y="15"/>
                    <a:pt x="18" y="14"/>
                  </a:cubicBezTo>
                </a:path>
              </a:pathLst>
            </a:custGeom>
            <a:noFill/>
            <a:ln w="12700" cap="rnd">
              <a:solidFill>
                <a:srgbClr val="1A171B"/>
              </a:solidFill>
              <a:prstDash val="solid"/>
              <a:round/>
              <a:headEnd/>
              <a:tailEnd/>
            </a:ln>
          </p:spPr>
          <p:txBody>
            <a:bodyPr vert="horz" wrap="square" lIns="87998" tIns="43999" rIns="87998" bIns="43999" numCol="1" anchor="t" anchorCtr="0" compatLnSpc="1">
              <a:prstTxWarp prst="textNoShape">
                <a:avLst/>
              </a:prstTxWarp>
            </a:bodyPr>
            <a:lstStyle/>
            <a:p>
              <a:endParaRPr lang="en-US" sz="674">
                <a:latin typeface="Arial" pitchFamily="34" charset="0"/>
                <a:cs typeface="Arial" pitchFamily="34" charset="0"/>
              </a:endParaRPr>
            </a:p>
          </p:txBody>
        </p:sp>
        <p:sp>
          <p:nvSpPr>
            <p:cNvPr id="320" name="Freeform 126">
              <a:extLst>
                <a:ext uri="{FF2B5EF4-FFF2-40B4-BE49-F238E27FC236}">
                  <a16:creationId xmlns:a16="http://schemas.microsoft.com/office/drawing/2014/main" id="{4DEF4CE4-889D-4011-9E3A-E707222D4AC2}"/>
                </a:ext>
              </a:extLst>
            </p:cNvPr>
            <p:cNvSpPr>
              <a:spLocks/>
            </p:cNvSpPr>
            <p:nvPr/>
          </p:nvSpPr>
          <p:spPr bwMode="auto">
            <a:xfrm>
              <a:off x="3167064" y="1154113"/>
              <a:ext cx="39688" cy="42863"/>
            </a:xfrm>
            <a:custGeom>
              <a:avLst/>
              <a:gdLst/>
              <a:ahLst/>
              <a:cxnLst>
                <a:cxn ang="0">
                  <a:pos x="16" y="3"/>
                </a:cxn>
                <a:cxn ang="0">
                  <a:pos x="18" y="16"/>
                </a:cxn>
                <a:cxn ang="0">
                  <a:pos x="5" y="19"/>
                </a:cxn>
                <a:cxn ang="0">
                  <a:pos x="3" y="6"/>
                </a:cxn>
                <a:cxn ang="0">
                  <a:pos x="16" y="3"/>
                </a:cxn>
              </a:cxnLst>
              <a:rect l="0" t="0" r="r" b="b"/>
              <a:pathLst>
                <a:path w="21" h="22">
                  <a:moveTo>
                    <a:pt x="16" y="3"/>
                  </a:moveTo>
                  <a:cubicBezTo>
                    <a:pt x="20" y="6"/>
                    <a:pt x="21" y="12"/>
                    <a:pt x="18" y="16"/>
                  </a:cubicBezTo>
                  <a:cubicBezTo>
                    <a:pt x="15" y="21"/>
                    <a:pt x="9" y="22"/>
                    <a:pt x="5" y="19"/>
                  </a:cubicBezTo>
                  <a:cubicBezTo>
                    <a:pt x="1" y="16"/>
                    <a:pt x="0" y="10"/>
                    <a:pt x="3" y="6"/>
                  </a:cubicBezTo>
                  <a:cubicBezTo>
                    <a:pt x="5" y="1"/>
                    <a:pt x="11" y="0"/>
                    <a:pt x="16" y="3"/>
                  </a:cubicBezTo>
                  <a:close/>
                </a:path>
              </a:pathLst>
            </a:custGeom>
            <a:noFill/>
            <a:ln w="12700" cap="rnd">
              <a:solidFill>
                <a:srgbClr val="1A171B"/>
              </a:solidFill>
              <a:prstDash val="solid"/>
              <a:round/>
              <a:headEnd/>
              <a:tailEnd/>
            </a:ln>
          </p:spPr>
          <p:txBody>
            <a:bodyPr vert="horz" wrap="square" lIns="87998" tIns="43999" rIns="87998" bIns="43999" numCol="1" anchor="t" anchorCtr="0" compatLnSpc="1">
              <a:prstTxWarp prst="textNoShape">
                <a:avLst/>
              </a:prstTxWarp>
            </a:bodyPr>
            <a:lstStyle/>
            <a:p>
              <a:endParaRPr lang="en-US" sz="674">
                <a:latin typeface="Arial" pitchFamily="34" charset="0"/>
                <a:cs typeface="Arial" pitchFamily="34" charset="0"/>
              </a:endParaRPr>
            </a:p>
          </p:txBody>
        </p:sp>
      </p:grpSp>
      <p:sp>
        <p:nvSpPr>
          <p:cNvPr id="321" name="Freeform 402">
            <a:extLst>
              <a:ext uri="{FF2B5EF4-FFF2-40B4-BE49-F238E27FC236}">
                <a16:creationId xmlns:a16="http://schemas.microsoft.com/office/drawing/2014/main" id="{6BE96754-5AED-4E58-8AA8-7E10C320C9BA}"/>
              </a:ext>
            </a:extLst>
          </p:cNvPr>
          <p:cNvSpPr>
            <a:spLocks noEditPoints="1"/>
          </p:cNvSpPr>
          <p:nvPr/>
        </p:nvSpPr>
        <p:spPr bwMode="auto">
          <a:xfrm>
            <a:off x="5260175" y="4281748"/>
            <a:ext cx="460155" cy="331825"/>
          </a:xfrm>
          <a:custGeom>
            <a:avLst/>
            <a:gdLst/>
            <a:ahLst/>
            <a:cxnLst>
              <a:cxn ang="0">
                <a:pos x="149" y="45"/>
              </a:cxn>
              <a:cxn ang="0">
                <a:pos x="169" y="94"/>
              </a:cxn>
              <a:cxn ang="0">
                <a:pos x="151" y="96"/>
              </a:cxn>
              <a:cxn ang="0">
                <a:pos x="176" y="48"/>
              </a:cxn>
              <a:cxn ang="0">
                <a:pos x="191" y="44"/>
              </a:cxn>
              <a:cxn ang="0">
                <a:pos x="179" y="29"/>
              </a:cxn>
              <a:cxn ang="0">
                <a:pos x="172" y="19"/>
              </a:cxn>
              <a:cxn ang="0">
                <a:pos x="164" y="0"/>
              </a:cxn>
              <a:cxn ang="0">
                <a:pos x="146" y="1"/>
              </a:cxn>
              <a:cxn ang="0">
                <a:pos x="139" y="20"/>
              </a:cxn>
              <a:cxn ang="0">
                <a:pos x="134" y="30"/>
              </a:cxn>
              <a:cxn ang="0">
                <a:pos x="122" y="46"/>
              </a:cxn>
              <a:cxn ang="0">
                <a:pos x="132" y="61"/>
              </a:cxn>
              <a:cxn ang="0">
                <a:pos x="151" y="58"/>
              </a:cxn>
              <a:cxn ang="0">
                <a:pos x="165" y="60"/>
              </a:cxn>
              <a:cxn ang="0">
                <a:pos x="177" y="76"/>
              </a:cxn>
              <a:cxn ang="0">
                <a:pos x="186" y="83"/>
              </a:cxn>
              <a:cxn ang="0">
                <a:pos x="204" y="92"/>
              </a:cxn>
              <a:cxn ang="0">
                <a:pos x="205" y="108"/>
              </a:cxn>
              <a:cxn ang="0">
                <a:pos x="189" y="120"/>
              </a:cxn>
              <a:cxn ang="0">
                <a:pos x="181" y="128"/>
              </a:cxn>
              <a:cxn ang="0">
                <a:pos x="173" y="146"/>
              </a:cxn>
              <a:cxn ang="0">
                <a:pos x="157" y="148"/>
              </a:cxn>
              <a:cxn ang="0">
                <a:pos x="145" y="132"/>
              </a:cxn>
              <a:cxn ang="0">
                <a:pos x="136" y="124"/>
              </a:cxn>
              <a:cxn ang="0">
                <a:pos x="118" y="115"/>
              </a:cxn>
              <a:cxn ang="0">
                <a:pos x="117" y="99"/>
              </a:cxn>
              <a:cxn ang="0">
                <a:pos x="132" y="86"/>
              </a:cxn>
              <a:cxn ang="0">
                <a:pos x="128" y="64"/>
              </a:cxn>
              <a:cxn ang="0">
                <a:pos x="105" y="47"/>
              </a:cxn>
              <a:cxn ang="0">
                <a:pos x="95" y="33"/>
              </a:cxn>
              <a:cxn ang="0">
                <a:pos x="82" y="7"/>
              </a:cxn>
              <a:cxn ang="0">
                <a:pos x="59" y="5"/>
              </a:cxn>
              <a:cxn ang="0">
                <a:pos x="42" y="28"/>
              </a:cxn>
              <a:cxn ang="0">
                <a:pos x="29" y="39"/>
              </a:cxn>
              <a:cxn ang="0">
                <a:pos x="2" y="51"/>
              </a:cxn>
              <a:cxn ang="0">
                <a:pos x="0" y="74"/>
              </a:cxn>
              <a:cxn ang="0">
                <a:pos x="23" y="91"/>
              </a:cxn>
              <a:cxn ang="0">
                <a:pos x="34" y="104"/>
              </a:cxn>
              <a:cxn ang="0">
                <a:pos x="46" y="131"/>
              </a:cxn>
              <a:cxn ang="0">
                <a:pos x="69" y="133"/>
              </a:cxn>
              <a:cxn ang="0">
                <a:pos x="87" y="110"/>
              </a:cxn>
              <a:cxn ang="0">
                <a:pos x="100" y="99"/>
              </a:cxn>
              <a:cxn ang="0">
                <a:pos x="61" y="51"/>
              </a:cxn>
            </a:cxnLst>
            <a:rect l="0" t="0" r="r" b="b"/>
            <a:pathLst>
              <a:path w="205" h="148">
                <a:moveTo>
                  <a:pt x="164" y="27"/>
                </a:moveTo>
                <a:cubicBezTo>
                  <a:pt x="169" y="31"/>
                  <a:pt x="169" y="38"/>
                  <a:pt x="165" y="43"/>
                </a:cubicBezTo>
                <a:cubicBezTo>
                  <a:pt x="161" y="48"/>
                  <a:pt x="154" y="49"/>
                  <a:pt x="149" y="45"/>
                </a:cubicBezTo>
                <a:cubicBezTo>
                  <a:pt x="144" y="41"/>
                  <a:pt x="143" y="33"/>
                  <a:pt x="147" y="28"/>
                </a:cubicBezTo>
                <a:cubicBezTo>
                  <a:pt x="152" y="23"/>
                  <a:pt x="159" y="23"/>
                  <a:pt x="164" y="27"/>
                </a:cubicBezTo>
                <a:close/>
                <a:moveTo>
                  <a:pt x="169" y="94"/>
                </a:moveTo>
                <a:cubicBezTo>
                  <a:pt x="174" y="98"/>
                  <a:pt x="175" y="106"/>
                  <a:pt x="171" y="112"/>
                </a:cubicBezTo>
                <a:cubicBezTo>
                  <a:pt x="166" y="117"/>
                  <a:pt x="158" y="118"/>
                  <a:pt x="153" y="113"/>
                </a:cubicBezTo>
                <a:cubicBezTo>
                  <a:pt x="147" y="109"/>
                  <a:pt x="147" y="101"/>
                  <a:pt x="151" y="96"/>
                </a:cubicBezTo>
                <a:cubicBezTo>
                  <a:pt x="156" y="90"/>
                  <a:pt x="164" y="89"/>
                  <a:pt x="169" y="94"/>
                </a:cubicBezTo>
                <a:close/>
                <a:moveTo>
                  <a:pt x="183" y="60"/>
                </a:moveTo>
                <a:cubicBezTo>
                  <a:pt x="176" y="48"/>
                  <a:pt x="176" y="48"/>
                  <a:pt x="176" y="48"/>
                </a:cubicBezTo>
                <a:cubicBezTo>
                  <a:pt x="176" y="48"/>
                  <a:pt x="177" y="47"/>
                  <a:pt x="177" y="46"/>
                </a:cubicBezTo>
                <a:cubicBezTo>
                  <a:pt x="178" y="46"/>
                  <a:pt x="178" y="45"/>
                  <a:pt x="178" y="44"/>
                </a:cubicBezTo>
                <a:cubicBezTo>
                  <a:pt x="191" y="44"/>
                  <a:pt x="191" y="44"/>
                  <a:pt x="191" y="44"/>
                </a:cubicBezTo>
                <a:cubicBezTo>
                  <a:pt x="192" y="37"/>
                  <a:pt x="192" y="37"/>
                  <a:pt x="192" y="37"/>
                </a:cubicBezTo>
                <a:cubicBezTo>
                  <a:pt x="180" y="33"/>
                  <a:pt x="180" y="33"/>
                  <a:pt x="180" y="33"/>
                </a:cubicBezTo>
                <a:cubicBezTo>
                  <a:pt x="180" y="31"/>
                  <a:pt x="179" y="30"/>
                  <a:pt x="179" y="29"/>
                </a:cubicBezTo>
                <a:cubicBezTo>
                  <a:pt x="189" y="20"/>
                  <a:pt x="189" y="20"/>
                  <a:pt x="189" y="20"/>
                </a:cubicBezTo>
                <a:cubicBezTo>
                  <a:pt x="185" y="14"/>
                  <a:pt x="185" y="14"/>
                  <a:pt x="185" y="14"/>
                </a:cubicBezTo>
                <a:cubicBezTo>
                  <a:pt x="172" y="19"/>
                  <a:pt x="172" y="19"/>
                  <a:pt x="172" y="19"/>
                </a:cubicBezTo>
                <a:cubicBezTo>
                  <a:pt x="171" y="18"/>
                  <a:pt x="170" y="17"/>
                  <a:pt x="169" y="16"/>
                </a:cubicBezTo>
                <a:cubicBezTo>
                  <a:pt x="171" y="3"/>
                  <a:pt x="171" y="3"/>
                  <a:pt x="171" y="3"/>
                </a:cubicBezTo>
                <a:cubicBezTo>
                  <a:pt x="164" y="0"/>
                  <a:pt x="164" y="0"/>
                  <a:pt x="164" y="0"/>
                </a:cubicBezTo>
                <a:cubicBezTo>
                  <a:pt x="158" y="12"/>
                  <a:pt x="158" y="12"/>
                  <a:pt x="158" y="12"/>
                </a:cubicBezTo>
                <a:cubicBezTo>
                  <a:pt x="156" y="12"/>
                  <a:pt x="155" y="12"/>
                  <a:pt x="153" y="12"/>
                </a:cubicBezTo>
                <a:cubicBezTo>
                  <a:pt x="146" y="1"/>
                  <a:pt x="146" y="1"/>
                  <a:pt x="146" y="1"/>
                </a:cubicBezTo>
                <a:cubicBezTo>
                  <a:pt x="140" y="4"/>
                  <a:pt x="140" y="4"/>
                  <a:pt x="140" y="4"/>
                </a:cubicBezTo>
                <a:cubicBezTo>
                  <a:pt x="142" y="17"/>
                  <a:pt x="142" y="17"/>
                  <a:pt x="142" y="17"/>
                </a:cubicBezTo>
                <a:cubicBezTo>
                  <a:pt x="141" y="18"/>
                  <a:pt x="140" y="19"/>
                  <a:pt x="139" y="20"/>
                </a:cubicBezTo>
                <a:cubicBezTo>
                  <a:pt x="127" y="16"/>
                  <a:pt x="127" y="16"/>
                  <a:pt x="127" y="16"/>
                </a:cubicBezTo>
                <a:cubicBezTo>
                  <a:pt x="123" y="22"/>
                  <a:pt x="123" y="22"/>
                  <a:pt x="123" y="22"/>
                </a:cubicBezTo>
                <a:cubicBezTo>
                  <a:pt x="134" y="30"/>
                  <a:pt x="134" y="30"/>
                  <a:pt x="134" y="30"/>
                </a:cubicBezTo>
                <a:cubicBezTo>
                  <a:pt x="133" y="32"/>
                  <a:pt x="133" y="33"/>
                  <a:pt x="133" y="34"/>
                </a:cubicBezTo>
                <a:cubicBezTo>
                  <a:pt x="121" y="39"/>
                  <a:pt x="121" y="39"/>
                  <a:pt x="121" y="39"/>
                </a:cubicBezTo>
                <a:cubicBezTo>
                  <a:pt x="122" y="46"/>
                  <a:pt x="122" y="46"/>
                  <a:pt x="122" y="46"/>
                </a:cubicBezTo>
                <a:cubicBezTo>
                  <a:pt x="136" y="46"/>
                  <a:pt x="136" y="46"/>
                  <a:pt x="136" y="46"/>
                </a:cubicBezTo>
                <a:cubicBezTo>
                  <a:pt x="136" y="47"/>
                  <a:pt x="137" y="49"/>
                  <a:pt x="138" y="50"/>
                </a:cubicBezTo>
                <a:cubicBezTo>
                  <a:pt x="132" y="61"/>
                  <a:pt x="132" y="61"/>
                  <a:pt x="132" y="61"/>
                </a:cubicBezTo>
                <a:cubicBezTo>
                  <a:pt x="137" y="66"/>
                  <a:pt x="137" y="66"/>
                  <a:pt x="137" y="66"/>
                </a:cubicBezTo>
                <a:cubicBezTo>
                  <a:pt x="147" y="57"/>
                  <a:pt x="147" y="57"/>
                  <a:pt x="147" y="57"/>
                </a:cubicBezTo>
                <a:cubicBezTo>
                  <a:pt x="149" y="58"/>
                  <a:pt x="150" y="58"/>
                  <a:pt x="151" y="58"/>
                </a:cubicBezTo>
                <a:cubicBezTo>
                  <a:pt x="155" y="71"/>
                  <a:pt x="155" y="71"/>
                  <a:pt x="155" y="71"/>
                </a:cubicBezTo>
                <a:cubicBezTo>
                  <a:pt x="161" y="72"/>
                  <a:pt x="161" y="72"/>
                  <a:pt x="161" y="72"/>
                </a:cubicBezTo>
                <a:cubicBezTo>
                  <a:pt x="165" y="60"/>
                  <a:pt x="165" y="60"/>
                  <a:pt x="165" y="60"/>
                </a:cubicBezTo>
                <a:cubicBezTo>
                  <a:pt x="172" y="61"/>
                  <a:pt x="172" y="61"/>
                  <a:pt x="172" y="61"/>
                </a:cubicBezTo>
                <a:cubicBezTo>
                  <a:pt x="172" y="74"/>
                  <a:pt x="172" y="74"/>
                  <a:pt x="172" y="74"/>
                </a:cubicBezTo>
                <a:cubicBezTo>
                  <a:pt x="174" y="74"/>
                  <a:pt x="175" y="75"/>
                  <a:pt x="177" y="76"/>
                </a:cubicBezTo>
                <a:cubicBezTo>
                  <a:pt x="187" y="68"/>
                  <a:pt x="187" y="68"/>
                  <a:pt x="187" y="68"/>
                </a:cubicBezTo>
                <a:cubicBezTo>
                  <a:pt x="192" y="72"/>
                  <a:pt x="192" y="72"/>
                  <a:pt x="192" y="72"/>
                </a:cubicBezTo>
                <a:cubicBezTo>
                  <a:pt x="186" y="83"/>
                  <a:pt x="186" y="83"/>
                  <a:pt x="186" y="83"/>
                </a:cubicBezTo>
                <a:cubicBezTo>
                  <a:pt x="187" y="85"/>
                  <a:pt x="188" y="86"/>
                  <a:pt x="189" y="87"/>
                </a:cubicBezTo>
                <a:cubicBezTo>
                  <a:pt x="201" y="85"/>
                  <a:pt x="201" y="85"/>
                  <a:pt x="201" y="85"/>
                </a:cubicBezTo>
                <a:cubicBezTo>
                  <a:pt x="204" y="92"/>
                  <a:pt x="204" y="92"/>
                  <a:pt x="204" y="92"/>
                </a:cubicBezTo>
                <a:cubicBezTo>
                  <a:pt x="193" y="98"/>
                  <a:pt x="193" y="98"/>
                  <a:pt x="193" y="98"/>
                </a:cubicBezTo>
                <a:cubicBezTo>
                  <a:pt x="193" y="100"/>
                  <a:pt x="193" y="102"/>
                  <a:pt x="193" y="103"/>
                </a:cubicBezTo>
                <a:cubicBezTo>
                  <a:pt x="205" y="108"/>
                  <a:pt x="205" y="108"/>
                  <a:pt x="205" y="108"/>
                </a:cubicBezTo>
                <a:cubicBezTo>
                  <a:pt x="204" y="115"/>
                  <a:pt x="204" y="115"/>
                  <a:pt x="204" y="115"/>
                </a:cubicBezTo>
                <a:cubicBezTo>
                  <a:pt x="191" y="115"/>
                  <a:pt x="191" y="115"/>
                  <a:pt x="191" y="115"/>
                </a:cubicBezTo>
                <a:cubicBezTo>
                  <a:pt x="190" y="117"/>
                  <a:pt x="190" y="118"/>
                  <a:pt x="189" y="120"/>
                </a:cubicBezTo>
                <a:cubicBezTo>
                  <a:pt x="197" y="129"/>
                  <a:pt x="197" y="129"/>
                  <a:pt x="197" y="129"/>
                </a:cubicBezTo>
                <a:cubicBezTo>
                  <a:pt x="192" y="135"/>
                  <a:pt x="192" y="135"/>
                  <a:pt x="192" y="135"/>
                </a:cubicBezTo>
                <a:cubicBezTo>
                  <a:pt x="181" y="128"/>
                  <a:pt x="181" y="128"/>
                  <a:pt x="181" y="128"/>
                </a:cubicBezTo>
                <a:cubicBezTo>
                  <a:pt x="180" y="130"/>
                  <a:pt x="179" y="131"/>
                  <a:pt x="177" y="131"/>
                </a:cubicBezTo>
                <a:cubicBezTo>
                  <a:pt x="179" y="144"/>
                  <a:pt x="179" y="144"/>
                  <a:pt x="179" y="144"/>
                </a:cubicBezTo>
                <a:cubicBezTo>
                  <a:pt x="173" y="146"/>
                  <a:pt x="173" y="146"/>
                  <a:pt x="173" y="146"/>
                </a:cubicBezTo>
                <a:cubicBezTo>
                  <a:pt x="166" y="135"/>
                  <a:pt x="166" y="135"/>
                  <a:pt x="166" y="135"/>
                </a:cubicBezTo>
                <a:cubicBezTo>
                  <a:pt x="165" y="136"/>
                  <a:pt x="163" y="136"/>
                  <a:pt x="161" y="136"/>
                </a:cubicBezTo>
                <a:cubicBezTo>
                  <a:pt x="157" y="148"/>
                  <a:pt x="157" y="148"/>
                  <a:pt x="157" y="148"/>
                </a:cubicBezTo>
                <a:cubicBezTo>
                  <a:pt x="150" y="147"/>
                  <a:pt x="150" y="147"/>
                  <a:pt x="150" y="147"/>
                </a:cubicBezTo>
                <a:cubicBezTo>
                  <a:pt x="150" y="134"/>
                  <a:pt x="150" y="134"/>
                  <a:pt x="150" y="134"/>
                </a:cubicBezTo>
                <a:cubicBezTo>
                  <a:pt x="148" y="133"/>
                  <a:pt x="147" y="132"/>
                  <a:pt x="145" y="132"/>
                </a:cubicBezTo>
                <a:cubicBezTo>
                  <a:pt x="135" y="140"/>
                  <a:pt x="135" y="140"/>
                  <a:pt x="135" y="140"/>
                </a:cubicBezTo>
                <a:cubicBezTo>
                  <a:pt x="130" y="135"/>
                  <a:pt x="130" y="135"/>
                  <a:pt x="130" y="135"/>
                </a:cubicBezTo>
                <a:cubicBezTo>
                  <a:pt x="136" y="124"/>
                  <a:pt x="136" y="124"/>
                  <a:pt x="136" y="124"/>
                </a:cubicBezTo>
                <a:cubicBezTo>
                  <a:pt x="135" y="123"/>
                  <a:pt x="134" y="121"/>
                  <a:pt x="133" y="120"/>
                </a:cubicBezTo>
                <a:cubicBezTo>
                  <a:pt x="121" y="122"/>
                  <a:pt x="121" y="122"/>
                  <a:pt x="121" y="122"/>
                </a:cubicBezTo>
                <a:cubicBezTo>
                  <a:pt x="118" y="115"/>
                  <a:pt x="118" y="115"/>
                  <a:pt x="118" y="115"/>
                </a:cubicBezTo>
                <a:cubicBezTo>
                  <a:pt x="129" y="109"/>
                  <a:pt x="129" y="109"/>
                  <a:pt x="129" y="109"/>
                </a:cubicBezTo>
                <a:cubicBezTo>
                  <a:pt x="129" y="107"/>
                  <a:pt x="129" y="106"/>
                  <a:pt x="129" y="104"/>
                </a:cubicBezTo>
                <a:cubicBezTo>
                  <a:pt x="117" y="99"/>
                  <a:pt x="117" y="99"/>
                  <a:pt x="117" y="99"/>
                </a:cubicBezTo>
                <a:cubicBezTo>
                  <a:pt x="118" y="92"/>
                  <a:pt x="118" y="92"/>
                  <a:pt x="118" y="92"/>
                </a:cubicBezTo>
                <a:cubicBezTo>
                  <a:pt x="131" y="92"/>
                  <a:pt x="131" y="92"/>
                  <a:pt x="131" y="92"/>
                </a:cubicBezTo>
                <a:cubicBezTo>
                  <a:pt x="131" y="91"/>
                  <a:pt x="131" y="88"/>
                  <a:pt x="132" y="86"/>
                </a:cubicBezTo>
                <a:cubicBezTo>
                  <a:pt x="111" y="81"/>
                  <a:pt x="111" y="81"/>
                  <a:pt x="111" y="81"/>
                </a:cubicBezTo>
                <a:cubicBezTo>
                  <a:pt x="111" y="81"/>
                  <a:pt x="111" y="73"/>
                  <a:pt x="111" y="70"/>
                </a:cubicBezTo>
                <a:cubicBezTo>
                  <a:pt x="128" y="64"/>
                  <a:pt x="128" y="64"/>
                  <a:pt x="128" y="64"/>
                </a:cubicBezTo>
                <a:cubicBezTo>
                  <a:pt x="127" y="54"/>
                  <a:pt x="127" y="54"/>
                  <a:pt x="127" y="54"/>
                </a:cubicBezTo>
                <a:cubicBezTo>
                  <a:pt x="108" y="53"/>
                  <a:pt x="108" y="53"/>
                  <a:pt x="108" y="53"/>
                </a:cubicBezTo>
                <a:cubicBezTo>
                  <a:pt x="107" y="51"/>
                  <a:pt x="106" y="49"/>
                  <a:pt x="105" y="47"/>
                </a:cubicBezTo>
                <a:cubicBezTo>
                  <a:pt x="117" y="33"/>
                  <a:pt x="117" y="33"/>
                  <a:pt x="117" y="33"/>
                </a:cubicBezTo>
                <a:cubicBezTo>
                  <a:pt x="111" y="25"/>
                  <a:pt x="111" y="25"/>
                  <a:pt x="111" y="25"/>
                </a:cubicBezTo>
                <a:cubicBezTo>
                  <a:pt x="95" y="33"/>
                  <a:pt x="95" y="33"/>
                  <a:pt x="95" y="33"/>
                </a:cubicBezTo>
                <a:cubicBezTo>
                  <a:pt x="93" y="32"/>
                  <a:pt x="91" y="30"/>
                  <a:pt x="89" y="29"/>
                </a:cubicBezTo>
                <a:cubicBezTo>
                  <a:pt x="92" y="11"/>
                  <a:pt x="92" y="11"/>
                  <a:pt x="92" y="11"/>
                </a:cubicBezTo>
                <a:cubicBezTo>
                  <a:pt x="82" y="7"/>
                  <a:pt x="82" y="7"/>
                  <a:pt x="82" y="7"/>
                </a:cubicBezTo>
                <a:cubicBezTo>
                  <a:pt x="73" y="23"/>
                  <a:pt x="73" y="23"/>
                  <a:pt x="73" y="23"/>
                </a:cubicBezTo>
                <a:cubicBezTo>
                  <a:pt x="70" y="23"/>
                  <a:pt x="68" y="22"/>
                  <a:pt x="65" y="22"/>
                </a:cubicBezTo>
                <a:cubicBezTo>
                  <a:pt x="59" y="5"/>
                  <a:pt x="59" y="5"/>
                  <a:pt x="59" y="5"/>
                </a:cubicBezTo>
                <a:cubicBezTo>
                  <a:pt x="49" y="6"/>
                  <a:pt x="49" y="6"/>
                  <a:pt x="49" y="6"/>
                </a:cubicBezTo>
                <a:cubicBezTo>
                  <a:pt x="49" y="25"/>
                  <a:pt x="49" y="25"/>
                  <a:pt x="49" y="25"/>
                </a:cubicBezTo>
                <a:cubicBezTo>
                  <a:pt x="46" y="26"/>
                  <a:pt x="44" y="27"/>
                  <a:pt x="42" y="28"/>
                </a:cubicBezTo>
                <a:cubicBezTo>
                  <a:pt x="28" y="16"/>
                  <a:pt x="28" y="16"/>
                  <a:pt x="28" y="16"/>
                </a:cubicBezTo>
                <a:cubicBezTo>
                  <a:pt x="20" y="22"/>
                  <a:pt x="20" y="22"/>
                  <a:pt x="20" y="22"/>
                </a:cubicBezTo>
                <a:cubicBezTo>
                  <a:pt x="29" y="39"/>
                  <a:pt x="29" y="39"/>
                  <a:pt x="29" y="39"/>
                </a:cubicBezTo>
                <a:cubicBezTo>
                  <a:pt x="27" y="40"/>
                  <a:pt x="26" y="42"/>
                  <a:pt x="24" y="44"/>
                </a:cubicBezTo>
                <a:cubicBezTo>
                  <a:pt x="6" y="41"/>
                  <a:pt x="6" y="41"/>
                  <a:pt x="6" y="41"/>
                </a:cubicBezTo>
                <a:cubicBezTo>
                  <a:pt x="2" y="51"/>
                  <a:pt x="2" y="51"/>
                  <a:pt x="2" y="51"/>
                </a:cubicBezTo>
                <a:cubicBezTo>
                  <a:pt x="18" y="60"/>
                  <a:pt x="18" y="60"/>
                  <a:pt x="18" y="60"/>
                </a:cubicBezTo>
                <a:cubicBezTo>
                  <a:pt x="18" y="63"/>
                  <a:pt x="18" y="65"/>
                  <a:pt x="18" y="68"/>
                </a:cubicBezTo>
                <a:cubicBezTo>
                  <a:pt x="0" y="74"/>
                  <a:pt x="0" y="74"/>
                  <a:pt x="0" y="74"/>
                </a:cubicBezTo>
                <a:cubicBezTo>
                  <a:pt x="2" y="84"/>
                  <a:pt x="2" y="84"/>
                  <a:pt x="2" y="84"/>
                </a:cubicBezTo>
                <a:cubicBezTo>
                  <a:pt x="20" y="84"/>
                  <a:pt x="20" y="84"/>
                  <a:pt x="20" y="84"/>
                </a:cubicBezTo>
                <a:cubicBezTo>
                  <a:pt x="21" y="87"/>
                  <a:pt x="22" y="89"/>
                  <a:pt x="23" y="91"/>
                </a:cubicBezTo>
                <a:cubicBezTo>
                  <a:pt x="11" y="105"/>
                  <a:pt x="11" y="105"/>
                  <a:pt x="11" y="105"/>
                </a:cubicBezTo>
                <a:cubicBezTo>
                  <a:pt x="18" y="113"/>
                  <a:pt x="18" y="113"/>
                  <a:pt x="18" y="113"/>
                </a:cubicBezTo>
                <a:cubicBezTo>
                  <a:pt x="34" y="104"/>
                  <a:pt x="34" y="104"/>
                  <a:pt x="34" y="104"/>
                </a:cubicBezTo>
                <a:cubicBezTo>
                  <a:pt x="36" y="106"/>
                  <a:pt x="38" y="107"/>
                  <a:pt x="40" y="109"/>
                </a:cubicBezTo>
                <a:cubicBezTo>
                  <a:pt x="36" y="127"/>
                  <a:pt x="36" y="127"/>
                  <a:pt x="36" y="127"/>
                </a:cubicBezTo>
                <a:cubicBezTo>
                  <a:pt x="46" y="131"/>
                  <a:pt x="46" y="131"/>
                  <a:pt x="46" y="131"/>
                </a:cubicBezTo>
                <a:cubicBezTo>
                  <a:pt x="56" y="115"/>
                  <a:pt x="56" y="115"/>
                  <a:pt x="56" y="115"/>
                </a:cubicBezTo>
                <a:cubicBezTo>
                  <a:pt x="58" y="115"/>
                  <a:pt x="61" y="115"/>
                  <a:pt x="63" y="115"/>
                </a:cubicBezTo>
                <a:cubicBezTo>
                  <a:pt x="69" y="133"/>
                  <a:pt x="69" y="133"/>
                  <a:pt x="69" y="133"/>
                </a:cubicBezTo>
                <a:cubicBezTo>
                  <a:pt x="79" y="131"/>
                  <a:pt x="79" y="131"/>
                  <a:pt x="79" y="131"/>
                </a:cubicBezTo>
                <a:cubicBezTo>
                  <a:pt x="80" y="113"/>
                  <a:pt x="80" y="113"/>
                  <a:pt x="80" y="113"/>
                </a:cubicBezTo>
                <a:cubicBezTo>
                  <a:pt x="82" y="112"/>
                  <a:pt x="84" y="111"/>
                  <a:pt x="87" y="110"/>
                </a:cubicBezTo>
                <a:cubicBezTo>
                  <a:pt x="101" y="122"/>
                  <a:pt x="101" y="122"/>
                  <a:pt x="101" y="122"/>
                </a:cubicBezTo>
                <a:cubicBezTo>
                  <a:pt x="109" y="116"/>
                  <a:pt x="109" y="116"/>
                  <a:pt x="109" y="116"/>
                </a:cubicBezTo>
                <a:cubicBezTo>
                  <a:pt x="100" y="99"/>
                  <a:pt x="100" y="99"/>
                  <a:pt x="100" y="99"/>
                </a:cubicBezTo>
                <a:moveTo>
                  <a:pt x="67" y="87"/>
                </a:moveTo>
                <a:cubicBezTo>
                  <a:pt x="57" y="89"/>
                  <a:pt x="48" y="82"/>
                  <a:pt x="46" y="72"/>
                </a:cubicBezTo>
                <a:cubicBezTo>
                  <a:pt x="44" y="62"/>
                  <a:pt x="51" y="52"/>
                  <a:pt x="61" y="51"/>
                </a:cubicBezTo>
                <a:cubicBezTo>
                  <a:pt x="71" y="49"/>
                  <a:pt x="81" y="56"/>
                  <a:pt x="82" y="66"/>
                </a:cubicBezTo>
                <a:cubicBezTo>
                  <a:pt x="84" y="76"/>
                  <a:pt x="77" y="85"/>
                  <a:pt x="67" y="87"/>
                </a:cubicBezTo>
                <a:close/>
              </a:path>
            </a:pathLst>
          </a:custGeom>
          <a:noFill/>
          <a:ln w="12700" cap="rnd">
            <a:solidFill>
              <a:srgbClr val="000000"/>
            </a:solidFill>
            <a:prstDash val="solid"/>
            <a:round/>
            <a:headEnd/>
            <a:tailEnd/>
          </a:ln>
        </p:spPr>
        <p:txBody>
          <a:bodyPr vert="horz" wrap="square" lIns="87998" tIns="43999" rIns="87998" bIns="43999" numCol="1" anchor="t" anchorCtr="0" compatLnSpc="1">
            <a:prstTxWarp prst="textNoShape">
              <a:avLst/>
            </a:prstTxWarp>
          </a:bodyPr>
          <a:lstStyle/>
          <a:p>
            <a:endParaRPr lang="en-US" sz="674">
              <a:latin typeface="Arial" pitchFamily="34" charset="0"/>
              <a:cs typeface="Arial" pitchFamily="34" charset="0"/>
            </a:endParaRPr>
          </a:p>
        </p:txBody>
      </p:sp>
      <p:sp>
        <p:nvSpPr>
          <p:cNvPr id="322" name="Cylinder 321">
            <a:extLst>
              <a:ext uri="{FF2B5EF4-FFF2-40B4-BE49-F238E27FC236}">
                <a16:creationId xmlns:a16="http://schemas.microsoft.com/office/drawing/2014/main" id="{D2167D74-A51E-4CC6-BE57-9055A7CAA367}"/>
              </a:ext>
            </a:extLst>
          </p:cNvPr>
          <p:cNvSpPr/>
          <p:nvPr/>
        </p:nvSpPr>
        <p:spPr>
          <a:xfrm>
            <a:off x="5969014" y="4610608"/>
            <a:ext cx="125374" cy="119759"/>
          </a:xfrm>
          <a:prstGeom prst="can">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173223" tIns="173223" rIns="173223" bIns="173223" rtlCol="0" anchor="ctr">
            <a:noAutofit/>
          </a:bodyPr>
          <a:lstStyle/>
          <a:p>
            <a:pPr algn="ctr"/>
            <a:endParaRPr lang="en-US" sz="1925" dirty="0"/>
          </a:p>
        </p:txBody>
      </p:sp>
      <p:sp>
        <p:nvSpPr>
          <p:cNvPr id="323" name="Cylinder 322">
            <a:extLst>
              <a:ext uri="{FF2B5EF4-FFF2-40B4-BE49-F238E27FC236}">
                <a16:creationId xmlns:a16="http://schemas.microsoft.com/office/drawing/2014/main" id="{EE6700A6-4541-48E1-AA90-091F6BFC7B79}"/>
              </a:ext>
            </a:extLst>
          </p:cNvPr>
          <p:cNvSpPr/>
          <p:nvPr/>
        </p:nvSpPr>
        <p:spPr>
          <a:xfrm>
            <a:off x="6422284" y="4616129"/>
            <a:ext cx="125374" cy="119759"/>
          </a:xfrm>
          <a:prstGeom prst="can">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173223" tIns="173223" rIns="173223" bIns="173223" rtlCol="0" anchor="ctr">
            <a:noAutofit/>
          </a:bodyPr>
          <a:lstStyle/>
          <a:p>
            <a:pPr algn="ctr"/>
            <a:endParaRPr lang="en-US" sz="1925" dirty="0"/>
          </a:p>
        </p:txBody>
      </p:sp>
    </p:spTree>
    <p:extLst>
      <p:ext uri="{BB962C8B-B14F-4D97-AF65-F5344CB8AC3E}">
        <p14:creationId xmlns:p14="http://schemas.microsoft.com/office/powerpoint/2010/main" val="153229789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FBA663B-DEF1-45E1-81EB-78CB830158AC}"/>
              </a:ext>
            </a:extLst>
          </p:cNvPr>
          <p:cNvSpPr>
            <a:spLocks noGrp="1"/>
          </p:cNvSpPr>
          <p:nvPr>
            <p:ph type="title"/>
          </p:nvPr>
        </p:nvSpPr>
        <p:spPr/>
        <p:txBody>
          <a:bodyPr/>
          <a:lstStyle/>
          <a:p>
            <a:r>
              <a:rPr lang="en-US" dirty="0"/>
              <a:t>Docker</a:t>
            </a:r>
          </a:p>
        </p:txBody>
      </p:sp>
      <p:sp>
        <p:nvSpPr>
          <p:cNvPr id="8" name="Rectangle 7">
            <a:extLst>
              <a:ext uri="{FF2B5EF4-FFF2-40B4-BE49-F238E27FC236}">
                <a16:creationId xmlns:a16="http://schemas.microsoft.com/office/drawing/2014/main" id="{A03FC1E6-778A-4E16-AC87-BB53632F81C0}"/>
              </a:ext>
            </a:extLst>
          </p:cNvPr>
          <p:cNvSpPr/>
          <p:nvPr/>
        </p:nvSpPr>
        <p:spPr>
          <a:xfrm>
            <a:off x="3733800" y="2553917"/>
            <a:ext cx="68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373FBDC-79CD-4541-9BF9-0D1516218FA0}"/>
              </a:ext>
            </a:extLst>
          </p:cNvPr>
          <p:cNvSpPr/>
          <p:nvPr/>
        </p:nvSpPr>
        <p:spPr>
          <a:xfrm>
            <a:off x="4495800" y="2553917"/>
            <a:ext cx="68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69C54C3-6B9B-4A77-A6B7-2B98A0F76FA1}"/>
              </a:ext>
            </a:extLst>
          </p:cNvPr>
          <p:cNvSpPr/>
          <p:nvPr/>
        </p:nvSpPr>
        <p:spPr>
          <a:xfrm>
            <a:off x="5257800" y="2553917"/>
            <a:ext cx="68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10DA048-B675-45E8-A58A-5127326D47D6}"/>
              </a:ext>
            </a:extLst>
          </p:cNvPr>
          <p:cNvSpPr/>
          <p:nvPr/>
        </p:nvSpPr>
        <p:spPr>
          <a:xfrm>
            <a:off x="6780585" y="2545125"/>
            <a:ext cx="685800" cy="381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7ADBAD1-1F86-4579-B79B-8E2C39C18A96}"/>
              </a:ext>
            </a:extLst>
          </p:cNvPr>
          <p:cNvSpPr/>
          <p:nvPr/>
        </p:nvSpPr>
        <p:spPr>
          <a:xfrm>
            <a:off x="3733800" y="2934917"/>
            <a:ext cx="22098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OS</a:t>
            </a:r>
          </a:p>
        </p:txBody>
      </p:sp>
      <p:cxnSp>
        <p:nvCxnSpPr>
          <p:cNvPr id="14" name="Straight Arrow Connector 13">
            <a:extLst>
              <a:ext uri="{FF2B5EF4-FFF2-40B4-BE49-F238E27FC236}">
                <a16:creationId xmlns:a16="http://schemas.microsoft.com/office/drawing/2014/main" id="{CC5CD86A-0605-4F31-80C2-285A02CBA309}"/>
              </a:ext>
            </a:extLst>
          </p:cNvPr>
          <p:cNvCxnSpPr>
            <a:stCxn id="10" idx="3"/>
            <a:endCxn id="11" idx="1"/>
          </p:cNvCxnSpPr>
          <p:nvPr/>
        </p:nvCxnSpPr>
        <p:spPr>
          <a:xfrm flipV="1">
            <a:off x="5943600" y="2735625"/>
            <a:ext cx="836985" cy="8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F4E81127-C84A-4649-9CD9-F3F6B64C7E45}"/>
              </a:ext>
            </a:extLst>
          </p:cNvPr>
          <p:cNvSpPr txBox="1"/>
          <p:nvPr/>
        </p:nvSpPr>
        <p:spPr>
          <a:xfrm>
            <a:off x="5943600" y="2482807"/>
            <a:ext cx="816249" cy="261610"/>
          </a:xfrm>
          <a:prstGeom prst="rect">
            <a:avLst/>
          </a:prstGeom>
          <a:noFill/>
        </p:spPr>
        <p:txBody>
          <a:bodyPr wrap="none" rtlCol="0">
            <a:spAutoFit/>
          </a:bodyPr>
          <a:lstStyle/>
          <a:p>
            <a:r>
              <a:rPr lang="en-US" sz="1100" dirty="0"/>
              <a:t>Portable </a:t>
            </a:r>
          </a:p>
        </p:txBody>
      </p:sp>
      <p:sp>
        <p:nvSpPr>
          <p:cNvPr id="16" name="TextBox 15">
            <a:extLst>
              <a:ext uri="{FF2B5EF4-FFF2-40B4-BE49-F238E27FC236}">
                <a16:creationId xmlns:a16="http://schemas.microsoft.com/office/drawing/2014/main" id="{C07EB2B5-17F7-44D3-ABB6-05681F3DB617}"/>
              </a:ext>
            </a:extLst>
          </p:cNvPr>
          <p:cNvSpPr txBox="1"/>
          <p:nvPr/>
        </p:nvSpPr>
        <p:spPr>
          <a:xfrm>
            <a:off x="4076700" y="2264446"/>
            <a:ext cx="1479892" cy="253916"/>
          </a:xfrm>
          <a:prstGeom prst="rect">
            <a:avLst/>
          </a:prstGeom>
          <a:noFill/>
        </p:spPr>
        <p:txBody>
          <a:bodyPr wrap="none" rtlCol="0">
            <a:spAutoFit/>
          </a:bodyPr>
          <a:lstStyle/>
          <a:p>
            <a:r>
              <a:rPr lang="en-US" sz="1050" dirty="0"/>
              <a:t>Docker Containers </a:t>
            </a:r>
          </a:p>
        </p:txBody>
      </p:sp>
      <p:pic>
        <p:nvPicPr>
          <p:cNvPr id="17" name="Picture 16">
            <a:extLst>
              <a:ext uri="{FF2B5EF4-FFF2-40B4-BE49-F238E27FC236}">
                <a16:creationId xmlns:a16="http://schemas.microsoft.com/office/drawing/2014/main" id="{02F72D05-765B-4152-8A19-5B86DE2E624C}"/>
              </a:ext>
            </a:extLst>
          </p:cNvPr>
          <p:cNvPicPr>
            <a:picLocks noChangeAspect="1"/>
          </p:cNvPicPr>
          <p:nvPr/>
        </p:nvPicPr>
        <p:blipFill>
          <a:blip r:embed="rId2"/>
          <a:stretch>
            <a:fillRect/>
          </a:stretch>
        </p:blipFill>
        <p:spPr>
          <a:xfrm>
            <a:off x="1832426" y="155529"/>
            <a:ext cx="1071563" cy="1670142"/>
          </a:xfrm>
          <a:prstGeom prst="rect">
            <a:avLst/>
          </a:prstGeom>
        </p:spPr>
      </p:pic>
      <p:sp>
        <p:nvSpPr>
          <p:cNvPr id="18" name="TextBox 17">
            <a:extLst>
              <a:ext uri="{FF2B5EF4-FFF2-40B4-BE49-F238E27FC236}">
                <a16:creationId xmlns:a16="http://schemas.microsoft.com/office/drawing/2014/main" id="{08D24677-4F6D-4841-9F9F-FF11F287CE8D}"/>
              </a:ext>
            </a:extLst>
          </p:cNvPr>
          <p:cNvSpPr txBox="1"/>
          <p:nvPr/>
        </p:nvSpPr>
        <p:spPr>
          <a:xfrm>
            <a:off x="3553255" y="1951892"/>
            <a:ext cx="2526782" cy="276999"/>
          </a:xfrm>
          <a:prstGeom prst="rect">
            <a:avLst/>
          </a:prstGeom>
          <a:noFill/>
        </p:spPr>
        <p:txBody>
          <a:bodyPr wrap="none" rtlCol="0">
            <a:spAutoFit/>
          </a:bodyPr>
          <a:lstStyle/>
          <a:p>
            <a:r>
              <a:rPr lang="en-US" sz="1200" dirty="0"/>
              <a:t>Docker is not Virtual machine </a:t>
            </a:r>
          </a:p>
        </p:txBody>
      </p:sp>
      <p:pic>
        <p:nvPicPr>
          <p:cNvPr id="19" name="Picture 18">
            <a:extLst>
              <a:ext uri="{FF2B5EF4-FFF2-40B4-BE49-F238E27FC236}">
                <a16:creationId xmlns:a16="http://schemas.microsoft.com/office/drawing/2014/main" id="{EB5DA5D9-E76E-4793-9A72-C4AB57E0AB2F}"/>
              </a:ext>
            </a:extLst>
          </p:cNvPr>
          <p:cNvPicPr>
            <a:picLocks noChangeAspect="1"/>
          </p:cNvPicPr>
          <p:nvPr/>
        </p:nvPicPr>
        <p:blipFill>
          <a:blip r:embed="rId3"/>
          <a:stretch>
            <a:fillRect/>
          </a:stretch>
        </p:blipFill>
        <p:spPr>
          <a:xfrm>
            <a:off x="6629400" y="2993533"/>
            <a:ext cx="1133475" cy="1343213"/>
          </a:xfrm>
          <a:prstGeom prst="rect">
            <a:avLst/>
          </a:prstGeom>
        </p:spPr>
      </p:pic>
      <p:pic>
        <p:nvPicPr>
          <p:cNvPr id="20" name="Picture 19">
            <a:extLst>
              <a:ext uri="{FF2B5EF4-FFF2-40B4-BE49-F238E27FC236}">
                <a16:creationId xmlns:a16="http://schemas.microsoft.com/office/drawing/2014/main" id="{40578811-F36E-4AF3-BED3-3D5B8F833357}"/>
              </a:ext>
            </a:extLst>
          </p:cNvPr>
          <p:cNvPicPr>
            <a:picLocks noChangeAspect="1"/>
          </p:cNvPicPr>
          <p:nvPr/>
        </p:nvPicPr>
        <p:blipFill>
          <a:blip r:embed="rId4"/>
          <a:stretch>
            <a:fillRect/>
          </a:stretch>
        </p:blipFill>
        <p:spPr>
          <a:xfrm>
            <a:off x="3352800" y="3465386"/>
            <a:ext cx="3225798" cy="1670142"/>
          </a:xfrm>
          <a:prstGeom prst="rect">
            <a:avLst/>
          </a:prstGeom>
        </p:spPr>
      </p:pic>
      <p:pic>
        <p:nvPicPr>
          <p:cNvPr id="21" name="Picture 20">
            <a:extLst>
              <a:ext uri="{FF2B5EF4-FFF2-40B4-BE49-F238E27FC236}">
                <a16:creationId xmlns:a16="http://schemas.microsoft.com/office/drawing/2014/main" id="{0ED35A11-70F1-435F-9CDD-FB1FE57FBDFA}"/>
              </a:ext>
            </a:extLst>
          </p:cNvPr>
          <p:cNvPicPr>
            <a:picLocks noChangeAspect="1"/>
          </p:cNvPicPr>
          <p:nvPr/>
        </p:nvPicPr>
        <p:blipFill>
          <a:blip r:embed="rId5"/>
          <a:stretch>
            <a:fillRect/>
          </a:stretch>
        </p:blipFill>
        <p:spPr>
          <a:xfrm>
            <a:off x="1997246" y="5449517"/>
            <a:ext cx="5638800" cy="574045"/>
          </a:xfrm>
          <a:prstGeom prst="rect">
            <a:avLst/>
          </a:prstGeom>
        </p:spPr>
      </p:pic>
      <p:cxnSp>
        <p:nvCxnSpPr>
          <p:cNvPr id="23" name="Straight Arrow Connector 22">
            <a:extLst>
              <a:ext uri="{FF2B5EF4-FFF2-40B4-BE49-F238E27FC236}">
                <a16:creationId xmlns:a16="http://schemas.microsoft.com/office/drawing/2014/main" id="{A635A398-96F1-4945-AD67-07D8B688EAA1}"/>
              </a:ext>
            </a:extLst>
          </p:cNvPr>
          <p:cNvCxnSpPr>
            <a:endCxn id="21" idx="0"/>
          </p:cNvCxnSpPr>
          <p:nvPr/>
        </p:nvCxnSpPr>
        <p:spPr>
          <a:xfrm flipH="1">
            <a:off x="4816646" y="4867215"/>
            <a:ext cx="364954" cy="582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AA0F7184-0929-4DE8-99BC-E5E9229EEE21}"/>
              </a:ext>
            </a:extLst>
          </p:cNvPr>
          <p:cNvSpPr txBox="1"/>
          <p:nvPr/>
        </p:nvSpPr>
        <p:spPr>
          <a:xfrm>
            <a:off x="9525000" y="5562600"/>
            <a:ext cx="1811073" cy="369332"/>
          </a:xfrm>
          <a:prstGeom prst="rect">
            <a:avLst/>
          </a:prstGeom>
          <a:noFill/>
        </p:spPr>
        <p:txBody>
          <a:bodyPr wrap="none" rtlCol="0">
            <a:spAutoFit/>
          </a:bodyPr>
          <a:lstStyle/>
          <a:p>
            <a:r>
              <a:rPr lang="en-US" dirty="0"/>
              <a:t>Docker Cloud </a:t>
            </a:r>
          </a:p>
        </p:txBody>
      </p:sp>
      <p:pic>
        <p:nvPicPr>
          <p:cNvPr id="2" name="Picture 1">
            <a:extLst>
              <a:ext uri="{FF2B5EF4-FFF2-40B4-BE49-F238E27FC236}">
                <a16:creationId xmlns:a16="http://schemas.microsoft.com/office/drawing/2014/main" id="{FA6DE47E-FEB8-4947-9303-CCDAACA2A182}"/>
              </a:ext>
            </a:extLst>
          </p:cNvPr>
          <p:cNvPicPr>
            <a:picLocks noChangeAspect="1"/>
          </p:cNvPicPr>
          <p:nvPr/>
        </p:nvPicPr>
        <p:blipFill>
          <a:blip r:embed="rId6"/>
          <a:stretch>
            <a:fillRect/>
          </a:stretch>
        </p:blipFill>
        <p:spPr>
          <a:xfrm>
            <a:off x="9398662" y="1800533"/>
            <a:ext cx="2063748" cy="2115057"/>
          </a:xfrm>
          <a:prstGeom prst="rect">
            <a:avLst/>
          </a:prstGeom>
        </p:spPr>
      </p:pic>
    </p:spTree>
    <p:extLst>
      <p:ext uri="{BB962C8B-B14F-4D97-AF65-F5344CB8AC3E}">
        <p14:creationId xmlns:p14="http://schemas.microsoft.com/office/powerpoint/2010/main" val="1272294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440A8-2203-4F36-92DA-77364B76B828}"/>
              </a:ext>
            </a:extLst>
          </p:cNvPr>
          <p:cNvSpPr>
            <a:spLocks noGrp="1"/>
          </p:cNvSpPr>
          <p:nvPr>
            <p:ph type="title"/>
          </p:nvPr>
        </p:nvSpPr>
        <p:spPr>
          <a:xfrm>
            <a:off x="204883" y="0"/>
            <a:ext cx="11125236" cy="1104900"/>
          </a:xfrm>
        </p:spPr>
        <p:txBody>
          <a:bodyPr/>
          <a:lstStyle/>
          <a:p>
            <a:r>
              <a:rPr lang="en-US" dirty="0"/>
              <a:t>Kubernetes</a:t>
            </a:r>
          </a:p>
        </p:txBody>
      </p:sp>
      <p:pic>
        <p:nvPicPr>
          <p:cNvPr id="4" name="Picture 3">
            <a:extLst>
              <a:ext uri="{FF2B5EF4-FFF2-40B4-BE49-F238E27FC236}">
                <a16:creationId xmlns:a16="http://schemas.microsoft.com/office/drawing/2014/main" id="{69937A24-342E-4215-8D83-8B104FE56002}"/>
              </a:ext>
            </a:extLst>
          </p:cNvPr>
          <p:cNvPicPr>
            <a:picLocks noChangeAspect="1"/>
          </p:cNvPicPr>
          <p:nvPr/>
        </p:nvPicPr>
        <p:blipFill>
          <a:blip r:embed="rId2"/>
          <a:stretch>
            <a:fillRect/>
          </a:stretch>
        </p:blipFill>
        <p:spPr>
          <a:xfrm>
            <a:off x="8262354" y="2283618"/>
            <a:ext cx="3900338" cy="3328988"/>
          </a:xfrm>
          <a:prstGeom prst="rect">
            <a:avLst/>
          </a:prstGeom>
        </p:spPr>
      </p:pic>
      <p:pic>
        <p:nvPicPr>
          <p:cNvPr id="5" name="Picture 4">
            <a:extLst>
              <a:ext uri="{FF2B5EF4-FFF2-40B4-BE49-F238E27FC236}">
                <a16:creationId xmlns:a16="http://schemas.microsoft.com/office/drawing/2014/main" id="{2E9AF420-449C-43E3-BA26-7ABDEDFA6EC7}"/>
              </a:ext>
            </a:extLst>
          </p:cNvPr>
          <p:cNvPicPr>
            <a:picLocks noChangeAspect="1"/>
          </p:cNvPicPr>
          <p:nvPr/>
        </p:nvPicPr>
        <p:blipFill>
          <a:blip r:embed="rId3"/>
          <a:stretch>
            <a:fillRect/>
          </a:stretch>
        </p:blipFill>
        <p:spPr>
          <a:xfrm>
            <a:off x="381000" y="2405062"/>
            <a:ext cx="7353980" cy="3086100"/>
          </a:xfrm>
          <a:prstGeom prst="rect">
            <a:avLst/>
          </a:prstGeom>
        </p:spPr>
      </p:pic>
      <p:sp>
        <p:nvSpPr>
          <p:cNvPr id="3" name="Rectangle 2">
            <a:extLst>
              <a:ext uri="{FF2B5EF4-FFF2-40B4-BE49-F238E27FC236}">
                <a16:creationId xmlns:a16="http://schemas.microsoft.com/office/drawing/2014/main" id="{138443D5-F36A-4766-B951-C1A8E0093C89}"/>
              </a:ext>
            </a:extLst>
          </p:cNvPr>
          <p:cNvSpPr/>
          <p:nvPr/>
        </p:nvSpPr>
        <p:spPr>
          <a:xfrm>
            <a:off x="5715000" y="381000"/>
            <a:ext cx="4114800" cy="798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C9DE618-0834-4B61-A295-9CEF7E3E097E}"/>
              </a:ext>
            </a:extLst>
          </p:cNvPr>
          <p:cNvSpPr txBox="1"/>
          <p:nvPr/>
        </p:nvSpPr>
        <p:spPr>
          <a:xfrm>
            <a:off x="6170564" y="42478"/>
            <a:ext cx="2880917" cy="261610"/>
          </a:xfrm>
          <a:prstGeom prst="rect">
            <a:avLst/>
          </a:prstGeom>
          <a:noFill/>
        </p:spPr>
        <p:txBody>
          <a:bodyPr wrap="none" rtlCol="0">
            <a:spAutoFit/>
          </a:bodyPr>
          <a:lstStyle/>
          <a:p>
            <a:r>
              <a:rPr lang="en-US" sz="1100" b="1" dirty="0"/>
              <a:t>Server Farm (Inside Data center) </a:t>
            </a:r>
          </a:p>
        </p:txBody>
      </p:sp>
      <p:sp>
        <p:nvSpPr>
          <p:cNvPr id="7" name="Rectangle 6">
            <a:extLst>
              <a:ext uri="{FF2B5EF4-FFF2-40B4-BE49-F238E27FC236}">
                <a16:creationId xmlns:a16="http://schemas.microsoft.com/office/drawing/2014/main" id="{9188007C-1A18-4F07-A8DE-DFB90C84A654}"/>
              </a:ext>
            </a:extLst>
          </p:cNvPr>
          <p:cNvSpPr/>
          <p:nvPr/>
        </p:nvSpPr>
        <p:spPr>
          <a:xfrm>
            <a:off x="5867400" y="523298"/>
            <a:ext cx="972067" cy="533400"/>
          </a:xfrm>
          <a:prstGeom prst="rect">
            <a:avLst/>
          </a:prstGeom>
          <a:solidFill>
            <a:schemeClr val="accent3">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AB595E3-E71F-434D-A421-69C8CA499722}"/>
              </a:ext>
            </a:extLst>
          </p:cNvPr>
          <p:cNvSpPr/>
          <p:nvPr/>
        </p:nvSpPr>
        <p:spPr>
          <a:xfrm>
            <a:off x="6953971" y="523298"/>
            <a:ext cx="838200" cy="533400"/>
          </a:xfrm>
          <a:prstGeom prst="rect">
            <a:avLst/>
          </a:prstGeom>
          <a:solidFill>
            <a:schemeClr val="accent3">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D7E8CB6-5F42-4E99-B09F-9167AC1BD672}"/>
              </a:ext>
            </a:extLst>
          </p:cNvPr>
          <p:cNvSpPr/>
          <p:nvPr/>
        </p:nvSpPr>
        <p:spPr>
          <a:xfrm>
            <a:off x="7872299" y="523298"/>
            <a:ext cx="838200" cy="533400"/>
          </a:xfrm>
          <a:prstGeom prst="rect">
            <a:avLst/>
          </a:prstGeom>
          <a:solidFill>
            <a:schemeClr val="accent3">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2B8F144-28C1-4C7E-9404-AB30FA8E8133}"/>
              </a:ext>
            </a:extLst>
          </p:cNvPr>
          <p:cNvSpPr/>
          <p:nvPr/>
        </p:nvSpPr>
        <p:spPr>
          <a:xfrm>
            <a:off x="8780574" y="523298"/>
            <a:ext cx="838200" cy="533400"/>
          </a:xfrm>
          <a:prstGeom prst="rect">
            <a:avLst/>
          </a:prstGeom>
          <a:solidFill>
            <a:schemeClr val="accent3">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4079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672B4-D9A5-46B1-AF48-30ADCB93A299}"/>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AF34FB3C-87A0-4BC5-A12B-6461824E2A31}"/>
              </a:ext>
            </a:extLst>
          </p:cNvPr>
          <p:cNvPicPr>
            <a:picLocks noChangeAspect="1"/>
          </p:cNvPicPr>
          <p:nvPr/>
        </p:nvPicPr>
        <p:blipFill>
          <a:blip r:embed="rId2"/>
          <a:stretch>
            <a:fillRect/>
          </a:stretch>
        </p:blipFill>
        <p:spPr>
          <a:xfrm>
            <a:off x="1219200" y="1295400"/>
            <a:ext cx="9296400" cy="4911682"/>
          </a:xfrm>
          <a:prstGeom prst="rect">
            <a:avLst/>
          </a:prstGeom>
        </p:spPr>
      </p:pic>
    </p:spTree>
    <p:extLst>
      <p:ext uri="{BB962C8B-B14F-4D97-AF65-F5344CB8AC3E}">
        <p14:creationId xmlns:p14="http://schemas.microsoft.com/office/powerpoint/2010/main" val="4225970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AA47C-AF5B-43BB-BCCB-B55A5F75A8A2}"/>
              </a:ext>
            </a:extLst>
          </p:cNvPr>
          <p:cNvSpPr>
            <a:spLocks noGrp="1"/>
          </p:cNvSpPr>
          <p:nvPr>
            <p:ph type="title"/>
          </p:nvPr>
        </p:nvSpPr>
        <p:spPr/>
        <p:txBody>
          <a:bodyPr/>
          <a:lstStyle/>
          <a:p>
            <a:r>
              <a:rPr lang="en-US" dirty="0"/>
              <a:t>DevOps  CI and CD  </a:t>
            </a:r>
          </a:p>
        </p:txBody>
      </p:sp>
      <p:pic>
        <p:nvPicPr>
          <p:cNvPr id="3" name="Picture 2">
            <a:extLst>
              <a:ext uri="{FF2B5EF4-FFF2-40B4-BE49-F238E27FC236}">
                <a16:creationId xmlns:a16="http://schemas.microsoft.com/office/drawing/2014/main" id="{04C19AC7-154A-4BE7-864C-066DD96A7088}"/>
              </a:ext>
            </a:extLst>
          </p:cNvPr>
          <p:cNvPicPr>
            <a:picLocks noChangeAspect="1"/>
          </p:cNvPicPr>
          <p:nvPr/>
        </p:nvPicPr>
        <p:blipFill>
          <a:blip r:embed="rId2"/>
          <a:stretch>
            <a:fillRect/>
          </a:stretch>
        </p:blipFill>
        <p:spPr>
          <a:xfrm>
            <a:off x="86179" y="914400"/>
            <a:ext cx="5539550" cy="3049416"/>
          </a:xfrm>
          <a:prstGeom prst="rect">
            <a:avLst/>
          </a:prstGeom>
        </p:spPr>
      </p:pic>
      <p:pic>
        <p:nvPicPr>
          <p:cNvPr id="4" name="Picture 3">
            <a:extLst>
              <a:ext uri="{FF2B5EF4-FFF2-40B4-BE49-F238E27FC236}">
                <a16:creationId xmlns:a16="http://schemas.microsoft.com/office/drawing/2014/main" id="{871083D1-8E7E-4EC3-90F3-F0754BB837C0}"/>
              </a:ext>
            </a:extLst>
          </p:cNvPr>
          <p:cNvPicPr>
            <a:picLocks noChangeAspect="1"/>
          </p:cNvPicPr>
          <p:nvPr/>
        </p:nvPicPr>
        <p:blipFill>
          <a:blip r:embed="rId3"/>
          <a:stretch>
            <a:fillRect/>
          </a:stretch>
        </p:blipFill>
        <p:spPr>
          <a:xfrm>
            <a:off x="5766899" y="457200"/>
            <a:ext cx="6197751" cy="3352800"/>
          </a:xfrm>
          <a:prstGeom prst="rect">
            <a:avLst/>
          </a:prstGeom>
        </p:spPr>
      </p:pic>
      <p:pic>
        <p:nvPicPr>
          <p:cNvPr id="5" name="Picture 4">
            <a:extLst>
              <a:ext uri="{FF2B5EF4-FFF2-40B4-BE49-F238E27FC236}">
                <a16:creationId xmlns:a16="http://schemas.microsoft.com/office/drawing/2014/main" id="{64070DB3-08E4-40CE-AD64-6AF77588559D}"/>
              </a:ext>
            </a:extLst>
          </p:cNvPr>
          <p:cNvPicPr>
            <a:picLocks noChangeAspect="1"/>
          </p:cNvPicPr>
          <p:nvPr/>
        </p:nvPicPr>
        <p:blipFill>
          <a:blip r:embed="rId4"/>
          <a:stretch>
            <a:fillRect/>
          </a:stretch>
        </p:blipFill>
        <p:spPr>
          <a:xfrm>
            <a:off x="7130620" y="3963816"/>
            <a:ext cx="3847155" cy="2815559"/>
          </a:xfrm>
          <a:prstGeom prst="rect">
            <a:avLst/>
          </a:prstGeom>
        </p:spPr>
      </p:pic>
      <p:pic>
        <p:nvPicPr>
          <p:cNvPr id="6" name="Picture 5">
            <a:extLst>
              <a:ext uri="{FF2B5EF4-FFF2-40B4-BE49-F238E27FC236}">
                <a16:creationId xmlns:a16="http://schemas.microsoft.com/office/drawing/2014/main" id="{C1CBF41E-B935-4D68-B182-B48E17E8BF32}"/>
              </a:ext>
            </a:extLst>
          </p:cNvPr>
          <p:cNvPicPr>
            <a:picLocks noChangeAspect="1"/>
          </p:cNvPicPr>
          <p:nvPr/>
        </p:nvPicPr>
        <p:blipFill>
          <a:blip r:embed="rId5"/>
          <a:stretch>
            <a:fillRect/>
          </a:stretch>
        </p:blipFill>
        <p:spPr>
          <a:xfrm>
            <a:off x="86179" y="4382926"/>
            <a:ext cx="5839835" cy="2153774"/>
          </a:xfrm>
          <a:prstGeom prst="rect">
            <a:avLst/>
          </a:prstGeom>
        </p:spPr>
      </p:pic>
    </p:spTree>
    <p:extLst>
      <p:ext uri="{BB962C8B-B14F-4D97-AF65-F5344CB8AC3E}">
        <p14:creationId xmlns:p14="http://schemas.microsoft.com/office/powerpoint/2010/main" val="40181211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7134B-2FE3-414F-815F-08A739B490A7}"/>
              </a:ext>
            </a:extLst>
          </p:cNvPr>
          <p:cNvSpPr>
            <a:spLocks noGrp="1"/>
          </p:cNvSpPr>
          <p:nvPr>
            <p:ph type="title"/>
          </p:nvPr>
        </p:nvSpPr>
        <p:spPr/>
        <p:txBody>
          <a:bodyPr/>
          <a:lstStyle/>
          <a:p>
            <a:r>
              <a:rPr lang="en-US" dirty="0"/>
              <a:t>Is Kubernetes only option for container orchestration ?</a:t>
            </a:r>
          </a:p>
        </p:txBody>
      </p:sp>
      <p:pic>
        <p:nvPicPr>
          <p:cNvPr id="3" name="Picture 2">
            <a:extLst>
              <a:ext uri="{FF2B5EF4-FFF2-40B4-BE49-F238E27FC236}">
                <a16:creationId xmlns:a16="http://schemas.microsoft.com/office/drawing/2014/main" id="{AD7180C7-E6D8-4CDA-9D65-82044BF67E14}"/>
              </a:ext>
            </a:extLst>
          </p:cNvPr>
          <p:cNvPicPr>
            <a:picLocks noChangeAspect="1"/>
          </p:cNvPicPr>
          <p:nvPr/>
        </p:nvPicPr>
        <p:blipFill>
          <a:blip r:embed="rId2"/>
          <a:stretch>
            <a:fillRect/>
          </a:stretch>
        </p:blipFill>
        <p:spPr>
          <a:xfrm>
            <a:off x="554475" y="1219200"/>
            <a:ext cx="10954720" cy="5124450"/>
          </a:xfrm>
          <a:prstGeom prst="rect">
            <a:avLst/>
          </a:prstGeom>
        </p:spPr>
      </p:pic>
    </p:spTree>
    <p:extLst>
      <p:ext uri="{BB962C8B-B14F-4D97-AF65-F5344CB8AC3E}">
        <p14:creationId xmlns:p14="http://schemas.microsoft.com/office/powerpoint/2010/main" val="4231344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a:t>Monolithic approach</a:t>
            </a:r>
            <a:endParaRPr lang="en-GB" dirty="0"/>
          </a:p>
        </p:txBody>
      </p:sp>
      <p:sp>
        <p:nvSpPr>
          <p:cNvPr id="5" name="Text Placeholder 4"/>
          <p:cNvSpPr>
            <a:spLocks noGrp="1"/>
          </p:cNvSpPr>
          <p:nvPr>
            <p:ph type="body" sz="quarter" idx="10"/>
          </p:nvPr>
        </p:nvSpPr>
        <p:spPr>
          <a:xfrm>
            <a:off x="152400" y="1195899"/>
            <a:ext cx="11700000" cy="5357301"/>
          </a:xfrm>
        </p:spPr>
        <p:txBody>
          <a:bodyPr>
            <a:noAutofit/>
          </a:bodyPr>
          <a:lstStyle/>
          <a:p>
            <a:pPr marL="88900" lvl="1" indent="0">
              <a:buNone/>
            </a:pPr>
            <a:endParaRPr lang="en-US" sz="1600" dirty="0"/>
          </a:p>
          <a:p>
            <a:pPr marL="88900" lvl="1" indent="0" algn="ctr">
              <a:buNone/>
            </a:pPr>
            <a:r>
              <a:rPr lang="en-US" sz="1600" dirty="0"/>
              <a:t>Processes had become tightly coupled in the system, even long after the relationship had ceased</a:t>
            </a:r>
          </a:p>
          <a:p>
            <a:pPr marL="88900" lvl="1" indent="0" algn="ctr">
              <a:buNone/>
            </a:pPr>
            <a:r>
              <a:rPr lang="en-US" sz="1200" dirty="0"/>
              <a:t>(e.g. credit check, supply chain/billing/activation)</a:t>
            </a:r>
          </a:p>
          <a:p>
            <a:pPr lvl="1"/>
            <a:endParaRPr lang="en-US" sz="1600" dirty="0"/>
          </a:p>
          <a:p>
            <a:pPr lvl="1"/>
            <a:endParaRPr lang="en-US" sz="1600" dirty="0"/>
          </a:p>
          <a:p>
            <a:pPr lvl="1"/>
            <a:endParaRPr lang="en-US" sz="1600" dirty="0"/>
          </a:p>
          <a:p>
            <a:pPr lvl="1"/>
            <a:endParaRPr lang="en-US" sz="1600" dirty="0"/>
          </a:p>
          <a:p>
            <a:pPr lvl="1"/>
            <a:endParaRPr lang="en-US" sz="1600" dirty="0"/>
          </a:p>
          <a:p>
            <a:pPr marL="88900" lvl="1" indent="0">
              <a:buNone/>
            </a:pPr>
            <a:endParaRPr lang="en-US" sz="1600" dirty="0"/>
          </a:p>
          <a:p>
            <a:pPr marL="88900" lvl="1" indent="0">
              <a:buNone/>
            </a:pPr>
            <a:endParaRPr lang="en-US" sz="1600" dirty="0"/>
          </a:p>
          <a:p>
            <a:pPr marL="88900" lvl="1" indent="0">
              <a:buNone/>
            </a:pPr>
            <a:endParaRPr lang="en-US" sz="1600" dirty="0"/>
          </a:p>
          <a:p>
            <a:pPr marL="88900" lvl="1" indent="0">
              <a:buNone/>
            </a:pPr>
            <a:endParaRPr lang="en-US" sz="1600" dirty="0"/>
          </a:p>
          <a:p>
            <a:pPr marL="88900" lvl="1" indent="0">
              <a:buNone/>
            </a:pPr>
            <a:endParaRPr lang="en-US" sz="1600" dirty="0"/>
          </a:p>
          <a:p>
            <a:pPr marL="88900" lvl="1" indent="0">
              <a:buNone/>
            </a:pPr>
            <a:endParaRPr lang="en-US" sz="1600" dirty="0"/>
          </a:p>
          <a:p>
            <a:pPr marL="88900" lvl="1" indent="0">
              <a:buNone/>
            </a:pPr>
            <a:endParaRPr lang="en-US" sz="1600" dirty="0"/>
          </a:p>
          <a:p>
            <a:pPr marL="88900" lvl="1" indent="0" algn="ctr">
              <a:buNone/>
            </a:pPr>
            <a:r>
              <a:rPr lang="en-US" sz="1600" dirty="0"/>
              <a:t>Simple updates to offerings came to require extensive time to assess the impacts and implement the solution </a:t>
            </a:r>
          </a:p>
          <a:p>
            <a:pPr marL="88900" lvl="1" indent="0" algn="ctr">
              <a:buNone/>
            </a:pPr>
            <a:r>
              <a:rPr lang="en-US" sz="1200" dirty="0"/>
              <a:t>(costs followed the increasing time to market)</a:t>
            </a:r>
          </a:p>
        </p:txBody>
      </p:sp>
      <p:grpSp>
        <p:nvGrpSpPr>
          <p:cNvPr id="125" name="Group 124">
            <a:extLst>
              <a:ext uri="{FF2B5EF4-FFF2-40B4-BE49-F238E27FC236}">
                <a16:creationId xmlns:a16="http://schemas.microsoft.com/office/drawing/2014/main" id="{04994B03-081F-4AB0-AA97-87A1729CCC96}"/>
              </a:ext>
            </a:extLst>
          </p:cNvPr>
          <p:cNvGrpSpPr/>
          <p:nvPr/>
        </p:nvGrpSpPr>
        <p:grpSpPr>
          <a:xfrm>
            <a:off x="2134852" y="2937083"/>
            <a:ext cx="2590800" cy="609600"/>
            <a:chOff x="2209800" y="3632736"/>
            <a:chExt cx="2590800" cy="609600"/>
          </a:xfrm>
        </p:grpSpPr>
        <p:sp>
          <p:nvSpPr>
            <p:cNvPr id="64" name="Rectangle 63">
              <a:extLst>
                <a:ext uri="{FF2B5EF4-FFF2-40B4-BE49-F238E27FC236}">
                  <a16:creationId xmlns:a16="http://schemas.microsoft.com/office/drawing/2014/main" id="{D4D99B96-310B-42A9-92F6-58F6D819FB82}"/>
                </a:ext>
              </a:extLst>
            </p:cNvPr>
            <p:cNvSpPr/>
            <p:nvPr/>
          </p:nvSpPr>
          <p:spPr>
            <a:xfrm>
              <a:off x="2209800" y="3632736"/>
              <a:ext cx="2590800" cy="60960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800" dirty="0">
                  <a:ln w="0"/>
                  <a:solidFill>
                    <a:schemeClr val="accent1"/>
                  </a:solidFill>
                  <a:effectLst>
                    <a:outerShdw blurRad="38100" dist="25400" dir="5400000" algn="ctr" rotWithShape="0">
                      <a:srgbClr val="6E747A">
                        <a:alpha val="43000"/>
                      </a:srgbClr>
                    </a:outerShdw>
                  </a:effectLst>
                </a:rPr>
                <a:t>Order Negotiation</a:t>
              </a:r>
            </a:p>
          </p:txBody>
        </p:sp>
        <p:sp>
          <p:nvSpPr>
            <p:cNvPr id="6" name="Flowchart: Process 5">
              <a:extLst>
                <a:ext uri="{FF2B5EF4-FFF2-40B4-BE49-F238E27FC236}">
                  <a16:creationId xmlns:a16="http://schemas.microsoft.com/office/drawing/2014/main" id="{1FA87DCB-6933-4BEE-873A-01B65D0BA5D3}"/>
                </a:ext>
              </a:extLst>
            </p:cNvPr>
            <p:cNvSpPr/>
            <p:nvPr/>
          </p:nvSpPr>
          <p:spPr>
            <a:xfrm>
              <a:off x="3311840" y="3684960"/>
              <a:ext cx="304800" cy="228600"/>
            </a:xfrm>
            <a:prstGeom prst="flowChart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7" name="Flowchart: Process 6">
              <a:extLst>
                <a:ext uri="{FF2B5EF4-FFF2-40B4-BE49-F238E27FC236}">
                  <a16:creationId xmlns:a16="http://schemas.microsoft.com/office/drawing/2014/main" id="{6EB2DD45-925D-4FD1-8B30-C3781C63BF4C}"/>
                </a:ext>
              </a:extLst>
            </p:cNvPr>
            <p:cNvSpPr/>
            <p:nvPr/>
          </p:nvSpPr>
          <p:spPr>
            <a:xfrm>
              <a:off x="3311840" y="3981570"/>
              <a:ext cx="304800" cy="228600"/>
            </a:xfrm>
            <a:prstGeom prst="flowChart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8" name="Flowchart: Process 7">
              <a:extLst>
                <a:ext uri="{FF2B5EF4-FFF2-40B4-BE49-F238E27FC236}">
                  <a16:creationId xmlns:a16="http://schemas.microsoft.com/office/drawing/2014/main" id="{CE34CCAA-E3B6-472F-AC29-55AE65325EE3}"/>
                </a:ext>
              </a:extLst>
            </p:cNvPr>
            <p:cNvSpPr/>
            <p:nvPr/>
          </p:nvSpPr>
          <p:spPr>
            <a:xfrm>
              <a:off x="3865720" y="3828754"/>
              <a:ext cx="304800" cy="228600"/>
            </a:xfrm>
            <a:prstGeom prst="flowChart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9" name="Flowchart: Process 8">
              <a:extLst>
                <a:ext uri="{FF2B5EF4-FFF2-40B4-BE49-F238E27FC236}">
                  <a16:creationId xmlns:a16="http://schemas.microsoft.com/office/drawing/2014/main" id="{DFB0AA5A-8F88-4AA8-AB5C-CC49069269A0}"/>
                </a:ext>
              </a:extLst>
            </p:cNvPr>
            <p:cNvSpPr/>
            <p:nvPr/>
          </p:nvSpPr>
          <p:spPr>
            <a:xfrm>
              <a:off x="4419600" y="3828754"/>
              <a:ext cx="304800" cy="228600"/>
            </a:xfrm>
            <a:prstGeom prst="flowChart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10" name="Flowchart: Process 9">
              <a:extLst>
                <a:ext uri="{FF2B5EF4-FFF2-40B4-BE49-F238E27FC236}">
                  <a16:creationId xmlns:a16="http://schemas.microsoft.com/office/drawing/2014/main" id="{476E5FF1-EB42-4079-84A2-1A7829C08560}"/>
                </a:ext>
              </a:extLst>
            </p:cNvPr>
            <p:cNvSpPr/>
            <p:nvPr/>
          </p:nvSpPr>
          <p:spPr>
            <a:xfrm>
              <a:off x="2285179" y="3828754"/>
              <a:ext cx="304800" cy="228600"/>
            </a:xfrm>
            <a:prstGeom prst="flowChart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cxnSp>
          <p:nvCxnSpPr>
            <p:cNvPr id="13" name="Connector: Elbow 12">
              <a:extLst>
                <a:ext uri="{FF2B5EF4-FFF2-40B4-BE49-F238E27FC236}">
                  <a16:creationId xmlns:a16="http://schemas.microsoft.com/office/drawing/2014/main" id="{7D3EC0E2-50BF-4F07-B8D7-5F591F5099A5}"/>
                </a:ext>
              </a:extLst>
            </p:cNvPr>
            <p:cNvCxnSpPr>
              <a:stCxn id="6" idx="3"/>
              <a:endCxn id="8" idx="1"/>
            </p:cNvCxnSpPr>
            <p:nvPr/>
          </p:nvCxnSpPr>
          <p:spPr>
            <a:xfrm>
              <a:off x="3616640" y="3799260"/>
              <a:ext cx="249080" cy="14379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Flowchart: Decision 17">
              <a:extLst>
                <a:ext uri="{FF2B5EF4-FFF2-40B4-BE49-F238E27FC236}">
                  <a16:creationId xmlns:a16="http://schemas.microsoft.com/office/drawing/2014/main" id="{91F8F61F-8DBE-4185-A1D5-7FA74D643E6E}"/>
                </a:ext>
              </a:extLst>
            </p:cNvPr>
            <p:cNvSpPr/>
            <p:nvPr/>
          </p:nvSpPr>
          <p:spPr>
            <a:xfrm>
              <a:off x="2834160" y="3828754"/>
              <a:ext cx="228600" cy="228600"/>
            </a:xfrm>
            <a:prstGeom prst="flowChartDecisi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cxnSp>
          <p:nvCxnSpPr>
            <p:cNvPr id="20" name="Connector: Elbow 19">
              <a:extLst>
                <a:ext uri="{FF2B5EF4-FFF2-40B4-BE49-F238E27FC236}">
                  <a16:creationId xmlns:a16="http://schemas.microsoft.com/office/drawing/2014/main" id="{F0A9A3B3-3D53-4DF2-A47B-CD1D5E25C57F}"/>
                </a:ext>
              </a:extLst>
            </p:cNvPr>
            <p:cNvCxnSpPr>
              <a:cxnSpLocks/>
              <a:stCxn id="18" idx="3"/>
              <a:endCxn id="6" idx="1"/>
            </p:cNvCxnSpPr>
            <p:nvPr/>
          </p:nvCxnSpPr>
          <p:spPr>
            <a:xfrm flipV="1">
              <a:off x="3062760" y="3799260"/>
              <a:ext cx="249080" cy="14379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E3B74661-DB6C-455C-904F-A8FE3854B8B9}"/>
                </a:ext>
              </a:extLst>
            </p:cNvPr>
            <p:cNvCxnSpPr>
              <a:cxnSpLocks/>
              <a:stCxn id="18" idx="3"/>
              <a:endCxn id="7" idx="1"/>
            </p:cNvCxnSpPr>
            <p:nvPr/>
          </p:nvCxnSpPr>
          <p:spPr>
            <a:xfrm>
              <a:off x="3062760" y="3943054"/>
              <a:ext cx="249080" cy="15281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33A68144-2B78-4107-8E2C-9A8E19525CF7}"/>
                </a:ext>
              </a:extLst>
            </p:cNvPr>
            <p:cNvCxnSpPr>
              <a:stCxn id="10" idx="3"/>
              <a:endCxn id="18" idx="1"/>
            </p:cNvCxnSpPr>
            <p:nvPr/>
          </p:nvCxnSpPr>
          <p:spPr>
            <a:xfrm>
              <a:off x="2589979" y="3943054"/>
              <a:ext cx="2441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2489E6BE-CFE2-4448-AE2A-E98FAFA32580}"/>
                </a:ext>
              </a:extLst>
            </p:cNvPr>
            <p:cNvCxnSpPr>
              <a:stCxn id="8" idx="3"/>
              <a:endCxn id="9" idx="1"/>
            </p:cNvCxnSpPr>
            <p:nvPr/>
          </p:nvCxnSpPr>
          <p:spPr>
            <a:xfrm>
              <a:off x="4170520" y="3943054"/>
              <a:ext cx="249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Connector: Elbow 66">
              <a:extLst>
                <a:ext uri="{FF2B5EF4-FFF2-40B4-BE49-F238E27FC236}">
                  <a16:creationId xmlns:a16="http://schemas.microsoft.com/office/drawing/2014/main" id="{897F820E-6AEB-47AB-9C4C-3070A6EA13C2}"/>
                </a:ext>
              </a:extLst>
            </p:cNvPr>
            <p:cNvCxnSpPr>
              <a:stCxn id="7" idx="3"/>
              <a:endCxn id="8" idx="1"/>
            </p:cNvCxnSpPr>
            <p:nvPr/>
          </p:nvCxnSpPr>
          <p:spPr>
            <a:xfrm flipV="1">
              <a:off x="3616640" y="3943054"/>
              <a:ext cx="249080" cy="15281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26" name="Group 125">
            <a:extLst>
              <a:ext uri="{FF2B5EF4-FFF2-40B4-BE49-F238E27FC236}">
                <a16:creationId xmlns:a16="http://schemas.microsoft.com/office/drawing/2014/main" id="{6FB081ED-6306-4121-97D0-0CCDA63CC1C0}"/>
              </a:ext>
            </a:extLst>
          </p:cNvPr>
          <p:cNvGrpSpPr/>
          <p:nvPr/>
        </p:nvGrpSpPr>
        <p:grpSpPr>
          <a:xfrm>
            <a:off x="4725652" y="3563259"/>
            <a:ext cx="2590800" cy="609600"/>
            <a:chOff x="4800600" y="4258912"/>
            <a:chExt cx="2590800" cy="609600"/>
          </a:xfrm>
        </p:grpSpPr>
        <p:sp>
          <p:nvSpPr>
            <p:cNvPr id="82" name="Rectangle 81">
              <a:extLst>
                <a:ext uri="{FF2B5EF4-FFF2-40B4-BE49-F238E27FC236}">
                  <a16:creationId xmlns:a16="http://schemas.microsoft.com/office/drawing/2014/main" id="{291589C3-0D1B-4087-9B37-4614B901751B}"/>
                </a:ext>
              </a:extLst>
            </p:cNvPr>
            <p:cNvSpPr/>
            <p:nvPr/>
          </p:nvSpPr>
          <p:spPr>
            <a:xfrm>
              <a:off x="4800600" y="4258912"/>
              <a:ext cx="2590800" cy="609600"/>
            </a:xfrm>
            <a:prstGeom prst="rect">
              <a:avLst/>
            </a:prstGeom>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800" dirty="0">
                  <a:ln w="0"/>
                  <a:solidFill>
                    <a:schemeClr val="accent2"/>
                  </a:solidFill>
                  <a:effectLst>
                    <a:outerShdw blurRad="38100" dist="25400" dir="5400000" algn="ctr" rotWithShape="0">
                      <a:srgbClr val="6E747A">
                        <a:alpha val="43000"/>
                      </a:srgbClr>
                    </a:outerShdw>
                  </a:effectLst>
                </a:rPr>
                <a:t>Order Fulfillment</a:t>
              </a:r>
            </a:p>
          </p:txBody>
        </p:sp>
        <p:sp>
          <p:nvSpPr>
            <p:cNvPr id="83" name="Flowchart: Process 82">
              <a:extLst>
                <a:ext uri="{FF2B5EF4-FFF2-40B4-BE49-F238E27FC236}">
                  <a16:creationId xmlns:a16="http://schemas.microsoft.com/office/drawing/2014/main" id="{FAD9E872-C6A9-466C-86D0-EF1ABD390F3C}"/>
                </a:ext>
              </a:extLst>
            </p:cNvPr>
            <p:cNvSpPr/>
            <p:nvPr/>
          </p:nvSpPr>
          <p:spPr>
            <a:xfrm>
              <a:off x="5902640" y="4311136"/>
              <a:ext cx="304800" cy="228600"/>
            </a:xfrm>
            <a:prstGeom prst="flowChartProcess">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sp>
          <p:nvSpPr>
            <p:cNvPr id="84" name="Flowchart: Process 83">
              <a:extLst>
                <a:ext uri="{FF2B5EF4-FFF2-40B4-BE49-F238E27FC236}">
                  <a16:creationId xmlns:a16="http://schemas.microsoft.com/office/drawing/2014/main" id="{B9EE329F-4BD6-48EF-96DE-690A16DF13B1}"/>
                </a:ext>
              </a:extLst>
            </p:cNvPr>
            <p:cNvSpPr/>
            <p:nvPr/>
          </p:nvSpPr>
          <p:spPr>
            <a:xfrm>
              <a:off x="5902640" y="4607746"/>
              <a:ext cx="304800" cy="228600"/>
            </a:xfrm>
            <a:prstGeom prst="flowChartProcess">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sp>
          <p:nvSpPr>
            <p:cNvPr id="85" name="Flowchart: Process 84">
              <a:extLst>
                <a:ext uri="{FF2B5EF4-FFF2-40B4-BE49-F238E27FC236}">
                  <a16:creationId xmlns:a16="http://schemas.microsoft.com/office/drawing/2014/main" id="{6AF79193-1EC2-4F56-A220-B76FE6332E0B}"/>
                </a:ext>
              </a:extLst>
            </p:cNvPr>
            <p:cNvSpPr/>
            <p:nvPr/>
          </p:nvSpPr>
          <p:spPr>
            <a:xfrm>
              <a:off x="6456520" y="4454930"/>
              <a:ext cx="304800" cy="228600"/>
            </a:xfrm>
            <a:prstGeom prst="flowChartProcess">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sp>
          <p:nvSpPr>
            <p:cNvPr id="86" name="Flowchart: Process 85">
              <a:extLst>
                <a:ext uri="{FF2B5EF4-FFF2-40B4-BE49-F238E27FC236}">
                  <a16:creationId xmlns:a16="http://schemas.microsoft.com/office/drawing/2014/main" id="{06142A51-DFA7-4784-818F-4B85B9083B2C}"/>
                </a:ext>
              </a:extLst>
            </p:cNvPr>
            <p:cNvSpPr/>
            <p:nvPr/>
          </p:nvSpPr>
          <p:spPr>
            <a:xfrm>
              <a:off x="7010400" y="4454930"/>
              <a:ext cx="304800" cy="228600"/>
            </a:xfrm>
            <a:prstGeom prst="flowChartProcess">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sp>
          <p:nvSpPr>
            <p:cNvPr id="87" name="Flowchart: Process 86">
              <a:extLst>
                <a:ext uri="{FF2B5EF4-FFF2-40B4-BE49-F238E27FC236}">
                  <a16:creationId xmlns:a16="http://schemas.microsoft.com/office/drawing/2014/main" id="{8FD06FBB-FA6A-4DE5-A8AB-A94C925CE7CF}"/>
                </a:ext>
              </a:extLst>
            </p:cNvPr>
            <p:cNvSpPr/>
            <p:nvPr/>
          </p:nvSpPr>
          <p:spPr>
            <a:xfrm>
              <a:off x="4875979" y="4454930"/>
              <a:ext cx="304800" cy="228600"/>
            </a:xfrm>
            <a:prstGeom prst="flowChartProcess">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cxnSp>
          <p:nvCxnSpPr>
            <p:cNvPr id="88" name="Connector: Elbow 87">
              <a:extLst>
                <a:ext uri="{FF2B5EF4-FFF2-40B4-BE49-F238E27FC236}">
                  <a16:creationId xmlns:a16="http://schemas.microsoft.com/office/drawing/2014/main" id="{F19F5D6F-3544-4A27-A018-48600EA89E0D}"/>
                </a:ext>
              </a:extLst>
            </p:cNvPr>
            <p:cNvCxnSpPr>
              <a:stCxn id="83" idx="3"/>
              <a:endCxn id="85" idx="1"/>
            </p:cNvCxnSpPr>
            <p:nvPr/>
          </p:nvCxnSpPr>
          <p:spPr>
            <a:xfrm>
              <a:off x="6207440" y="4425436"/>
              <a:ext cx="249080" cy="143794"/>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sp>
          <p:nvSpPr>
            <p:cNvPr id="89" name="Flowchart: Decision 88">
              <a:extLst>
                <a:ext uri="{FF2B5EF4-FFF2-40B4-BE49-F238E27FC236}">
                  <a16:creationId xmlns:a16="http://schemas.microsoft.com/office/drawing/2014/main" id="{471C7C8E-AAC0-4F6B-BCDD-D4FBEFDC0EAD}"/>
                </a:ext>
              </a:extLst>
            </p:cNvPr>
            <p:cNvSpPr/>
            <p:nvPr/>
          </p:nvSpPr>
          <p:spPr>
            <a:xfrm>
              <a:off x="5424960" y="4454930"/>
              <a:ext cx="228600" cy="228600"/>
            </a:xfrm>
            <a:prstGeom prst="flowChartDecision">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cxnSp>
          <p:nvCxnSpPr>
            <p:cNvPr id="90" name="Connector: Elbow 89">
              <a:extLst>
                <a:ext uri="{FF2B5EF4-FFF2-40B4-BE49-F238E27FC236}">
                  <a16:creationId xmlns:a16="http://schemas.microsoft.com/office/drawing/2014/main" id="{EE4543FE-499A-4147-856F-1CDAB0A4F418}"/>
                </a:ext>
              </a:extLst>
            </p:cNvPr>
            <p:cNvCxnSpPr>
              <a:cxnSpLocks/>
              <a:stCxn id="89" idx="3"/>
              <a:endCxn id="83" idx="1"/>
            </p:cNvCxnSpPr>
            <p:nvPr/>
          </p:nvCxnSpPr>
          <p:spPr>
            <a:xfrm flipV="1">
              <a:off x="5653560" y="4425436"/>
              <a:ext cx="249080" cy="143794"/>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91" name="Connector: Elbow 90">
              <a:extLst>
                <a:ext uri="{FF2B5EF4-FFF2-40B4-BE49-F238E27FC236}">
                  <a16:creationId xmlns:a16="http://schemas.microsoft.com/office/drawing/2014/main" id="{8EAA4518-ABE4-4C3C-AE76-5E96618FBC42}"/>
                </a:ext>
              </a:extLst>
            </p:cNvPr>
            <p:cNvCxnSpPr>
              <a:cxnSpLocks/>
              <a:stCxn id="89" idx="3"/>
              <a:endCxn id="84" idx="1"/>
            </p:cNvCxnSpPr>
            <p:nvPr/>
          </p:nvCxnSpPr>
          <p:spPr>
            <a:xfrm>
              <a:off x="5653560" y="4569230"/>
              <a:ext cx="249080" cy="152816"/>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92" name="Straight Arrow Connector 91">
              <a:extLst>
                <a:ext uri="{FF2B5EF4-FFF2-40B4-BE49-F238E27FC236}">
                  <a16:creationId xmlns:a16="http://schemas.microsoft.com/office/drawing/2014/main" id="{8B7BBB99-DBA1-47BB-B98D-84B87CF7A995}"/>
                </a:ext>
              </a:extLst>
            </p:cNvPr>
            <p:cNvCxnSpPr>
              <a:stCxn id="87" idx="3"/>
              <a:endCxn id="89" idx="1"/>
            </p:cNvCxnSpPr>
            <p:nvPr/>
          </p:nvCxnSpPr>
          <p:spPr>
            <a:xfrm>
              <a:off x="5180779" y="4569230"/>
              <a:ext cx="244181"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93" name="Straight Arrow Connector 92">
              <a:extLst>
                <a:ext uri="{FF2B5EF4-FFF2-40B4-BE49-F238E27FC236}">
                  <a16:creationId xmlns:a16="http://schemas.microsoft.com/office/drawing/2014/main" id="{4796676C-B503-44A3-85AA-DB7F7560D980}"/>
                </a:ext>
              </a:extLst>
            </p:cNvPr>
            <p:cNvCxnSpPr>
              <a:stCxn id="85" idx="3"/>
              <a:endCxn id="86" idx="1"/>
            </p:cNvCxnSpPr>
            <p:nvPr/>
          </p:nvCxnSpPr>
          <p:spPr>
            <a:xfrm>
              <a:off x="6761320" y="4569230"/>
              <a:ext cx="249080"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94" name="Connector: Elbow 93">
              <a:extLst>
                <a:ext uri="{FF2B5EF4-FFF2-40B4-BE49-F238E27FC236}">
                  <a16:creationId xmlns:a16="http://schemas.microsoft.com/office/drawing/2014/main" id="{742C9E19-9D55-4D62-8D6B-84F171B2784E}"/>
                </a:ext>
              </a:extLst>
            </p:cNvPr>
            <p:cNvCxnSpPr>
              <a:stCxn id="84" idx="3"/>
              <a:endCxn id="85" idx="1"/>
            </p:cNvCxnSpPr>
            <p:nvPr/>
          </p:nvCxnSpPr>
          <p:spPr>
            <a:xfrm flipV="1">
              <a:off x="6207440" y="4569230"/>
              <a:ext cx="249080" cy="152816"/>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grpSp>
      <p:cxnSp>
        <p:nvCxnSpPr>
          <p:cNvPr id="96" name="Connector: Elbow 95">
            <a:extLst>
              <a:ext uri="{FF2B5EF4-FFF2-40B4-BE49-F238E27FC236}">
                <a16:creationId xmlns:a16="http://schemas.microsoft.com/office/drawing/2014/main" id="{975D0410-60C7-4F5B-8C1A-A983811B1599}"/>
              </a:ext>
            </a:extLst>
          </p:cNvPr>
          <p:cNvCxnSpPr>
            <a:stCxn id="9" idx="2"/>
            <a:endCxn id="87" idx="1"/>
          </p:cNvCxnSpPr>
          <p:nvPr/>
        </p:nvCxnSpPr>
        <p:spPr>
          <a:xfrm rot="16200000" flipH="1">
            <a:off x="4393103" y="3465649"/>
            <a:ext cx="511876" cy="303979"/>
          </a:xfrm>
          <a:prstGeom prst="bentConnector2">
            <a:avLst/>
          </a:prstGeom>
          <a:ln>
            <a:tailEnd type="triangle"/>
          </a:ln>
        </p:spPr>
        <p:style>
          <a:lnRef idx="1">
            <a:schemeClr val="accent5"/>
          </a:lnRef>
          <a:fillRef idx="0">
            <a:schemeClr val="accent5"/>
          </a:fillRef>
          <a:effectRef idx="0">
            <a:schemeClr val="accent5"/>
          </a:effectRef>
          <a:fontRef idx="minor">
            <a:schemeClr val="tx1"/>
          </a:fontRef>
        </p:style>
      </p:cxnSp>
      <p:grpSp>
        <p:nvGrpSpPr>
          <p:cNvPr id="127" name="Group 126">
            <a:extLst>
              <a:ext uri="{FF2B5EF4-FFF2-40B4-BE49-F238E27FC236}">
                <a16:creationId xmlns:a16="http://schemas.microsoft.com/office/drawing/2014/main" id="{C23FD875-1626-4442-954C-D8895166E6E0}"/>
              </a:ext>
            </a:extLst>
          </p:cNvPr>
          <p:cNvGrpSpPr/>
          <p:nvPr/>
        </p:nvGrpSpPr>
        <p:grpSpPr>
          <a:xfrm>
            <a:off x="7316452" y="4181147"/>
            <a:ext cx="2590800" cy="609600"/>
            <a:chOff x="7391400" y="4876800"/>
            <a:chExt cx="2590800" cy="609600"/>
          </a:xfrm>
        </p:grpSpPr>
        <p:sp>
          <p:nvSpPr>
            <p:cNvPr id="97" name="Rectangle 96">
              <a:extLst>
                <a:ext uri="{FF2B5EF4-FFF2-40B4-BE49-F238E27FC236}">
                  <a16:creationId xmlns:a16="http://schemas.microsoft.com/office/drawing/2014/main" id="{0CA07F0F-1F30-439C-BCDF-2E411F956541}"/>
                </a:ext>
              </a:extLst>
            </p:cNvPr>
            <p:cNvSpPr/>
            <p:nvPr/>
          </p:nvSpPr>
          <p:spPr>
            <a:xfrm>
              <a:off x="7391400" y="4876800"/>
              <a:ext cx="2590800" cy="609600"/>
            </a:xfrm>
            <a:prstGeom prst="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800" dirty="0">
                  <a:ln w="0"/>
                  <a:solidFill>
                    <a:schemeClr val="tx1"/>
                  </a:solidFill>
                  <a:effectLst>
                    <a:outerShdw blurRad="38100" dist="25400" dir="5400000" algn="ctr" rotWithShape="0">
                      <a:srgbClr val="6E747A">
                        <a:alpha val="43000"/>
                      </a:srgbClr>
                    </a:outerShdw>
                  </a:effectLst>
                </a:rPr>
                <a:t>Activation</a:t>
              </a:r>
            </a:p>
          </p:txBody>
        </p:sp>
        <p:sp>
          <p:nvSpPr>
            <p:cNvPr id="98" name="Flowchart: Process 97">
              <a:extLst>
                <a:ext uri="{FF2B5EF4-FFF2-40B4-BE49-F238E27FC236}">
                  <a16:creationId xmlns:a16="http://schemas.microsoft.com/office/drawing/2014/main" id="{2A402923-A5AB-4D79-9184-90F4FEE59794}"/>
                </a:ext>
              </a:extLst>
            </p:cNvPr>
            <p:cNvSpPr/>
            <p:nvPr/>
          </p:nvSpPr>
          <p:spPr>
            <a:xfrm>
              <a:off x="8493440" y="4929024"/>
              <a:ext cx="304800" cy="228600"/>
            </a:xfrm>
            <a:prstGeom prst="flowChartProcess">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sp>
          <p:nvSpPr>
            <p:cNvPr id="99" name="Flowchart: Process 98">
              <a:extLst>
                <a:ext uri="{FF2B5EF4-FFF2-40B4-BE49-F238E27FC236}">
                  <a16:creationId xmlns:a16="http://schemas.microsoft.com/office/drawing/2014/main" id="{333050A9-6666-46C7-A17F-AE2ED550EE5A}"/>
                </a:ext>
              </a:extLst>
            </p:cNvPr>
            <p:cNvSpPr/>
            <p:nvPr/>
          </p:nvSpPr>
          <p:spPr>
            <a:xfrm>
              <a:off x="8493440" y="5225634"/>
              <a:ext cx="304800" cy="228600"/>
            </a:xfrm>
            <a:prstGeom prst="flowChartProcess">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sp>
          <p:nvSpPr>
            <p:cNvPr id="100" name="Flowchart: Process 99">
              <a:extLst>
                <a:ext uri="{FF2B5EF4-FFF2-40B4-BE49-F238E27FC236}">
                  <a16:creationId xmlns:a16="http://schemas.microsoft.com/office/drawing/2014/main" id="{3ADD3362-C178-4066-9631-7D81CDC5A4CB}"/>
                </a:ext>
              </a:extLst>
            </p:cNvPr>
            <p:cNvSpPr/>
            <p:nvPr/>
          </p:nvSpPr>
          <p:spPr>
            <a:xfrm>
              <a:off x="9047320" y="5072818"/>
              <a:ext cx="304800" cy="228600"/>
            </a:xfrm>
            <a:prstGeom prst="flowChartProcess">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sp>
          <p:nvSpPr>
            <p:cNvPr id="101" name="Flowchart: Process 100">
              <a:extLst>
                <a:ext uri="{FF2B5EF4-FFF2-40B4-BE49-F238E27FC236}">
                  <a16:creationId xmlns:a16="http://schemas.microsoft.com/office/drawing/2014/main" id="{2F47C313-6A18-4FB6-83E3-0102BD7CDE6E}"/>
                </a:ext>
              </a:extLst>
            </p:cNvPr>
            <p:cNvSpPr/>
            <p:nvPr/>
          </p:nvSpPr>
          <p:spPr>
            <a:xfrm>
              <a:off x="9601200" y="5072818"/>
              <a:ext cx="304800" cy="228600"/>
            </a:xfrm>
            <a:prstGeom prst="flowChartProcess">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sp>
          <p:nvSpPr>
            <p:cNvPr id="102" name="Flowchart: Process 101">
              <a:extLst>
                <a:ext uri="{FF2B5EF4-FFF2-40B4-BE49-F238E27FC236}">
                  <a16:creationId xmlns:a16="http://schemas.microsoft.com/office/drawing/2014/main" id="{E0EF07CB-E482-4B55-9831-45EA146EB297}"/>
                </a:ext>
              </a:extLst>
            </p:cNvPr>
            <p:cNvSpPr/>
            <p:nvPr/>
          </p:nvSpPr>
          <p:spPr>
            <a:xfrm>
              <a:off x="7466779" y="5072818"/>
              <a:ext cx="304800" cy="228600"/>
            </a:xfrm>
            <a:prstGeom prst="flowChartProcess">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cxnSp>
          <p:nvCxnSpPr>
            <p:cNvPr id="103" name="Connector: Elbow 102">
              <a:extLst>
                <a:ext uri="{FF2B5EF4-FFF2-40B4-BE49-F238E27FC236}">
                  <a16:creationId xmlns:a16="http://schemas.microsoft.com/office/drawing/2014/main" id="{E96A65FD-5024-4EDF-9EF3-3A3A77060BDB}"/>
                </a:ext>
              </a:extLst>
            </p:cNvPr>
            <p:cNvCxnSpPr>
              <a:stCxn id="98" idx="3"/>
              <a:endCxn id="100" idx="1"/>
            </p:cNvCxnSpPr>
            <p:nvPr/>
          </p:nvCxnSpPr>
          <p:spPr>
            <a:xfrm>
              <a:off x="8798240" y="5043324"/>
              <a:ext cx="249080" cy="143794"/>
            </a:xfrm>
            <a:prstGeom prst="bentConnector3">
              <a:avLst/>
            </a:prstGeom>
            <a:ln>
              <a:tailEnd type="triangle"/>
            </a:ln>
          </p:spPr>
          <p:style>
            <a:lnRef idx="1">
              <a:schemeClr val="accent3"/>
            </a:lnRef>
            <a:fillRef idx="0">
              <a:schemeClr val="accent3"/>
            </a:fillRef>
            <a:effectRef idx="0">
              <a:schemeClr val="accent3"/>
            </a:effectRef>
            <a:fontRef idx="minor">
              <a:schemeClr val="tx1"/>
            </a:fontRef>
          </p:style>
        </p:cxnSp>
        <p:sp>
          <p:nvSpPr>
            <p:cNvPr id="104" name="Flowchart: Decision 103">
              <a:extLst>
                <a:ext uri="{FF2B5EF4-FFF2-40B4-BE49-F238E27FC236}">
                  <a16:creationId xmlns:a16="http://schemas.microsoft.com/office/drawing/2014/main" id="{7B33981D-B633-492D-B722-49A76174CD51}"/>
                </a:ext>
              </a:extLst>
            </p:cNvPr>
            <p:cNvSpPr/>
            <p:nvPr/>
          </p:nvSpPr>
          <p:spPr>
            <a:xfrm>
              <a:off x="8015760" y="5072818"/>
              <a:ext cx="228600" cy="228600"/>
            </a:xfrm>
            <a:prstGeom prst="flowChartDecision">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cxnSp>
          <p:nvCxnSpPr>
            <p:cNvPr id="105" name="Connector: Elbow 104">
              <a:extLst>
                <a:ext uri="{FF2B5EF4-FFF2-40B4-BE49-F238E27FC236}">
                  <a16:creationId xmlns:a16="http://schemas.microsoft.com/office/drawing/2014/main" id="{1363D760-59BE-42ED-9653-F26AD7EA3ED4}"/>
                </a:ext>
              </a:extLst>
            </p:cNvPr>
            <p:cNvCxnSpPr>
              <a:cxnSpLocks/>
              <a:stCxn id="104" idx="3"/>
              <a:endCxn id="98" idx="1"/>
            </p:cNvCxnSpPr>
            <p:nvPr/>
          </p:nvCxnSpPr>
          <p:spPr>
            <a:xfrm flipV="1">
              <a:off x="8244360" y="5043324"/>
              <a:ext cx="249080" cy="143794"/>
            </a:xfrm>
            <a:prstGeom prst="bentConnector3">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06" name="Connector: Elbow 105">
              <a:extLst>
                <a:ext uri="{FF2B5EF4-FFF2-40B4-BE49-F238E27FC236}">
                  <a16:creationId xmlns:a16="http://schemas.microsoft.com/office/drawing/2014/main" id="{91AAD075-3CD6-4AC3-BBCE-2F3C7888F025}"/>
                </a:ext>
              </a:extLst>
            </p:cNvPr>
            <p:cNvCxnSpPr>
              <a:cxnSpLocks/>
              <a:stCxn id="104" idx="3"/>
              <a:endCxn id="99" idx="1"/>
            </p:cNvCxnSpPr>
            <p:nvPr/>
          </p:nvCxnSpPr>
          <p:spPr>
            <a:xfrm>
              <a:off x="8244360" y="5187118"/>
              <a:ext cx="249080" cy="152816"/>
            </a:xfrm>
            <a:prstGeom prst="bentConnector3">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07" name="Straight Arrow Connector 106">
              <a:extLst>
                <a:ext uri="{FF2B5EF4-FFF2-40B4-BE49-F238E27FC236}">
                  <a16:creationId xmlns:a16="http://schemas.microsoft.com/office/drawing/2014/main" id="{D6ABD570-AC6E-456E-BAD4-22E6C709AAA2}"/>
                </a:ext>
              </a:extLst>
            </p:cNvPr>
            <p:cNvCxnSpPr>
              <a:stCxn id="102" idx="3"/>
              <a:endCxn id="104" idx="1"/>
            </p:cNvCxnSpPr>
            <p:nvPr/>
          </p:nvCxnSpPr>
          <p:spPr>
            <a:xfrm>
              <a:off x="7771579" y="5187118"/>
              <a:ext cx="244181"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08" name="Straight Arrow Connector 107">
              <a:extLst>
                <a:ext uri="{FF2B5EF4-FFF2-40B4-BE49-F238E27FC236}">
                  <a16:creationId xmlns:a16="http://schemas.microsoft.com/office/drawing/2014/main" id="{D39D2AD2-8F09-484B-808E-60C1071EBF08}"/>
                </a:ext>
              </a:extLst>
            </p:cNvPr>
            <p:cNvCxnSpPr>
              <a:stCxn id="100" idx="3"/>
              <a:endCxn id="101" idx="1"/>
            </p:cNvCxnSpPr>
            <p:nvPr/>
          </p:nvCxnSpPr>
          <p:spPr>
            <a:xfrm>
              <a:off x="9352120" y="5187118"/>
              <a:ext cx="249080"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09" name="Connector: Elbow 108">
              <a:extLst>
                <a:ext uri="{FF2B5EF4-FFF2-40B4-BE49-F238E27FC236}">
                  <a16:creationId xmlns:a16="http://schemas.microsoft.com/office/drawing/2014/main" id="{B3454F95-96A6-40D4-B403-96D579152C0E}"/>
                </a:ext>
              </a:extLst>
            </p:cNvPr>
            <p:cNvCxnSpPr>
              <a:stCxn id="99" idx="3"/>
              <a:endCxn id="100" idx="1"/>
            </p:cNvCxnSpPr>
            <p:nvPr/>
          </p:nvCxnSpPr>
          <p:spPr>
            <a:xfrm flipV="1">
              <a:off x="8798240" y="5187118"/>
              <a:ext cx="249080" cy="152816"/>
            </a:xfrm>
            <a:prstGeom prst="bentConnector3">
              <a:avLst/>
            </a:prstGeom>
            <a:ln>
              <a:tailEnd type="triangle"/>
            </a:ln>
          </p:spPr>
          <p:style>
            <a:lnRef idx="1">
              <a:schemeClr val="accent3"/>
            </a:lnRef>
            <a:fillRef idx="0">
              <a:schemeClr val="accent3"/>
            </a:fillRef>
            <a:effectRef idx="0">
              <a:schemeClr val="accent3"/>
            </a:effectRef>
            <a:fontRef idx="minor">
              <a:schemeClr val="tx1"/>
            </a:fontRef>
          </p:style>
        </p:cxnSp>
      </p:grpSp>
      <p:cxnSp>
        <p:nvCxnSpPr>
          <p:cNvPr id="110" name="Connector: Elbow 109">
            <a:extLst>
              <a:ext uri="{FF2B5EF4-FFF2-40B4-BE49-F238E27FC236}">
                <a16:creationId xmlns:a16="http://schemas.microsoft.com/office/drawing/2014/main" id="{4ECB57CC-1369-4271-A6F2-AFAD20F7F802}"/>
              </a:ext>
            </a:extLst>
          </p:cNvPr>
          <p:cNvCxnSpPr>
            <a:cxnSpLocks/>
            <a:stCxn id="86" idx="2"/>
            <a:endCxn id="102" idx="1"/>
          </p:cNvCxnSpPr>
          <p:nvPr/>
        </p:nvCxnSpPr>
        <p:spPr>
          <a:xfrm rot="16200000" flipH="1">
            <a:off x="6988047" y="4087681"/>
            <a:ext cx="503588" cy="303979"/>
          </a:xfrm>
          <a:prstGeom prst="bentConnector2">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14" name="Connector: Elbow 113">
            <a:extLst>
              <a:ext uri="{FF2B5EF4-FFF2-40B4-BE49-F238E27FC236}">
                <a16:creationId xmlns:a16="http://schemas.microsoft.com/office/drawing/2014/main" id="{C8CDFA67-FB7A-4556-B074-27C0DABC39AD}"/>
              </a:ext>
            </a:extLst>
          </p:cNvPr>
          <p:cNvCxnSpPr>
            <a:stCxn id="83" idx="0"/>
            <a:endCxn id="10" idx="0"/>
          </p:cNvCxnSpPr>
          <p:nvPr/>
        </p:nvCxnSpPr>
        <p:spPr>
          <a:xfrm rot="16200000" flipV="1">
            <a:off x="3930171" y="1565561"/>
            <a:ext cx="482382" cy="3617461"/>
          </a:xfrm>
          <a:prstGeom prst="bentConnector3">
            <a:avLst>
              <a:gd name="adj1" fmla="val 147390"/>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16" name="Connector: Elbow 115">
            <a:extLst>
              <a:ext uri="{FF2B5EF4-FFF2-40B4-BE49-F238E27FC236}">
                <a16:creationId xmlns:a16="http://schemas.microsoft.com/office/drawing/2014/main" id="{268B2BE5-73CD-43EB-8CB2-396EA7798CFA}"/>
              </a:ext>
            </a:extLst>
          </p:cNvPr>
          <p:cNvCxnSpPr>
            <a:stCxn id="85" idx="2"/>
            <a:endCxn id="7" idx="2"/>
          </p:cNvCxnSpPr>
          <p:nvPr/>
        </p:nvCxnSpPr>
        <p:spPr>
          <a:xfrm rot="5400000" flipH="1">
            <a:off x="4724952" y="2178857"/>
            <a:ext cx="473360" cy="3144680"/>
          </a:xfrm>
          <a:prstGeom prst="bentConnector3">
            <a:avLst>
              <a:gd name="adj1" fmla="val -48293"/>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20" name="Connector: Elbow 119">
            <a:extLst>
              <a:ext uri="{FF2B5EF4-FFF2-40B4-BE49-F238E27FC236}">
                <a16:creationId xmlns:a16="http://schemas.microsoft.com/office/drawing/2014/main" id="{46FF9341-A45C-420F-AA2F-45E16BBDF251}"/>
              </a:ext>
            </a:extLst>
          </p:cNvPr>
          <p:cNvCxnSpPr>
            <a:stCxn id="100" idx="0"/>
            <a:endCxn id="10" idx="0"/>
          </p:cNvCxnSpPr>
          <p:nvPr/>
        </p:nvCxnSpPr>
        <p:spPr>
          <a:xfrm rot="16200000" flipV="1">
            <a:off x="5121670" y="374062"/>
            <a:ext cx="1244064" cy="6762141"/>
          </a:xfrm>
          <a:prstGeom prst="bentConnector3">
            <a:avLst>
              <a:gd name="adj1" fmla="val 118375"/>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22" name="Connector: Elbow 121">
            <a:extLst>
              <a:ext uri="{FF2B5EF4-FFF2-40B4-BE49-F238E27FC236}">
                <a16:creationId xmlns:a16="http://schemas.microsoft.com/office/drawing/2014/main" id="{6DAC3206-7AD3-4935-B6CD-A62BFF3D0D9A}"/>
              </a:ext>
            </a:extLst>
          </p:cNvPr>
          <p:cNvCxnSpPr>
            <a:cxnSpLocks/>
            <a:stCxn id="99" idx="2"/>
            <a:endCxn id="8" idx="2"/>
          </p:cNvCxnSpPr>
          <p:nvPr/>
        </p:nvCxnSpPr>
        <p:spPr>
          <a:xfrm rot="5400000" flipH="1">
            <a:off x="5558592" y="1746281"/>
            <a:ext cx="1396880" cy="4627720"/>
          </a:xfrm>
          <a:prstGeom prst="bentConnector3">
            <a:avLst>
              <a:gd name="adj1" fmla="val -16365"/>
            </a:avLst>
          </a:prstGeom>
          <a:ln>
            <a:tailEnd type="triangle"/>
          </a:ln>
        </p:spPr>
        <p:style>
          <a:lnRef idx="1">
            <a:schemeClr val="accent4"/>
          </a:lnRef>
          <a:fillRef idx="0">
            <a:schemeClr val="accent4"/>
          </a:fillRef>
          <a:effectRef idx="0">
            <a:schemeClr val="accent4"/>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5"/>
                                        </p:tgtEl>
                                        <p:attrNameLst>
                                          <p:attrName>style.visibility</p:attrName>
                                        </p:attrNameLst>
                                      </p:cBhvr>
                                      <p:to>
                                        <p:strVal val="visible"/>
                                      </p:to>
                                    </p:set>
                                    <p:animEffect transition="in" filter="fade">
                                      <p:cBhvr>
                                        <p:cTn id="17" dur="500"/>
                                        <p:tgtEl>
                                          <p:spTgt spid="12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gtEl>
                                        <p:attrNameLst>
                                          <p:attrName>style.visibility</p:attrName>
                                        </p:attrNameLst>
                                      </p:cBhvr>
                                      <p:to>
                                        <p:strVal val="visible"/>
                                      </p:to>
                                    </p:set>
                                    <p:animEffect transition="in" filter="fade">
                                      <p:cBhvr>
                                        <p:cTn id="22" dur="500"/>
                                        <p:tgtEl>
                                          <p:spTgt spid="96"/>
                                        </p:tgtEl>
                                      </p:cBhvr>
                                    </p:animEffect>
                                  </p:childTnLst>
                                </p:cTn>
                              </p:par>
                              <p:par>
                                <p:cTn id="23" presetID="10" presetClass="entr" presetSubtype="0" fill="hold" nodeType="withEffect">
                                  <p:stCondLst>
                                    <p:cond delay="0"/>
                                  </p:stCondLst>
                                  <p:childTnLst>
                                    <p:set>
                                      <p:cBhvr>
                                        <p:cTn id="24" dur="1" fill="hold">
                                          <p:stCondLst>
                                            <p:cond delay="0"/>
                                          </p:stCondLst>
                                        </p:cTn>
                                        <p:tgtEl>
                                          <p:spTgt spid="126"/>
                                        </p:tgtEl>
                                        <p:attrNameLst>
                                          <p:attrName>style.visibility</p:attrName>
                                        </p:attrNameLst>
                                      </p:cBhvr>
                                      <p:to>
                                        <p:strVal val="visible"/>
                                      </p:to>
                                    </p:set>
                                    <p:animEffect transition="in" filter="fade">
                                      <p:cBhvr>
                                        <p:cTn id="25" dur="500"/>
                                        <p:tgtEl>
                                          <p:spTgt spid="12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14"/>
                                        </p:tgtEl>
                                        <p:attrNameLst>
                                          <p:attrName>style.visibility</p:attrName>
                                        </p:attrNameLst>
                                      </p:cBhvr>
                                      <p:to>
                                        <p:strVal val="visible"/>
                                      </p:to>
                                    </p:set>
                                    <p:animEffect transition="in" filter="fade">
                                      <p:cBhvr>
                                        <p:cTn id="30" dur="500"/>
                                        <p:tgtEl>
                                          <p:spTgt spid="114"/>
                                        </p:tgtEl>
                                      </p:cBhvr>
                                    </p:animEffect>
                                  </p:childTnLst>
                                </p:cTn>
                              </p:par>
                              <p:par>
                                <p:cTn id="31" presetID="10" presetClass="entr" presetSubtype="0" fill="hold" nodeType="withEffect">
                                  <p:stCondLst>
                                    <p:cond delay="0"/>
                                  </p:stCondLst>
                                  <p:childTnLst>
                                    <p:set>
                                      <p:cBhvr>
                                        <p:cTn id="32" dur="1" fill="hold">
                                          <p:stCondLst>
                                            <p:cond delay="0"/>
                                          </p:stCondLst>
                                        </p:cTn>
                                        <p:tgtEl>
                                          <p:spTgt spid="116"/>
                                        </p:tgtEl>
                                        <p:attrNameLst>
                                          <p:attrName>style.visibility</p:attrName>
                                        </p:attrNameLst>
                                      </p:cBhvr>
                                      <p:to>
                                        <p:strVal val="visible"/>
                                      </p:to>
                                    </p:set>
                                    <p:animEffect transition="in" filter="fade">
                                      <p:cBhvr>
                                        <p:cTn id="33" dur="500"/>
                                        <p:tgtEl>
                                          <p:spTgt spid="11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27"/>
                                        </p:tgtEl>
                                        <p:attrNameLst>
                                          <p:attrName>style.visibility</p:attrName>
                                        </p:attrNameLst>
                                      </p:cBhvr>
                                      <p:to>
                                        <p:strVal val="visible"/>
                                      </p:to>
                                    </p:set>
                                    <p:animEffect transition="in" filter="fade">
                                      <p:cBhvr>
                                        <p:cTn id="38" dur="500"/>
                                        <p:tgtEl>
                                          <p:spTgt spid="127"/>
                                        </p:tgtEl>
                                      </p:cBhvr>
                                    </p:animEffect>
                                  </p:childTnLst>
                                </p:cTn>
                              </p:par>
                              <p:par>
                                <p:cTn id="39" presetID="10" presetClass="entr" presetSubtype="0" fill="hold" nodeType="withEffect">
                                  <p:stCondLst>
                                    <p:cond delay="0"/>
                                  </p:stCondLst>
                                  <p:childTnLst>
                                    <p:set>
                                      <p:cBhvr>
                                        <p:cTn id="40" dur="1" fill="hold">
                                          <p:stCondLst>
                                            <p:cond delay="0"/>
                                          </p:stCondLst>
                                        </p:cTn>
                                        <p:tgtEl>
                                          <p:spTgt spid="110"/>
                                        </p:tgtEl>
                                        <p:attrNameLst>
                                          <p:attrName>style.visibility</p:attrName>
                                        </p:attrNameLst>
                                      </p:cBhvr>
                                      <p:to>
                                        <p:strVal val="visible"/>
                                      </p:to>
                                    </p:set>
                                    <p:animEffect transition="in" filter="fade">
                                      <p:cBhvr>
                                        <p:cTn id="41" dur="500"/>
                                        <p:tgtEl>
                                          <p:spTgt spid="110"/>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22"/>
                                        </p:tgtEl>
                                        <p:attrNameLst>
                                          <p:attrName>style.visibility</p:attrName>
                                        </p:attrNameLst>
                                      </p:cBhvr>
                                      <p:to>
                                        <p:strVal val="visible"/>
                                      </p:to>
                                    </p:set>
                                    <p:animEffect transition="in" filter="fade">
                                      <p:cBhvr>
                                        <p:cTn id="46" dur="500"/>
                                        <p:tgtEl>
                                          <p:spTgt spid="122"/>
                                        </p:tgtEl>
                                      </p:cBhvr>
                                    </p:animEffect>
                                  </p:childTnLst>
                                </p:cTn>
                              </p:par>
                              <p:par>
                                <p:cTn id="47" presetID="10" presetClass="entr" presetSubtype="0" fill="hold" nodeType="withEffect">
                                  <p:stCondLst>
                                    <p:cond delay="0"/>
                                  </p:stCondLst>
                                  <p:childTnLst>
                                    <p:set>
                                      <p:cBhvr>
                                        <p:cTn id="48" dur="1" fill="hold">
                                          <p:stCondLst>
                                            <p:cond delay="0"/>
                                          </p:stCondLst>
                                        </p:cTn>
                                        <p:tgtEl>
                                          <p:spTgt spid="120"/>
                                        </p:tgtEl>
                                        <p:attrNameLst>
                                          <p:attrName>style.visibility</p:attrName>
                                        </p:attrNameLst>
                                      </p:cBhvr>
                                      <p:to>
                                        <p:strVal val="visible"/>
                                      </p:to>
                                    </p:set>
                                    <p:animEffect transition="in" filter="fade">
                                      <p:cBhvr>
                                        <p:cTn id="49" dur="500"/>
                                        <p:tgtEl>
                                          <p:spTgt spid="120"/>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5">
                                            <p:txEl>
                                              <p:pRg st="15" end="15"/>
                                            </p:txEl>
                                          </p:spTgt>
                                        </p:tgtEl>
                                        <p:attrNameLst>
                                          <p:attrName>style.visibility</p:attrName>
                                        </p:attrNameLst>
                                      </p:cBhvr>
                                      <p:to>
                                        <p:strVal val="visible"/>
                                      </p:to>
                                    </p:set>
                                    <p:animEffect transition="in" filter="fade">
                                      <p:cBhvr>
                                        <p:cTn id="54" dur="500"/>
                                        <p:tgtEl>
                                          <p:spTgt spid="5">
                                            <p:txEl>
                                              <p:pRg st="15" end="15"/>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5">
                                            <p:txEl>
                                              <p:pRg st="16" end="16"/>
                                            </p:txEl>
                                          </p:spTgt>
                                        </p:tgtEl>
                                        <p:attrNameLst>
                                          <p:attrName>style.visibility</p:attrName>
                                        </p:attrNameLst>
                                      </p:cBhvr>
                                      <p:to>
                                        <p:strVal val="visible"/>
                                      </p:to>
                                    </p:set>
                                    <p:animEffect transition="in" filter="fade">
                                      <p:cBhvr>
                                        <p:cTn id="59" dur="500"/>
                                        <p:tgtEl>
                                          <p:spTgt spid="5">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049F8-3D80-4E7B-92A2-5D9402C7FAEC}"/>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7CAEB78F-7BC9-4B03-BBB5-E9BAFD611F0B}"/>
              </a:ext>
            </a:extLst>
          </p:cNvPr>
          <p:cNvSpPr>
            <a:spLocks noGrp="1"/>
          </p:cNvSpPr>
          <p:nvPr>
            <p:ph type="body" sz="quarter" idx="11"/>
          </p:nvPr>
        </p:nvSpPr>
        <p:spPr/>
        <p:txBody>
          <a:bodyPr/>
          <a:lstStyle/>
          <a:p>
            <a:endParaRPr lang="en-US"/>
          </a:p>
        </p:txBody>
      </p:sp>
      <p:pic>
        <p:nvPicPr>
          <p:cNvPr id="5" name="Picture 4">
            <a:extLst>
              <a:ext uri="{FF2B5EF4-FFF2-40B4-BE49-F238E27FC236}">
                <a16:creationId xmlns:a16="http://schemas.microsoft.com/office/drawing/2014/main" id="{A36C8ED7-FAA1-45D4-AB88-6670B38B92CA}"/>
              </a:ext>
            </a:extLst>
          </p:cNvPr>
          <p:cNvPicPr>
            <a:picLocks noChangeAspect="1"/>
          </p:cNvPicPr>
          <p:nvPr/>
        </p:nvPicPr>
        <p:blipFill>
          <a:blip r:embed="rId2"/>
          <a:stretch>
            <a:fillRect/>
          </a:stretch>
        </p:blipFill>
        <p:spPr>
          <a:xfrm>
            <a:off x="246804" y="1828800"/>
            <a:ext cx="9637386" cy="2590227"/>
          </a:xfrm>
          <a:prstGeom prst="rect">
            <a:avLst/>
          </a:prstGeom>
        </p:spPr>
      </p:pic>
    </p:spTree>
    <p:extLst>
      <p:ext uri="{BB962C8B-B14F-4D97-AF65-F5344CB8AC3E}">
        <p14:creationId xmlns:p14="http://schemas.microsoft.com/office/powerpoint/2010/main" val="4051414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7A51341-CC2E-4BF6-A623-90DFE8B22C5B}"/>
              </a:ext>
            </a:extLst>
          </p:cNvPr>
          <p:cNvPicPr>
            <a:picLocks noChangeAspect="1"/>
          </p:cNvPicPr>
          <p:nvPr/>
        </p:nvPicPr>
        <p:blipFill>
          <a:blip r:embed="rId2"/>
          <a:stretch>
            <a:fillRect/>
          </a:stretch>
        </p:blipFill>
        <p:spPr>
          <a:xfrm>
            <a:off x="457200" y="762000"/>
            <a:ext cx="11201400" cy="5715000"/>
          </a:xfrm>
          <a:prstGeom prst="rect">
            <a:avLst/>
          </a:prstGeom>
        </p:spPr>
      </p:pic>
    </p:spTree>
    <p:extLst>
      <p:ext uri="{BB962C8B-B14F-4D97-AF65-F5344CB8AC3E}">
        <p14:creationId xmlns:p14="http://schemas.microsoft.com/office/powerpoint/2010/main" val="2719126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296F2-B7FD-4B4D-8346-EAB939E6CA1E}"/>
              </a:ext>
            </a:extLst>
          </p:cNvPr>
          <p:cNvSpPr>
            <a:spLocks noGrp="1"/>
          </p:cNvSpPr>
          <p:nvPr>
            <p:ph type="title"/>
          </p:nvPr>
        </p:nvSpPr>
        <p:spPr/>
        <p:txBody>
          <a:bodyPr/>
          <a:lstStyle/>
          <a:p>
            <a:r>
              <a:rPr lang="en-US" dirty="0"/>
              <a:t>Various possible implementations : View 2</a:t>
            </a:r>
          </a:p>
        </p:txBody>
      </p:sp>
      <p:sp>
        <p:nvSpPr>
          <p:cNvPr id="36" name="Rounded Rectangle 3">
            <a:extLst>
              <a:ext uri="{FF2B5EF4-FFF2-40B4-BE49-F238E27FC236}">
                <a16:creationId xmlns:a16="http://schemas.microsoft.com/office/drawing/2014/main" id="{BA47EF6F-6A27-4916-A00B-AAEC226378CB}"/>
              </a:ext>
            </a:extLst>
          </p:cNvPr>
          <p:cNvSpPr/>
          <p:nvPr/>
        </p:nvSpPr>
        <p:spPr>
          <a:xfrm>
            <a:off x="1524000" y="2362200"/>
            <a:ext cx="4926325" cy="340854"/>
          </a:xfrm>
          <a:prstGeom prst="roundRect">
            <a:avLst/>
          </a:prstGeom>
          <a:gradFill rotWithShape="1">
            <a:gsLst>
              <a:gs pos="0">
                <a:srgbClr val="363636">
                  <a:tint val="50000"/>
                  <a:satMod val="300000"/>
                </a:srgbClr>
              </a:gs>
              <a:gs pos="35000">
                <a:srgbClr val="363636">
                  <a:tint val="37000"/>
                  <a:satMod val="300000"/>
                </a:srgbClr>
              </a:gs>
              <a:gs pos="100000">
                <a:srgbClr val="363636">
                  <a:tint val="15000"/>
                  <a:satMod val="350000"/>
                </a:srgbClr>
              </a:gs>
            </a:gsLst>
            <a:lin ang="16200000" scaled="1"/>
          </a:gradFill>
          <a:ln w="9525" cap="flat" cmpd="sng" algn="ctr">
            <a:solidFill>
              <a:srgbClr val="363636">
                <a:shade val="95000"/>
                <a:satMod val="105000"/>
              </a:srgbClr>
            </a:solidFill>
            <a:prstDash val="solid"/>
          </a:ln>
          <a:effectLst>
            <a:outerShdw blurRad="40000" dist="20000" dir="5400000" rotWithShape="0">
              <a:srgbClr val="000000">
                <a:alpha val="38000"/>
              </a:srgbClr>
            </a:outerShdw>
          </a:effectLst>
        </p:spPr>
        <p:txBody>
          <a:bodyPr vert="horz" rtlCol="0" anchor="t"/>
          <a:lstStyle/>
          <a:p>
            <a:pPr marL="0" marR="0" lvl="0" indent="0" algn="ctr" defTabSz="957756"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E8E8E8">
                    <a:lumMod val="25000"/>
                  </a:srgbClr>
                </a:solidFill>
                <a:effectLst/>
                <a:uLnTx/>
                <a:uFillTx/>
                <a:latin typeface="Arial"/>
                <a:ea typeface="+mn-ea"/>
                <a:cs typeface="+mn-cs"/>
              </a:rPr>
              <a:t>Interface</a:t>
            </a:r>
          </a:p>
        </p:txBody>
      </p:sp>
      <p:sp>
        <p:nvSpPr>
          <p:cNvPr id="37" name="Rounded Rectangle 4">
            <a:extLst>
              <a:ext uri="{FF2B5EF4-FFF2-40B4-BE49-F238E27FC236}">
                <a16:creationId xmlns:a16="http://schemas.microsoft.com/office/drawing/2014/main" id="{210841D0-6333-412F-8796-5B357CEFD596}"/>
              </a:ext>
            </a:extLst>
          </p:cNvPr>
          <p:cNvSpPr/>
          <p:nvPr/>
        </p:nvSpPr>
        <p:spPr>
          <a:xfrm>
            <a:off x="1142018" y="2891684"/>
            <a:ext cx="5700626" cy="685359"/>
          </a:xfrm>
          <a:prstGeom prst="roundRect">
            <a:avLst/>
          </a:prstGeom>
          <a:solidFill>
            <a:srgbClr val="FFFFFF"/>
          </a:solidFill>
          <a:ln w="44450" cap="flat" cmpd="sng" algn="ctr">
            <a:solidFill>
              <a:srgbClr val="E20074"/>
            </a:solidFill>
            <a:prstDash val="solid"/>
          </a:ln>
          <a:effectLst>
            <a:outerShdw blurRad="40000" dist="20000" dir="5400000" rotWithShape="0">
              <a:srgbClr val="000000">
                <a:alpha val="38000"/>
              </a:srgbClr>
            </a:outerShdw>
          </a:effectLst>
        </p:spPr>
        <p:txBody>
          <a:bodyPr vert="horz" rtlCol="0" anchor="t"/>
          <a:lstStyle/>
          <a:p>
            <a:pPr marL="0" marR="0" lvl="0" indent="0" algn="ctr" defTabSz="957756"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dirty="0">
              <a:ln>
                <a:noFill/>
              </a:ln>
              <a:solidFill>
                <a:srgbClr val="E8E8E8">
                  <a:lumMod val="25000"/>
                </a:srgbClr>
              </a:solidFill>
              <a:effectLst/>
              <a:uLnTx/>
              <a:uFillTx/>
              <a:latin typeface="Arial"/>
              <a:ea typeface="+mn-ea"/>
              <a:cs typeface="+mn-cs"/>
            </a:endParaRPr>
          </a:p>
        </p:txBody>
      </p:sp>
      <p:pic>
        <p:nvPicPr>
          <p:cNvPr id="38" name="Picture 37">
            <a:extLst>
              <a:ext uri="{FF2B5EF4-FFF2-40B4-BE49-F238E27FC236}">
                <a16:creationId xmlns:a16="http://schemas.microsoft.com/office/drawing/2014/main" id="{B47A45BD-557B-42F3-94C3-84704F1D6F03}"/>
              </a:ext>
            </a:extLst>
          </p:cNvPr>
          <p:cNvPicPr>
            <a:picLocks noChangeAspect="1"/>
          </p:cNvPicPr>
          <p:nvPr/>
        </p:nvPicPr>
        <p:blipFill>
          <a:blip r:embed="rId2"/>
          <a:stretch>
            <a:fillRect/>
          </a:stretch>
        </p:blipFill>
        <p:spPr>
          <a:xfrm>
            <a:off x="2086532" y="2808420"/>
            <a:ext cx="355497" cy="126755"/>
          </a:xfrm>
          <a:prstGeom prst="rect">
            <a:avLst/>
          </a:prstGeom>
        </p:spPr>
      </p:pic>
      <p:sp>
        <p:nvSpPr>
          <p:cNvPr id="39" name="Rectangle 38">
            <a:extLst>
              <a:ext uri="{FF2B5EF4-FFF2-40B4-BE49-F238E27FC236}">
                <a16:creationId xmlns:a16="http://schemas.microsoft.com/office/drawing/2014/main" id="{0651BC0E-E728-40E7-888C-62C1321CBFDA}"/>
              </a:ext>
            </a:extLst>
          </p:cNvPr>
          <p:cNvSpPr/>
          <p:nvPr/>
        </p:nvSpPr>
        <p:spPr>
          <a:xfrm>
            <a:off x="1348445" y="2961252"/>
            <a:ext cx="5441576" cy="539706"/>
          </a:xfrm>
          <a:prstGeom prst="rect">
            <a:avLst/>
          </a:prstGeom>
          <a:solidFill>
            <a:srgbClr val="FFFFFF"/>
          </a:solidFill>
          <a:ln w="3175" cap="flat" cmpd="sng" algn="ctr">
            <a:solidFill>
              <a:srgbClr val="363636"/>
            </a:solidFill>
            <a:prstDash val="dash"/>
          </a:ln>
          <a:effectLst>
            <a:outerShdw blurRad="40000" dist="23000" dir="5400000" rotWithShape="0">
              <a:srgbClr val="000000">
                <a:alpha val="35000"/>
              </a:srgbClr>
            </a:outerShdw>
          </a:effectLst>
        </p:spPr>
        <p:txBody>
          <a:bodyPr rtlCol="0" anchor="t"/>
          <a:lstStyle/>
          <a:p>
            <a:pPr marL="0" marR="0" lvl="0" indent="0" algn="ctr" defTabSz="957756"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FF6600"/>
                </a:solidFill>
                <a:effectLst/>
                <a:uLnTx/>
                <a:uFillTx/>
                <a:latin typeface="Arial"/>
                <a:ea typeface="+mn-ea"/>
                <a:cs typeface="+mn-cs"/>
              </a:rPr>
              <a:t>API Gateway</a:t>
            </a:r>
          </a:p>
        </p:txBody>
      </p:sp>
      <p:grpSp>
        <p:nvGrpSpPr>
          <p:cNvPr id="40" name="Group 39">
            <a:extLst>
              <a:ext uri="{FF2B5EF4-FFF2-40B4-BE49-F238E27FC236}">
                <a16:creationId xmlns:a16="http://schemas.microsoft.com/office/drawing/2014/main" id="{653FF6E9-5AAC-4B95-9F6D-EEFC7894ADFD}"/>
              </a:ext>
            </a:extLst>
          </p:cNvPr>
          <p:cNvGrpSpPr/>
          <p:nvPr/>
        </p:nvGrpSpPr>
        <p:grpSpPr>
          <a:xfrm>
            <a:off x="1653480" y="3184998"/>
            <a:ext cx="4788608" cy="298848"/>
            <a:chOff x="1789003" y="2479164"/>
            <a:chExt cx="3888529" cy="249205"/>
          </a:xfrm>
        </p:grpSpPr>
        <p:sp>
          <p:nvSpPr>
            <p:cNvPr id="41" name="Rectangle 40">
              <a:extLst>
                <a:ext uri="{FF2B5EF4-FFF2-40B4-BE49-F238E27FC236}">
                  <a16:creationId xmlns:a16="http://schemas.microsoft.com/office/drawing/2014/main" id="{88AFB845-CE3D-437B-A4D5-73033C803F26}"/>
                </a:ext>
              </a:extLst>
            </p:cNvPr>
            <p:cNvSpPr/>
            <p:nvPr/>
          </p:nvSpPr>
          <p:spPr>
            <a:xfrm>
              <a:off x="1789003" y="2479164"/>
              <a:ext cx="745513" cy="245170"/>
            </a:xfrm>
            <a:prstGeom prst="rect">
              <a:avLst/>
            </a:prstGeom>
            <a:solidFill>
              <a:srgbClr val="E20074"/>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57756"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FFFFFF"/>
                  </a:solidFill>
                  <a:effectLst/>
                  <a:uLnTx/>
                  <a:uFillTx/>
                  <a:latin typeface="Arial"/>
                  <a:ea typeface="+mn-ea"/>
                  <a:cs typeface="+mn-cs"/>
                </a:rPr>
                <a:t>Mediation</a:t>
              </a:r>
            </a:p>
          </p:txBody>
        </p:sp>
        <p:sp>
          <p:nvSpPr>
            <p:cNvPr id="42" name="Rectangle 41">
              <a:extLst>
                <a:ext uri="{FF2B5EF4-FFF2-40B4-BE49-F238E27FC236}">
                  <a16:creationId xmlns:a16="http://schemas.microsoft.com/office/drawing/2014/main" id="{F0243064-96A3-43F0-84AA-DB83D3708C87}"/>
                </a:ext>
              </a:extLst>
            </p:cNvPr>
            <p:cNvSpPr/>
            <p:nvPr/>
          </p:nvSpPr>
          <p:spPr>
            <a:xfrm>
              <a:off x="2609710" y="2483199"/>
              <a:ext cx="1016966" cy="245170"/>
            </a:xfrm>
            <a:prstGeom prst="rect">
              <a:avLst/>
            </a:prstGeom>
            <a:solidFill>
              <a:srgbClr val="E20074"/>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57756"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FFFFFF"/>
                  </a:solidFill>
                  <a:effectLst/>
                  <a:uLnTx/>
                  <a:uFillTx/>
                  <a:latin typeface="Arial"/>
                  <a:ea typeface="+mn-ea"/>
                  <a:cs typeface="+mn-cs"/>
                </a:rPr>
                <a:t>Threat &amp; Security Policies</a:t>
              </a:r>
            </a:p>
          </p:txBody>
        </p:sp>
        <p:sp>
          <p:nvSpPr>
            <p:cNvPr id="43" name="Rectangle 42">
              <a:extLst>
                <a:ext uri="{FF2B5EF4-FFF2-40B4-BE49-F238E27FC236}">
                  <a16:creationId xmlns:a16="http://schemas.microsoft.com/office/drawing/2014/main" id="{24540D3A-2F60-4D39-92DB-1BEDD4E2A9D7}"/>
                </a:ext>
              </a:extLst>
            </p:cNvPr>
            <p:cNvSpPr/>
            <p:nvPr/>
          </p:nvSpPr>
          <p:spPr>
            <a:xfrm>
              <a:off x="3730026" y="2483199"/>
              <a:ext cx="558779" cy="245170"/>
            </a:xfrm>
            <a:prstGeom prst="rect">
              <a:avLst/>
            </a:prstGeom>
            <a:solidFill>
              <a:srgbClr val="E20074"/>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57756"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FFFFFF"/>
                  </a:solidFill>
                  <a:effectLst/>
                  <a:uLnTx/>
                  <a:uFillTx/>
                  <a:latin typeface="Arial"/>
                  <a:ea typeface="+mn-ea"/>
                  <a:cs typeface="+mn-cs"/>
                </a:rPr>
                <a:t>Traffic Control</a:t>
              </a:r>
            </a:p>
          </p:txBody>
        </p:sp>
        <p:sp>
          <p:nvSpPr>
            <p:cNvPr id="44" name="Rectangle 43">
              <a:extLst>
                <a:ext uri="{FF2B5EF4-FFF2-40B4-BE49-F238E27FC236}">
                  <a16:creationId xmlns:a16="http://schemas.microsoft.com/office/drawing/2014/main" id="{33AA13F1-9241-48E5-B1BB-C2D3B45ACF9A}"/>
                </a:ext>
              </a:extLst>
            </p:cNvPr>
            <p:cNvSpPr/>
            <p:nvPr/>
          </p:nvSpPr>
          <p:spPr>
            <a:xfrm>
              <a:off x="4421465" y="2483199"/>
              <a:ext cx="626175" cy="245170"/>
            </a:xfrm>
            <a:prstGeom prst="rect">
              <a:avLst/>
            </a:prstGeom>
            <a:solidFill>
              <a:srgbClr val="E20074"/>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57756"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FFFFFF"/>
                  </a:solidFill>
                  <a:effectLst/>
                  <a:uLnTx/>
                  <a:uFillTx/>
                  <a:latin typeface="Arial"/>
                  <a:ea typeface="+mn-ea"/>
                  <a:cs typeface="+mn-cs"/>
                </a:rPr>
                <a:t>Analytics</a:t>
              </a:r>
            </a:p>
          </p:txBody>
        </p:sp>
        <p:sp>
          <p:nvSpPr>
            <p:cNvPr id="45" name="Rectangle 44">
              <a:extLst>
                <a:ext uri="{FF2B5EF4-FFF2-40B4-BE49-F238E27FC236}">
                  <a16:creationId xmlns:a16="http://schemas.microsoft.com/office/drawing/2014/main" id="{43AE29CF-CAE5-4014-80D7-1599F0342825}"/>
                </a:ext>
              </a:extLst>
            </p:cNvPr>
            <p:cNvSpPr/>
            <p:nvPr/>
          </p:nvSpPr>
          <p:spPr>
            <a:xfrm>
              <a:off x="5112905" y="2479688"/>
              <a:ext cx="564627" cy="245170"/>
            </a:xfrm>
            <a:prstGeom prst="rect">
              <a:avLst/>
            </a:prstGeom>
            <a:solidFill>
              <a:srgbClr val="E20074"/>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957756"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FFFFFF"/>
                  </a:solidFill>
                  <a:effectLst/>
                  <a:uLnTx/>
                  <a:uFillTx/>
                  <a:latin typeface="Arial"/>
                  <a:ea typeface="+mn-ea"/>
                  <a:cs typeface="+mn-cs"/>
                </a:rPr>
                <a:t>Caching</a:t>
              </a:r>
            </a:p>
          </p:txBody>
        </p:sp>
      </p:grpSp>
      <p:sp>
        <p:nvSpPr>
          <p:cNvPr id="46" name="Rounded Rectangle 12">
            <a:extLst>
              <a:ext uri="{FF2B5EF4-FFF2-40B4-BE49-F238E27FC236}">
                <a16:creationId xmlns:a16="http://schemas.microsoft.com/office/drawing/2014/main" id="{858F1630-43A8-4D93-99B5-472AF2475E0E}"/>
              </a:ext>
            </a:extLst>
          </p:cNvPr>
          <p:cNvSpPr/>
          <p:nvPr/>
        </p:nvSpPr>
        <p:spPr>
          <a:xfrm>
            <a:off x="421693" y="3833164"/>
            <a:ext cx="3427387" cy="562358"/>
          </a:xfrm>
          <a:prstGeom prst="roundRect">
            <a:avLst/>
          </a:prstGeom>
          <a:solidFill>
            <a:srgbClr val="FFFFFF"/>
          </a:solidFill>
          <a:ln w="3175" cap="flat" cmpd="sng" algn="ctr">
            <a:solidFill>
              <a:srgbClr val="00234B"/>
            </a:solidFill>
            <a:prstDash val="solid"/>
          </a:ln>
          <a:effectLst>
            <a:outerShdw blurRad="40000" dist="23000" dir="5400000" rotWithShape="0">
              <a:srgbClr val="000000">
                <a:alpha val="35000"/>
              </a:srgbClr>
            </a:outerShdw>
          </a:effectLst>
        </p:spPr>
        <p:txBody>
          <a:bodyPr vert="horz" rtlCol="0" anchor="t"/>
          <a:lstStyle/>
          <a:p>
            <a:pPr marL="0" marR="0" lvl="0" indent="0" algn="ctr" defTabSz="957756"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E8E8E8">
                    <a:lumMod val="25000"/>
                  </a:srgbClr>
                </a:solidFill>
                <a:effectLst/>
                <a:uLnTx/>
                <a:uFillTx/>
                <a:latin typeface="Arial"/>
                <a:ea typeface="+mn-ea"/>
                <a:cs typeface="+mn-cs"/>
              </a:rPr>
              <a:t>Experience </a:t>
            </a:r>
            <a:r>
              <a:rPr kumimoji="0" lang="en-US" sz="1100" b="0" i="0" u="none" strike="noStrike" kern="0" cap="none" spc="0" normalizeH="0" baseline="0" noProof="0" dirty="0">
                <a:ln>
                  <a:noFill/>
                </a:ln>
                <a:solidFill>
                  <a:srgbClr val="000000">
                    <a:lumMod val="65000"/>
                    <a:lumOff val="35000"/>
                  </a:srgbClr>
                </a:solidFill>
                <a:effectLst/>
                <a:uLnTx/>
                <a:uFillTx/>
                <a:latin typeface="Tele-GroteskNor (Body)"/>
                <a:ea typeface="+mn-ea"/>
                <a:cs typeface="+mn-cs"/>
              </a:rPr>
              <a:t>µService /</a:t>
            </a:r>
            <a:r>
              <a:rPr kumimoji="0" lang="en-US" sz="1100" b="0" i="0" u="none" strike="noStrike" kern="0" cap="none" spc="0" normalizeH="0" baseline="0" noProof="0" dirty="0">
                <a:ln>
                  <a:noFill/>
                </a:ln>
                <a:solidFill>
                  <a:srgbClr val="E8E8E8">
                    <a:lumMod val="25000"/>
                  </a:srgbClr>
                </a:solidFill>
                <a:effectLst/>
                <a:uLnTx/>
                <a:uFillTx/>
                <a:latin typeface="Arial"/>
                <a:ea typeface="+mn-ea"/>
                <a:cs typeface="+mn-cs"/>
              </a:rPr>
              <a:t> Cloud Native Apps</a:t>
            </a:r>
          </a:p>
        </p:txBody>
      </p:sp>
      <p:cxnSp>
        <p:nvCxnSpPr>
          <p:cNvPr id="47" name="Elbow Connector 13">
            <a:extLst>
              <a:ext uri="{FF2B5EF4-FFF2-40B4-BE49-F238E27FC236}">
                <a16:creationId xmlns:a16="http://schemas.microsoft.com/office/drawing/2014/main" id="{163466DE-745F-41E8-8325-A37982E5B439}"/>
              </a:ext>
            </a:extLst>
          </p:cNvPr>
          <p:cNvCxnSpPr>
            <a:stCxn id="36" idx="2"/>
            <a:endCxn id="37" idx="0"/>
          </p:cNvCxnSpPr>
          <p:nvPr/>
        </p:nvCxnSpPr>
        <p:spPr>
          <a:xfrm rot="16200000" flipH="1">
            <a:off x="3895432" y="2794785"/>
            <a:ext cx="188630" cy="5168"/>
          </a:xfrm>
          <a:prstGeom prst="bentConnector3">
            <a:avLst>
              <a:gd name="adj1" fmla="val 50000"/>
            </a:avLst>
          </a:prstGeom>
          <a:noFill/>
          <a:ln w="9525" cap="flat" cmpd="sng" algn="ctr">
            <a:solidFill>
              <a:srgbClr val="E20074"/>
            </a:solidFill>
            <a:prstDash val="solid"/>
            <a:tailEnd type="triangle"/>
          </a:ln>
          <a:effectLst/>
        </p:spPr>
      </p:cxnSp>
      <p:cxnSp>
        <p:nvCxnSpPr>
          <p:cNvPr id="48" name="Elbow Connector 14">
            <a:extLst>
              <a:ext uri="{FF2B5EF4-FFF2-40B4-BE49-F238E27FC236}">
                <a16:creationId xmlns:a16="http://schemas.microsoft.com/office/drawing/2014/main" id="{057D07FA-69DB-4D98-8041-5B7599EE8D3C}"/>
              </a:ext>
            </a:extLst>
          </p:cNvPr>
          <p:cNvCxnSpPr>
            <a:stCxn id="37" idx="2"/>
            <a:endCxn id="46" idx="0"/>
          </p:cNvCxnSpPr>
          <p:nvPr/>
        </p:nvCxnSpPr>
        <p:spPr>
          <a:xfrm rot="5400000">
            <a:off x="2935799" y="2776631"/>
            <a:ext cx="256121" cy="1856944"/>
          </a:xfrm>
          <a:prstGeom prst="bentConnector3">
            <a:avLst>
              <a:gd name="adj1" fmla="val 50000"/>
            </a:avLst>
          </a:prstGeom>
          <a:noFill/>
          <a:ln w="9525" cap="flat" cmpd="sng" algn="ctr">
            <a:solidFill>
              <a:srgbClr val="E20074"/>
            </a:solidFill>
            <a:prstDash val="solid"/>
            <a:tailEnd type="triangle"/>
          </a:ln>
          <a:effectLst/>
        </p:spPr>
      </p:cxnSp>
      <p:sp>
        <p:nvSpPr>
          <p:cNvPr id="49" name="Rounded Rectangle 15">
            <a:extLst>
              <a:ext uri="{FF2B5EF4-FFF2-40B4-BE49-F238E27FC236}">
                <a16:creationId xmlns:a16="http://schemas.microsoft.com/office/drawing/2014/main" id="{F1D388A0-DFAD-4ED6-91B3-7247DD5EB16E}"/>
              </a:ext>
            </a:extLst>
          </p:cNvPr>
          <p:cNvSpPr/>
          <p:nvPr/>
        </p:nvSpPr>
        <p:spPr>
          <a:xfrm>
            <a:off x="4228984" y="3827218"/>
            <a:ext cx="4891929" cy="600209"/>
          </a:xfrm>
          <a:prstGeom prst="roundRect">
            <a:avLst/>
          </a:prstGeom>
          <a:solidFill>
            <a:srgbClr val="FFFFFF"/>
          </a:solidFill>
          <a:ln w="44450" cap="flat" cmpd="sng" algn="ctr">
            <a:solidFill>
              <a:srgbClr val="E20074"/>
            </a:solidFill>
            <a:prstDash val="solid"/>
          </a:ln>
          <a:effectLst>
            <a:outerShdw blurRad="40000" dist="23000" dir="5400000" rotWithShape="0">
              <a:srgbClr val="000000">
                <a:alpha val="35000"/>
              </a:srgbClr>
            </a:outerShdw>
          </a:effectLst>
        </p:spPr>
        <p:txBody>
          <a:bodyPr vert="horz" rtlCol="0" anchor="t"/>
          <a:lstStyle/>
          <a:p>
            <a:pPr marL="0" marR="0" lvl="0" indent="0" algn="ctr" defTabSz="957756"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E8E8E8">
                    <a:lumMod val="25000"/>
                  </a:srgbClr>
                </a:solidFill>
                <a:effectLst/>
                <a:uLnTx/>
                <a:uFillTx/>
                <a:latin typeface="Arial"/>
                <a:ea typeface="+mn-ea"/>
                <a:cs typeface="+mn-cs"/>
              </a:rPr>
              <a:t>Capability </a:t>
            </a:r>
            <a:r>
              <a:rPr kumimoji="0" lang="en-US" sz="1100" b="0" i="0" u="none" strike="noStrike" kern="0" cap="none" spc="0" normalizeH="0" baseline="0" noProof="0" dirty="0">
                <a:ln>
                  <a:noFill/>
                </a:ln>
                <a:solidFill>
                  <a:srgbClr val="000000">
                    <a:lumMod val="65000"/>
                    <a:lumOff val="35000"/>
                  </a:srgbClr>
                </a:solidFill>
                <a:effectLst/>
                <a:uLnTx/>
                <a:uFillTx/>
                <a:latin typeface="Tele-GroteskNor (Body)"/>
                <a:ea typeface="+mn-ea"/>
                <a:cs typeface="+mn-cs"/>
              </a:rPr>
              <a:t>µService </a:t>
            </a:r>
            <a:r>
              <a:rPr kumimoji="0" lang="en-US" sz="1100" b="0" i="0" u="none" strike="noStrike" kern="0" cap="none" spc="0" normalizeH="0" baseline="0" noProof="0" dirty="0">
                <a:ln>
                  <a:noFill/>
                </a:ln>
                <a:solidFill>
                  <a:srgbClr val="E8E8E8">
                    <a:lumMod val="25000"/>
                  </a:srgbClr>
                </a:solidFill>
                <a:effectLst/>
                <a:uLnTx/>
                <a:uFillTx/>
                <a:latin typeface="Arial"/>
                <a:ea typeface="+mn-ea"/>
                <a:cs typeface="+mn-cs"/>
              </a:rPr>
              <a:t>/ Cloud Native Apps</a:t>
            </a:r>
          </a:p>
        </p:txBody>
      </p:sp>
      <p:sp>
        <p:nvSpPr>
          <p:cNvPr id="50" name="Rectangle 49">
            <a:extLst>
              <a:ext uri="{FF2B5EF4-FFF2-40B4-BE49-F238E27FC236}">
                <a16:creationId xmlns:a16="http://schemas.microsoft.com/office/drawing/2014/main" id="{B8786C5A-5A6B-440A-9B31-12E01D609E09}"/>
              </a:ext>
            </a:extLst>
          </p:cNvPr>
          <p:cNvSpPr/>
          <p:nvPr/>
        </p:nvSpPr>
        <p:spPr>
          <a:xfrm>
            <a:off x="4402632" y="4078663"/>
            <a:ext cx="628218" cy="244710"/>
          </a:xfrm>
          <a:prstGeom prst="rect">
            <a:avLst/>
          </a:prstGeom>
          <a:solidFill>
            <a:srgbClr val="00A0D6"/>
          </a:solidFill>
          <a:ln w="3175" cap="flat" cmpd="sng" algn="ctr">
            <a:solidFill>
              <a:srgbClr val="363636">
                <a:lumMod val="50000"/>
                <a:lumOff val="50000"/>
              </a:srgbClr>
            </a:solidFill>
            <a:prstDash val="sysDot"/>
          </a:ln>
          <a:effectLst>
            <a:outerShdw blurRad="40000" dist="23000" dir="5400000" rotWithShape="0">
              <a:srgbClr val="000000">
                <a:alpha val="35000"/>
              </a:srgbClr>
            </a:outerShdw>
          </a:effectLst>
        </p:spPr>
        <p:txBody>
          <a:bodyPr rtlCol="0" anchor="ctr"/>
          <a:lstStyle/>
          <a:p>
            <a:pPr marL="0" marR="0" lvl="0" indent="0" algn="ctr" defTabSz="957756"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FFFFFF"/>
                </a:solidFill>
                <a:effectLst/>
                <a:uLnTx/>
                <a:uFillTx/>
                <a:latin typeface="Tele-GroteskNor (Body)"/>
                <a:ea typeface="+mn-ea"/>
                <a:cs typeface="+mn-cs"/>
              </a:rPr>
              <a:t>FA</a:t>
            </a:r>
          </a:p>
        </p:txBody>
      </p:sp>
      <p:sp>
        <p:nvSpPr>
          <p:cNvPr id="51" name="Rectangle 50">
            <a:extLst>
              <a:ext uri="{FF2B5EF4-FFF2-40B4-BE49-F238E27FC236}">
                <a16:creationId xmlns:a16="http://schemas.microsoft.com/office/drawing/2014/main" id="{06A9471D-3FC9-4C90-9A6A-C13DFFFC222C}"/>
              </a:ext>
            </a:extLst>
          </p:cNvPr>
          <p:cNvSpPr/>
          <p:nvPr/>
        </p:nvSpPr>
        <p:spPr>
          <a:xfrm>
            <a:off x="5046366" y="4075595"/>
            <a:ext cx="693911" cy="262915"/>
          </a:xfrm>
          <a:prstGeom prst="rect">
            <a:avLst/>
          </a:prstGeom>
          <a:solidFill>
            <a:srgbClr val="00A0D6"/>
          </a:solidFill>
          <a:ln w="3175" cap="flat" cmpd="sng" algn="ctr">
            <a:solidFill>
              <a:srgbClr val="363636">
                <a:lumMod val="50000"/>
                <a:lumOff val="50000"/>
              </a:srgbClr>
            </a:solidFill>
            <a:prstDash val="sysDot"/>
          </a:ln>
          <a:effectLst>
            <a:outerShdw blurRad="40000" dist="23000" dir="5400000" rotWithShape="0">
              <a:srgbClr val="000000">
                <a:alpha val="35000"/>
              </a:srgbClr>
            </a:outerShdw>
          </a:effectLst>
        </p:spPr>
        <p:txBody>
          <a:bodyPr rtlCol="0" anchor="ctr"/>
          <a:lstStyle/>
          <a:p>
            <a:pPr marL="0" marR="0" lvl="0" indent="0" algn="ctr" defTabSz="957756"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FFFFFF"/>
                </a:solidFill>
                <a:effectLst/>
                <a:uLnTx/>
                <a:uFillTx/>
                <a:latin typeface="Tele-GroteskNor (Body)"/>
                <a:ea typeface="+mn-ea"/>
                <a:cs typeface="+mn-cs"/>
              </a:rPr>
              <a:t>AutoPay</a:t>
            </a:r>
          </a:p>
        </p:txBody>
      </p:sp>
      <p:sp>
        <p:nvSpPr>
          <p:cNvPr id="52" name="Rectangle 51">
            <a:extLst>
              <a:ext uri="{FF2B5EF4-FFF2-40B4-BE49-F238E27FC236}">
                <a16:creationId xmlns:a16="http://schemas.microsoft.com/office/drawing/2014/main" id="{A7CBC47C-6D53-4590-8CCE-04CA7D425DB8}"/>
              </a:ext>
            </a:extLst>
          </p:cNvPr>
          <p:cNvSpPr/>
          <p:nvPr/>
        </p:nvSpPr>
        <p:spPr>
          <a:xfrm>
            <a:off x="5690101" y="4076356"/>
            <a:ext cx="751987" cy="259659"/>
          </a:xfrm>
          <a:prstGeom prst="rect">
            <a:avLst/>
          </a:prstGeom>
          <a:solidFill>
            <a:srgbClr val="00A0D6"/>
          </a:solidFill>
          <a:ln w="3175" cap="flat" cmpd="sng" algn="ctr">
            <a:solidFill>
              <a:srgbClr val="363636">
                <a:lumMod val="50000"/>
                <a:lumOff val="50000"/>
              </a:srgbClr>
            </a:solidFill>
            <a:prstDash val="sysDot"/>
          </a:ln>
          <a:effectLst>
            <a:outerShdw blurRad="40000" dist="23000" dir="5400000" rotWithShape="0">
              <a:srgbClr val="000000">
                <a:alpha val="35000"/>
              </a:srgbClr>
            </a:outerShdw>
          </a:effectLst>
        </p:spPr>
        <p:txBody>
          <a:bodyPr rtlCol="0" anchor="ctr"/>
          <a:lstStyle/>
          <a:p>
            <a:pPr marL="0" marR="0" lvl="0" indent="0" algn="ctr" defTabSz="957756"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FFFFFF"/>
                </a:solidFill>
                <a:effectLst/>
                <a:uLnTx/>
                <a:uFillTx/>
                <a:latin typeface="Tele-GroteskNor (Body)"/>
                <a:ea typeface="+mn-ea"/>
                <a:cs typeface="+mn-cs"/>
              </a:rPr>
              <a:t>Contract</a:t>
            </a:r>
          </a:p>
        </p:txBody>
      </p:sp>
      <p:sp>
        <p:nvSpPr>
          <p:cNvPr id="53" name="Rectangle 52">
            <a:extLst>
              <a:ext uri="{FF2B5EF4-FFF2-40B4-BE49-F238E27FC236}">
                <a16:creationId xmlns:a16="http://schemas.microsoft.com/office/drawing/2014/main" id="{7EA68D0F-0ACF-4AA8-A66C-50D2C1756544}"/>
              </a:ext>
            </a:extLst>
          </p:cNvPr>
          <p:cNvSpPr/>
          <p:nvPr/>
        </p:nvSpPr>
        <p:spPr>
          <a:xfrm>
            <a:off x="6389728" y="4075594"/>
            <a:ext cx="693911" cy="259659"/>
          </a:xfrm>
          <a:prstGeom prst="rect">
            <a:avLst/>
          </a:prstGeom>
          <a:solidFill>
            <a:srgbClr val="00A0D6"/>
          </a:solidFill>
          <a:ln w="3175" cap="flat" cmpd="sng" algn="ctr">
            <a:solidFill>
              <a:srgbClr val="363636">
                <a:lumMod val="50000"/>
                <a:lumOff val="50000"/>
              </a:srgbClr>
            </a:solidFill>
            <a:prstDash val="sysDot"/>
          </a:ln>
          <a:effectLst>
            <a:outerShdw blurRad="40000" dist="23000" dir="5400000" rotWithShape="0">
              <a:srgbClr val="000000">
                <a:alpha val="35000"/>
              </a:srgbClr>
            </a:outerShdw>
          </a:effectLst>
        </p:spPr>
        <p:txBody>
          <a:bodyPr rtlCol="0" anchor="ctr"/>
          <a:lstStyle/>
          <a:p>
            <a:pPr marL="0" marR="0" lvl="0" indent="0" algn="ctr" defTabSz="957756"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FFFFFF"/>
                </a:solidFill>
                <a:effectLst/>
                <a:uLnTx/>
                <a:uFillTx/>
                <a:latin typeface="Tele-GroteskNor (Body)"/>
                <a:ea typeface="+mn-ea"/>
                <a:cs typeface="+mn-cs"/>
              </a:rPr>
              <a:t>Paperless bill</a:t>
            </a:r>
          </a:p>
        </p:txBody>
      </p:sp>
      <p:pic>
        <p:nvPicPr>
          <p:cNvPr id="54" name="Picture 53">
            <a:extLst>
              <a:ext uri="{FF2B5EF4-FFF2-40B4-BE49-F238E27FC236}">
                <a16:creationId xmlns:a16="http://schemas.microsoft.com/office/drawing/2014/main" id="{601CBF69-53F9-49F6-8564-FC2DDC00FC4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31183" y="3919814"/>
            <a:ext cx="191153" cy="164241"/>
          </a:xfrm>
          <a:prstGeom prst="rect">
            <a:avLst/>
          </a:prstGeom>
        </p:spPr>
      </p:pic>
      <p:cxnSp>
        <p:nvCxnSpPr>
          <p:cNvPr id="55" name="Elbow Connector 21">
            <a:extLst>
              <a:ext uri="{FF2B5EF4-FFF2-40B4-BE49-F238E27FC236}">
                <a16:creationId xmlns:a16="http://schemas.microsoft.com/office/drawing/2014/main" id="{7E9D6FD6-AF1B-4BC9-9D6E-EB712E91B81D}"/>
              </a:ext>
            </a:extLst>
          </p:cNvPr>
          <p:cNvCxnSpPr>
            <a:stCxn id="37" idx="2"/>
            <a:endCxn id="49" idx="0"/>
          </p:cNvCxnSpPr>
          <p:nvPr/>
        </p:nvCxnSpPr>
        <p:spPr>
          <a:xfrm rot="16200000" flipH="1">
            <a:off x="5208553" y="2360821"/>
            <a:ext cx="250175" cy="2682618"/>
          </a:xfrm>
          <a:prstGeom prst="bentConnector3">
            <a:avLst>
              <a:gd name="adj1" fmla="val 50000"/>
            </a:avLst>
          </a:prstGeom>
          <a:noFill/>
          <a:ln w="9525" cap="flat" cmpd="sng" algn="ctr">
            <a:solidFill>
              <a:srgbClr val="E20074"/>
            </a:solidFill>
            <a:prstDash val="solid"/>
            <a:tailEnd type="triangle"/>
          </a:ln>
          <a:effectLst/>
        </p:spPr>
      </p:cxnSp>
      <p:cxnSp>
        <p:nvCxnSpPr>
          <p:cNvPr id="56" name="Elbow Connector 26">
            <a:extLst>
              <a:ext uri="{FF2B5EF4-FFF2-40B4-BE49-F238E27FC236}">
                <a16:creationId xmlns:a16="http://schemas.microsoft.com/office/drawing/2014/main" id="{0E6AA236-F30D-4A21-B4B4-03FD6FD9B578}"/>
              </a:ext>
            </a:extLst>
          </p:cNvPr>
          <p:cNvCxnSpPr>
            <a:stCxn id="46" idx="3"/>
            <a:endCxn id="49" idx="1"/>
          </p:cNvCxnSpPr>
          <p:nvPr/>
        </p:nvCxnSpPr>
        <p:spPr>
          <a:xfrm>
            <a:off x="3849080" y="4114343"/>
            <a:ext cx="379904" cy="12980"/>
          </a:xfrm>
          <a:prstGeom prst="bentConnector3">
            <a:avLst>
              <a:gd name="adj1" fmla="val 50000"/>
            </a:avLst>
          </a:prstGeom>
          <a:noFill/>
          <a:ln w="9525" cap="flat" cmpd="sng" algn="ctr">
            <a:solidFill>
              <a:srgbClr val="E20074"/>
            </a:solidFill>
            <a:prstDash val="solid"/>
            <a:tailEnd type="triangle"/>
          </a:ln>
          <a:effectLst/>
        </p:spPr>
      </p:cxnSp>
      <p:pic>
        <p:nvPicPr>
          <p:cNvPr id="57" name="Picture 56">
            <a:extLst>
              <a:ext uri="{FF2B5EF4-FFF2-40B4-BE49-F238E27FC236}">
                <a16:creationId xmlns:a16="http://schemas.microsoft.com/office/drawing/2014/main" id="{70BA66BE-0943-48B3-995D-F478DBC6CAA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2008" y="3892015"/>
            <a:ext cx="183794" cy="164241"/>
          </a:xfrm>
          <a:prstGeom prst="rect">
            <a:avLst/>
          </a:prstGeom>
        </p:spPr>
      </p:pic>
      <p:sp>
        <p:nvSpPr>
          <p:cNvPr id="58" name="Rounded Rectangle 28">
            <a:extLst>
              <a:ext uri="{FF2B5EF4-FFF2-40B4-BE49-F238E27FC236}">
                <a16:creationId xmlns:a16="http://schemas.microsoft.com/office/drawing/2014/main" id="{FCAA4C32-942E-42E4-B747-7BC86AFEAE40}"/>
              </a:ext>
            </a:extLst>
          </p:cNvPr>
          <p:cNvSpPr/>
          <p:nvPr/>
        </p:nvSpPr>
        <p:spPr>
          <a:xfrm>
            <a:off x="4725148" y="4607375"/>
            <a:ext cx="1040694" cy="274950"/>
          </a:xfrm>
          <a:prstGeom prst="roundRect">
            <a:avLst/>
          </a:prstGeom>
          <a:solidFill>
            <a:srgbClr val="00A0D6"/>
          </a:solidFill>
          <a:ln w="3175" cap="flat" cmpd="sng" algn="ctr">
            <a:solidFill>
              <a:srgbClr val="363636">
                <a:lumMod val="50000"/>
                <a:lumOff val="50000"/>
              </a:srgbClr>
            </a:solidFill>
            <a:prstDash val="sysDot"/>
          </a:ln>
          <a:effectLst>
            <a:outerShdw blurRad="40000" dist="23000" dir="5400000" rotWithShape="0">
              <a:srgbClr val="000000">
                <a:alpha val="35000"/>
              </a:srgbClr>
            </a:outerShdw>
          </a:effectLst>
        </p:spPr>
        <p:txBody>
          <a:bodyPr rtlCol="0" anchor="ctr"/>
          <a:lstStyle/>
          <a:p>
            <a:pPr marL="0" marR="0" lvl="0" indent="0" algn="ctr" defTabSz="957756"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FFFFFF"/>
              </a:solidFill>
              <a:effectLst/>
              <a:uLnTx/>
              <a:uFillTx/>
              <a:latin typeface="Tele-GroteskNor (Body)"/>
              <a:ea typeface="+mn-ea"/>
              <a:cs typeface="+mn-cs"/>
            </a:endParaRPr>
          </a:p>
          <a:p>
            <a:pPr marL="0" marR="0" lvl="0" indent="0" algn="ctr" defTabSz="957756"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FFFFFF"/>
              </a:solidFill>
              <a:effectLst/>
              <a:uLnTx/>
              <a:uFillTx/>
              <a:latin typeface="Tele-GroteskNor (Body)"/>
              <a:ea typeface="+mn-ea"/>
              <a:cs typeface="+mn-cs"/>
            </a:endParaRPr>
          </a:p>
          <a:p>
            <a:pPr marL="0" marR="0" lvl="0" indent="0" algn="ctr" defTabSz="957756"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FFFFFF"/>
              </a:solidFill>
              <a:effectLst/>
              <a:uLnTx/>
              <a:uFillTx/>
              <a:latin typeface="Tele-GroteskNor (Body)"/>
              <a:ea typeface="+mn-ea"/>
              <a:cs typeface="+mn-cs"/>
            </a:endParaRPr>
          </a:p>
          <a:p>
            <a:pPr marL="0" marR="0" lvl="0" indent="0" algn="ctr" defTabSz="957756"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FFFFFF"/>
              </a:solidFill>
              <a:effectLst/>
              <a:uLnTx/>
              <a:uFillTx/>
              <a:latin typeface="Tele-GroteskNor (Body)"/>
              <a:ea typeface="+mn-ea"/>
              <a:cs typeface="+mn-cs"/>
            </a:endParaRPr>
          </a:p>
          <a:p>
            <a:pPr marL="0" marR="0" lvl="0" indent="0" algn="ctr" defTabSz="957756"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FFFFFF"/>
              </a:solidFill>
              <a:effectLst/>
              <a:uLnTx/>
              <a:uFillTx/>
              <a:latin typeface="Tele-GroteskNor (Body)"/>
              <a:ea typeface="+mn-ea"/>
              <a:cs typeface="+mn-cs"/>
            </a:endParaRPr>
          </a:p>
          <a:p>
            <a:pPr marL="0" marR="0" lvl="0" indent="0" algn="ctr" defTabSz="957756"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FFFFFF"/>
              </a:solidFill>
              <a:effectLst/>
              <a:uLnTx/>
              <a:uFillTx/>
              <a:latin typeface="Tele-GroteskNor (Body)"/>
              <a:ea typeface="+mn-ea"/>
              <a:cs typeface="+mn-cs"/>
            </a:endParaRPr>
          </a:p>
          <a:p>
            <a:pPr marL="0" marR="0" lvl="0" indent="0" algn="ctr" defTabSz="957756"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FFFFFF"/>
              </a:solidFill>
              <a:effectLst/>
              <a:uLnTx/>
              <a:uFillTx/>
              <a:latin typeface="Tele-GroteskNor (Body)"/>
              <a:ea typeface="+mn-ea"/>
              <a:cs typeface="+mn-cs"/>
            </a:endParaRPr>
          </a:p>
          <a:p>
            <a:pPr marL="0" marR="0" lvl="0" indent="0" algn="ctr" defTabSz="957756"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FFFFFF"/>
              </a:solidFill>
              <a:effectLst/>
              <a:uLnTx/>
              <a:uFillTx/>
              <a:latin typeface="Tele-GroteskNor (Body)"/>
              <a:ea typeface="+mn-ea"/>
              <a:cs typeface="+mn-cs"/>
            </a:endParaRPr>
          </a:p>
          <a:p>
            <a:pPr marL="0" marR="0" lvl="0" indent="0" algn="ctr" defTabSz="957756"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FFFFFF"/>
              </a:solidFill>
              <a:effectLst/>
              <a:uLnTx/>
              <a:uFillTx/>
              <a:latin typeface="Tele-GroteskNor (Body)"/>
              <a:ea typeface="+mn-ea"/>
              <a:cs typeface="+mn-cs"/>
            </a:endParaRPr>
          </a:p>
          <a:p>
            <a:pPr marL="0" marR="0" lvl="0" indent="0" algn="ctr" defTabSz="957756"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FFFFFF"/>
              </a:solidFill>
              <a:effectLst/>
              <a:uLnTx/>
              <a:uFillTx/>
              <a:latin typeface="Tele-GroteskNor (Body)"/>
              <a:ea typeface="+mn-ea"/>
              <a:cs typeface="+mn-cs"/>
            </a:endParaRPr>
          </a:p>
          <a:p>
            <a:pPr marL="0" marR="0" lvl="0" indent="0" algn="ctr" defTabSz="957756"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FFFFFF"/>
              </a:solidFill>
              <a:effectLst/>
              <a:uLnTx/>
              <a:uFillTx/>
              <a:latin typeface="Tele-GroteskNor (Body)"/>
              <a:ea typeface="+mn-ea"/>
              <a:cs typeface="+mn-cs"/>
            </a:endParaRPr>
          </a:p>
          <a:p>
            <a:pPr marL="0" marR="0" lvl="0" indent="0" algn="ctr" defTabSz="957756"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FFFFFF"/>
              </a:solidFill>
              <a:effectLst/>
              <a:uLnTx/>
              <a:uFillTx/>
              <a:latin typeface="Tele-GroteskNor (Body)"/>
              <a:ea typeface="+mn-ea"/>
              <a:cs typeface="+mn-cs"/>
            </a:endParaRPr>
          </a:p>
          <a:p>
            <a:pPr marL="0" marR="0" lvl="0" indent="0" algn="ctr" defTabSz="957756"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FFFFFF"/>
              </a:solidFill>
              <a:effectLst/>
              <a:uLnTx/>
              <a:uFillTx/>
              <a:latin typeface="Tele-GroteskNor (Body)"/>
              <a:ea typeface="+mn-ea"/>
              <a:cs typeface="+mn-cs"/>
            </a:endParaRPr>
          </a:p>
          <a:p>
            <a:pPr marL="0" marR="0" lvl="0" indent="0" algn="ctr" defTabSz="957756"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FFFFFF"/>
                </a:solidFill>
                <a:effectLst/>
                <a:uLnTx/>
                <a:uFillTx/>
                <a:latin typeface="Tele-GroteskNor (Body)"/>
                <a:ea typeface="+mn-ea"/>
                <a:cs typeface="+mn-cs"/>
              </a:rPr>
              <a:t>DEEP.io</a:t>
            </a:r>
          </a:p>
          <a:p>
            <a:pPr marL="0" marR="0" lvl="0" indent="0" algn="ctr" defTabSz="957756"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FFFFFF"/>
              </a:solidFill>
              <a:effectLst/>
              <a:uLnTx/>
              <a:uFillTx/>
              <a:latin typeface="Tele-GroteskNor (Body)"/>
              <a:ea typeface="+mn-ea"/>
              <a:cs typeface="+mn-cs"/>
            </a:endParaRPr>
          </a:p>
          <a:p>
            <a:pPr marL="0" marR="0" lvl="0" indent="0" algn="ctr" defTabSz="957756"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FFFFFF"/>
              </a:solidFill>
              <a:effectLst/>
              <a:uLnTx/>
              <a:uFillTx/>
              <a:latin typeface="Tele-GroteskNor (Body)"/>
              <a:ea typeface="+mn-ea"/>
              <a:cs typeface="+mn-cs"/>
            </a:endParaRPr>
          </a:p>
          <a:p>
            <a:pPr marL="0" marR="0" lvl="0" indent="0" algn="ctr" defTabSz="957756"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FFFFFF"/>
              </a:solidFill>
              <a:effectLst/>
              <a:uLnTx/>
              <a:uFillTx/>
              <a:latin typeface="Tele-GroteskNor (Body)"/>
              <a:ea typeface="+mn-ea"/>
              <a:cs typeface="+mn-cs"/>
            </a:endParaRPr>
          </a:p>
          <a:p>
            <a:pPr marL="0" marR="0" lvl="0" indent="0" algn="ctr" defTabSz="957756"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FFFFFF"/>
              </a:solidFill>
              <a:effectLst/>
              <a:uLnTx/>
              <a:uFillTx/>
              <a:latin typeface="Tele-GroteskNor (Body)"/>
              <a:ea typeface="+mn-ea"/>
              <a:cs typeface="+mn-cs"/>
            </a:endParaRPr>
          </a:p>
          <a:p>
            <a:pPr marL="0" marR="0" lvl="0" indent="0" algn="ctr" defTabSz="957756"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FFFFFF"/>
              </a:solidFill>
              <a:effectLst/>
              <a:uLnTx/>
              <a:uFillTx/>
              <a:latin typeface="Tele-GroteskNor (Body)"/>
              <a:ea typeface="+mn-ea"/>
              <a:cs typeface="+mn-cs"/>
            </a:endParaRPr>
          </a:p>
          <a:p>
            <a:pPr marL="0" marR="0" lvl="0" indent="0" algn="ctr" defTabSz="957756"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FFFFFF"/>
              </a:solidFill>
              <a:effectLst/>
              <a:uLnTx/>
              <a:uFillTx/>
              <a:latin typeface="Tele-GroteskNor (Body)"/>
              <a:ea typeface="+mn-ea"/>
              <a:cs typeface="+mn-cs"/>
            </a:endParaRPr>
          </a:p>
          <a:p>
            <a:pPr marL="0" marR="0" lvl="0" indent="0" algn="ctr" defTabSz="957756"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FFFFFF"/>
              </a:solidFill>
              <a:effectLst/>
              <a:uLnTx/>
              <a:uFillTx/>
              <a:latin typeface="Tele-GroteskNor (Body)"/>
              <a:ea typeface="+mn-ea"/>
              <a:cs typeface="+mn-cs"/>
            </a:endParaRPr>
          </a:p>
          <a:p>
            <a:pPr marL="0" marR="0" lvl="0" indent="0" algn="ctr" defTabSz="957756"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FFFFFF"/>
              </a:solidFill>
              <a:effectLst/>
              <a:uLnTx/>
              <a:uFillTx/>
              <a:latin typeface="Tele-GroteskNor (Body)"/>
              <a:ea typeface="+mn-ea"/>
              <a:cs typeface="+mn-cs"/>
            </a:endParaRPr>
          </a:p>
          <a:p>
            <a:pPr marL="0" marR="0" lvl="0" indent="0" algn="ctr" defTabSz="957756"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FFFFFF"/>
              </a:solidFill>
              <a:effectLst/>
              <a:uLnTx/>
              <a:uFillTx/>
              <a:latin typeface="Tele-GroteskNor (Body)"/>
              <a:ea typeface="+mn-ea"/>
              <a:cs typeface="+mn-cs"/>
            </a:endParaRPr>
          </a:p>
          <a:p>
            <a:pPr marL="0" marR="0" lvl="0" indent="0" algn="ctr" defTabSz="957756"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FFFFFF"/>
              </a:solidFill>
              <a:effectLst/>
              <a:uLnTx/>
              <a:uFillTx/>
              <a:latin typeface="Tele-GroteskNor (Body)"/>
              <a:ea typeface="+mn-ea"/>
              <a:cs typeface="+mn-cs"/>
            </a:endParaRPr>
          </a:p>
          <a:p>
            <a:pPr marL="0" marR="0" lvl="0" indent="0" algn="ctr" defTabSz="957756"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FFFFFF"/>
              </a:solidFill>
              <a:effectLst/>
              <a:uLnTx/>
              <a:uFillTx/>
              <a:latin typeface="Tele-GroteskNor (Body)"/>
              <a:ea typeface="+mn-ea"/>
              <a:cs typeface="+mn-cs"/>
            </a:endParaRPr>
          </a:p>
          <a:p>
            <a:pPr marL="0" marR="0" lvl="0" indent="0" algn="ctr" defTabSz="957756"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FFFFFF"/>
              </a:solidFill>
              <a:effectLst/>
              <a:uLnTx/>
              <a:uFillTx/>
              <a:latin typeface="Tele-GroteskNor (Body)"/>
              <a:ea typeface="+mn-ea"/>
              <a:cs typeface="+mn-cs"/>
            </a:endParaRPr>
          </a:p>
          <a:p>
            <a:pPr marL="0" marR="0" lvl="0" indent="0" algn="ctr" defTabSz="957756"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rgbClr val="FFFFFF"/>
              </a:solidFill>
              <a:effectLst/>
              <a:uLnTx/>
              <a:uFillTx/>
              <a:latin typeface="Tele-GroteskNor (Body)"/>
              <a:ea typeface="+mn-ea"/>
              <a:cs typeface="+mn-cs"/>
            </a:endParaRPr>
          </a:p>
        </p:txBody>
      </p:sp>
      <p:cxnSp>
        <p:nvCxnSpPr>
          <p:cNvPr id="59" name="Elbow Connector 29">
            <a:extLst>
              <a:ext uri="{FF2B5EF4-FFF2-40B4-BE49-F238E27FC236}">
                <a16:creationId xmlns:a16="http://schemas.microsoft.com/office/drawing/2014/main" id="{07ABE2B5-458F-44BF-BD18-A4D4E2DD8FD6}"/>
              </a:ext>
            </a:extLst>
          </p:cNvPr>
          <p:cNvCxnSpPr>
            <a:endCxn id="58" idx="3"/>
          </p:cNvCxnSpPr>
          <p:nvPr/>
        </p:nvCxnSpPr>
        <p:spPr>
          <a:xfrm rot="5400000">
            <a:off x="5684712" y="4530308"/>
            <a:ext cx="295672" cy="133412"/>
          </a:xfrm>
          <a:prstGeom prst="bentConnector2">
            <a:avLst/>
          </a:prstGeom>
          <a:noFill/>
          <a:ln w="9525" cap="flat" cmpd="sng" algn="ctr">
            <a:solidFill>
              <a:srgbClr val="E20074"/>
            </a:solidFill>
            <a:prstDash val="sysDash"/>
            <a:tailEnd type="triangle"/>
          </a:ln>
          <a:effectLst/>
        </p:spPr>
      </p:cxnSp>
      <p:cxnSp>
        <p:nvCxnSpPr>
          <p:cNvPr id="60" name="Elbow Connector 30">
            <a:extLst>
              <a:ext uri="{FF2B5EF4-FFF2-40B4-BE49-F238E27FC236}">
                <a16:creationId xmlns:a16="http://schemas.microsoft.com/office/drawing/2014/main" id="{60D6F07B-BB65-40EB-8A92-C979D48C8280}"/>
              </a:ext>
            </a:extLst>
          </p:cNvPr>
          <p:cNvCxnSpPr>
            <a:endCxn id="58" idx="1"/>
          </p:cNvCxnSpPr>
          <p:nvPr/>
        </p:nvCxnSpPr>
        <p:spPr>
          <a:xfrm rot="16200000" flipH="1">
            <a:off x="4527211" y="4546913"/>
            <a:ext cx="313912" cy="81962"/>
          </a:xfrm>
          <a:prstGeom prst="bentConnector2">
            <a:avLst/>
          </a:prstGeom>
          <a:noFill/>
          <a:ln w="9525" cap="flat" cmpd="sng" algn="ctr">
            <a:solidFill>
              <a:srgbClr val="E20074"/>
            </a:solidFill>
            <a:prstDash val="sysDash"/>
            <a:tailEnd type="triangle"/>
          </a:ln>
          <a:effectLst/>
        </p:spPr>
      </p:cxnSp>
      <p:sp>
        <p:nvSpPr>
          <p:cNvPr id="61" name="Rectangle 60">
            <a:extLst>
              <a:ext uri="{FF2B5EF4-FFF2-40B4-BE49-F238E27FC236}">
                <a16:creationId xmlns:a16="http://schemas.microsoft.com/office/drawing/2014/main" id="{7587645B-A6A2-4444-A84A-8DF54111D0DB}"/>
              </a:ext>
            </a:extLst>
          </p:cNvPr>
          <p:cNvSpPr/>
          <p:nvPr/>
        </p:nvSpPr>
        <p:spPr>
          <a:xfrm>
            <a:off x="7045557" y="4075594"/>
            <a:ext cx="771005" cy="259659"/>
          </a:xfrm>
          <a:prstGeom prst="rect">
            <a:avLst/>
          </a:prstGeom>
          <a:solidFill>
            <a:srgbClr val="00A0D6"/>
          </a:solidFill>
          <a:ln w="3175" cap="flat" cmpd="sng" algn="ctr">
            <a:solidFill>
              <a:srgbClr val="363636">
                <a:lumMod val="50000"/>
                <a:lumOff val="50000"/>
              </a:srgbClr>
            </a:solidFill>
            <a:prstDash val="sysDot"/>
          </a:ln>
          <a:effectLst>
            <a:outerShdw blurRad="40000" dist="23000" dir="5400000" rotWithShape="0">
              <a:srgbClr val="000000">
                <a:alpha val="35000"/>
              </a:srgbClr>
            </a:outerShdw>
          </a:effectLst>
        </p:spPr>
        <p:txBody>
          <a:bodyPr rtlCol="0" anchor="ctr"/>
          <a:lstStyle/>
          <a:p>
            <a:pPr marL="0" marR="0" lvl="0" indent="0" algn="ctr" defTabSz="957756"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FFFFFF"/>
                </a:solidFill>
                <a:effectLst/>
                <a:uLnTx/>
                <a:uFillTx/>
                <a:latin typeface="Tele-GroteskNor (Body)"/>
                <a:ea typeface="+mn-ea"/>
                <a:cs typeface="+mn-cs"/>
              </a:rPr>
              <a:t>Quotation</a:t>
            </a:r>
          </a:p>
        </p:txBody>
      </p:sp>
      <p:sp>
        <p:nvSpPr>
          <p:cNvPr id="62" name="Rectangle 61">
            <a:extLst>
              <a:ext uri="{FF2B5EF4-FFF2-40B4-BE49-F238E27FC236}">
                <a16:creationId xmlns:a16="http://schemas.microsoft.com/office/drawing/2014/main" id="{9BF3DCC7-65D1-4C5F-976A-D2D26AE4BD83}"/>
              </a:ext>
            </a:extLst>
          </p:cNvPr>
          <p:cNvSpPr/>
          <p:nvPr/>
        </p:nvSpPr>
        <p:spPr>
          <a:xfrm>
            <a:off x="7755768" y="4075594"/>
            <a:ext cx="573988" cy="259659"/>
          </a:xfrm>
          <a:prstGeom prst="rect">
            <a:avLst/>
          </a:prstGeom>
          <a:solidFill>
            <a:srgbClr val="00A0D6"/>
          </a:solidFill>
          <a:ln w="3175" cap="flat" cmpd="sng" algn="ctr">
            <a:solidFill>
              <a:srgbClr val="363636">
                <a:lumMod val="50000"/>
                <a:lumOff val="50000"/>
              </a:srgbClr>
            </a:solidFill>
            <a:prstDash val="sysDot"/>
          </a:ln>
          <a:effectLst>
            <a:outerShdw blurRad="40000" dist="23000" dir="5400000" rotWithShape="0">
              <a:srgbClr val="000000">
                <a:alpha val="35000"/>
              </a:srgbClr>
            </a:outerShdw>
          </a:effectLst>
        </p:spPr>
        <p:txBody>
          <a:bodyPr rtlCol="0" anchor="ctr"/>
          <a:lstStyle/>
          <a:p>
            <a:pPr marL="0" marR="0" lvl="0" indent="0" algn="ctr" defTabSz="957756"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FFFFFF"/>
                </a:solidFill>
                <a:effectLst/>
                <a:uLnTx/>
                <a:uFillTx/>
                <a:latin typeface="Tele-GroteskNor (Body)"/>
                <a:ea typeface="+mn-ea"/>
                <a:cs typeface="+mn-cs"/>
              </a:rPr>
              <a:t>Usage</a:t>
            </a:r>
          </a:p>
        </p:txBody>
      </p:sp>
      <p:sp>
        <p:nvSpPr>
          <p:cNvPr id="63" name="Rectangle 62">
            <a:extLst>
              <a:ext uri="{FF2B5EF4-FFF2-40B4-BE49-F238E27FC236}">
                <a16:creationId xmlns:a16="http://schemas.microsoft.com/office/drawing/2014/main" id="{C7467C67-5C02-43BF-8148-6EFBF38C4D2F}"/>
              </a:ext>
            </a:extLst>
          </p:cNvPr>
          <p:cNvSpPr/>
          <p:nvPr/>
        </p:nvSpPr>
        <p:spPr>
          <a:xfrm>
            <a:off x="8343211" y="4075745"/>
            <a:ext cx="638353" cy="259659"/>
          </a:xfrm>
          <a:prstGeom prst="rect">
            <a:avLst/>
          </a:prstGeom>
          <a:solidFill>
            <a:srgbClr val="00A0D6"/>
          </a:solidFill>
          <a:ln w="3175" cap="flat" cmpd="sng" algn="ctr">
            <a:solidFill>
              <a:srgbClr val="363636">
                <a:lumMod val="50000"/>
                <a:lumOff val="50000"/>
              </a:srgbClr>
            </a:solidFill>
            <a:prstDash val="sysDot"/>
          </a:ln>
          <a:effectLst>
            <a:outerShdw blurRad="40000" dist="23000" dir="5400000" rotWithShape="0">
              <a:srgbClr val="000000">
                <a:alpha val="35000"/>
              </a:srgbClr>
            </a:outerShdw>
          </a:effectLst>
        </p:spPr>
        <p:txBody>
          <a:bodyPr rtlCol="0" anchor="ctr"/>
          <a:lstStyle/>
          <a:p>
            <a:pPr marL="0" marR="0" lvl="0" indent="0" algn="ctr" defTabSz="957756"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FFFFFF"/>
                </a:solidFill>
                <a:effectLst/>
                <a:uLnTx/>
                <a:uFillTx/>
                <a:latin typeface="Tele-GroteskNor (Body)"/>
                <a:ea typeface="+mn-ea"/>
                <a:cs typeface="+mn-cs"/>
              </a:rPr>
              <a:t>balance</a:t>
            </a:r>
          </a:p>
        </p:txBody>
      </p:sp>
      <p:sp>
        <p:nvSpPr>
          <p:cNvPr id="64" name="Rounded Rectangular Callout 17">
            <a:extLst>
              <a:ext uri="{FF2B5EF4-FFF2-40B4-BE49-F238E27FC236}">
                <a16:creationId xmlns:a16="http://schemas.microsoft.com/office/drawing/2014/main" id="{5E7F9D56-B85F-47F4-97E6-194DB0B03FB7}"/>
              </a:ext>
            </a:extLst>
          </p:cNvPr>
          <p:cNvSpPr/>
          <p:nvPr/>
        </p:nvSpPr>
        <p:spPr>
          <a:xfrm>
            <a:off x="7071346" y="2288906"/>
            <a:ext cx="2134979" cy="347658"/>
          </a:xfrm>
          <a:prstGeom prst="wedgeRoundRectCallout">
            <a:avLst>
              <a:gd name="adj1" fmla="val -25579"/>
              <a:gd name="adj2" fmla="val 51410"/>
              <a:gd name="adj3" fmla="val 16667"/>
            </a:avLst>
          </a:prstGeom>
          <a:solidFill>
            <a:srgbClr val="FFFFFF"/>
          </a:solidFill>
          <a:ln w="3175" cap="flat" cmpd="sng" algn="ctr">
            <a:solidFill>
              <a:srgbClr val="E20074"/>
            </a:solidFill>
            <a:prstDash val="solid"/>
          </a:ln>
          <a:effectLst/>
        </p:spPr>
        <p:txBody>
          <a:bodyPr rtlCol="0" anchor="ctr"/>
          <a:lstStyle/>
          <a:p>
            <a:pPr marL="0" marR="0" lvl="0" indent="0" defTabSz="957756"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Program will be responsible for building Billing API in Apigee and Billing capability APIs</a:t>
            </a:r>
            <a:endParaRPr kumimoji="0" lang="en-US" sz="8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cxnSp>
        <p:nvCxnSpPr>
          <p:cNvPr id="65" name="Elbow Connector 55">
            <a:extLst>
              <a:ext uri="{FF2B5EF4-FFF2-40B4-BE49-F238E27FC236}">
                <a16:creationId xmlns:a16="http://schemas.microsoft.com/office/drawing/2014/main" id="{76FE66BF-B08C-45DB-996B-03B3488A2A29}"/>
              </a:ext>
            </a:extLst>
          </p:cNvPr>
          <p:cNvCxnSpPr>
            <a:stCxn id="64" idx="2"/>
          </p:cNvCxnSpPr>
          <p:nvPr/>
        </p:nvCxnSpPr>
        <p:spPr bwMode="auto">
          <a:xfrm rot="5400000">
            <a:off x="7549040" y="3225774"/>
            <a:ext cx="1179006" cy="586"/>
          </a:xfrm>
          <a:prstGeom prst="bentConnector3">
            <a:avLst>
              <a:gd name="adj1" fmla="val 50000"/>
            </a:avLst>
          </a:prstGeom>
          <a:solidFill>
            <a:srgbClr val="ACC3BB"/>
          </a:solidFill>
          <a:ln w="6350" cap="flat" cmpd="sng" algn="ctr">
            <a:solidFill>
              <a:srgbClr val="E20074"/>
            </a:solidFill>
            <a:prstDash val="solid"/>
            <a:round/>
            <a:headEnd type="none" w="med" len="med"/>
            <a:tailEnd type="triangle"/>
          </a:ln>
          <a:effectLst/>
        </p:spPr>
      </p:cxnSp>
      <p:cxnSp>
        <p:nvCxnSpPr>
          <p:cNvPr id="66" name="Straight Arrow Connector 65">
            <a:extLst>
              <a:ext uri="{FF2B5EF4-FFF2-40B4-BE49-F238E27FC236}">
                <a16:creationId xmlns:a16="http://schemas.microsoft.com/office/drawing/2014/main" id="{CEBB8FF4-FB17-4849-9157-EB5BBE6145C5}"/>
              </a:ext>
            </a:extLst>
          </p:cNvPr>
          <p:cNvCxnSpPr>
            <a:stCxn id="64" idx="2"/>
          </p:cNvCxnSpPr>
          <p:nvPr/>
        </p:nvCxnSpPr>
        <p:spPr bwMode="auto">
          <a:xfrm flipH="1">
            <a:off x="6842644" y="2636564"/>
            <a:ext cx="1296192" cy="548434"/>
          </a:xfrm>
          <a:prstGeom prst="straightConnector1">
            <a:avLst/>
          </a:prstGeom>
          <a:solidFill>
            <a:srgbClr val="ACC3BB"/>
          </a:solidFill>
          <a:ln w="6350" cap="flat" cmpd="sng" algn="ctr">
            <a:solidFill>
              <a:srgbClr val="E20074"/>
            </a:solidFill>
            <a:prstDash val="solid"/>
            <a:round/>
            <a:headEnd type="none" w="med" len="med"/>
            <a:tailEnd type="triangle"/>
          </a:ln>
          <a:effectLst/>
        </p:spPr>
      </p:cxnSp>
      <p:pic>
        <p:nvPicPr>
          <p:cNvPr id="68" name="Picture 67">
            <a:extLst>
              <a:ext uri="{FF2B5EF4-FFF2-40B4-BE49-F238E27FC236}">
                <a16:creationId xmlns:a16="http://schemas.microsoft.com/office/drawing/2014/main" id="{C2CD34AF-D08F-4AD4-A374-55893DD75A64}"/>
              </a:ext>
            </a:extLst>
          </p:cNvPr>
          <p:cNvPicPr>
            <a:picLocks noChangeAspect="1"/>
          </p:cNvPicPr>
          <p:nvPr/>
        </p:nvPicPr>
        <p:blipFill>
          <a:blip r:embed="rId4"/>
          <a:stretch>
            <a:fillRect/>
          </a:stretch>
        </p:blipFill>
        <p:spPr>
          <a:xfrm>
            <a:off x="10270031" y="2961252"/>
            <a:ext cx="855498" cy="2566495"/>
          </a:xfrm>
          <a:prstGeom prst="rect">
            <a:avLst/>
          </a:prstGeom>
        </p:spPr>
      </p:pic>
    </p:spTree>
    <p:extLst>
      <p:ext uri="{BB962C8B-B14F-4D97-AF65-F5344CB8AC3E}">
        <p14:creationId xmlns:p14="http://schemas.microsoft.com/office/powerpoint/2010/main" val="1398464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Solution: Architecture and Technology</a:t>
            </a:r>
            <a:endParaRPr lang="en-GB" dirty="0"/>
          </a:p>
        </p:txBody>
      </p:sp>
      <p:sp>
        <p:nvSpPr>
          <p:cNvPr id="5" name="Text Placeholder 4"/>
          <p:cNvSpPr>
            <a:spLocks noGrp="1"/>
          </p:cNvSpPr>
          <p:nvPr>
            <p:ph type="body" sz="quarter" idx="10"/>
          </p:nvPr>
        </p:nvSpPr>
        <p:spPr/>
        <p:txBody>
          <a:bodyPr/>
          <a:lstStyle/>
          <a:p>
            <a:r>
              <a:rPr lang="en-US" dirty="0"/>
              <a:t>Adopt a microservices architecture to decouple long running orchestrated integrations</a:t>
            </a:r>
          </a:p>
          <a:p>
            <a:endParaRPr lang="en-GB" dirty="0"/>
          </a:p>
        </p:txBody>
      </p:sp>
      <p:sp>
        <p:nvSpPr>
          <p:cNvPr id="6" name="Text Placeholder 5"/>
          <p:cNvSpPr>
            <a:spLocks noGrp="1"/>
          </p:cNvSpPr>
          <p:nvPr>
            <p:ph type="body" sz="quarter" idx="12"/>
          </p:nvPr>
        </p:nvSpPr>
        <p:spPr/>
        <p:txBody>
          <a:bodyPr/>
          <a:lstStyle/>
          <a:p>
            <a:r>
              <a:rPr lang="en-GB" dirty="0"/>
              <a:t>Microservices</a:t>
            </a:r>
          </a:p>
        </p:txBody>
      </p:sp>
      <p:sp>
        <p:nvSpPr>
          <p:cNvPr id="7" name="Text Placeholder 6"/>
          <p:cNvSpPr>
            <a:spLocks noGrp="1"/>
          </p:cNvSpPr>
          <p:nvPr>
            <p:ph type="body" sz="quarter" idx="14"/>
          </p:nvPr>
        </p:nvSpPr>
        <p:spPr>
          <a:xfrm>
            <a:off x="4252397" y="2205319"/>
            <a:ext cx="3537827" cy="4076234"/>
          </a:xfrm>
        </p:spPr>
        <p:txBody>
          <a:bodyPr/>
          <a:lstStyle/>
          <a:p>
            <a:r>
              <a:rPr lang="en-US" dirty="0"/>
              <a:t>Adopt event based processing to coordinate processing without creating artificial process serialization and dependencies</a:t>
            </a:r>
          </a:p>
          <a:p>
            <a:endParaRPr lang="en-US" dirty="0"/>
          </a:p>
          <a:p>
            <a:pPr lvl="1">
              <a:buNone/>
            </a:pPr>
            <a:endParaRPr lang="en-US" dirty="0"/>
          </a:p>
          <a:p>
            <a:endParaRPr lang="en-GB" dirty="0"/>
          </a:p>
        </p:txBody>
      </p:sp>
      <p:sp>
        <p:nvSpPr>
          <p:cNvPr id="8" name="Text Placeholder 7"/>
          <p:cNvSpPr>
            <a:spLocks noGrp="1"/>
          </p:cNvSpPr>
          <p:nvPr>
            <p:ph type="body" sz="quarter" idx="15"/>
          </p:nvPr>
        </p:nvSpPr>
        <p:spPr/>
        <p:txBody>
          <a:bodyPr/>
          <a:lstStyle/>
          <a:p>
            <a:r>
              <a:rPr lang="en-GB" dirty="0"/>
              <a:t>Eventing</a:t>
            </a:r>
          </a:p>
        </p:txBody>
      </p:sp>
      <p:sp>
        <p:nvSpPr>
          <p:cNvPr id="9" name="Text Placeholder 8"/>
          <p:cNvSpPr>
            <a:spLocks noGrp="1"/>
          </p:cNvSpPr>
          <p:nvPr>
            <p:ph type="body" sz="quarter" idx="16"/>
          </p:nvPr>
        </p:nvSpPr>
        <p:spPr>
          <a:xfrm>
            <a:off x="8277445" y="2248366"/>
            <a:ext cx="3537827" cy="4076234"/>
          </a:xfrm>
        </p:spPr>
        <p:txBody>
          <a:bodyPr/>
          <a:lstStyle/>
          <a:p>
            <a:r>
              <a:rPr lang="en-US" dirty="0"/>
              <a:t>Adopt an appropriate balance between real time resiliency and eventual consistency in data</a:t>
            </a:r>
          </a:p>
          <a:p>
            <a:endParaRPr lang="en-US" dirty="0"/>
          </a:p>
          <a:p>
            <a:pPr lvl="1">
              <a:buNone/>
            </a:pPr>
            <a:endParaRPr lang="en-US" dirty="0"/>
          </a:p>
          <a:p>
            <a:endParaRPr lang="en-GB" dirty="0"/>
          </a:p>
        </p:txBody>
      </p:sp>
      <p:sp>
        <p:nvSpPr>
          <p:cNvPr id="10" name="Text Placeholder 9"/>
          <p:cNvSpPr>
            <a:spLocks noGrp="1"/>
          </p:cNvSpPr>
          <p:nvPr>
            <p:ph type="body" sz="quarter" idx="17"/>
          </p:nvPr>
        </p:nvSpPr>
        <p:spPr/>
        <p:txBody>
          <a:bodyPr/>
          <a:lstStyle/>
          <a:p>
            <a:r>
              <a:rPr lang="en-GB" dirty="0"/>
              <a:t>Eventual Consistency</a:t>
            </a:r>
          </a:p>
        </p:txBody>
      </p:sp>
      <p:cxnSp>
        <p:nvCxnSpPr>
          <p:cNvPr id="14" name="Straight Connector 13"/>
          <p:cNvCxnSpPr/>
          <p:nvPr/>
        </p:nvCxnSpPr>
        <p:spPr>
          <a:xfrm>
            <a:off x="4008787" y="2205319"/>
            <a:ext cx="0" cy="4076234"/>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033834" y="2248366"/>
            <a:ext cx="0" cy="4076234"/>
          </a:xfrm>
          <a:prstGeom prst="line">
            <a:avLst/>
          </a:prstGeom>
          <a:solidFill>
            <a:schemeClr val="tx1"/>
          </a:solidFill>
          <a:ln w="47625" cap="flat">
            <a:solidFill>
              <a:srgbClr val="12ABDB"/>
            </a:solidFill>
            <a:round/>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3AB8D8D2-6DD0-41A9-BCE8-4CB722896651}"/>
              </a:ext>
            </a:extLst>
          </p:cNvPr>
          <p:cNvSpPr/>
          <p:nvPr/>
        </p:nvSpPr>
        <p:spPr>
          <a:xfrm>
            <a:off x="227349" y="953869"/>
            <a:ext cx="11125236" cy="646331"/>
          </a:xfrm>
          <a:prstGeom prst="rect">
            <a:avLst/>
          </a:prstGeom>
        </p:spPr>
        <p:txBody>
          <a:bodyPr wrap="square">
            <a:spAutoFit/>
          </a:bodyPr>
          <a:lstStyle/>
          <a:p>
            <a:r>
              <a:rPr lang="en-US" dirty="0"/>
              <a:t>Simplify the integration architecture to decouple systems and processes and extend the integration architecture to include event based processing</a:t>
            </a:r>
          </a:p>
        </p:txBody>
      </p:sp>
      <p:sp>
        <p:nvSpPr>
          <p:cNvPr id="12" name="Hexagon 11">
            <a:extLst>
              <a:ext uri="{FF2B5EF4-FFF2-40B4-BE49-F238E27FC236}">
                <a16:creationId xmlns:a16="http://schemas.microsoft.com/office/drawing/2014/main" id="{87A800E9-CA7D-45B2-AC04-FF06CEEEDAAC}"/>
              </a:ext>
            </a:extLst>
          </p:cNvPr>
          <p:cNvSpPr/>
          <p:nvPr/>
        </p:nvSpPr>
        <p:spPr>
          <a:xfrm>
            <a:off x="1662414" y="4029176"/>
            <a:ext cx="383752" cy="349136"/>
          </a:xfrm>
          <a:prstGeom prst="hexagon">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13" name="Rectangle 12">
            <a:extLst>
              <a:ext uri="{FF2B5EF4-FFF2-40B4-BE49-F238E27FC236}">
                <a16:creationId xmlns:a16="http://schemas.microsoft.com/office/drawing/2014/main" id="{000D048D-0C63-43A2-A2E5-0738ABBCFEEA}"/>
              </a:ext>
            </a:extLst>
          </p:cNvPr>
          <p:cNvSpPr/>
          <p:nvPr/>
        </p:nvSpPr>
        <p:spPr>
          <a:xfrm>
            <a:off x="1596571" y="4010590"/>
            <a:ext cx="853595" cy="577544"/>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16" name="Flowchart: Magnetic Disk 15">
            <a:extLst>
              <a:ext uri="{FF2B5EF4-FFF2-40B4-BE49-F238E27FC236}">
                <a16:creationId xmlns:a16="http://schemas.microsoft.com/office/drawing/2014/main" id="{6AF5E74A-6961-45B0-B52E-20ADDA8ADFC0}"/>
              </a:ext>
            </a:extLst>
          </p:cNvPr>
          <p:cNvSpPr/>
          <p:nvPr/>
        </p:nvSpPr>
        <p:spPr>
          <a:xfrm>
            <a:off x="1801442" y="4860528"/>
            <a:ext cx="443853" cy="395530"/>
          </a:xfrm>
          <a:prstGeom prst="flowChartMagneticDisk">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800" dirty="0">
                <a:solidFill>
                  <a:prstClr val="white"/>
                </a:solidFill>
                <a:cs typeface="Arial" pitchFamily="34" charset="0"/>
              </a:rPr>
              <a:t>DB</a:t>
            </a:r>
          </a:p>
        </p:txBody>
      </p:sp>
      <p:sp>
        <p:nvSpPr>
          <p:cNvPr id="17" name="Hexagon 16">
            <a:extLst>
              <a:ext uri="{FF2B5EF4-FFF2-40B4-BE49-F238E27FC236}">
                <a16:creationId xmlns:a16="http://schemas.microsoft.com/office/drawing/2014/main" id="{C6A9CF03-52AC-466F-BD91-3595B08C8D0A}"/>
              </a:ext>
            </a:extLst>
          </p:cNvPr>
          <p:cNvSpPr/>
          <p:nvPr/>
        </p:nvSpPr>
        <p:spPr>
          <a:xfrm>
            <a:off x="2036344" y="4226054"/>
            <a:ext cx="383752" cy="349136"/>
          </a:xfrm>
          <a:prstGeom prst="hexagon">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18" name="TextBox 17">
            <a:extLst>
              <a:ext uri="{FF2B5EF4-FFF2-40B4-BE49-F238E27FC236}">
                <a16:creationId xmlns:a16="http://schemas.microsoft.com/office/drawing/2014/main" id="{883FA05E-221D-445A-87EF-7D4BCF1C16F3}"/>
              </a:ext>
            </a:extLst>
          </p:cNvPr>
          <p:cNvSpPr txBox="1"/>
          <p:nvPr/>
        </p:nvSpPr>
        <p:spPr>
          <a:xfrm>
            <a:off x="1514663" y="4564567"/>
            <a:ext cx="453970" cy="215444"/>
          </a:xfrm>
          <a:prstGeom prst="rect">
            <a:avLst/>
          </a:prstGeom>
          <a:noFill/>
        </p:spPr>
        <p:txBody>
          <a:bodyPr wrap="none" rtlCol="0">
            <a:spAutoFit/>
          </a:bodyPr>
          <a:lstStyle/>
          <a:p>
            <a:pPr>
              <a:spcAft>
                <a:spcPts val="600"/>
              </a:spcAft>
            </a:pPr>
            <a:r>
              <a:rPr lang="en-US" sz="800" dirty="0">
                <a:solidFill>
                  <a:prstClr val="black"/>
                </a:solidFill>
                <a:cs typeface="Arial" pitchFamily="34" charset="0"/>
              </a:rPr>
              <a:t>MS-1</a:t>
            </a:r>
          </a:p>
        </p:txBody>
      </p:sp>
      <p:sp>
        <p:nvSpPr>
          <p:cNvPr id="19" name="Hexagon 18">
            <a:extLst>
              <a:ext uri="{FF2B5EF4-FFF2-40B4-BE49-F238E27FC236}">
                <a16:creationId xmlns:a16="http://schemas.microsoft.com/office/drawing/2014/main" id="{7C21A4A8-7023-43E8-AB2B-0A08EB4F82D5}"/>
              </a:ext>
            </a:extLst>
          </p:cNvPr>
          <p:cNvSpPr/>
          <p:nvPr/>
        </p:nvSpPr>
        <p:spPr>
          <a:xfrm>
            <a:off x="2558902" y="4152945"/>
            <a:ext cx="383752" cy="349136"/>
          </a:xfrm>
          <a:prstGeom prst="hexagon">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20" name="Rectangle 19">
            <a:extLst>
              <a:ext uri="{FF2B5EF4-FFF2-40B4-BE49-F238E27FC236}">
                <a16:creationId xmlns:a16="http://schemas.microsoft.com/office/drawing/2014/main" id="{2B7C53EC-1FD7-4CBB-A99D-D289A64FAA2F}"/>
              </a:ext>
            </a:extLst>
          </p:cNvPr>
          <p:cNvSpPr/>
          <p:nvPr/>
        </p:nvSpPr>
        <p:spPr>
          <a:xfrm>
            <a:off x="2482275" y="4010590"/>
            <a:ext cx="536066" cy="577544"/>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21" name="Rectangle 20">
            <a:extLst>
              <a:ext uri="{FF2B5EF4-FFF2-40B4-BE49-F238E27FC236}">
                <a16:creationId xmlns:a16="http://schemas.microsoft.com/office/drawing/2014/main" id="{2B7D1425-13E8-4577-8237-B144063834C0}"/>
              </a:ext>
            </a:extLst>
          </p:cNvPr>
          <p:cNvSpPr/>
          <p:nvPr/>
        </p:nvSpPr>
        <p:spPr>
          <a:xfrm>
            <a:off x="3048411" y="4010590"/>
            <a:ext cx="761589" cy="577544"/>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22" name="Hexagon 21">
            <a:extLst>
              <a:ext uri="{FF2B5EF4-FFF2-40B4-BE49-F238E27FC236}">
                <a16:creationId xmlns:a16="http://schemas.microsoft.com/office/drawing/2014/main" id="{B78AE1DE-044B-453A-A4BD-AE5AE180E494}"/>
              </a:ext>
            </a:extLst>
          </p:cNvPr>
          <p:cNvSpPr/>
          <p:nvPr/>
        </p:nvSpPr>
        <p:spPr>
          <a:xfrm>
            <a:off x="3079063" y="4215431"/>
            <a:ext cx="383752" cy="349136"/>
          </a:xfrm>
          <a:prstGeom prst="hexagon">
            <a:avLst/>
          </a:prstGeom>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23" name="Hexagon 22">
            <a:extLst>
              <a:ext uri="{FF2B5EF4-FFF2-40B4-BE49-F238E27FC236}">
                <a16:creationId xmlns:a16="http://schemas.microsoft.com/office/drawing/2014/main" id="{3AE9FA21-1E39-4A14-BF3E-D8DB2FA26E63}"/>
              </a:ext>
            </a:extLst>
          </p:cNvPr>
          <p:cNvSpPr/>
          <p:nvPr/>
        </p:nvSpPr>
        <p:spPr>
          <a:xfrm>
            <a:off x="3409068" y="4049283"/>
            <a:ext cx="383752" cy="349136"/>
          </a:xfrm>
          <a:prstGeom prst="hexagon">
            <a:avLst/>
          </a:prstGeom>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24" name="TextBox 23">
            <a:extLst>
              <a:ext uri="{FF2B5EF4-FFF2-40B4-BE49-F238E27FC236}">
                <a16:creationId xmlns:a16="http://schemas.microsoft.com/office/drawing/2014/main" id="{37D292F3-7B1E-499C-8421-AB11E471515F}"/>
              </a:ext>
            </a:extLst>
          </p:cNvPr>
          <p:cNvSpPr txBox="1"/>
          <p:nvPr/>
        </p:nvSpPr>
        <p:spPr>
          <a:xfrm>
            <a:off x="2390812" y="4564567"/>
            <a:ext cx="453970" cy="215444"/>
          </a:xfrm>
          <a:prstGeom prst="rect">
            <a:avLst/>
          </a:prstGeom>
          <a:noFill/>
        </p:spPr>
        <p:txBody>
          <a:bodyPr wrap="none" rtlCol="0">
            <a:spAutoFit/>
          </a:bodyPr>
          <a:lstStyle/>
          <a:p>
            <a:pPr>
              <a:spcAft>
                <a:spcPts val="600"/>
              </a:spcAft>
            </a:pPr>
            <a:r>
              <a:rPr lang="en-US" sz="800" dirty="0">
                <a:solidFill>
                  <a:prstClr val="black"/>
                </a:solidFill>
                <a:cs typeface="Arial" pitchFamily="34" charset="0"/>
              </a:rPr>
              <a:t>MS-2</a:t>
            </a:r>
          </a:p>
        </p:txBody>
      </p:sp>
      <p:sp>
        <p:nvSpPr>
          <p:cNvPr id="25" name="TextBox 24">
            <a:extLst>
              <a:ext uri="{FF2B5EF4-FFF2-40B4-BE49-F238E27FC236}">
                <a16:creationId xmlns:a16="http://schemas.microsoft.com/office/drawing/2014/main" id="{F82A17A2-016D-4A02-84F8-9CD7BF218CC6}"/>
              </a:ext>
            </a:extLst>
          </p:cNvPr>
          <p:cNvSpPr txBox="1"/>
          <p:nvPr/>
        </p:nvSpPr>
        <p:spPr>
          <a:xfrm>
            <a:off x="2953925" y="4564567"/>
            <a:ext cx="453970" cy="215444"/>
          </a:xfrm>
          <a:prstGeom prst="rect">
            <a:avLst/>
          </a:prstGeom>
          <a:noFill/>
        </p:spPr>
        <p:txBody>
          <a:bodyPr wrap="none" rtlCol="0">
            <a:spAutoFit/>
          </a:bodyPr>
          <a:lstStyle/>
          <a:p>
            <a:pPr>
              <a:spcAft>
                <a:spcPts val="600"/>
              </a:spcAft>
            </a:pPr>
            <a:r>
              <a:rPr lang="en-US" sz="800" dirty="0">
                <a:solidFill>
                  <a:prstClr val="black"/>
                </a:solidFill>
                <a:cs typeface="Arial" pitchFamily="34" charset="0"/>
              </a:rPr>
              <a:t>MS-3</a:t>
            </a:r>
          </a:p>
        </p:txBody>
      </p:sp>
      <p:sp>
        <p:nvSpPr>
          <p:cNvPr id="26" name="Flowchart: Magnetic Disk 25">
            <a:extLst>
              <a:ext uri="{FF2B5EF4-FFF2-40B4-BE49-F238E27FC236}">
                <a16:creationId xmlns:a16="http://schemas.microsoft.com/office/drawing/2014/main" id="{587776C8-54ED-4440-BA2C-BE0B8CD5F6EC}"/>
              </a:ext>
            </a:extLst>
          </p:cNvPr>
          <p:cNvSpPr/>
          <p:nvPr/>
        </p:nvSpPr>
        <p:spPr>
          <a:xfrm>
            <a:off x="2551710" y="4862270"/>
            <a:ext cx="443853" cy="395530"/>
          </a:xfrm>
          <a:prstGeom prst="flowChartMagneticDisk">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sz="800" dirty="0">
                <a:solidFill>
                  <a:prstClr val="white"/>
                </a:solidFill>
                <a:cs typeface="Arial" pitchFamily="34" charset="0"/>
              </a:rPr>
              <a:t>DB</a:t>
            </a:r>
          </a:p>
        </p:txBody>
      </p:sp>
      <p:cxnSp>
        <p:nvCxnSpPr>
          <p:cNvPr id="27" name="Straight Arrow Connector 26">
            <a:extLst>
              <a:ext uri="{FF2B5EF4-FFF2-40B4-BE49-F238E27FC236}">
                <a16:creationId xmlns:a16="http://schemas.microsoft.com/office/drawing/2014/main" id="{2565215B-5041-44F4-8EE3-5E44313A9644}"/>
              </a:ext>
            </a:extLst>
          </p:cNvPr>
          <p:cNvCxnSpPr>
            <a:stCxn id="13" idx="2"/>
            <a:endCxn id="16" idx="1"/>
          </p:cNvCxnSpPr>
          <p:nvPr/>
        </p:nvCxnSpPr>
        <p:spPr>
          <a:xfrm>
            <a:off x="2023367" y="4588137"/>
            <a:ext cx="0" cy="27239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8" name="Straight Arrow Connector 27">
            <a:extLst>
              <a:ext uri="{FF2B5EF4-FFF2-40B4-BE49-F238E27FC236}">
                <a16:creationId xmlns:a16="http://schemas.microsoft.com/office/drawing/2014/main" id="{0FCDAF54-4447-4A43-825A-512B5BC6DC3E}"/>
              </a:ext>
            </a:extLst>
          </p:cNvPr>
          <p:cNvCxnSpPr/>
          <p:nvPr/>
        </p:nvCxnSpPr>
        <p:spPr>
          <a:xfrm>
            <a:off x="2770560" y="4588136"/>
            <a:ext cx="0" cy="272393"/>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29" name="Straight Arrow Connector 28">
            <a:extLst>
              <a:ext uri="{FF2B5EF4-FFF2-40B4-BE49-F238E27FC236}">
                <a16:creationId xmlns:a16="http://schemas.microsoft.com/office/drawing/2014/main" id="{428B31AF-28DA-4EC2-94AB-624B4D065B43}"/>
              </a:ext>
            </a:extLst>
          </p:cNvPr>
          <p:cNvCxnSpPr/>
          <p:nvPr/>
        </p:nvCxnSpPr>
        <p:spPr>
          <a:xfrm>
            <a:off x="3468294" y="4588136"/>
            <a:ext cx="0" cy="27239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30" name="Flowchart: Magnetic Disk 29">
            <a:extLst>
              <a:ext uri="{FF2B5EF4-FFF2-40B4-BE49-F238E27FC236}">
                <a16:creationId xmlns:a16="http://schemas.microsoft.com/office/drawing/2014/main" id="{6A8E66F1-C4F3-4909-BB86-260ACAF0B275}"/>
              </a:ext>
            </a:extLst>
          </p:cNvPr>
          <p:cNvSpPr/>
          <p:nvPr/>
        </p:nvSpPr>
        <p:spPr>
          <a:xfrm>
            <a:off x="3261025" y="4860528"/>
            <a:ext cx="443853" cy="395530"/>
          </a:xfrm>
          <a:prstGeom prst="flowChartMagneticDisk">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800" dirty="0">
                <a:solidFill>
                  <a:prstClr val="white"/>
                </a:solidFill>
                <a:cs typeface="Arial" pitchFamily="34" charset="0"/>
              </a:rPr>
              <a:t>SoR</a:t>
            </a:r>
          </a:p>
        </p:txBody>
      </p:sp>
      <p:grpSp>
        <p:nvGrpSpPr>
          <p:cNvPr id="31" name="Group 30">
            <a:extLst>
              <a:ext uri="{FF2B5EF4-FFF2-40B4-BE49-F238E27FC236}">
                <a16:creationId xmlns:a16="http://schemas.microsoft.com/office/drawing/2014/main" id="{382E483A-A728-4A2A-BDCF-9124A780AE95}"/>
              </a:ext>
            </a:extLst>
          </p:cNvPr>
          <p:cNvGrpSpPr/>
          <p:nvPr/>
        </p:nvGrpSpPr>
        <p:grpSpPr>
          <a:xfrm>
            <a:off x="414815" y="3124200"/>
            <a:ext cx="2590800" cy="609600"/>
            <a:chOff x="2209800" y="3632736"/>
            <a:chExt cx="2590800" cy="609600"/>
          </a:xfrm>
        </p:grpSpPr>
        <p:sp>
          <p:nvSpPr>
            <p:cNvPr id="32" name="Rectangle 31">
              <a:extLst>
                <a:ext uri="{FF2B5EF4-FFF2-40B4-BE49-F238E27FC236}">
                  <a16:creationId xmlns:a16="http://schemas.microsoft.com/office/drawing/2014/main" id="{81BBD687-2B62-41F9-882B-34C1FECD5118}"/>
                </a:ext>
              </a:extLst>
            </p:cNvPr>
            <p:cNvSpPr/>
            <p:nvPr/>
          </p:nvSpPr>
          <p:spPr>
            <a:xfrm>
              <a:off x="2209800" y="3632736"/>
              <a:ext cx="2590800" cy="60960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800" dirty="0">
                  <a:ln w="0"/>
                  <a:solidFill>
                    <a:schemeClr val="accent1"/>
                  </a:solidFill>
                  <a:effectLst>
                    <a:outerShdw blurRad="38100" dist="25400" dir="5400000" algn="ctr" rotWithShape="0">
                      <a:srgbClr val="6E747A">
                        <a:alpha val="43000"/>
                      </a:srgbClr>
                    </a:outerShdw>
                  </a:effectLst>
                </a:rPr>
                <a:t>Order Negotiation</a:t>
              </a:r>
            </a:p>
          </p:txBody>
        </p:sp>
        <p:sp>
          <p:nvSpPr>
            <p:cNvPr id="33" name="Flowchart: Process 32">
              <a:extLst>
                <a:ext uri="{FF2B5EF4-FFF2-40B4-BE49-F238E27FC236}">
                  <a16:creationId xmlns:a16="http://schemas.microsoft.com/office/drawing/2014/main" id="{8A79FBAD-1F10-48F0-926D-D7443BCCB191}"/>
                </a:ext>
              </a:extLst>
            </p:cNvPr>
            <p:cNvSpPr/>
            <p:nvPr/>
          </p:nvSpPr>
          <p:spPr>
            <a:xfrm>
              <a:off x="3311840" y="3684960"/>
              <a:ext cx="304800" cy="228600"/>
            </a:xfrm>
            <a:prstGeom prst="flowChart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34" name="Flowchart: Process 33">
              <a:extLst>
                <a:ext uri="{FF2B5EF4-FFF2-40B4-BE49-F238E27FC236}">
                  <a16:creationId xmlns:a16="http://schemas.microsoft.com/office/drawing/2014/main" id="{A660AEE7-EA91-477D-9442-749D481482C2}"/>
                </a:ext>
              </a:extLst>
            </p:cNvPr>
            <p:cNvSpPr/>
            <p:nvPr/>
          </p:nvSpPr>
          <p:spPr>
            <a:xfrm>
              <a:off x="3311840" y="3981570"/>
              <a:ext cx="304800" cy="228600"/>
            </a:xfrm>
            <a:prstGeom prst="flowChart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35" name="Flowchart: Process 34">
              <a:extLst>
                <a:ext uri="{FF2B5EF4-FFF2-40B4-BE49-F238E27FC236}">
                  <a16:creationId xmlns:a16="http://schemas.microsoft.com/office/drawing/2014/main" id="{538C4E25-B6F7-47C3-9F10-1361F0E74483}"/>
                </a:ext>
              </a:extLst>
            </p:cNvPr>
            <p:cNvSpPr/>
            <p:nvPr/>
          </p:nvSpPr>
          <p:spPr>
            <a:xfrm>
              <a:off x="3865720" y="3828754"/>
              <a:ext cx="304800" cy="228600"/>
            </a:xfrm>
            <a:prstGeom prst="flowChart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36" name="Flowchart: Process 35">
              <a:extLst>
                <a:ext uri="{FF2B5EF4-FFF2-40B4-BE49-F238E27FC236}">
                  <a16:creationId xmlns:a16="http://schemas.microsoft.com/office/drawing/2014/main" id="{7B826524-1D7F-493C-A8DB-60E2A789C827}"/>
                </a:ext>
              </a:extLst>
            </p:cNvPr>
            <p:cNvSpPr/>
            <p:nvPr/>
          </p:nvSpPr>
          <p:spPr>
            <a:xfrm>
              <a:off x="4419600" y="3828754"/>
              <a:ext cx="304800" cy="228600"/>
            </a:xfrm>
            <a:prstGeom prst="flowChart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sp>
          <p:nvSpPr>
            <p:cNvPr id="37" name="Flowchart: Process 36">
              <a:extLst>
                <a:ext uri="{FF2B5EF4-FFF2-40B4-BE49-F238E27FC236}">
                  <a16:creationId xmlns:a16="http://schemas.microsoft.com/office/drawing/2014/main" id="{C3BAA69A-3E04-49B3-8F0E-BBB9181ADC0E}"/>
                </a:ext>
              </a:extLst>
            </p:cNvPr>
            <p:cNvSpPr/>
            <p:nvPr/>
          </p:nvSpPr>
          <p:spPr>
            <a:xfrm>
              <a:off x="2285179" y="3828754"/>
              <a:ext cx="304800" cy="228600"/>
            </a:xfrm>
            <a:prstGeom prst="flowChartProcess">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cxnSp>
          <p:nvCxnSpPr>
            <p:cNvPr id="38" name="Connector: Elbow 37">
              <a:extLst>
                <a:ext uri="{FF2B5EF4-FFF2-40B4-BE49-F238E27FC236}">
                  <a16:creationId xmlns:a16="http://schemas.microsoft.com/office/drawing/2014/main" id="{E0E7758F-805C-4FE5-9561-3920B60B8190}"/>
                </a:ext>
              </a:extLst>
            </p:cNvPr>
            <p:cNvCxnSpPr>
              <a:stCxn id="33" idx="3"/>
              <a:endCxn id="35" idx="1"/>
            </p:cNvCxnSpPr>
            <p:nvPr/>
          </p:nvCxnSpPr>
          <p:spPr>
            <a:xfrm>
              <a:off x="3616640" y="3799260"/>
              <a:ext cx="249080" cy="14379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Flowchart: Decision 38">
              <a:extLst>
                <a:ext uri="{FF2B5EF4-FFF2-40B4-BE49-F238E27FC236}">
                  <a16:creationId xmlns:a16="http://schemas.microsoft.com/office/drawing/2014/main" id="{61BCF159-DCD6-4B37-AC02-E84A4685BA65}"/>
                </a:ext>
              </a:extLst>
            </p:cNvPr>
            <p:cNvSpPr/>
            <p:nvPr/>
          </p:nvSpPr>
          <p:spPr>
            <a:xfrm>
              <a:off x="2834160" y="3828754"/>
              <a:ext cx="228600" cy="228600"/>
            </a:xfrm>
            <a:prstGeom prst="flowChartDecision">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dirty="0"/>
            </a:p>
          </p:txBody>
        </p:sp>
        <p:cxnSp>
          <p:nvCxnSpPr>
            <p:cNvPr id="40" name="Connector: Elbow 39">
              <a:extLst>
                <a:ext uri="{FF2B5EF4-FFF2-40B4-BE49-F238E27FC236}">
                  <a16:creationId xmlns:a16="http://schemas.microsoft.com/office/drawing/2014/main" id="{35E8F966-D6C5-4BA0-8A8D-BF55A5F06488}"/>
                </a:ext>
              </a:extLst>
            </p:cNvPr>
            <p:cNvCxnSpPr>
              <a:cxnSpLocks/>
              <a:stCxn id="39" idx="3"/>
              <a:endCxn id="33" idx="1"/>
            </p:cNvCxnSpPr>
            <p:nvPr/>
          </p:nvCxnSpPr>
          <p:spPr>
            <a:xfrm flipV="1">
              <a:off x="3062760" y="3799260"/>
              <a:ext cx="249080" cy="14379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CAEAD121-C740-4931-A961-87B1DD299C8C}"/>
                </a:ext>
              </a:extLst>
            </p:cNvPr>
            <p:cNvCxnSpPr>
              <a:cxnSpLocks/>
              <a:stCxn id="39" idx="3"/>
              <a:endCxn id="34" idx="1"/>
            </p:cNvCxnSpPr>
            <p:nvPr/>
          </p:nvCxnSpPr>
          <p:spPr>
            <a:xfrm>
              <a:off x="3062760" y="3943054"/>
              <a:ext cx="249080" cy="15281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6E6C2951-CD91-41C8-A9F6-255B34ED436D}"/>
                </a:ext>
              </a:extLst>
            </p:cNvPr>
            <p:cNvCxnSpPr>
              <a:stCxn id="37" idx="3"/>
              <a:endCxn id="39" idx="1"/>
            </p:cNvCxnSpPr>
            <p:nvPr/>
          </p:nvCxnSpPr>
          <p:spPr>
            <a:xfrm>
              <a:off x="2589979" y="3943054"/>
              <a:ext cx="2441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0781DCF-64CA-4CB3-9AD9-6D98C0F11F0B}"/>
                </a:ext>
              </a:extLst>
            </p:cNvPr>
            <p:cNvCxnSpPr>
              <a:stCxn id="35" idx="3"/>
              <a:endCxn id="36" idx="1"/>
            </p:cNvCxnSpPr>
            <p:nvPr/>
          </p:nvCxnSpPr>
          <p:spPr>
            <a:xfrm>
              <a:off x="4170520" y="3943054"/>
              <a:ext cx="249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E618A36B-8AB8-4DD3-AE2B-EE81A2F0DD6A}"/>
                </a:ext>
              </a:extLst>
            </p:cNvPr>
            <p:cNvCxnSpPr>
              <a:stCxn id="34" idx="3"/>
              <a:endCxn id="35" idx="1"/>
            </p:cNvCxnSpPr>
            <p:nvPr/>
          </p:nvCxnSpPr>
          <p:spPr>
            <a:xfrm flipV="1">
              <a:off x="3616640" y="3943054"/>
              <a:ext cx="249080" cy="15281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5" name="Arrow: Circular 44">
            <a:extLst>
              <a:ext uri="{FF2B5EF4-FFF2-40B4-BE49-F238E27FC236}">
                <a16:creationId xmlns:a16="http://schemas.microsoft.com/office/drawing/2014/main" id="{A8EBB111-CE36-4E4E-A762-9B341DF4EAC7}"/>
              </a:ext>
            </a:extLst>
          </p:cNvPr>
          <p:cNvSpPr/>
          <p:nvPr/>
        </p:nvSpPr>
        <p:spPr>
          <a:xfrm rot="5400000" flipV="1">
            <a:off x="1042408" y="3070086"/>
            <a:ext cx="914400" cy="1508988"/>
          </a:xfrm>
          <a:prstGeom prst="circularArrow">
            <a:avLst>
              <a:gd name="adj1" fmla="val 12500"/>
              <a:gd name="adj2" fmla="val 1137688"/>
              <a:gd name="adj3" fmla="val 20457681"/>
              <a:gd name="adj4" fmla="val 16213642"/>
              <a:gd name="adj5" fmla="val 1250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solidFill>
                <a:schemeClr val="tx1"/>
              </a:solidFill>
            </a:endParaRPr>
          </a:p>
        </p:txBody>
      </p:sp>
      <p:sp>
        <p:nvSpPr>
          <p:cNvPr id="46" name="Hexagon 45">
            <a:extLst>
              <a:ext uri="{FF2B5EF4-FFF2-40B4-BE49-F238E27FC236}">
                <a16:creationId xmlns:a16="http://schemas.microsoft.com/office/drawing/2014/main" id="{3F0FD060-7AE4-421B-8CBE-3321EE8DC861}"/>
              </a:ext>
            </a:extLst>
          </p:cNvPr>
          <p:cNvSpPr/>
          <p:nvPr/>
        </p:nvSpPr>
        <p:spPr>
          <a:xfrm>
            <a:off x="4381735" y="3924345"/>
            <a:ext cx="383752" cy="349136"/>
          </a:xfrm>
          <a:prstGeom prst="hexagon">
            <a:avLst/>
          </a:prstGeom>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47" name="Rectangle 46">
            <a:extLst>
              <a:ext uri="{FF2B5EF4-FFF2-40B4-BE49-F238E27FC236}">
                <a16:creationId xmlns:a16="http://schemas.microsoft.com/office/drawing/2014/main" id="{079B8DC5-D7DE-42CD-A2E5-7804F694A45B}"/>
              </a:ext>
            </a:extLst>
          </p:cNvPr>
          <p:cNvSpPr/>
          <p:nvPr/>
        </p:nvSpPr>
        <p:spPr>
          <a:xfrm>
            <a:off x="4305108" y="3781990"/>
            <a:ext cx="536066" cy="577544"/>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49" name="Flowchart: Magnetic Disk 48">
            <a:extLst>
              <a:ext uri="{FF2B5EF4-FFF2-40B4-BE49-F238E27FC236}">
                <a16:creationId xmlns:a16="http://schemas.microsoft.com/office/drawing/2014/main" id="{FADE591E-01C6-4585-BA42-B452F6407F8C}"/>
              </a:ext>
            </a:extLst>
          </p:cNvPr>
          <p:cNvSpPr/>
          <p:nvPr/>
        </p:nvSpPr>
        <p:spPr>
          <a:xfrm>
            <a:off x="4374543" y="4633670"/>
            <a:ext cx="443853" cy="395530"/>
          </a:xfrm>
          <a:prstGeom prst="flowChartMagneticDisk">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800" dirty="0">
                <a:solidFill>
                  <a:prstClr val="white"/>
                </a:solidFill>
                <a:cs typeface="Arial" pitchFamily="34" charset="0"/>
              </a:rPr>
              <a:t>DB</a:t>
            </a:r>
          </a:p>
        </p:txBody>
      </p:sp>
      <p:cxnSp>
        <p:nvCxnSpPr>
          <p:cNvPr id="50" name="Straight Arrow Connector 49">
            <a:extLst>
              <a:ext uri="{FF2B5EF4-FFF2-40B4-BE49-F238E27FC236}">
                <a16:creationId xmlns:a16="http://schemas.microsoft.com/office/drawing/2014/main" id="{EDDA2CEE-F90B-41C6-ABC2-FF8ABA1A1E67}"/>
              </a:ext>
            </a:extLst>
          </p:cNvPr>
          <p:cNvCxnSpPr/>
          <p:nvPr/>
        </p:nvCxnSpPr>
        <p:spPr>
          <a:xfrm>
            <a:off x="4593393" y="4359536"/>
            <a:ext cx="0" cy="2723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Hexagon 54">
            <a:extLst>
              <a:ext uri="{FF2B5EF4-FFF2-40B4-BE49-F238E27FC236}">
                <a16:creationId xmlns:a16="http://schemas.microsoft.com/office/drawing/2014/main" id="{55CEC20A-8B27-4E20-8F87-8E04FD86539E}"/>
              </a:ext>
            </a:extLst>
          </p:cNvPr>
          <p:cNvSpPr/>
          <p:nvPr/>
        </p:nvSpPr>
        <p:spPr>
          <a:xfrm>
            <a:off x="6020227" y="4716849"/>
            <a:ext cx="383752" cy="349136"/>
          </a:xfrm>
          <a:prstGeom prst="hexagon">
            <a:avLst/>
          </a:prstGeom>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56" name="Rectangle 55">
            <a:extLst>
              <a:ext uri="{FF2B5EF4-FFF2-40B4-BE49-F238E27FC236}">
                <a16:creationId xmlns:a16="http://schemas.microsoft.com/office/drawing/2014/main" id="{3AC8D3A3-7CBE-4064-9639-70CDCB87D4A7}"/>
              </a:ext>
            </a:extLst>
          </p:cNvPr>
          <p:cNvSpPr/>
          <p:nvPr/>
        </p:nvSpPr>
        <p:spPr>
          <a:xfrm>
            <a:off x="5943600" y="4574494"/>
            <a:ext cx="536066" cy="577544"/>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cxnSp>
        <p:nvCxnSpPr>
          <p:cNvPr id="58" name="Straight Arrow Connector 57">
            <a:extLst>
              <a:ext uri="{FF2B5EF4-FFF2-40B4-BE49-F238E27FC236}">
                <a16:creationId xmlns:a16="http://schemas.microsoft.com/office/drawing/2014/main" id="{B51A5524-9D9F-443F-A9D1-11AD1200B3ED}"/>
              </a:ext>
            </a:extLst>
          </p:cNvPr>
          <p:cNvCxnSpPr/>
          <p:nvPr/>
        </p:nvCxnSpPr>
        <p:spPr>
          <a:xfrm>
            <a:off x="6231885" y="5152040"/>
            <a:ext cx="0" cy="2723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9" name="Cylinder 58">
            <a:extLst>
              <a:ext uri="{FF2B5EF4-FFF2-40B4-BE49-F238E27FC236}">
                <a16:creationId xmlns:a16="http://schemas.microsoft.com/office/drawing/2014/main" id="{FEEECFF4-0D83-4244-A8F9-117E88661A76}"/>
              </a:ext>
            </a:extLst>
          </p:cNvPr>
          <p:cNvSpPr/>
          <p:nvPr/>
        </p:nvSpPr>
        <p:spPr>
          <a:xfrm rot="5400000">
            <a:off x="5268325" y="3973910"/>
            <a:ext cx="315883" cy="990599"/>
          </a:xfrm>
          <a:prstGeom prst="can">
            <a:avLst/>
          </a:prstGeom>
        </p:spPr>
        <p:style>
          <a:lnRef idx="1">
            <a:schemeClr val="accent2"/>
          </a:lnRef>
          <a:fillRef idx="2">
            <a:schemeClr val="accent2"/>
          </a:fillRef>
          <a:effectRef idx="1">
            <a:schemeClr val="accent2"/>
          </a:effectRef>
          <a:fontRef idx="minor">
            <a:schemeClr val="dk1"/>
          </a:fontRef>
        </p:style>
        <p:txBody>
          <a:bodyPr vert="vert270" rIns="0" bIns="45720" rtlCol="0" anchor="ctr"/>
          <a:lstStyle/>
          <a:p>
            <a:pPr algn="ctr"/>
            <a:r>
              <a:rPr lang="en-US" sz="800" dirty="0"/>
              <a:t>Event manager</a:t>
            </a:r>
          </a:p>
        </p:txBody>
      </p:sp>
      <p:sp>
        <p:nvSpPr>
          <p:cNvPr id="60" name="Arrow: Circular 59">
            <a:extLst>
              <a:ext uri="{FF2B5EF4-FFF2-40B4-BE49-F238E27FC236}">
                <a16:creationId xmlns:a16="http://schemas.microsoft.com/office/drawing/2014/main" id="{31F1E547-6A39-4E2A-B84C-934164126774}"/>
              </a:ext>
            </a:extLst>
          </p:cNvPr>
          <p:cNvSpPr/>
          <p:nvPr/>
        </p:nvSpPr>
        <p:spPr>
          <a:xfrm rot="5400000" flipV="1">
            <a:off x="5672792" y="4313824"/>
            <a:ext cx="533400" cy="598917"/>
          </a:xfrm>
          <a:prstGeom prst="circularArrow">
            <a:avLst>
              <a:gd name="adj1" fmla="val 12500"/>
              <a:gd name="adj2" fmla="val 1142319"/>
              <a:gd name="adj3" fmla="val 20457681"/>
              <a:gd name="adj4" fmla="val 16133700"/>
              <a:gd name="adj5" fmla="val 1250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solidFill>
                <a:schemeClr val="tx1"/>
              </a:solidFill>
            </a:endParaRPr>
          </a:p>
        </p:txBody>
      </p:sp>
      <p:sp>
        <p:nvSpPr>
          <p:cNvPr id="61" name="Flowchart: Document 60">
            <a:extLst>
              <a:ext uri="{FF2B5EF4-FFF2-40B4-BE49-F238E27FC236}">
                <a16:creationId xmlns:a16="http://schemas.microsoft.com/office/drawing/2014/main" id="{F4197A48-5A60-4663-AF79-16EBB857D8DD}"/>
              </a:ext>
            </a:extLst>
          </p:cNvPr>
          <p:cNvSpPr/>
          <p:nvPr/>
        </p:nvSpPr>
        <p:spPr>
          <a:xfrm>
            <a:off x="4975626" y="4339874"/>
            <a:ext cx="151167" cy="96885"/>
          </a:xfrm>
          <a:prstGeom prst="flowChartDocumen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62" name="Flowchart: Document 61">
            <a:extLst>
              <a:ext uri="{FF2B5EF4-FFF2-40B4-BE49-F238E27FC236}">
                <a16:creationId xmlns:a16="http://schemas.microsoft.com/office/drawing/2014/main" id="{238BC9CA-31DC-4112-8611-BFC3885F42E5}"/>
              </a:ext>
            </a:extLst>
          </p:cNvPr>
          <p:cNvSpPr/>
          <p:nvPr/>
        </p:nvSpPr>
        <p:spPr>
          <a:xfrm>
            <a:off x="5640033" y="4339874"/>
            <a:ext cx="151167" cy="96885"/>
          </a:xfrm>
          <a:prstGeom prst="flowChartDocumen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cxnSp>
        <p:nvCxnSpPr>
          <p:cNvPr id="66" name="Straight Arrow Connector 65">
            <a:extLst>
              <a:ext uri="{FF2B5EF4-FFF2-40B4-BE49-F238E27FC236}">
                <a16:creationId xmlns:a16="http://schemas.microsoft.com/office/drawing/2014/main" id="{CDA16F12-9449-45CD-B512-E8B9B3187379}"/>
              </a:ext>
            </a:extLst>
          </p:cNvPr>
          <p:cNvCxnSpPr>
            <a:cxnSpLocks/>
            <a:stCxn id="61" idx="3"/>
            <a:endCxn id="62" idx="1"/>
          </p:cNvCxnSpPr>
          <p:nvPr/>
        </p:nvCxnSpPr>
        <p:spPr>
          <a:xfrm>
            <a:off x="5126793" y="4388317"/>
            <a:ext cx="513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72D20996-68DA-499E-B084-CA36981FFADD}"/>
              </a:ext>
            </a:extLst>
          </p:cNvPr>
          <p:cNvSpPr txBox="1"/>
          <p:nvPr/>
        </p:nvSpPr>
        <p:spPr>
          <a:xfrm>
            <a:off x="4191000" y="4335967"/>
            <a:ext cx="453970" cy="215444"/>
          </a:xfrm>
          <a:prstGeom prst="rect">
            <a:avLst/>
          </a:prstGeom>
          <a:noFill/>
        </p:spPr>
        <p:txBody>
          <a:bodyPr wrap="none" rtlCol="0">
            <a:spAutoFit/>
          </a:bodyPr>
          <a:lstStyle/>
          <a:p>
            <a:pPr>
              <a:spcAft>
                <a:spcPts val="600"/>
              </a:spcAft>
            </a:pPr>
            <a:r>
              <a:rPr lang="en-US" sz="800" dirty="0">
                <a:solidFill>
                  <a:prstClr val="black"/>
                </a:solidFill>
                <a:cs typeface="Arial" pitchFamily="34" charset="0"/>
              </a:rPr>
              <a:t>MS-1</a:t>
            </a:r>
          </a:p>
        </p:txBody>
      </p:sp>
      <p:sp>
        <p:nvSpPr>
          <p:cNvPr id="69" name="TextBox 68">
            <a:extLst>
              <a:ext uri="{FF2B5EF4-FFF2-40B4-BE49-F238E27FC236}">
                <a16:creationId xmlns:a16="http://schemas.microsoft.com/office/drawing/2014/main" id="{7889D384-E5E2-4066-B716-62174CA3EB35}"/>
              </a:ext>
            </a:extLst>
          </p:cNvPr>
          <p:cNvSpPr txBox="1"/>
          <p:nvPr/>
        </p:nvSpPr>
        <p:spPr>
          <a:xfrm>
            <a:off x="6269394" y="5132885"/>
            <a:ext cx="453970" cy="215444"/>
          </a:xfrm>
          <a:prstGeom prst="rect">
            <a:avLst/>
          </a:prstGeom>
          <a:noFill/>
        </p:spPr>
        <p:txBody>
          <a:bodyPr wrap="none" rtlCol="0">
            <a:spAutoFit/>
          </a:bodyPr>
          <a:lstStyle/>
          <a:p>
            <a:pPr>
              <a:spcAft>
                <a:spcPts val="600"/>
              </a:spcAft>
            </a:pPr>
            <a:r>
              <a:rPr lang="en-US" sz="800" dirty="0">
                <a:solidFill>
                  <a:prstClr val="black"/>
                </a:solidFill>
                <a:cs typeface="Arial" pitchFamily="34" charset="0"/>
              </a:rPr>
              <a:t>MS-2</a:t>
            </a:r>
          </a:p>
        </p:txBody>
      </p:sp>
      <p:grpSp>
        <p:nvGrpSpPr>
          <p:cNvPr id="70" name="Group 69">
            <a:extLst>
              <a:ext uri="{FF2B5EF4-FFF2-40B4-BE49-F238E27FC236}">
                <a16:creationId xmlns:a16="http://schemas.microsoft.com/office/drawing/2014/main" id="{3B8D88C1-593A-4CDD-B685-E88D694F954B}"/>
              </a:ext>
            </a:extLst>
          </p:cNvPr>
          <p:cNvGrpSpPr/>
          <p:nvPr/>
        </p:nvGrpSpPr>
        <p:grpSpPr>
          <a:xfrm>
            <a:off x="5257800" y="5410200"/>
            <a:ext cx="2590800" cy="609600"/>
            <a:chOff x="7391400" y="4876800"/>
            <a:chExt cx="2590800" cy="609600"/>
          </a:xfrm>
        </p:grpSpPr>
        <p:sp>
          <p:nvSpPr>
            <p:cNvPr id="71" name="Rectangle 70">
              <a:extLst>
                <a:ext uri="{FF2B5EF4-FFF2-40B4-BE49-F238E27FC236}">
                  <a16:creationId xmlns:a16="http://schemas.microsoft.com/office/drawing/2014/main" id="{8DF2998A-30A1-4D31-894A-FC89F95A2C7F}"/>
                </a:ext>
              </a:extLst>
            </p:cNvPr>
            <p:cNvSpPr/>
            <p:nvPr/>
          </p:nvSpPr>
          <p:spPr>
            <a:xfrm>
              <a:off x="7391400" y="4876800"/>
              <a:ext cx="2590800" cy="609600"/>
            </a:xfrm>
            <a:prstGeom prst="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800" dirty="0">
                  <a:ln w="0"/>
                  <a:solidFill>
                    <a:schemeClr val="tx1"/>
                  </a:solidFill>
                  <a:effectLst>
                    <a:outerShdw blurRad="38100" dist="25400" dir="5400000" algn="ctr" rotWithShape="0">
                      <a:srgbClr val="6E747A">
                        <a:alpha val="43000"/>
                      </a:srgbClr>
                    </a:outerShdw>
                  </a:effectLst>
                </a:rPr>
                <a:t>Activation</a:t>
              </a:r>
            </a:p>
          </p:txBody>
        </p:sp>
        <p:sp>
          <p:nvSpPr>
            <p:cNvPr id="72" name="Flowchart: Process 71">
              <a:extLst>
                <a:ext uri="{FF2B5EF4-FFF2-40B4-BE49-F238E27FC236}">
                  <a16:creationId xmlns:a16="http://schemas.microsoft.com/office/drawing/2014/main" id="{8DE5FA57-A601-4FD7-B167-E49D425B55AC}"/>
                </a:ext>
              </a:extLst>
            </p:cNvPr>
            <p:cNvSpPr/>
            <p:nvPr/>
          </p:nvSpPr>
          <p:spPr>
            <a:xfrm>
              <a:off x="8493440" y="4929024"/>
              <a:ext cx="304800" cy="228600"/>
            </a:xfrm>
            <a:prstGeom prst="flowChartProcess">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sp>
          <p:nvSpPr>
            <p:cNvPr id="73" name="Flowchart: Process 72">
              <a:extLst>
                <a:ext uri="{FF2B5EF4-FFF2-40B4-BE49-F238E27FC236}">
                  <a16:creationId xmlns:a16="http://schemas.microsoft.com/office/drawing/2014/main" id="{363FC356-726A-4C1F-A1B1-75EE141AAC2A}"/>
                </a:ext>
              </a:extLst>
            </p:cNvPr>
            <p:cNvSpPr/>
            <p:nvPr/>
          </p:nvSpPr>
          <p:spPr>
            <a:xfrm>
              <a:off x="8493440" y="5225634"/>
              <a:ext cx="304800" cy="228600"/>
            </a:xfrm>
            <a:prstGeom prst="flowChartProcess">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sp>
          <p:nvSpPr>
            <p:cNvPr id="74" name="Flowchart: Process 73">
              <a:extLst>
                <a:ext uri="{FF2B5EF4-FFF2-40B4-BE49-F238E27FC236}">
                  <a16:creationId xmlns:a16="http://schemas.microsoft.com/office/drawing/2014/main" id="{CE561FC5-E3FB-4F0E-B369-64C0F9C6DF7B}"/>
                </a:ext>
              </a:extLst>
            </p:cNvPr>
            <p:cNvSpPr/>
            <p:nvPr/>
          </p:nvSpPr>
          <p:spPr>
            <a:xfrm>
              <a:off x="9047320" y="5072818"/>
              <a:ext cx="304800" cy="228600"/>
            </a:xfrm>
            <a:prstGeom prst="flowChartProcess">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sp>
          <p:nvSpPr>
            <p:cNvPr id="75" name="Flowchart: Process 74">
              <a:extLst>
                <a:ext uri="{FF2B5EF4-FFF2-40B4-BE49-F238E27FC236}">
                  <a16:creationId xmlns:a16="http://schemas.microsoft.com/office/drawing/2014/main" id="{CE6435E2-0E43-4305-86B3-39DDC5BBF529}"/>
                </a:ext>
              </a:extLst>
            </p:cNvPr>
            <p:cNvSpPr/>
            <p:nvPr/>
          </p:nvSpPr>
          <p:spPr>
            <a:xfrm>
              <a:off x="9601200" y="5072818"/>
              <a:ext cx="304800" cy="228600"/>
            </a:xfrm>
            <a:prstGeom prst="flowChartProcess">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sp>
          <p:nvSpPr>
            <p:cNvPr id="76" name="Flowchart: Process 75">
              <a:extLst>
                <a:ext uri="{FF2B5EF4-FFF2-40B4-BE49-F238E27FC236}">
                  <a16:creationId xmlns:a16="http://schemas.microsoft.com/office/drawing/2014/main" id="{A382BB24-E390-45B9-B9D2-571970EE3ED5}"/>
                </a:ext>
              </a:extLst>
            </p:cNvPr>
            <p:cNvSpPr/>
            <p:nvPr/>
          </p:nvSpPr>
          <p:spPr>
            <a:xfrm>
              <a:off x="7466779" y="5072818"/>
              <a:ext cx="304800" cy="228600"/>
            </a:xfrm>
            <a:prstGeom prst="flowChartProcess">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cxnSp>
          <p:nvCxnSpPr>
            <p:cNvPr id="77" name="Connector: Elbow 76">
              <a:extLst>
                <a:ext uri="{FF2B5EF4-FFF2-40B4-BE49-F238E27FC236}">
                  <a16:creationId xmlns:a16="http://schemas.microsoft.com/office/drawing/2014/main" id="{88B195A9-24BA-40ED-AA00-B9EF8C099E31}"/>
                </a:ext>
              </a:extLst>
            </p:cNvPr>
            <p:cNvCxnSpPr>
              <a:stCxn id="72" idx="3"/>
              <a:endCxn id="74" idx="1"/>
            </p:cNvCxnSpPr>
            <p:nvPr/>
          </p:nvCxnSpPr>
          <p:spPr>
            <a:xfrm>
              <a:off x="8798240" y="5043324"/>
              <a:ext cx="249080" cy="143794"/>
            </a:xfrm>
            <a:prstGeom prst="bentConnector3">
              <a:avLst/>
            </a:prstGeom>
            <a:ln>
              <a:tailEnd type="triangle"/>
            </a:ln>
          </p:spPr>
          <p:style>
            <a:lnRef idx="1">
              <a:schemeClr val="accent3"/>
            </a:lnRef>
            <a:fillRef idx="0">
              <a:schemeClr val="accent3"/>
            </a:fillRef>
            <a:effectRef idx="0">
              <a:schemeClr val="accent3"/>
            </a:effectRef>
            <a:fontRef idx="minor">
              <a:schemeClr val="tx1"/>
            </a:fontRef>
          </p:style>
        </p:cxnSp>
        <p:sp>
          <p:nvSpPr>
            <p:cNvPr id="78" name="Flowchart: Decision 77">
              <a:extLst>
                <a:ext uri="{FF2B5EF4-FFF2-40B4-BE49-F238E27FC236}">
                  <a16:creationId xmlns:a16="http://schemas.microsoft.com/office/drawing/2014/main" id="{955E1A1B-2458-436D-A550-5F5D5FE3385E}"/>
                </a:ext>
              </a:extLst>
            </p:cNvPr>
            <p:cNvSpPr/>
            <p:nvPr/>
          </p:nvSpPr>
          <p:spPr>
            <a:xfrm>
              <a:off x="8015760" y="5072818"/>
              <a:ext cx="228600" cy="228600"/>
            </a:xfrm>
            <a:prstGeom prst="flowChartDecision">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cxnSp>
          <p:nvCxnSpPr>
            <p:cNvPr id="79" name="Connector: Elbow 78">
              <a:extLst>
                <a:ext uri="{FF2B5EF4-FFF2-40B4-BE49-F238E27FC236}">
                  <a16:creationId xmlns:a16="http://schemas.microsoft.com/office/drawing/2014/main" id="{62F1C4E9-B033-44EA-A593-7DD4945ABC67}"/>
                </a:ext>
              </a:extLst>
            </p:cNvPr>
            <p:cNvCxnSpPr>
              <a:cxnSpLocks/>
              <a:stCxn id="78" idx="3"/>
              <a:endCxn id="72" idx="1"/>
            </p:cNvCxnSpPr>
            <p:nvPr/>
          </p:nvCxnSpPr>
          <p:spPr>
            <a:xfrm flipV="1">
              <a:off x="8244360" y="5043324"/>
              <a:ext cx="249080" cy="143794"/>
            </a:xfrm>
            <a:prstGeom prst="bentConnector3">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80" name="Connector: Elbow 79">
              <a:extLst>
                <a:ext uri="{FF2B5EF4-FFF2-40B4-BE49-F238E27FC236}">
                  <a16:creationId xmlns:a16="http://schemas.microsoft.com/office/drawing/2014/main" id="{9FD2627A-2026-4616-BFAF-105A84DEC77C}"/>
                </a:ext>
              </a:extLst>
            </p:cNvPr>
            <p:cNvCxnSpPr>
              <a:cxnSpLocks/>
              <a:stCxn id="78" idx="3"/>
              <a:endCxn id="73" idx="1"/>
            </p:cNvCxnSpPr>
            <p:nvPr/>
          </p:nvCxnSpPr>
          <p:spPr>
            <a:xfrm>
              <a:off x="8244360" y="5187118"/>
              <a:ext cx="249080" cy="152816"/>
            </a:xfrm>
            <a:prstGeom prst="bentConnector3">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81" name="Straight Arrow Connector 80">
              <a:extLst>
                <a:ext uri="{FF2B5EF4-FFF2-40B4-BE49-F238E27FC236}">
                  <a16:creationId xmlns:a16="http://schemas.microsoft.com/office/drawing/2014/main" id="{B6B17BDE-9ECB-4A15-866F-7A65BEB13E53}"/>
                </a:ext>
              </a:extLst>
            </p:cNvPr>
            <p:cNvCxnSpPr>
              <a:stCxn id="76" idx="3"/>
              <a:endCxn id="78" idx="1"/>
            </p:cNvCxnSpPr>
            <p:nvPr/>
          </p:nvCxnSpPr>
          <p:spPr>
            <a:xfrm>
              <a:off x="7771579" y="5187118"/>
              <a:ext cx="244181"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82" name="Straight Arrow Connector 81">
              <a:extLst>
                <a:ext uri="{FF2B5EF4-FFF2-40B4-BE49-F238E27FC236}">
                  <a16:creationId xmlns:a16="http://schemas.microsoft.com/office/drawing/2014/main" id="{D15FF361-C72D-4022-8FF2-76B44FB9757F}"/>
                </a:ext>
              </a:extLst>
            </p:cNvPr>
            <p:cNvCxnSpPr>
              <a:stCxn id="74" idx="3"/>
              <a:endCxn id="75" idx="1"/>
            </p:cNvCxnSpPr>
            <p:nvPr/>
          </p:nvCxnSpPr>
          <p:spPr>
            <a:xfrm>
              <a:off x="9352120" y="5187118"/>
              <a:ext cx="249080"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83" name="Connector: Elbow 82">
              <a:extLst>
                <a:ext uri="{FF2B5EF4-FFF2-40B4-BE49-F238E27FC236}">
                  <a16:creationId xmlns:a16="http://schemas.microsoft.com/office/drawing/2014/main" id="{E58A004D-9C23-4D41-AD23-78612BAF58A5}"/>
                </a:ext>
              </a:extLst>
            </p:cNvPr>
            <p:cNvCxnSpPr>
              <a:stCxn id="73" idx="3"/>
              <a:endCxn id="74" idx="1"/>
            </p:cNvCxnSpPr>
            <p:nvPr/>
          </p:nvCxnSpPr>
          <p:spPr>
            <a:xfrm flipV="1">
              <a:off x="8798240" y="5187118"/>
              <a:ext cx="249080" cy="152816"/>
            </a:xfrm>
            <a:prstGeom prst="bentConnector3">
              <a:avLst/>
            </a:prstGeom>
            <a:ln>
              <a:tailEnd type="triangle"/>
            </a:ln>
          </p:spPr>
          <p:style>
            <a:lnRef idx="1">
              <a:schemeClr val="accent3"/>
            </a:lnRef>
            <a:fillRef idx="0">
              <a:schemeClr val="accent3"/>
            </a:fillRef>
            <a:effectRef idx="0">
              <a:schemeClr val="accent3"/>
            </a:effectRef>
            <a:fontRef idx="minor">
              <a:schemeClr val="tx1"/>
            </a:fontRef>
          </p:style>
        </p:cxnSp>
      </p:grpSp>
      <p:sp>
        <p:nvSpPr>
          <p:cNvPr id="3" name="Arrow: Circular 2">
            <a:extLst>
              <a:ext uri="{FF2B5EF4-FFF2-40B4-BE49-F238E27FC236}">
                <a16:creationId xmlns:a16="http://schemas.microsoft.com/office/drawing/2014/main" id="{79BDD505-C3E8-407A-BDE3-3EBE6F890669}"/>
              </a:ext>
            </a:extLst>
          </p:cNvPr>
          <p:cNvSpPr/>
          <p:nvPr/>
        </p:nvSpPr>
        <p:spPr>
          <a:xfrm>
            <a:off x="4581826" y="4014365"/>
            <a:ext cx="533400" cy="598917"/>
          </a:xfrm>
          <a:prstGeom prst="circularArrow">
            <a:avLst>
              <a:gd name="adj1" fmla="val 12500"/>
              <a:gd name="adj2" fmla="val 1142319"/>
              <a:gd name="adj3" fmla="val 20457681"/>
              <a:gd name="adj4" fmla="val 16133700"/>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8" name="Hexagon 87">
            <a:extLst>
              <a:ext uri="{FF2B5EF4-FFF2-40B4-BE49-F238E27FC236}">
                <a16:creationId xmlns:a16="http://schemas.microsoft.com/office/drawing/2014/main" id="{A6B262EA-AD33-4EB9-83B3-2A6AA2D8D368}"/>
              </a:ext>
            </a:extLst>
          </p:cNvPr>
          <p:cNvSpPr/>
          <p:nvPr/>
        </p:nvSpPr>
        <p:spPr>
          <a:xfrm>
            <a:off x="10127089" y="3753072"/>
            <a:ext cx="383752" cy="349136"/>
          </a:xfrm>
          <a:prstGeom prst="hexagon">
            <a:avLst/>
          </a:prstGeom>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89" name="Rectangle 88">
            <a:extLst>
              <a:ext uri="{FF2B5EF4-FFF2-40B4-BE49-F238E27FC236}">
                <a16:creationId xmlns:a16="http://schemas.microsoft.com/office/drawing/2014/main" id="{E7FA9B3D-288B-4D1B-ABA6-C3E5452C3602}"/>
              </a:ext>
            </a:extLst>
          </p:cNvPr>
          <p:cNvSpPr/>
          <p:nvPr/>
        </p:nvSpPr>
        <p:spPr>
          <a:xfrm>
            <a:off x="10050462" y="3610717"/>
            <a:ext cx="536066" cy="577544"/>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cxnSp>
        <p:nvCxnSpPr>
          <p:cNvPr id="90" name="Straight Arrow Connector 89">
            <a:extLst>
              <a:ext uri="{FF2B5EF4-FFF2-40B4-BE49-F238E27FC236}">
                <a16:creationId xmlns:a16="http://schemas.microsoft.com/office/drawing/2014/main" id="{E0DD7356-4FF4-4425-BAE7-3BFEACB08C40}"/>
              </a:ext>
            </a:extLst>
          </p:cNvPr>
          <p:cNvCxnSpPr/>
          <p:nvPr/>
        </p:nvCxnSpPr>
        <p:spPr>
          <a:xfrm>
            <a:off x="10338747" y="4188263"/>
            <a:ext cx="0" cy="2723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2" name="Arrow: Circular 91">
            <a:extLst>
              <a:ext uri="{FF2B5EF4-FFF2-40B4-BE49-F238E27FC236}">
                <a16:creationId xmlns:a16="http://schemas.microsoft.com/office/drawing/2014/main" id="{55AB8592-2EDE-4277-9CFB-E34DDB508CE2}"/>
              </a:ext>
            </a:extLst>
          </p:cNvPr>
          <p:cNvSpPr/>
          <p:nvPr/>
        </p:nvSpPr>
        <p:spPr>
          <a:xfrm rot="16200000">
            <a:off x="9781597" y="3813745"/>
            <a:ext cx="533400" cy="598917"/>
          </a:xfrm>
          <a:prstGeom prst="circularArrow">
            <a:avLst>
              <a:gd name="adj1" fmla="val 12500"/>
              <a:gd name="adj2" fmla="val 1142319"/>
              <a:gd name="adj3" fmla="val 20457681"/>
              <a:gd name="adj4" fmla="val 16133700"/>
              <a:gd name="adj5" fmla="val 1250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solidFill>
                <a:schemeClr val="tx1"/>
              </a:solidFill>
            </a:endParaRPr>
          </a:p>
        </p:txBody>
      </p:sp>
      <p:sp>
        <p:nvSpPr>
          <p:cNvPr id="97" name="TextBox 96">
            <a:extLst>
              <a:ext uri="{FF2B5EF4-FFF2-40B4-BE49-F238E27FC236}">
                <a16:creationId xmlns:a16="http://schemas.microsoft.com/office/drawing/2014/main" id="{D1A79A34-4779-4526-A086-144E54D53392}"/>
              </a:ext>
            </a:extLst>
          </p:cNvPr>
          <p:cNvSpPr txBox="1"/>
          <p:nvPr/>
        </p:nvSpPr>
        <p:spPr>
          <a:xfrm>
            <a:off x="10376256" y="4169108"/>
            <a:ext cx="453970" cy="215444"/>
          </a:xfrm>
          <a:prstGeom prst="rect">
            <a:avLst/>
          </a:prstGeom>
          <a:noFill/>
        </p:spPr>
        <p:txBody>
          <a:bodyPr wrap="none" rtlCol="0">
            <a:spAutoFit/>
          </a:bodyPr>
          <a:lstStyle/>
          <a:p>
            <a:pPr>
              <a:spcAft>
                <a:spcPts val="600"/>
              </a:spcAft>
            </a:pPr>
            <a:r>
              <a:rPr lang="en-US" sz="800" dirty="0">
                <a:solidFill>
                  <a:prstClr val="black"/>
                </a:solidFill>
                <a:cs typeface="Arial" pitchFamily="34" charset="0"/>
              </a:rPr>
              <a:t>MS-3</a:t>
            </a:r>
          </a:p>
        </p:txBody>
      </p:sp>
      <p:sp>
        <p:nvSpPr>
          <p:cNvPr id="99" name="Flowchart: Magnetic Disk 98">
            <a:extLst>
              <a:ext uri="{FF2B5EF4-FFF2-40B4-BE49-F238E27FC236}">
                <a16:creationId xmlns:a16="http://schemas.microsoft.com/office/drawing/2014/main" id="{0F6450FF-3C87-4180-99DD-0DCC7818BE01}"/>
              </a:ext>
            </a:extLst>
          </p:cNvPr>
          <p:cNvSpPr/>
          <p:nvPr/>
        </p:nvSpPr>
        <p:spPr>
          <a:xfrm>
            <a:off x="10125829" y="4488124"/>
            <a:ext cx="443853" cy="395530"/>
          </a:xfrm>
          <a:prstGeom prst="flowChartMagneticDisk">
            <a:avLst/>
          </a:prstGeom>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800" dirty="0">
                <a:solidFill>
                  <a:prstClr val="white"/>
                </a:solidFill>
                <a:cs typeface="Arial" pitchFamily="34" charset="0"/>
              </a:rPr>
              <a:t>DB</a:t>
            </a:r>
          </a:p>
        </p:txBody>
      </p:sp>
      <p:sp>
        <p:nvSpPr>
          <p:cNvPr id="100" name="Hexagon 99">
            <a:extLst>
              <a:ext uri="{FF2B5EF4-FFF2-40B4-BE49-F238E27FC236}">
                <a16:creationId xmlns:a16="http://schemas.microsoft.com/office/drawing/2014/main" id="{09216CCC-645A-4C06-BC1A-7F129A321EDF}"/>
              </a:ext>
            </a:extLst>
          </p:cNvPr>
          <p:cNvSpPr/>
          <p:nvPr/>
        </p:nvSpPr>
        <p:spPr>
          <a:xfrm>
            <a:off x="9103287" y="4702009"/>
            <a:ext cx="383752" cy="349136"/>
          </a:xfrm>
          <a:prstGeom prst="hexagon">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101" name="Rectangle 100">
            <a:extLst>
              <a:ext uri="{FF2B5EF4-FFF2-40B4-BE49-F238E27FC236}">
                <a16:creationId xmlns:a16="http://schemas.microsoft.com/office/drawing/2014/main" id="{2DBD8660-5A9B-42A6-B798-9F4793093173}"/>
              </a:ext>
            </a:extLst>
          </p:cNvPr>
          <p:cNvSpPr/>
          <p:nvPr/>
        </p:nvSpPr>
        <p:spPr>
          <a:xfrm>
            <a:off x="9026660" y="4559654"/>
            <a:ext cx="536066" cy="577544"/>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102" name="TextBox 101">
            <a:extLst>
              <a:ext uri="{FF2B5EF4-FFF2-40B4-BE49-F238E27FC236}">
                <a16:creationId xmlns:a16="http://schemas.microsoft.com/office/drawing/2014/main" id="{3C1517EA-8CDB-4975-8CD0-4CB5B18377F8}"/>
              </a:ext>
            </a:extLst>
          </p:cNvPr>
          <p:cNvSpPr txBox="1"/>
          <p:nvPr/>
        </p:nvSpPr>
        <p:spPr>
          <a:xfrm>
            <a:off x="8935197" y="5113631"/>
            <a:ext cx="453970" cy="215444"/>
          </a:xfrm>
          <a:prstGeom prst="rect">
            <a:avLst/>
          </a:prstGeom>
          <a:noFill/>
        </p:spPr>
        <p:txBody>
          <a:bodyPr wrap="none" rtlCol="0">
            <a:spAutoFit/>
          </a:bodyPr>
          <a:lstStyle/>
          <a:p>
            <a:pPr>
              <a:spcAft>
                <a:spcPts val="600"/>
              </a:spcAft>
            </a:pPr>
            <a:r>
              <a:rPr lang="en-US" sz="800" dirty="0">
                <a:solidFill>
                  <a:prstClr val="black"/>
                </a:solidFill>
                <a:cs typeface="Arial" pitchFamily="34" charset="0"/>
              </a:rPr>
              <a:t>MS-2</a:t>
            </a:r>
          </a:p>
        </p:txBody>
      </p:sp>
      <p:sp>
        <p:nvSpPr>
          <p:cNvPr id="103" name="Flowchart: Magnetic Disk 102">
            <a:extLst>
              <a:ext uri="{FF2B5EF4-FFF2-40B4-BE49-F238E27FC236}">
                <a16:creationId xmlns:a16="http://schemas.microsoft.com/office/drawing/2014/main" id="{8CA5C2FB-8AA9-44A6-BC65-990C71889E96}"/>
              </a:ext>
            </a:extLst>
          </p:cNvPr>
          <p:cNvSpPr/>
          <p:nvPr/>
        </p:nvSpPr>
        <p:spPr>
          <a:xfrm>
            <a:off x="9096095" y="5411334"/>
            <a:ext cx="443853" cy="395530"/>
          </a:xfrm>
          <a:prstGeom prst="flowChartMagneticDisk">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sz="800" dirty="0">
                <a:solidFill>
                  <a:prstClr val="white"/>
                </a:solidFill>
                <a:cs typeface="Arial" pitchFamily="34" charset="0"/>
              </a:rPr>
              <a:t>DB</a:t>
            </a:r>
          </a:p>
        </p:txBody>
      </p:sp>
      <p:cxnSp>
        <p:nvCxnSpPr>
          <p:cNvPr id="104" name="Straight Arrow Connector 103">
            <a:extLst>
              <a:ext uri="{FF2B5EF4-FFF2-40B4-BE49-F238E27FC236}">
                <a16:creationId xmlns:a16="http://schemas.microsoft.com/office/drawing/2014/main" id="{ABA1B2FE-CAFE-405D-BD25-5C3BB323FBC7}"/>
              </a:ext>
            </a:extLst>
          </p:cNvPr>
          <p:cNvCxnSpPr/>
          <p:nvPr/>
        </p:nvCxnSpPr>
        <p:spPr>
          <a:xfrm>
            <a:off x="9314945" y="5137200"/>
            <a:ext cx="0" cy="272393"/>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105" name="Arrow: Circular 104">
            <a:extLst>
              <a:ext uri="{FF2B5EF4-FFF2-40B4-BE49-F238E27FC236}">
                <a16:creationId xmlns:a16="http://schemas.microsoft.com/office/drawing/2014/main" id="{79222B7E-A09F-4223-B1F9-D48321DBC575}"/>
              </a:ext>
            </a:extLst>
          </p:cNvPr>
          <p:cNvSpPr/>
          <p:nvPr/>
        </p:nvSpPr>
        <p:spPr>
          <a:xfrm rot="5400000">
            <a:off x="9303029" y="4142193"/>
            <a:ext cx="533400" cy="598917"/>
          </a:xfrm>
          <a:prstGeom prst="circularArrow">
            <a:avLst>
              <a:gd name="adj1" fmla="val 12500"/>
              <a:gd name="adj2" fmla="val 1142319"/>
              <a:gd name="adj3" fmla="val 20457681"/>
              <a:gd name="adj4" fmla="val 16133700"/>
              <a:gd name="adj5" fmla="val 12500"/>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106" name="Speech Bubble: Rectangle 105">
            <a:extLst>
              <a:ext uri="{FF2B5EF4-FFF2-40B4-BE49-F238E27FC236}">
                <a16:creationId xmlns:a16="http://schemas.microsoft.com/office/drawing/2014/main" id="{F926D83C-EC18-42D0-9FC3-29679C013A97}"/>
              </a:ext>
            </a:extLst>
          </p:cNvPr>
          <p:cNvSpPr/>
          <p:nvPr/>
        </p:nvSpPr>
        <p:spPr>
          <a:xfrm>
            <a:off x="4915941" y="3333467"/>
            <a:ext cx="1256259" cy="400333"/>
          </a:xfrm>
          <a:prstGeom prst="wedgeRectCallout">
            <a:avLst>
              <a:gd name="adj1" fmla="val -46354"/>
              <a:gd name="adj2" fmla="val 14069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MS-1 generates an event</a:t>
            </a:r>
          </a:p>
        </p:txBody>
      </p:sp>
      <p:sp>
        <p:nvSpPr>
          <p:cNvPr id="107" name="Speech Bubble: Rectangle 106">
            <a:extLst>
              <a:ext uri="{FF2B5EF4-FFF2-40B4-BE49-F238E27FC236}">
                <a16:creationId xmlns:a16="http://schemas.microsoft.com/office/drawing/2014/main" id="{B73BCE65-72A9-4B1D-8AB3-AB61C1519158}"/>
              </a:ext>
            </a:extLst>
          </p:cNvPr>
          <p:cNvSpPr/>
          <p:nvPr/>
        </p:nvSpPr>
        <p:spPr>
          <a:xfrm>
            <a:off x="6344560" y="3581400"/>
            <a:ext cx="1504040" cy="515099"/>
          </a:xfrm>
          <a:prstGeom prst="wedgeRectCallout">
            <a:avLst>
              <a:gd name="adj1" fmla="val -86785"/>
              <a:gd name="adj2" fmla="val 16724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MS-2 retrieves the event for additional processing</a:t>
            </a:r>
          </a:p>
        </p:txBody>
      </p:sp>
      <p:sp>
        <p:nvSpPr>
          <p:cNvPr id="108" name="Speech Bubble: Rectangle 107">
            <a:extLst>
              <a:ext uri="{FF2B5EF4-FFF2-40B4-BE49-F238E27FC236}">
                <a16:creationId xmlns:a16="http://schemas.microsoft.com/office/drawing/2014/main" id="{FE38874C-7525-4DDF-817B-5E15A1CD35F4}"/>
              </a:ext>
            </a:extLst>
          </p:cNvPr>
          <p:cNvSpPr/>
          <p:nvPr/>
        </p:nvSpPr>
        <p:spPr>
          <a:xfrm>
            <a:off x="263145" y="4648200"/>
            <a:ext cx="1267328" cy="1333762"/>
          </a:xfrm>
          <a:prstGeom prst="wedgeRectCallout">
            <a:avLst>
              <a:gd name="adj1" fmla="val 20195"/>
              <a:gd name="adj2" fmla="val -8488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The composite integration (including orchestration) is decomposed into a set of independent microservices</a:t>
            </a:r>
          </a:p>
        </p:txBody>
      </p:sp>
      <p:sp>
        <p:nvSpPr>
          <p:cNvPr id="109" name="Speech Bubble: Rectangle 108">
            <a:extLst>
              <a:ext uri="{FF2B5EF4-FFF2-40B4-BE49-F238E27FC236}">
                <a16:creationId xmlns:a16="http://schemas.microsoft.com/office/drawing/2014/main" id="{06B198B0-9B69-4FA2-94F2-3DAA4078CB06}"/>
              </a:ext>
            </a:extLst>
          </p:cNvPr>
          <p:cNvSpPr/>
          <p:nvPr/>
        </p:nvSpPr>
        <p:spPr>
          <a:xfrm>
            <a:off x="2070735" y="5610777"/>
            <a:ext cx="1476735" cy="647017"/>
          </a:xfrm>
          <a:prstGeom prst="wedgeRectCallout">
            <a:avLst>
              <a:gd name="adj1" fmla="val 17211"/>
              <a:gd name="adj2" fmla="val -11723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Each microservice operates with a specific Bounded Context</a:t>
            </a:r>
          </a:p>
        </p:txBody>
      </p:sp>
      <p:sp>
        <p:nvSpPr>
          <p:cNvPr id="111" name="Speech Bubble: Rectangle 110">
            <a:extLst>
              <a:ext uri="{FF2B5EF4-FFF2-40B4-BE49-F238E27FC236}">
                <a16:creationId xmlns:a16="http://schemas.microsoft.com/office/drawing/2014/main" id="{65C6F132-2606-4761-9335-51B559CE0C23}"/>
              </a:ext>
            </a:extLst>
          </p:cNvPr>
          <p:cNvSpPr/>
          <p:nvPr/>
        </p:nvSpPr>
        <p:spPr>
          <a:xfrm>
            <a:off x="9690365" y="5295266"/>
            <a:ext cx="1553201" cy="876934"/>
          </a:xfrm>
          <a:prstGeom prst="wedgeRectCallout">
            <a:avLst>
              <a:gd name="adj1" fmla="val -49862"/>
              <a:gd name="adj2" fmla="val -12216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MS-2 retrieves the event and processes it immediately to support real-time resilience</a:t>
            </a:r>
          </a:p>
        </p:txBody>
      </p:sp>
      <p:sp>
        <p:nvSpPr>
          <p:cNvPr id="112" name="Speech Bubble: Rectangle 111">
            <a:extLst>
              <a:ext uri="{FF2B5EF4-FFF2-40B4-BE49-F238E27FC236}">
                <a16:creationId xmlns:a16="http://schemas.microsoft.com/office/drawing/2014/main" id="{6714096C-ED59-4A03-8F8D-ACA8B2D11722}"/>
              </a:ext>
            </a:extLst>
          </p:cNvPr>
          <p:cNvSpPr/>
          <p:nvPr/>
        </p:nvSpPr>
        <p:spPr>
          <a:xfrm>
            <a:off x="10724455" y="3160770"/>
            <a:ext cx="1256259" cy="882143"/>
          </a:xfrm>
          <a:prstGeom prst="wedgeRectCallout">
            <a:avLst>
              <a:gd name="adj1" fmla="val -71785"/>
              <a:gd name="adj2" fmla="val -1028"/>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MS-3 defers processing the event in support of eventual consistency</a:t>
            </a:r>
          </a:p>
        </p:txBody>
      </p:sp>
      <p:sp>
        <p:nvSpPr>
          <p:cNvPr id="123" name="Hexagon 122">
            <a:extLst>
              <a:ext uri="{FF2B5EF4-FFF2-40B4-BE49-F238E27FC236}">
                <a16:creationId xmlns:a16="http://schemas.microsoft.com/office/drawing/2014/main" id="{637ED8F7-D41D-4126-BF4B-5FE2E7B695EC}"/>
              </a:ext>
            </a:extLst>
          </p:cNvPr>
          <p:cNvSpPr/>
          <p:nvPr/>
        </p:nvSpPr>
        <p:spPr>
          <a:xfrm>
            <a:off x="8374920" y="3744803"/>
            <a:ext cx="383752" cy="349136"/>
          </a:xfrm>
          <a:prstGeom prst="hexagon">
            <a:avLst/>
          </a:prstGeom>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124" name="Rectangle 123">
            <a:extLst>
              <a:ext uri="{FF2B5EF4-FFF2-40B4-BE49-F238E27FC236}">
                <a16:creationId xmlns:a16="http://schemas.microsoft.com/office/drawing/2014/main" id="{7C530227-8339-4CE1-A06F-7F6FBBEBFE53}"/>
              </a:ext>
            </a:extLst>
          </p:cNvPr>
          <p:cNvSpPr/>
          <p:nvPr/>
        </p:nvSpPr>
        <p:spPr>
          <a:xfrm>
            <a:off x="8298293" y="3602448"/>
            <a:ext cx="536066" cy="577544"/>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125" name="Flowchart: Magnetic Disk 124">
            <a:extLst>
              <a:ext uri="{FF2B5EF4-FFF2-40B4-BE49-F238E27FC236}">
                <a16:creationId xmlns:a16="http://schemas.microsoft.com/office/drawing/2014/main" id="{AA82C794-F01D-4CE8-B4C7-9D5F4557CB5F}"/>
              </a:ext>
            </a:extLst>
          </p:cNvPr>
          <p:cNvSpPr/>
          <p:nvPr/>
        </p:nvSpPr>
        <p:spPr>
          <a:xfrm>
            <a:off x="8367728" y="4454128"/>
            <a:ext cx="443853" cy="395530"/>
          </a:xfrm>
          <a:prstGeom prst="flowChartMagneticDisk">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800" dirty="0">
                <a:solidFill>
                  <a:prstClr val="white"/>
                </a:solidFill>
                <a:cs typeface="Arial" pitchFamily="34" charset="0"/>
              </a:rPr>
              <a:t>DB</a:t>
            </a:r>
          </a:p>
        </p:txBody>
      </p:sp>
      <p:cxnSp>
        <p:nvCxnSpPr>
          <p:cNvPr id="126" name="Straight Arrow Connector 125">
            <a:extLst>
              <a:ext uri="{FF2B5EF4-FFF2-40B4-BE49-F238E27FC236}">
                <a16:creationId xmlns:a16="http://schemas.microsoft.com/office/drawing/2014/main" id="{1C16FCA5-2337-4578-A19A-86657C022D7D}"/>
              </a:ext>
            </a:extLst>
          </p:cNvPr>
          <p:cNvCxnSpPr/>
          <p:nvPr/>
        </p:nvCxnSpPr>
        <p:spPr>
          <a:xfrm>
            <a:off x="8586578" y="4179994"/>
            <a:ext cx="0" cy="2723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7" name="Cylinder 126">
            <a:extLst>
              <a:ext uri="{FF2B5EF4-FFF2-40B4-BE49-F238E27FC236}">
                <a16:creationId xmlns:a16="http://schemas.microsoft.com/office/drawing/2014/main" id="{404CF3E4-C531-41F5-9631-0BC87F78A45F}"/>
              </a:ext>
            </a:extLst>
          </p:cNvPr>
          <p:cNvSpPr/>
          <p:nvPr/>
        </p:nvSpPr>
        <p:spPr>
          <a:xfrm rot="5400000">
            <a:off x="9261510" y="3794368"/>
            <a:ext cx="315883" cy="990599"/>
          </a:xfrm>
          <a:prstGeom prst="can">
            <a:avLst/>
          </a:prstGeom>
        </p:spPr>
        <p:style>
          <a:lnRef idx="1">
            <a:schemeClr val="accent2"/>
          </a:lnRef>
          <a:fillRef idx="2">
            <a:schemeClr val="accent2"/>
          </a:fillRef>
          <a:effectRef idx="1">
            <a:schemeClr val="accent2"/>
          </a:effectRef>
          <a:fontRef idx="minor">
            <a:schemeClr val="dk1"/>
          </a:fontRef>
        </p:style>
        <p:txBody>
          <a:bodyPr vert="vert270" rIns="0" bIns="45720" rtlCol="0" anchor="ctr"/>
          <a:lstStyle/>
          <a:p>
            <a:pPr algn="ctr"/>
            <a:r>
              <a:rPr lang="en-US" sz="800" dirty="0"/>
              <a:t>Event manager</a:t>
            </a:r>
          </a:p>
        </p:txBody>
      </p:sp>
      <p:sp>
        <p:nvSpPr>
          <p:cNvPr id="128" name="Flowchart: Document 127">
            <a:extLst>
              <a:ext uri="{FF2B5EF4-FFF2-40B4-BE49-F238E27FC236}">
                <a16:creationId xmlns:a16="http://schemas.microsoft.com/office/drawing/2014/main" id="{64F19A04-9BBC-43B7-AD7E-13E4356F7890}"/>
              </a:ext>
            </a:extLst>
          </p:cNvPr>
          <p:cNvSpPr/>
          <p:nvPr/>
        </p:nvSpPr>
        <p:spPr>
          <a:xfrm>
            <a:off x="8968811" y="4160332"/>
            <a:ext cx="151167" cy="96885"/>
          </a:xfrm>
          <a:prstGeom prst="flowChartDocumen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129" name="Flowchart: Document 128">
            <a:extLst>
              <a:ext uri="{FF2B5EF4-FFF2-40B4-BE49-F238E27FC236}">
                <a16:creationId xmlns:a16="http://schemas.microsoft.com/office/drawing/2014/main" id="{18A41A0F-4767-4B5C-A09F-BDAE0FA076AE}"/>
              </a:ext>
            </a:extLst>
          </p:cNvPr>
          <p:cNvSpPr/>
          <p:nvPr/>
        </p:nvSpPr>
        <p:spPr>
          <a:xfrm>
            <a:off x="9633218" y="4160332"/>
            <a:ext cx="151167" cy="96885"/>
          </a:xfrm>
          <a:prstGeom prst="flowChartDocumen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cxnSp>
        <p:nvCxnSpPr>
          <p:cNvPr id="130" name="Straight Arrow Connector 129">
            <a:extLst>
              <a:ext uri="{FF2B5EF4-FFF2-40B4-BE49-F238E27FC236}">
                <a16:creationId xmlns:a16="http://schemas.microsoft.com/office/drawing/2014/main" id="{3791FAC4-E671-4F17-8A73-EA42997C90A2}"/>
              </a:ext>
            </a:extLst>
          </p:cNvPr>
          <p:cNvCxnSpPr>
            <a:cxnSpLocks/>
            <a:stCxn id="128" idx="3"/>
            <a:endCxn id="129" idx="1"/>
          </p:cNvCxnSpPr>
          <p:nvPr/>
        </p:nvCxnSpPr>
        <p:spPr>
          <a:xfrm>
            <a:off x="9119978" y="4208775"/>
            <a:ext cx="513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1" name="Arrow: Circular 130">
            <a:extLst>
              <a:ext uri="{FF2B5EF4-FFF2-40B4-BE49-F238E27FC236}">
                <a16:creationId xmlns:a16="http://schemas.microsoft.com/office/drawing/2014/main" id="{B2CADE2B-065D-496C-A9AA-769EAB6A3968}"/>
              </a:ext>
            </a:extLst>
          </p:cNvPr>
          <p:cNvSpPr/>
          <p:nvPr/>
        </p:nvSpPr>
        <p:spPr>
          <a:xfrm>
            <a:off x="8575011" y="3834823"/>
            <a:ext cx="533400" cy="598917"/>
          </a:xfrm>
          <a:prstGeom prst="circularArrow">
            <a:avLst>
              <a:gd name="adj1" fmla="val 12500"/>
              <a:gd name="adj2" fmla="val 1142319"/>
              <a:gd name="adj3" fmla="val 20457681"/>
              <a:gd name="adj4" fmla="val 16133700"/>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2" name="Speech Bubble: Rectangle 131">
            <a:extLst>
              <a:ext uri="{FF2B5EF4-FFF2-40B4-BE49-F238E27FC236}">
                <a16:creationId xmlns:a16="http://schemas.microsoft.com/office/drawing/2014/main" id="{153A9264-DECD-446E-A2F1-4437BF0003A6}"/>
              </a:ext>
            </a:extLst>
          </p:cNvPr>
          <p:cNvSpPr/>
          <p:nvPr/>
        </p:nvSpPr>
        <p:spPr>
          <a:xfrm>
            <a:off x="8909126" y="3153925"/>
            <a:ext cx="1256259" cy="400333"/>
          </a:xfrm>
          <a:prstGeom prst="wedgeRectCallout">
            <a:avLst>
              <a:gd name="adj1" fmla="val -46354"/>
              <a:gd name="adj2" fmla="val 14069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MS-1 generates an event</a:t>
            </a:r>
          </a:p>
        </p:txBody>
      </p:sp>
      <p:sp>
        <p:nvSpPr>
          <p:cNvPr id="133" name="TextBox 132">
            <a:extLst>
              <a:ext uri="{FF2B5EF4-FFF2-40B4-BE49-F238E27FC236}">
                <a16:creationId xmlns:a16="http://schemas.microsoft.com/office/drawing/2014/main" id="{B5BC6DE3-49F0-4C9A-9C67-3B8E6AA63DFA}"/>
              </a:ext>
            </a:extLst>
          </p:cNvPr>
          <p:cNvSpPr txBox="1"/>
          <p:nvPr/>
        </p:nvSpPr>
        <p:spPr>
          <a:xfrm>
            <a:off x="8192099" y="4169108"/>
            <a:ext cx="453970" cy="215444"/>
          </a:xfrm>
          <a:prstGeom prst="rect">
            <a:avLst/>
          </a:prstGeom>
          <a:noFill/>
        </p:spPr>
        <p:txBody>
          <a:bodyPr wrap="none" rtlCol="0">
            <a:spAutoFit/>
          </a:bodyPr>
          <a:lstStyle/>
          <a:p>
            <a:pPr>
              <a:spcAft>
                <a:spcPts val="600"/>
              </a:spcAft>
            </a:pPr>
            <a:r>
              <a:rPr lang="en-US" sz="800" dirty="0">
                <a:solidFill>
                  <a:prstClr val="black"/>
                </a:solidFill>
                <a:cs typeface="Arial" pitchFamily="34" charset="0"/>
              </a:rPr>
              <a:t>MS-1</a:t>
            </a:r>
          </a:p>
        </p:txBody>
      </p:sp>
    </p:spTree>
    <p:extLst>
      <p:ext uri="{BB962C8B-B14F-4D97-AF65-F5344CB8AC3E}">
        <p14:creationId xmlns:p14="http://schemas.microsoft.com/office/powerpoint/2010/main" val="2517691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1"/>
                                        </p:tgtEl>
                                        <p:attrNameLst>
                                          <p:attrName>style.visibility</p:attrName>
                                        </p:attrNameLst>
                                      </p:cBhvr>
                                      <p:to>
                                        <p:strVal val="visible"/>
                                      </p:to>
                                    </p:set>
                                    <p:anim calcmode="lin" valueType="num">
                                      <p:cBhvr additive="base">
                                        <p:cTn id="20" dur="500" fill="hold"/>
                                        <p:tgtEl>
                                          <p:spTgt spid="31"/>
                                        </p:tgtEl>
                                        <p:attrNameLst>
                                          <p:attrName>ppt_x</p:attrName>
                                        </p:attrNameLst>
                                      </p:cBhvr>
                                      <p:tavLst>
                                        <p:tav tm="0">
                                          <p:val>
                                            <p:strVal val="#ppt_x"/>
                                          </p:val>
                                        </p:tav>
                                        <p:tav tm="100000">
                                          <p:val>
                                            <p:strVal val="#ppt_x"/>
                                          </p:val>
                                        </p:tav>
                                      </p:tavLst>
                                    </p:anim>
                                    <p:anim calcmode="lin" valueType="num">
                                      <p:cBhvr additive="base">
                                        <p:cTn id="21"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45"/>
                                        </p:tgtEl>
                                        <p:attrNameLst>
                                          <p:attrName>style.visibility</p:attrName>
                                        </p:attrNameLst>
                                      </p:cBhvr>
                                      <p:to>
                                        <p:strVal val="visible"/>
                                      </p:to>
                                    </p:set>
                                    <p:anim calcmode="lin" valueType="num">
                                      <p:cBhvr additive="base">
                                        <p:cTn id="26" dur="500" fill="hold"/>
                                        <p:tgtEl>
                                          <p:spTgt spid="45"/>
                                        </p:tgtEl>
                                        <p:attrNameLst>
                                          <p:attrName>ppt_x</p:attrName>
                                        </p:attrNameLst>
                                      </p:cBhvr>
                                      <p:tavLst>
                                        <p:tav tm="0">
                                          <p:val>
                                            <p:strVal val="#ppt_x"/>
                                          </p:val>
                                        </p:tav>
                                        <p:tav tm="100000">
                                          <p:val>
                                            <p:strVal val="#ppt_x"/>
                                          </p:val>
                                        </p:tav>
                                      </p:tavLst>
                                    </p:anim>
                                    <p:anim calcmode="lin" valueType="num">
                                      <p:cBhvr additive="base">
                                        <p:cTn id="27" dur="500" fill="hold"/>
                                        <p:tgtEl>
                                          <p:spTgt spid="45"/>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08"/>
                                        </p:tgtEl>
                                        <p:attrNameLst>
                                          <p:attrName>style.visibility</p:attrName>
                                        </p:attrNameLst>
                                      </p:cBhvr>
                                      <p:to>
                                        <p:strVal val="visible"/>
                                      </p:to>
                                    </p:set>
                                    <p:anim calcmode="lin" valueType="num">
                                      <p:cBhvr additive="base">
                                        <p:cTn id="30" dur="500" fill="hold"/>
                                        <p:tgtEl>
                                          <p:spTgt spid="108"/>
                                        </p:tgtEl>
                                        <p:attrNameLst>
                                          <p:attrName>ppt_x</p:attrName>
                                        </p:attrNameLst>
                                      </p:cBhvr>
                                      <p:tavLst>
                                        <p:tav tm="0">
                                          <p:val>
                                            <p:strVal val="#ppt_x"/>
                                          </p:val>
                                        </p:tav>
                                        <p:tav tm="100000">
                                          <p:val>
                                            <p:strVal val="#ppt_x"/>
                                          </p:val>
                                        </p:tav>
                                      </p:tavLst>
                                    </p:anim>
                                    <p:anim calcmode="lin" valueType="num">
                                      <p:cBhvr additive="base">
                                        <p:cTn id="31" dur="500" fill="hold"/>
                                        <p:tgtEl>
                                          <p:spTgt spid="108"/>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20"/>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21"/>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23"/>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24"/>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25"/>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26"/>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27"/>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28"/>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29"/>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30"/>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09"/>
                                        </p:tgtEl>
                                        <p:attrNameLst>
                                          <p:attrName>style.visibility</p:attrName>
                                        </p:attrNameLst>
                                      </p:cBhvr>
                                      <p:to>
                                        <p:strVal val="visible"/>
                                      </p:to>
                                    </p:set>
                                    <p:animEffect transition="in" filter="fade">
                                      <p:cBhvr>
                                        <p:cTn id="72" dur="500"/>
                                        <p:tgtEl>
                                          <p:spTgt spid="109"/>
                                        </p:tgtEl>
                                      </p:cBhvr>
                                    </p:animEffec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46"/>
                                        </p:tgtEl>
                                        <p:attrNameLst>
                                          <p:attrName>style.visibility</p:attrName>
                                        </p:attrNameLst>
                                      </p:cBhvr>
                                      <p:to>
                                        <p:strVal val="visible"/>
                                      </p:to>
                                    </p:set>
                                    <p:anim calcmode="lin" valueType="num">
                                      <p:cBhvr additive="base">
                                        <p:cTn id="87" dur="500" fill="hold"/>
                                        <p:tgtEl>
                                          <p:spTgt spid="46"/>
                                        </p:tgtEl>
                                        <p:attrNameLst>
                                          <p:attrName>ppt_x</p:attrName>
                                        </p:attrNameLst>
                                      </p:cBhvr>
                                      <p:tavLst>
                                        <p:tav tm="0">
                                          <p:val>
                                            <p:strVal val="#ppt_x"/>
                                          </p:val>
                                        </p:tav>
                                        <p:tav tm="100000">
                                          <p:val>
                                            <p:strVal val="#ppt_x"/>
                                          </p:val>
                                        </p:tav>
                                      </p:tavLst>
                                    </p:anim>
                                    <p:anim calcmode="lin" valueType="num">
                                      <p:cBhvr additive="base">
                                        <p:cTn id="88" dur="500" fill="hold"/>
                                        <p:tgtEl>
                                          <p:spTgt spid="46"/>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47"/>
                                        </p:tgtEl>
                                        <p:attrNameLst>
                                          <p:attrName>style.visibility</p:attrName>
                                        </p:attrNameLst>
                                      </p:cBhvr>
                                      <p:to>
                                        <p:strVal val="visible"/>
                                      </p:to>
                                    </p:set>
                                    <p:anim calcmode="lin" valueType="num">
                                      <p:cBhvr additive="base">
                                        <p:cTn id="91" dur="500" fill="hold"/>
                                        <p:tgtEl>
                                          <p:spTgt spid="47"/>
                                        </p:tgtEl>
                                        <p:attrNameLst>
                                          <p:attrName>ppt_x</p:attrName>
                                        </p:attrNameLst>
                                      </p:cBhvr>
                                      <p:tavLst>
                                        <p:tav tm="0">
                                          <p:val>
                                            <p:strVal val="#ppt_x"/>
                                          </p:val>
                                        </p:tav>
                                        <p:tav tm="100000">
                                          <p:val>
                                            <p:strVal val="#ppt_x"/>
                                          </p:val>
                                        </p:tav>
                                      </p:tavLst>
                                    </p:anim>
                                    <p:anim calcmode="lin" valueType="num">
                                      <p:cBhvr additive="base">
                                        <p:cTn id="92" dur="500" fill="hold"/>
                                        <p:tgtEl>
                                          <p:spTgt spid="47"/>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49"/>
                                        </p:tgtEl>
                                        <p:attrNameLst>
                                          <p:attrName>style.visibility</p:attrName>
                                        </p:attrNameLst>
                                      </p:cBhvr>
                                      <p:to>
                                        <p:strVal val="visible"/>
                                      </p:to>
                                    </p:set>
                                    <p:anim calcmode="lin" valueType="num">
                                      <p:cBhvr additive="base">
                                        <p:cTn id="95" dur="500" fill="hold"/>
                                        <p:tgtEl>
                                          <p:spTgt spid="49"/>
                                        </p:tgtEl>
                                        <p:attrNameLst>
                                          <p:attrName>ppt_x</p:attrName>
                                        </p:attrNameLst>
                                      </p:cBhvr>
                                      <p:tavLst>
                                        <p:tav tm="0">
                                          <p:val>
                                            <p:strVal val="#ppt_x"/>
                                          </p:val>
                                        </p:tav>
                                        <p:tav tm="100000">
                                          <p:val>
                                            <p:strVal val="#ppt_x"/>
                                          </p:val>
                                        </p:tav>
                                      </p:tavLst>
                                    </p:anim>
                                    <p:anim calcmode="lin" valueType="num">
                                      <p:cBhvr additive="base">
                                        <p:cTn id="96" dur="500" fill="hold"/>
                                        <p:tgtEl>
                                          <p:spTgt spid="49"/>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50"/>
                                        </p:tgtEl>
                                        <p:attrNameLst>
                                          <p:attrName>style.visibility</p:attrName>
                                        </p:attrNameLst>
                                      </p:cBhvr>
                                      <p:to>
                                        <p:strVal val="visible"/>
                                      </p:to>
                                    </p:set>
                                    <p:anim calcmode="lin" valueType="num">
                                      <p:cBhvr additive="base">
                                        <p:cTn id="99" dur="500" fill="hold"/>
                                        <p:tgtEl>
                                          <p:spTgt spid="50"/>
                                        </p:tgtEl>
                                        <p:attrNameLst>
                                          <p:attrName>ppt_x</p:attrName>
                                        </p:attrNameLst>
                                      </p:cBhvr>
                                      <p:tavLst>
                                        <p:tav tm="0">
                                          <p:val>
                                            <p:strVal val="#ppt_x"/>
                                          </p:val>
                                        </p:tav>
                                        <p:tav tm="100000">
                                          <p:val>
                                            <p:strVal val="#ppt_x"/>
                                          </p:val>
                                        </p:tav>
                                      </p:tavLst>
                                    </p:anim>
                                    <p:anim calcmode="lin" valueType="num">
                                      <p:cBhvr additive="base">
                                        <p:cTn id="100" dur="500" fill="hold"/>
                                        <p:tgtEl>
                                          <p:spTgt spid="50"/>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68"/>
                                        </p:tgtEl>
                                        <p:attrNameLst>
                                          <p:attrName>style.visibility</p:attrName>
                                        </p:attrNameLst>
                                      </p:cBhvr>
                                      <p:to>
                                        <p:strVal val="visible"/>
                                      </p:to>
                                    </p:set>
                                    <p:anim calcmode="lin" valueType="num">
                                      <p:cBhvr additive="base">
                                        <p:cTn id="103" dur="500" fill="hold"/>
                                        <p:tgtEl>
                                          <p:spTgt spid="68"/>
                                        </p:tgtEl>
                                        <p:attrNameLst>
                                          <p:attrName>ppt_x</p:attrName>
                                        </p:attrNameLst>
                                      </p:cBhvr>
                                      <p:tavLst>
                                        <p:tav tm="0">
                                          <p:val>
                                            <p:strVal val="#ppt_x"/>
                                          </p:val>
                                        </p:tav>
                                        <p:tav tm="100000">
                                          <p:val>
                                            <p:strVal val="#ppt_x"/>
                                          </p:val>
                                        </p:tav>
                                      </p:tavLst>
                                    </p:anim>
                                    <p:anim calcmode="lin" valueType="num">
                                      <p:cBhvr additive="base">
                                        <p:cTn id="104" dur="500" fill="hold"/>
                                        <p:tgtEl>
                                          <p:spTgt spid="68"/>
                                        </p:tgtEl>
                                        <p:attrNameLst>
                                          <p:attrName>ppt_y</p:attrName>
                                        </p:attrNameLst>
                                      </p:cBhvr>
                                      <p:tavLst>
                                        <p:tav tm="0">
                                          <p:val>
                                            <p:strVal val="1+#ppt_h/2"/>
                                          </p:val>
                                        </p:tav>
                                        <p:tav tm="100000">
                                          <p:val>
                                            <p:strVal val="#ppt_y"/>
                                          </p:val>
                                        </p:tav>
                                      </p:tavLst>
                                    </p:anim>
                                  </p:childTnLst>
                                </p:cTn>
                              </p:par>
                              <p:par>
                                <p:cTn id="105" presetID="2" presetClass="entr" presetSubtype="2" fill="hold" grpId="0" nodeType="withEffect">
                                  <p:stCondLst>
                                    <p:cond delay="0"/>
                                  </p:stCondLst>
                                  <p:childTnLst>
                                    <p:set>
                                      <p:cBhvr>
                                        <p:cTn id="106" dur="1" fill="hold">
                                          <p:stCondLst>
                                            <p:cond delay="0"/>
                                          </p:stCondLst>
                                        </p:cTn>
                                        <p:tgtEl>
                                          <p:spTgt spid="59"/>
                                        </p:tgtEl>
                                        <p:attrNameLst>
                                          <p:attrName>style.visibility</p:attrName>
                                        </p:attrNameLst>
                                      </p:cBhvr>
                                      <p:to>
                                        <p:strVal val="visible"/>
                                      </p:to>
                                    </p:set>
                                    <p:anim calcmode="lin" valueType="num">
                                      <p:cBhvr additive="base">
                                        <p:cTn id="107" dur="500" fill="hold"/>
                                        <p:tgtEl>
                                          <p:spTgt spid="59"/>
                                        </p:tgtEl>
                                        <p:attrNameLst>
                                          <p:attrName>ppt_x</p:attrName>
                                        </p:attrNameLst>
                                      </p:cBhvr>
                                      <p:tavLst>
                                        <p:tav tm="0">
                                          <p:val>
                                            <p:strVal val="1+#ppt_w/2"/>
                                          </p:val>
                                        </p:tav>
                                        <p:tav tm="100000">
                                          <p:val>
                                            <p:strVal val="#ppt_x"/>
                                          </p:val>
                                        </p:tav>
                                      </p:tavLst>
                                    </p:anim>
                                    <p:anim calcmode="lin" valueType="num">
                                      <p:cBhvr additive="base">
                                        <p:cTn id="108" dur="500" fill="hold"/>
                                        <p:tgtEl>
                                          <p:spTgt spid="59"/>
                                        </p:tgtEl>
                                        <p:attrNameLst>
                                          <p:attrName>ppt_y</p:attrName>
                                        </p:attrNameLst>
                                      </p:cBhvr>
                                      <p:tavLst>
                                        <p:tav tm="0">
                                          <p:val>
                                            <p:strVal val="#ppt_y"/>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grpId="0" nodeType="clickEffect">
                                  <p:stCondLst>
                                    <p:cond delay="0"/>
                                  </p:stCondLst>
                                  <p:childTnLst>
                                    <p:set>
                                      <p:cBhvr>
                                        <p:cTn id="112" dur="1" fill="hold">
                                          <p:stCondLst>
                                            <p:cond delay="0"/>
                                          </p:stCondLst>
                                        </p:cTn>
                                        <p:tgtEl>
                                          <p:spTgt spid="3"/>
                                        </p:tgtEl>
                                        <p:attrNameLst>
                                          <p:attrName>style.visibility</p:attrName>
                                        </p:attrNameLst>
                                      </p:cBhvr>
                                      <p:to>
                                        <p:strVal val="visible"/>
                                      </p:to>
                                    </p:set>
                                    <p:animEffect transition="in" filter="fade">
                                      <p:cBhvr>
                                        <p:cTn id="113" dur="500"/>
                                        <p:tgtEl>
                                          <p:spTgt spid="3"/>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106"/>
                                        </p:tgtEl>
                                        <p:attrNameLst>
                                          <p:attrName>style.visibility</p:attrName>
                                        </p:attrNameLst>
                                      </p:cBhvr>
                                      <p:to>
                                        <p:strVal val="visible"/>
                                      </p:to>
                                    </p:set>
                                    <p:animEffect transition="in" filter="fade">
                                      <p:cBhvr>
                                        <p:cTn id="116" dur="500"/>
                                        <p:tgtEl>
                                          <p:spTgt spid="106"/>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61"/>
                                        </p:tgtEl>
                                        <p:attrNameLst>
                                          <p:attrName>style.visibility</p:attrName>
                                        </p:attrNameLst>
                                      </p:cBhvr>
                                      <p:to>
                                        <p:strVal val="visible"/>
                                      </p:to>
                                    </p:set>
                                    <p:animEffect transition="in" filter="fade">
                                      <p:cBhvr>
                                        <p:cTn id="119" dur="500"/>
                                        <p:tgtEl>
                                          <p:spTgt spid="61"/>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nodeType="clickEffect">
                                  <p:stCondLst>
                                    <p:cond delay="0"/>
                                  </p:stCondLst>
                                  <p:childTnLst>
                                    <p:set>
                                      <p:cBhvr>
                                        <p:cTn id="123" dur="1" fill="hold">
                                          <p:stCondLst>
                                            <p:cond delay="0"/>
                                          </p:stCondLst>
                                        </p:cTn>
                                        <p:tgtEl>
                                          <p:spTgt spid="66"/>
                                        </p:tgtEl>
                                        <p:attrNameLst>
                                          <p:attrName>style.visibility</p:attrName>
                                        </p:attrNameLst>
                                      </p:cBhvr>
                                      <p:to>
                                        <p:strVal val="visible"/>
                                      </p:to>
                                    </p:set>
                                    <p:animEffect transition="in" filter="fade">
                                      <p:cBhvr>
                                        <p:cTn id="124" dur="500"/>
                                        <p:tgtEl>
                                          <p:spTgt spid="66"/>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62"/>
                                        </p:tgtEl>
                                        <p:attrNameLst>
                                          <p:attrName>style.visibility</p:attrName>
                                        </p:attrNameLst>
                                      </p:cBhvr>
                                      <p:to>
                                        <p:strVal val="visible"/>
                                      </p:to>
                                    </p:set>
                                    <p:animEffect transition="in" filter="fade">
                                      <p:cBhvr>
                                        <p:cTn id="127" dur="500"/>
                                        <p:tgtEl>
                                          <p:spTgt spid="62"/>
                                        </p:tgtEl>
                                      </p:cBhvr>
                                    </p:animEffect>
                                  </p:childTnLst>
                                </p:cTn>
                              </p:par>
                              <p:par>
                                <p:cTn id="128" presetID="2" presetClass="entr" presetSubtype="4" fill="hold" grpId="0" nodeType="withEffect">
                                  <p:stCondLst>
                                    <p:cond delay="0"/>
                                  </p:stCondLst>
                                  <p:childTnLst>
                                    <p:set>
                                      <p:cBhvr>
                                        <p:cTn id="129" dur="1" fill="hold">
                                          <p:stCondLst>
                                            <p:cond delay="0"/>
                                          </p:stCondLst>
                                        </p:cTn>
                                        <p:tgtEl>
                                          <p:spTgt spid="56"/>
                                        </p:tgtEl>
                                        <p:attrNameLst>
                                          <p:attrName>style.visibility</p:attrName>
                                        </p:attrNameLst>
                                      </p:cBhvr>
                                      <p:to>
                                        <p:strVal val="visible"/>
                                      </p:to>
                                    </p:set>
                                    <p:anim calcmode="lin" valueType="num">
                                      <p:cBhvr additive="base">
                                        <p:cTn id="130" dur="500" fill="hold"/>
                                        <p:tgtEl>
                                          <p:spTgt spid="56"/>
                                        </p:tgtEl>
                                        <p:attrNameLst>
                                          <p:attrName>ppt_x</p:attrName>
                                        </p:attrNameLst>
                                      </p:cBhvr>
                                      <p:tavLst>
                                        <p:tav tm="0">
                                          <p:val>
                                            <p:strVal val="#ppt_x"/>
                                          </p:val>
                                        </p:tav>
                                        <p:tav tm="100000">
                                          <p:val>
                                            <p:strVal val="#ppt_x"/>
                                          </p:val>
                                        </p:tav>
                                      </p:tavLst>
                                    </p:anim>
                                    <p:anim calcmode="lin" valueType="num">
                                      <p:cBhvr additive="base">
                                        <p:cTn id="131" dur="500" fill="hold"/>
                                        <p:tgtEl>
                                          <p:spTgt spid="56"/>
                                        </p:tgtEl>
                                        <p:attrNameLst>
                                          <p:attrName>ppt_y</p:attrName>
                                        </p:attrNameLst>
                                      </p:cBhvr>
                                      <p:tavLst>
                                        <p:tav tm="0">
                                          <p:val>
                                            <p:strVal val="1+#ppt_h/2"/>
                                          </p:val>
                                        </p:tav>
                                        <p:tav tm="100000">
                                          <p:val>
                                            <p:strVal val="#ppt_y"/>
                                          </p:val>
                                        </p:tav>
                                      </p:tavLst>
                                    </p:anim>
                                  </p:childTnLst>
                                </p:cTn>
                              </p:par>
                              <p:par>
                                <p:cTn id="132" presetID="2" presetClass="entr" presetSubtype="4" fill="hold" grpId="0" nodeType="withEffect">
                                  <p:stCondLst>
                                    <p:cond delay="0"/>
                                  </p:stCondLst>
                                  <p:childTnLst>
                                    <p:set>
                                      <p:cBhvr>
                                        <p:cTn id="133" dur="1" fill="hold">
                                          <p:stCondLst>
                                            <p:cond delay="0"/>
                                          </p:stCondLst>
                                        </p:cTn>
                                        <p:tgtEl>
                                          <p:spTgt spid="55"/>
                                        </p:tgtEl>
                                        <p:attrNameLst>
                                          <p:attrName>style.visibility</p:attrName>
                                        </p:attrNameLst>
                                      </p:cBhvr>
                                      <p:to>
                                        <p:strVal val="visible"/>
                                      </p:to>
                                    </p:set>
                                    <p:anim calcmode="lin" valueType="num">
                                      <p:cBhvr additive="base">
                                        <p:cTn id="134" dur="500" fill="hold"/>
                                        <p:tgtEl>
                                          <p:spTgt spid="55"/>
                                        </p:tgtEl>
                                        <p:attrNameLst>
                                          <p:attrName>ppt_x</p:attrName>
                                        </p:attrNameLst>
                                      </p:cBhvr>
                                      <p:tavLst>
                                        <p:tav tm="0">
                                          <p:val>
                                            <p:strVal val="#ppt_x"/>
                                          </p:val>
                                        </p:tav>
                                        <p:tav tm="100000">
                                          <p:val>
                                            <p:strVal val="#ppt_x"/>
                                          </p:val>
                                        </p:tav>
                                      </p:tavLst>
                                    </p:anim>
                                    <p:anim calcmode="lin" valueType="num">
                                      <p:cBhvr additive="base">
                                        <p:cTn id="135" dur="500" fill="hold"/>
                                        <p:tgtEl>
                                          <p:spTgt spid="55"/>
                                        </p:tgtEl>
                                        <p:attrNameLst>
                                          <p:attrName>ppt_y</p:attrName>
                                        </p:attrNameLst>
                                      </p:cBhvr>
                                      <p:tavLst>
                                        <p:tav tm="0">
                                          <p:val>
                                            <p:strVal val="1+#ppt_h/2"/>
                                          </p:val>
                                        </p:tav>
                                        <p:tav tm="100000">
                                          <p:val>
                                            <p:strVal val="#ppt_y"/>
                                          </p:val>
                                        </p:tav>
                                      </p:tavLst>
                                    </p:anim>
                                  </p:childTnLst>
                                </p:cTn>
                              </p:par>
                              <p:par>
                                <p:cTn id="136" presetID="2" presetClass="entr" presetSubtype="4" fill="hold" grpId="0" nodeType="withEffect">
                                  <p:stCondLst>
                                    <p:cond delay="0"/>
                                  </p:stCondLst>
                                  <p:childTnLst>
                                    <p:set>
                                      <p:cBhvr>
                                        <p:cTn id="137" dur="1" fill="hold">
                                          <p:stCondLst>
                                            <p:cond delay="0"/>
                                          </p:stCondLst>
                                        </p:cTn>
                                        <p:tgtEl>
                                          <p:spTgt spid="69"/>
                                        </p:tgtEl>
                                        <p:attrNameLst>
                                          <p:attrName>style.visibility</p:attrName>
                                        </p:attrNameLst>
                                      </p:cBhvr>
                                      <p:to>
                                        <p:strVal val="visible"/>
                                      </p:to>
                                    </p:set>
                                    <p:anim calcmode="lin" valueType="num">
                                      <p:cBhvr additive="base">
                                        <p:cTn id="138" dur="500" fill="hold"/>
                                        <p:tgtEl>
                                          <p:spTgt spid="69"/>
                                        </p:tgtEl>
                                        <p:attrNameLst>
                                          <p:attrName>ppt_x</p:attrName>
                                        </p:attrNameLst>
                                      </p:cBhvr>
                                      <p:tavLst>
                                        <p:tav tm="0">
                                          <p:val>
                                            <p:strVal val="#ppt_x"/>
                                          </p:val>
                                        </p:tav>
                                        <p:tav tm="100000">
                                          <p:val>
                                            <p:strVal val="#ppt_x"/>
                                          </p:val>
                                        </p:tav>
                                      </p:tavLst>
                                    </p:anim>
                                    <p:anim calcmode="lin" valueType="num">
                                      <p:cBhvr additive="base">
                                        <p:cTn id="139"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140" fill="hold">
                      <p:stCondLst>
                        <p:cond delay="indefinite"/>
                      </p:stCondLst>
                      <p:childTnLst>
                        <p:par>
                          <p:cTn id="141" fill="hold">
                            <p:stCondLst>
                              <p:cond delay="0"/>
                            </p:stCondLst>
                            <p:childTnLst>
                              <p:par>
                                <p:cTn id="142" presetID="10" presetClass="entr" presetSubtype="0" fill="hold" grpId="0" nodeType="clickEffect">
                                  <p:stCondLst>
                                    <p:cond delay="0"/>
                                  </p:stCondLst>
                                  <p:childTnLst>
                                    <p:set>
                                      <p:cBhvr>
                                        <p:cTn id="143" dur="1" fill="hold">
                                          <p:stCondLst>
                                            <p:cond delay="0"/>
                                          </p:stCondLst>
                                        </p:cTn>
                                        <p:tgtEl>
                                          <p:spTgt spid="60"/>
                                        </p:tgtEl>
                                        <p:attrNameLst>
                                          <p:attrName>style.visibility</p:attrName>
                                        </p:attrNameLst>
                                      </p:cBhvr>
                                      <p:to>
                                        <p:strVal val="visible"/>
                                      </p:to>
                                    </p:set>
                                    <p:animEffect transition="in" filter="fade">
                                      <p:cBhvr>
                                        <p:cTn id="144" dur="500"/>
                                        <p:tgtEl>
                                          <p:spTgt spid="60"/>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107"/>
                                        </p:tgtEl>
                                        <p:attrNameLst>
                                          <p:attrName>style.visibility</p:attrName>
                                        </p:attrNameLst>
                                      </p:cBhvr>
                                      <p:to>
                                        <p:strVal val="visible"/>
                                      </p:to>
                                    </p:set>
                                    <p:animEffect transition="in" filter="fade">
                                      <p:cBhvr>
                                        <p:cTn id="147" dur="500"/>
                                        <p:tgtEl>
                                          <p:spTgt spid="107"/>
                                        </p:tgtEl>
                                      </p:cBhvr>
                                    </p:animEffect>
                                  </p:childTnLst>
                                </p:cTn>
                              </p:par>
                              <p:par>
                                <p:cTn id="148" presetID="2" presetClass="entr" presetSubtype="4" fill="hold" nodeType="withEffect">
                                  <p:stCondLst>
                                    <p:cond delay="0"/>
                                  </p:stCondLst>
                                  <p:childTnLst>
                                    <p:set>
                                      <p:cBhvr>
                                        <p:cTn id="149" dur="1" fill="hold">
                                          <p:stCondLst>
                                            <p:cond delay="0"/>
                                          </p:stCondLst>
                                        </p:cTn>
                                        <p:tgtEl>
                                          <p:spTgt spid="58"/>
                                        </p:tgtEl>
                                        <p:attrNameLst>
                                          <p:attrName>style.visibility</p:attrName>
                                        </p:attrNameLst>
                                      </p:cBhvr>
                                      <p:to>
                                        <p:strVal val="visible"/>
                                      </p:to>
                                    </p:set>
                                    <p:anim calcmode="lin" valueType="num">
                                      <p:cBhvr additive="base">
                                        <p:cTn id="150" dur="500" fill="hold"/>
                                        <p:tgtEl>
                                          <p:spTgt spid="58"/>
                                        </p:tgtEl>
                                        <p:attrNameLst>
                                          <p:attrName>ppt_x</p:attrName>
                                        </p:attrNameLst>
                                      </p:cBhvr>
                                      <p:tavLst>
                                        <p:tav tm="0">
                                          <p:val>
                                            <p:strVal val="#ppt_x"/>
                                          </p:val>
                                        </p:tav>
                                        <p:tav tm="100000">
                                          <p:val>
                                            <p:strVal val="#ppt_x"/>
                                          </p:val>
                                        </p:tav>
                                      </p:tavLst>
                                    </p:anim>
                                    <p:anim calcmode="lin" valueType="num">
                                      <p:cBhvr additive="base">
                                        <p:cTn id="151" dur="500" fill="hold"/>
                                        <p:tgtEl>
                                          <p:spTgt spid="58"/>
                                        </p:tgtEl>
                                        <p:attrNameLst>
                                          <p:attrName>ppt_y</p:attrName>
                                        </p:attrNameLst>
                                      </p:cBhvr>
                                      <p:tavLst>
                                        <p:tav tm="0">
                                          <p:val>
                                            <p:strVal val="1+#ppt_h/2"/>
                                          </p:val>
                                        </p:tav>
                                        <p:tav tm="100000">
                                          <p:val>
                                            <p:strVal val="#ppt_y"/>
                                          </p:val>
                                        </p:tav>
                                      </p:tavLst>
                                    </p:anim>
                                  </p:childTnLst>
                                </p:cTn>
                              </p:par>
                              <p:par>
                                <p:cTn id="152" presetID="2" presetClass="entr" presetSubtype="4" fill="hold" nodeType="withEffect">
                                  <p:stCondLst>
                                    <p:cond delay="0"/>
                                  </p:stCondLst>
                                  <p:childTnLst>
                                    <p:set>
                                      <p:cBhvr>
                                        <p:cTn id="153" dur="1" fill="hold">
                                          <p:stCondLst>
                                            <p:cond delay="0"/>
                                          </p:stCondLst>
                                        </p:cTn>
                                        <p:tgtEl>
                                          <p:spTgt spid="70"/>
                                        </p:tgtEl>
                                        <p:attrNameLst>
                                          <p:attrName>style.visibility</p:attrName>
                                        </p:attrNameLst>
                                      </p:cBhvr>
                                      <p:to>
                                        <p:strVal val="visible"/>
                                      </p:to>
                                    </p:set>
                                    <p:anim calcmode="lin" valueType="num">
                                      <p:cBhvr additive="base">
                                        <p:cTn id="154" dur="500" fill="hold"/>
                                        <p:tgtEl>
                                          <p:spTgt spid="70"/>
                                        </p:tgtEl>
                                        <p:attrNameLst>
                                          <p:attrName>ppt_x</p:attrName>
                                        </p:attrNameLst>
                                      </p:cBhvr>
                                      <p:tavLst>
                                        <p:tav tm="0">
                                          <p:val>
                                            <p:strVal val="#ppt_x"/>
                                          </p:val>
                                        </p:tav>
                                        <p:tav tm="100000">
                                          <p:val>
                                            <p:strVal val="#ppt_x"/>
                                          </p:val>
                                        </p:tav>
                                      </p:tavLst>
                                    </p:anim>
                                    <p:anim calcmode="lin" valueType="num">
                                      <p:cBhvr additive="base">
                                        <p:cTn id="155"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par>
                    <p:cTn id="156" fill="hold">
                      <p:stCondLst>
                        <p:cond delay="indefinite"/>
                      </p:stCondLst>
                      <p:childTnLst>
                        <p:par>
                          <p:cTn id="157" fill="hold">
                            <p:stCondLst>
                              <p:cond delay="0"/>
                            </p:stCondLst>
                            <p:childTnLst>
                              <p:par>
                                <p:cTn id="158" presetID="1" presetClass="entr" presetSubtype="0" fill="hold" nodeType="clickEffect">
                                  <p:stCondLst>
                                    <p:cond delay="0"/>
                                  </p:stCondLst>
                                  <p:childTnLst>
                                    <p:set>
                                      <p:cBhvr>
                                        <p:cTn id="159" dur="1" fill="hold">
                                          <p:stCondLst>
                                            <p:cond delay="0"/>
                                          </p:stCondLst>
                                        </p:cTn>
                                        <p:tgtEl>
                                          <p:spTgt spid="15"/>
                                        </p:tgtEl>
                                        <p:attrNameLst>
                                          <p:attrName>style.visibility</p:attrName>
                                        </p:attrNameLst>
                                      </p:cBhvr>
                                      <p:to>
                                        <p:strVal val="visible"/>
                                      </p:to>
                                    </p:set>
                                  </p:childTnLst>
                                </p:cTn>
                              </p:par>
                              <p:par>
                                <p:cTn id="160" presetID="1" presetClass="entr" presetSubtype="0" fill="hold" grpId="0" nodeType="withEffect">
                                  <p:stCondLst>
                                    <p:cond delay="0"/>
                                  </p:stCondLst>
                                  <p:childTnLst>
                                    <p:set>
                                      <p:cBhvr>
                                        <p:cTn id="161"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62" fill="hold">
                      <p:stCondLst>
                        <p:cond delay="indefinite"/>
                      </p:stCondLst>
                      <p:childTnLst>
                        <p:par>
                          <p:cTn id="163" fill="hold">
                            <p:stCondLst>
                              <p:cond delay="0"/>
                            </p:stCondLst>
                            <p:childTnLst>
                              <p:par>
                                <p:cTn id="164" presetID="1" presetClass="entr" presetSubtype="0" fill="hold" grpId="0" nodeType="clickEffect">
                                  <p:stCondLst>
                                    <p:cond delay="0"/>
                                  </p:stCondLst>
                                  <p:childTnLst>
                                    <p:set>
                                      <p:cBhvr>
                                        <p:cTn id="165"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66" fill="hold">
                      <p:stCondLst>
                        <p:cond delay="indefinite"/>
                      </p:stCondLst>
                      <p:childTnLst>
                        <p:par>
                          <p:cTn id="167" fill="hold">
                            <p:stCondLst>
                              <p:cond delay="0"/>
                            </p:stCondLst>
                            <p:childTnLst>
                              <p:par>
                                <p:cTn id="168" presetID="2" presetClass="entr" presetSubtype="4" fill="hold" grpId="0" nodeType="clickEffect">
                                  <p:stCondLst>
                                    <p:cond delay="0"/>
                                  </p:stCondLst>
                                  <p:childTnLst>
                                    <p:set>
                                      <p:cBhvr>
                                        <p:cTn id="169" dur="1" fill="hold">
                                          <p:stCondLst>
                                            <p:cond delay="0"/>
                                          </p:stCondLst>
                                        </p:cTn>
                                        <p:tgtEl>
                                          <p:spTgt spid="123"/>
                                        </p:tgtEl>
                                        <p:attrNameLst>
                                          <p:attrName>style.visibility</p:attrName>
                                        </p:attrNameLst>
                                      </p:cBhvr>
                                      <p:to>
                                        <p:strVal val="visible"/>
                                      </p:to>
                                    </p:set>
                                    <p:anim calcmode="lin" valueType="num">
                                      <p:cBhvr additive="base">
                                        <p:cTn id="170" dur="500" fill="hold"/>
                                        <p:tgtEl>
                                          <p:spTgt spid="123"/>
                                        </p:tgtEl>
                                        <p:attrNameLst>
                                          <p:attrName>ppt_x</p:attrName>
                                        </p:attrNameLst>
                                      </p:cBhvr>
                                      <p:tavLst>
                                        <p:tav tm="0">
                                          <p:val>
                                            <p:strVal val="#ppt_x"/>
                                          </p:val>
                                        </p:tav>
                                        <p:tav tm="100000">
                                          <p:val>
                                            <p:strVal val="#ppt_x"/>
                                          </p:val>
                                        </p:tav>
                                      </p:tavLst>
                                    </p:anim>
                                    <p:anim calcmode="lin" valueType="num">
                                      <p:cBhvr additive="base">
                                        <p:cTn id="171" dur="500" fill="hold"/>
                                        <p:tgtEl>
                                          <p:spTgt spid="123"/>
                                        </p:tgtEl>
                                        <p:attrNameLst>
                                          <p:attrName>ppt_y</p:attrName>
                                        </p:attrNameLst>
                                      </p:cBhvr>
                                      <p:tavLst>
                                        <p:tav tm="0">
                                          <p:val>
                                            <p:strVal val="1+#ppt_h/2"/>
                                          </p:val>
                                        </p:tav>
                                        <p:tav tm="100000">
                                          <p:val>
                                            <p:strVal val="#ppt_y"/>
                                          </p:val>
                                        </p:tav>
                                      </p:tavLst>
                                    </p:anim>
                                  </p:childTnLst>
                                </p:cTn>
                              </p:par>
                              <p:par>
                                <p:cTn id="172" presetID="2" presetClass="entr" presetSubtype="4" fill="hold" grpId="0" nodeType="withEffect">
                                  <p:stCondLst>
                                    <p:cond delay="0"/>
                                  </p:stCondLst>
                                  <p:childTnLst>
                                    <p:set>
                                      <p:cBhvr>
                                        <p:cTn id="173" dur="1" fill="hold">
                                          <p:stCondLst>
                                            <p:cond delay="0"/>
                                          </p:stCondLst>
                                        </p:cTn>
                                        <p:tgtEl>
                                          <p:spTgt spid="124"/>
                                        </p:tgtEl>
                                        <p:attrNameLst>
                                          <p:attrName>style.visibility</p:attrName>
                                        </p:attrNameLst>
                                      </p:cBhvr>
                                      <p:to>
                                        <p:strVal val="visible"/>
                                      </p:to>
                                    </p:set>
                                    <p:anim calcmode="lin" valueType="num">
                                      <p:cBhvr additive="base">
                                        <p:cTn id="174" dur="500" fill="hold"/>
                                        <p:tgtEl>
                                          <p:spTgt spid="124"/>
                                        </p:tgtEl>
                                        <p:attrNameLst>
                                          <p:attrName>ppt_x</p:attrName>
                                        </p:attrNameLst>
                                      </p:cBhvr>
                                      <p:tavLst>
                                        <p:tav tm="0">
                                          <p:val>
                                            <p:strVal val="#ppt_x"/>
                                          </p:val>
                                        </p:tav>
                                        <p:tav tm="100000">
                                          <p:val>
                                            <p:strVal val="#ppt_x"/>
                                          </p:val>
                                        </p:tav>
                                      </p:tavLst>
                                    </p:anim>
                                    <p:anim calcmode="lin" valueType="num">
                                      <p:cBhvr additive="base">
                                        <p:cTn id="175" dur="500" fill="hold"/>
                                        <p:tgtEl>
                                          <p:spTgt spid="124"/>
                                        </p:tgtEl>
                                        <p:attrNameLst>
                                          <p:attrName>ppt_y</p:attrName>
                                        </p:attrNameLst>
                                      </p:cBhvr>
                                      <p:tavLst>
                                        <p:tav tm="0">
                                          <p:val>
                                            <p:strVal val="1+#ppt_h/2"/>
                                          </p:val>
                                        </p:tav>
                                        <p:tav tm="100000">
                                          <p:val>
                                            <p:strVal val="#ppt_y"/>
                                          </p:val>
                                        </p:tav>
                                      </p:tavLst>
                                    </p:anim>
                                  </p:childTnLst>
                                </p:cTn>
                              </p:par>
                              <p:par>
                                <p:cTn id="176" presetID="2" presetClass="entr" presetSubtype="4" fill="hold" grpId="0" nodeType="withEffect">
                                  <p:stCondLst>
                                    <p:cond delay="0"/>
                                  </p:stCondLst>
                                  <p:childTnLst>
                                    <p:set>
                                      <p:cBhvr>
                                        <p:cTn id="177" dur="1" fill="hold">
                                          <p:stCondLst>
                                            <p:cond delay="0"/>
                                          </p:stCondLst>
                                        </p:cTn>
                                        <p:tgtEl>
                                          <p:spTgt spid="125"/>
                                        </p:tgtEl>
                                        <p:attrNameLst>
                                          <p:attrName>style.visibility</p:attrName>
                                        </p:attrNameLst>
                                      </p:cBhvr>
                                      <p:to>
                                        <p:strVal val="visible"/>
                                      </p:to>
                                    </p:set>
                                    <p:anim calcmode="lin" valueType="num">
                                      <p:cBhvr additive="base">
                                        <p:cTn id="178" dur="500" fill="hold"/>
                                        <p:tgtEl>
                                          <p:spTgt spid="125"/>
                                        </p:tgtEl>
                                        <p:attrNameLst>
                                          <p:attrName>ppt_x</p:attrName>
                                        </p:attrNameLst>
                                      </p:cBhvr>
                                      <p:tavLst>
                                        <p:tav tm="0">
                                          <p:val>
                                            <p:strVal val="#ppt_x"/>
                                          </p:val>
                                        </p:tav>
                                        <p:tav tm="100000">
                                          <p:val>
                                            <p:strVal val="#ppt_x"/>
                                          </p:val>
                                        </p:tav>
                                      </p:tavLst>
                                    </p:anim>
                                    <p:anim calcmode="lin" valueType="num">
                                      <p:cBhvr additive="base">
                                        <p:cTn id="179" dur="500" fill="hold"/>
                                        <p:tgtEl>
                                          <p:spTgt spid="125"/>
                                        </p:tgtEl>
                                        <p:attrNameLst>
                                          <p:attrName>ppt_y</p:attrName>
                                        </p:attrNameLst>
                                      </p:cBhvr>
                                      <p:tavLst>
                                        <p:tav tm="0">
                                          <p:val>
                                            <p:strVal val="1+#ppt_h/2"/>
                                          </p:val>
                                        </p:tav>
                                        <p:tav tm="100000">
                                          <p:val>
                                            <p:strVal val="#ppt_y"/>
                                          </p:val>
                                        </p:tav>
                                      </p:tavLst>
                                    </p:anim>
                                  </p:childTnLst>
                                </p:cTn>
                              </p:par>
                              <p:par>
                                <p:cTn id="180" presetID="2" presetClass="entr" presetSubtype="4" fill="hold" nodeType="withEffect">
                                  <p:stCondLst>
                                    <p:cond delay="0"/>
                                  </p:stCondLst>
                                  <p:childTnLst>
                                    <p:set>
                                      <p:cBhvr>
                                        <p:cTn id="181" dur="1" fill="hold">
                                          <p:stCondLst>
                                            <p:cond delay="0"/>
                                          </p:stCondLst>
                                        </p:cTn>
                                        <p:tgtEl>
                                          <p:spTgt spid="126"/>
                                        </p:tgtEl>
                                        <p:attrNameLst>
                                          <p:attrName>style.visibility</p:attrName>
                                        </p:attrNameLst>
                                      </p:cBhvr>
                                      <p:to>
                                        <p:strVal val="visible"/>
                                      </p:to>
                                    </p:set>
                                    <p:anim calcmode="lin" valueType="num">
                                      <p:cBhvr additive="base">
                                        <p:cTn id="182" dur="500" fill="hold"/>
                                        <p:tgtEl>
                                          <p:spTgt spid="126"/>
                                        </p:tgtEl>
                                        <p:attrNameLst>
                                          <p:attrName>ppt_x</p:attrName>
                                        </p:attrNameLst>
                                      </p:cBhvr>
                                      <p:tavLst>
                                        <p:tav tm="0">
                                          <p:val>
                                            <p:strVal val="#ppt_x"/>
                                          </p:val>
                                        </p:tav>
                                        <p:tav tm="100000">
                                          <p:val>
                                            <p:strVal val="#ppt_x"/>
                                          </p:val>
                                        </p:tav>
                                      </p:tavLst>
                                    </p:anim>
                                    <p:anim calcmode="lin" valueType="num">
                                      <p:cBhvr additive="base">
                                        <p:cTn id="183" dur="500" fill="hold"/>
                                        <p:tgtEl>
                                          <p:spTgt spid="126"/>
                                        </p:tgtEl>
                                        <p:attrNameLst>
                                          <p:attrName>ppt_y</p:attrName>
                                        </p:attrNameLst>
                                      </p:cBhvr>
                                      <p:tavLst>
                                        <p:tav tm="0">
                                          <p:val>
                                            <p:strVal val="1+#ppt_h/2"/>
                                          </p:val>
                                        </p:tav>
                                        <p:tav tm="100000">
                                          <p:val>
                                            <p:strVal val="#ppt_y"/>
                                          </p:val>
                                        </p:tav>
                                      </p:tavLst>
                                    </p:anim>
                                  </p:childTnLst>
                                </p:cTn>
                              </p:par>
                              <p:par>
                                <p:cTn id="184" presetID="2" presetClass="entr" presetSubtype="2" fill="hold" grpId="0" nodeType="withEffect">
                                  <p:stCondLst>
                                    <p:cond delay="0"/>
                                  </p:stCondLst>
                                  <p:childTnLst>
                                    <p:set>
                                      <p:cBhvr>
                                        <p:cTn id="185" dur="1" fill="hold">
                                          <p:stCondLst>
                                            <p:cond delay="0"/>
                                          </p:stCondLst>
                                        </p:cTn>
                                        <p:tgtEl>
                                          <p:spTgt spid="127"/>
                                        </p:tgtEl>
                                        <p:attrNameLst>
                                          <p:attrName>style.visibility</p:attrName>
                                        </p:attrNameLst>
                                      </p:cBhvr>
                                      <p:to>
                                        <p:strVal val="visible"/>
                                      </p:to>
                                    </p:set>
                                    <p:anim calcmode="lin" valueType="num">
                                      <p:cBhvr additive="base">
                                        <p:cTn id="186" dur="500" fill="hold"/>
                                        <p:tgtEl>
                                          <p:spTgt spid="127"/>
                                        </p:tgtEl>
                                        <p:attrNameLst>
                                          <p:attrName>ppt_x</p:attrName>
                                        </p:attrNameLst>
                                      </p:cBhvr>
                                      <p:tavLst>
                                        <p:tav tm="0">
                                          <p:val>
                                            <p:strVal val="1+#ppt_w/2"/>
                                          </p:val>
                                        </p:tav>
                                        <p:tav tm="100000">
                                          <p:val>
                                            <p:strVal val="#ppt_x"/>
                                          </p:val>
                                        </p:tav>
                                      </p:tavLst>
                                    </p:anim>
                                    <p:anim calcmode="lin" valueType="num">
                                      <p:cBhvr additive="base">
                                        <p:cTn id="187" dur="500" fill="hold"/>
                                        <p:tgtEl>
                                          <p:spTgt spid="127"/>
                                        </p:tgtEl>
                                        <p:attrNameLst>
                                          <p:attrName>ppt_y</p:attrName>
                                        </p:attrNameLst>
                                      </p:cBhvr>
                                      <p:tavLst>
                                        <p:tav tm="0">
                                          <p:val>
                                            <p:strVal val="#ppt_y"/>
                                          </p:val>
                                        </p:tav>
                                        <p:tav tm="100000">
                                          <p:val>
                                            <p:strVal val="#ppt_y"/>
                                          </p:val>
                                        </p:tav>
                                      </p:tavLst>
                                    </p:anim>
                                  </p:childTnLst>
                                </p:cTn>
                              </p:par>
                              <p:par>
                                <p:cTn id="188" presetID="2" presetClass="entr" presetSubtype="4" fill="hold" grpId="0" nodeType="withEffect">
                                  <p:stCondLst>
                                    <p:cond delay="0"/>
                                  </p:stCondLst>
                                  <p:childTnLst>
                                    <p:set>
                                      <p:cBhvr>
                                        <p:cTn id="189" dur="1" fill="hold">
                                          <p:stCondLst>
                                            <p:cond delay="0"/>
                                          </p:stCondLst>
                                        </p:cTn>
                                        <p:tgtEl>
                                          <p:spTgt spid="133"/>
                                        </p:tgtEl>
                                        <p:attrNameLst>
                                          <p:attrName>style.visibility</p:attrName>
                                        </p:attrNameLst>
                                      </p:cBhvr>
                                      <p:to>
                                        <p:strVal val="visible"/>
                                      </p:to>
                                    </p:set>
                                    <p:anim calcmode="lin" valueType="num">
                                      <p:cBhvr additive="base">
                                        <p:cTn id="190" dur="500" fill="hold"/>
                                        <p:tgtEl>
                                          <p:spTgt spid="133"/>
                                        </p:tgtEl>
                                        <p:attrNameLst>
                                          <p:attrName>ppt_x</p:attrName>
                                        </p:attrNameLst>
                                      </p:cBhvr>
                                      <p:tavLst>
                                        <p:tav tm="0">
                                          <p:val>
                                            <p:strVal val="#ppt_x"/>
                                          </p:val>
                                        </p:tav>
                                        <p:tav tm="100000">
                                          <p:val>
                                            <p:strVal val="#ppt_x"/>
                                          </p:val>
                                        </p:tav>
                                      </p:tavLst>
                                    </p:anim>
                                    <p:anim calcmode="lin" valueType="num">
                                      <p:cBhvr additive="base">
                                        <p:cTn id="191" dur="500" fill="hold"/>
                                        <p:tgtEl>
                                          <p:spTgt spid="133"/>
                                        </p:tgtEl>
                                        <p:attrNameLst>
                                          <p:attrName>ppt_y</p:attrName>
                                        </p:attrNameLst>
                                      </p:cBhvr>
                                      <p:tavLst>
                                        <p:tav tm="0">
                                          <p:val>
                                            <p:strVal val="1+#ppt_h/2"/>
                                          </p:val>
                                        </p:tav>
                                        <p:tav tm="100000">
                                          <p:val>
                                            <p:strVal val="#ppt_y"/>
                                          </p:val>
                                        </p:tav>
                                      </p:tavLst>
                                    </p:anim>
                                  </p:childTnLst>
                                </p:cTn>
                              </p:par>
                            </p:childTnLst>
                          </p:cTn>
                        </p:par>
                      </p:childTnLst>
                    </p:cTn>
                  </p:par>
                  <p:par>
                    <p:cTn id="192" fill="hold">
                      <p:stCondLst>
                        <p:cond delay="indefinite"/>
                      </p:stCondLst>
                      <p:childTnLst>
                        <p:par>
                          <p:cTn id="193" fill="hold">
                            <p:stCondLst>
                              <p:cond delay="0"/>
                            </p:stCondLst>
                            <p:childTnLst>
                              <p:par>
                                <p:cTn id="194" presetID="10" presetClass="entr" presetSubtype="0" fill="hold" grpId="0" nodeType="clickEffect">
                                  <p:stCondLst>
                                    <p:cond delay="0"/>
                                  </p:stCondLst>
                                  <p:childTnLst>
                                    <p:set>
                                      <p:cBhvr>
                                        <p:cTn id="195" dur="1" fill="hold">
                                          <p:stCondLst>
                                            <p:cond delay="0"/>
                                          </p:stCondLst>
                                        </p:cTn>
                                        <p:tgtEl>
                                          <p:spTgt spid="131"/>
                                        </p:tgtEl>
                                        <p:attrNameLst>
                                          <p:attrName>style.visibility</p:attrName>
                                        </p:attrNameLst>
                                      </p:cBhvr>
                                      <p:to>
                                        <p:strVal val="visible"/>
                                      </p:to>
                                    </p:set>
                                    <p:animEffect transition="in" filter="fade">
                                      <p:cBhvr>
                                        <p:cTn id="196" dur="500"/>
                                        <p:tgtEl>
                                          <p:spTgt spid="131"/>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132"/>
                                        </p:tgtEl>
                                        <p:attrNameLst>
                                          <p:attrName>style.visibility</p:attrName>
                                        </p:attrNameLst>
                                      </p:cBhvr>
                                      <p:to>
                                        <p:strVal val="visible"/>
                                      </p:to>
                                    </p:set>
                                    <p:animEffect transition="in" filter="fade">
                                      <p:cBhvr>
                                        <p:cTn id="199" dur="500"/>
                                        <p:tgtEl>
                                          <p:spTgt spid="132"/>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128"/>
                                        </p:tgtEl>
                                        <p:attrNameLst>
                                          <p:attrName>style.visibility</p:attrName>
                                        </p:attrNameLst>
                                      </p:cBhvr>
                                      <p:to>
                                        <p:strVal val="visible"/>
                                      </p:to>
                                    </p:set>
                                    <p:animEffect transition="in" filter="fade">
                                      <p:cBhvr>
                                        <p:cTn id="202" dur="500"/>
                                        <p:tgtEl>
                                          <p:spTgt spid="128"/>
                                        </p:tgtEl>
                                      </p:cBhvr>
                                    </p:animEffect>
                                  </p:childTnLst>
                                </p:cTn>
                              </p:par>
                            </p:childTnLst>
                          </p:cTn>
                        </p:par>
                      </p:childTnLst>
                    </p:cTn>
                  </p:par>
                  <p:par>
                    <p:cTn id="203" fill="hold">
                      <p:stCondLst>
                        <p:cond delay="indefinite"/>
                      </p:stCondLst>
                      <p:childTnLst>
                        <p:par>
                          <p:cTn id="204" fill="hold">
                            <p:stCondLst>
                              <p:cond delay="0"/>
                            </p:stCondLst>
                            <p:childTnLst>
                              <p:par>
                                <p:cTn id="205" presetID="10" presetClass="entr" presetSubtype="0" fill="hold" nodeType="clickEffect">
                                  <p:stCondLst>
                                    <p:cond delay="0"/>
                                  </p:stCondLst>
                                  <p:childTnLst>
                                    <p:set>
                                      <p:cBhvr>
                                        <p:cTn id="206" dur="1" fill="hold">
                                          <p:stCondLst>
                                            <p:cond delay="0"/>
                                          </p:stCondLst>
                                        </p:cTn>
                                        <p:tgtEl>
                                          <p:spTgt spid="130"/>
                                        </p:tgtEl>
                                        <p:attrNameLst>
                                          <p:attrName>style.visibility</p:attrName>
                                        </p:attrNameLst>
                                      </p:cBhvr>
                                      <p:to>
                                        <p:strVal val="visible"/>
                                      </p:to>
                                    </p:set>
                                    <p:animEffect transition="in" filter="fade">
                                      <p:cBhvr>
                                        <p:cTn id="207" dur="500"/>
                                        <p:tgtEl>
                                          <p:spTgt spid="130"/>
                                        </p:tgtEl>
                                      </p:cBhvr>
                                    </p:animEffect>
                                  </p:childTnLst>
                                </p:cTn>
                              </p:par>
                              <p:par>
                                <p:cTn id="208" presetID="10" presetClass="entr" presetSubtype="0" fill="hold" grpId="0" nodeType="withEffect">
                                  <p:stCondLst>
                                    <p:cond delay="0"/>
                                  </p:stCondLst>
                                  <p:childTnLst>
                                    <p:set>
                                      <p:cBhvr>
                                        <p:cTn id="209" dur="1" fill="hold">
                                          <p:stCondLst>
                                            <p:cond delay="0"/>
                                          </p:stCondLst>
                                        </p:cTn>
                                        <p:tgtEl>
                                          <p:spTgt spid="129"/>
                                        </p:tgtEl>
                                        <p:attrNameLst>
                                          <p:attrName>style.visibility</p:attrName>
                                        </p:attrNameLst>
                                      </p:cBhvr>
                                      <p:to>
                                        <p:strVal val="visible"/>
                                      </p:to>
                                    </p:set>
                                    <p:animEffect transition="in" filter="fade">
                                      <p:cBhvr>
                                        <p:cTn id="210" dur="500"/>
                                        <p:tgtEl>
                                          <p:spTgt spid="129"/>
                                        </p:tgtEl>
                                      </p:cBhvr>
                                    </p:animEffect>
                                  </p:childTnLst>
                                </p:cTn>
                              </p:par>
                            </p:childTnLst>
                          </p:cTn>
                        </p:par>
                      </p:childTnLst>
                    </p:cTn>
                  </p:par>
                  <p:par>
                    <p:cTn id="211" fill="hold">
                      <p:stCondLst>
                        <p:cond delay="indefinite"/>
                      </p:stCondLst>
                      <p:childTnLst>
                        <p:par>
                          <p:cTn id="212" fill="hold">
                            <p:stCondLst>
                              <p:cond delay="0"/>
                            </p:stCondLst>
                            <p:childTnLst>
                              <p:par>
                                <p:cTn id="213" presetID="2" presetClass="entr" presetSubtype="4" fill="hold" grpId="0" nodeType="clickEffect">
                                  <p:stCondLst>
                                    <p:cond delay="0"/>
                                  </p:stCondLst>
                                  <p:childTnLst>
                                    <p:set>
                                      <p:cBhvr>
                                        <p:cTn id="214" dur="1" fill="hold">
                                          <p:stCondLst>
                                            <p:cond delay="0"/>
                                          </p:stCondLst>
                                        </p:cTn>
                                        <p:tgtEl>
                                          <p:spTgt spid="100"/>
                                        </p:tgtEl>
                                        <p:attrNameLst>
                                          <p:attrName>style.visibility</p:attrName>
                                        </p:attrNameLst>
                                      </p:cBhvr>
                                      <p:to>
                                        <p:strVal val="visible"/>
                                      </p:to>
                                    </p:set>
                                    <p:anim calcmode="lin" valueType="num">
                                      <p:cBhvr additive="base">
                                        <p:cTn id="215" dur="500" fill="hold"/>
                                        <p:tgtEl>
                                          <p:spTgt spid="100"/>
                                        </p:tgtEl>
                                        <p:attrNameLst>
                                          <p:attrName>ppt_x</p:attrName>
                                        </p:attrNameLst>
                                      </p:cBhvr>
                                      <p:tavLst>
                                        <p:tav tm="0">
                                          <p:val>
                                            <p:strVal val="#ppt_x"/>
                                          </p:val>
                                        </p:tav>
                                        <p:tav tm="100000">
                                          <p:val>
                                            <p:strVal val="#ppt_x"/>
                                          </p:val>
                                        </p:tav>
                                      </p:tavLst>
                                    </p:anim>
                                    <p:anim calcmode="lin" valueType="num">
                                      <p:cBhvr additive="base">
                                        <p:cTn id="216" dur="500" fill="hold"/>
                                        <p:tgtEl>
                                          <p:spTgt spid="100"/>
                                        </p:tgtEl>
                                        <p:attrNameLst>
                                          <p:attrName>ppt_y</p:attrName>
                                        </p:attrNameLst>
                                      </p:cBhvr>
                                      <p:tavLst>
                                        <p:tav tm="0">
                                          <p:val>
                                            <p:strVal val="1+#ppt_h/2"/>
                                          </p:val>
                                        </p:tav>
                                        <p:tav tm="100000">
                                          <p:val>
                                            <p:strVal val="#ppt_y"/>
                                          </p:val>
                                        </p:tav>
                                      </p:tavLst>
                                    </p:anim>
                                  </p:childTnLst>
                                </p:cTn>
                              </p:par>
                              <p:par>
                                <p:cTn id="217" presetID="2" presetClass="entr" presetSubtype="4" fill="hold" grpId="0" nodeType="withEffect">
                                  <p:stCondLst>
                                    <p:cond delay="0"/>
                                  </p:stCondLst>
                                  <p:childTnLst>
                                    <p:set>
                                      <p:cBhvr>
                                        <p:cTn id="218" dur="1" fill="hold">
                                          <p:stCondLst>
                                            <p:cond delay="0"/>
                                          </p:stCondLst>
                                        </p:cTn>
                                        <p:tgtEl>
                                          <p:spTgt spid="101"/>
                                        </p:tgtEl>
                                        <p:attrNameLst>
                                          <p:attrName>style.visibility</p:attrName>
                                        </p:attrNameLst>
                                      </p:cBhvr>
                                      <p:to>
                                        <p:strVal val="visible"/>
                                      </p:to>
                                    </p:set>
                                    <p:anim calcmode="lin" valueType="num">
                                      <p:cBhvr additive="base">
                                        <p:cTn id="219" dur="500" fill="hold"/>
                                        <p:tgtEl>
                                          <p:spTgt spid="101"/>
                                        </p:tgtEl>
                                        <p:attrNameLst>
                                          <p:attrName>ppt_x</p:attrName>
                                        </p:attrNameLst>
                                      </p:cBhvr>
                                      <p:tavLst>
                                        <p:tav tm="0">
                                          <p:val>
                                            <p:strVal val="#ppt_x"/>
                                          </p:val>
                                        </p:tav>
                                        <p:tav tm="100000">
                                          <p:val>
                                            <p:strVal val="#ppt_x"/>
                                          </p:val>
                                        </p:tav>
                                      </p:tavLst>
                                    </p:anim>
                                    <p:anim calcmode="lin" valueType="num">
                                      <p:cBhvr additive="base">
                                        <p:cTn id="220" dur="500" fill="hold"/>
                                        <p:tgtEl>
                                          <p:spTgt spid="101"/>
                                        </p:tgtEl>
                                        <p:attrNameLst>
                                          <p:attrName>ppt_y</p:attrName>
                                        </p:attrNameLst>
                                      </p:cBhvr>
                                      <p:tavLst>
                                        <p:tav tm="0">
                                          <p:val>
                                            <p:strVal val="1+#ppt_h/2"/>
                                          </p:val>
                                        </p:tav>
                                        <p:tav tm="100000">
                                          <p:val>
                                            <p:strVal val="#ppt_y"/>
                                          </p:val>
                                        </p:tav>
                                      </p:tavLst>
                                    </p:anim>
                                  </p:childTnLst>
                                </p:cTn>
                              </p:par>
                              <p:par>
                                <p:cTn id="221" presetID="2" presetClass="entr" presetSubtype="4" fill="hold" grpId="0" nodeType="withEffect">
                                  <p:stCondLst>
                                    <p:cond delay="0"/>
                                  </p:stCondLst>
                                  <p:childTnLst>
                                    <p:set>
                                      <p:cBhvr>
                                        <p:cTn id="222" dur="1" fill="hold">
                                          <p:stCondLst>
                                            <p:cond delay="0"/>
                                          </p:stCondLst>
                                        </p:cTn>
                                        <p:tgtEl>
                                          <p:spTgt spid="102"/>
                                        </p:tgtEl>
                                        <p:attrNameLst>
                                          <p:attrName>style.visibility</p:attrName>
                                        </p:attrNameLst>
                                      </p:cBhvr>
                                      <p:to>
                                        <p:strVal val="visible"/>
                                      </p:to>
                                    </p:set>
                                    <p:anim calcmode="lin" valueType="num">
                                      <p:cBhvr additive="base">
                                        <p:cTn id="223" dur="500" fill="hold"/>
                                        <p:tgtEl>
                                          <p:spTgt spid="102"/>
                                        </p:tgtEl>
                                        <p:attrNameLst>
                                          <p:attrName>ppt_x</p:attrName>
                                        </p:attrNameLst>
                                      </p:cBhvr>
                                      <p:tavLst>
                                        <p:tav tm="0">
                                          <p:val>
                                            <p:strVal val="#ppt_x"/>
                                          </p:val>
                                        </p:tav>
                                        <p:tav tm="100000">
                                          <p:val>
                                            <p:strVal val="#ppt_x"/>
                                          </p:val>
                                        </p:tav>
                                      </p:tavLst>
                                    </p:anim>
                                    <p:anim calcmode="lin" valueType="num">
                                      <p:cBhvr additive="base">
                                        <p:cTn id="224" dur="500" fill="hold"/>
                                        <p:tgtEl>
                                          <p:spTgt spid="102"/>
                                        </p:tgtEl>
                                        <p:attrNameLst>
                                          <p:attrName>ppt_y</p:attrName>
                                        </p:attrNameLst>
                                      </p:cBhvr>
                                      <p:tavLst>
                                        <p:tav tm="0">
                                          <p:val>
                                            <p:strVal val="1+#ppt_h/2"/>
                                          </p:val>
                                        </p:tav>
                                        <p:tav tm="100000">
                                          <p:val>
                                            <p:strVal val="#ppt_y"/>
                                          </p:val>
                                        </p:tav>
                                      </p:tavLst>
                                    </p:anim>
                                  </p:childTnLst>
                                </p:cTn>
                              </p:par>
                              <p:par>
                                <p:cTn id="225" presetID="2" presetClass="entr" presetSubtype="4" fill="hold" grpId="0" nodeType="withEffect">
                                  <p:stCondLst>
                                    <p:cond delay="0"/>
                                  </p:stCondLst>
                                  <p:childTnLst>
                                    <p:set>
                                      <p:cBhvr>
                                        <p:cTn id="226" dur="1" fill="hold">
                                          <p:stCondLst>
                                            <p:cond delay="0"/>
                                          </p:stCondLst>
                                        </p:cTn>
                                        <p:tgtEl>
                                          <p:spTgt spid="103"/>
                                        </p:tgtEl>
                                        <p:attrNameLst>
                                          <p:attrName>style.visibility</p:attrName>
                                        </p:attrNameLst>
                                      </p:cBhvr>
                                      <p:to>
                                        <p:strVal val="visible"/>
                                      </p:to>
                                    </p:set>
                                    <p:anim calcmode="lin" valueType="num">
                                      <p:cBhvr additive="base">
                                        <p:cTn id="227" dur="500" fill="hold"/>
                                        <p:tgtEl>
                                          <p:spTgt spid="103"/>
                                        </p:tgtEl>
                                        <p:attrNameLst>
                                          <p:attrName>ppt_x</p:attrName>
                                        </p:attrNameLst>
                                      </p:cBhvr>
                                      <p:tavLst>
                                        <p:tav tm="0">
                                          <p:val>
                                            <p:strVal val="#ppt_x"/>
                                          </p:val>
                                        </p:tav>
                                        <p:tav tm="100000">
                                          <p:val>
                                            <p:strVal val="#ppt_x"/>
                                          </p:val>
                                        </p:tav>
                                      </p:tavLst>
                                    </p:anim>
                                    <p:anim calcmode="lin" valueType="num">
                                      <p:cBhvr additive="base">
                                        <p:cTn id="228" dur="500" fill="hold"/>
                                        <p:tgtEl>
                                          <p:spTgt spid="103"/>
                                        </p:tgtEl>
                                        <p:attrNameLst>
                                          <p:attrName>ppt_y</p:attrName>
                                        </p:attrNameLst>
                                      </p:cBhvr>
                                      <p:tavLst>
                                        <p:tav tm="0">
                                          <p:val>
                                            <p:strVal val="1+#ppt_h/2"/>
                                          </p:val>
                                        </p:tav>
                                        <p:tav tm="100000">
                                          <p:val>
                                            <p:strVal val="#ppt_y"/>
                                          </p:val>
                                        </p:tav>
                                      </p:tavLst>
                                    </p:anim>
                                  </p:childTnLst>
                                </p:cTn>
                              </p:par>
                              <p:par>
                                <p:cTn id="229" presetID="2" presetClass="entr" presetSubtype="4" fill="hold" nodeType="withEffect">
                                  <p:stCondLst>
                                    <p:cond delay="0"/>
                                  </p:stCondLst>
                                  <p:childTnLst>
                                    <p:set>
                                      <p:cBhvr>
                                        <p:cTn id="230" dur="1" fill="hold">
                                          <p:stCondLst>
                                            <p:cond delay="0"/>
                                          </p:stCondLst>
                                        </p:cTn>
                                        <p:tgtEl>
                                          <p:spTgt spid="104"/>
                                        </p:tgtEl>
                                        <p:attrNameLst>
                                          <p:attrName>style.visibility</p:attrName>
                                        </p:attrNameLst>
                                      </p:cBhvr>
                                      <p:to>
                                        <p:strVal val="visible"/>
                                      </p:to>
                                    </p:set>
                                    <p:anim calcmode="lin" valueType="num">
                                      <p:cBhvr additive="base">
                                        <p:cTn id="231" dur="500" fill="hold"/>
                                        <p:tgtEl>
                                          <p:spTgt spid="104"/>
                                        </p:tgtEl>
                                        <p:attrNameLst>
                                          <p:attrName>ppt_x</p:attrName>
                                        </p:attrNameLst>
                                      </p:cBhvr>
                                      <p:tavLst>
                                        <p:tav tm="0">
                                          <p:val>
                                            <p:strVal val="#ppt_x"/>
                                          </p:val>
                                        </p:tav>
                                        <p:tav tm="100000">
                                          <p:val>
                                            <p:strVal val="#ppt_x"/>
                                          </p:val>
                                        </p:tav>
                                      </p:tavLst>
                                    </p:anim>
                                    <p:anim calcmode="lin" valueType="num">
                                      <p:cBhvr additive="base">
                                        <p:cTn id="232" dur="500" fill="hold"/>
                                        <p:tgtEl>
                                          <p:spTgt spid="104"/>
                                        </p:tgtEl>
                                        <p:attrNameLst>
                                          <p:attrName>ppt_y</p:attrName>
                                        </p:attrNameLst>
                                      </p:cBhvr>
                                      <p:tavLst>
                                        <p:tav tm="0">
                                          <p:val>
                                            <p:strVal val="1+#ppt_h/2"/>
                                          </p:val>
                                        </p:tav>
                                        <p:tav tm="100000">
                                          <p:val>
                                            <p:strVal val="#ppt_y"/>
                                          </p:val>
                                        </p:tav>
                                      </p:tavLst>
                                    </p:anim>
                                  </p:childTnLst>
                                </p:cTn>
                              </p:par>
                            </p:childTnLst>
                          </p:cTn>
                        </p:par>
                      </p:childTnLst>
                    </p:cTn>
                  </p:par>
                  <p:par>
                    <p:cTn id="233" fill="hold">
                      <p:stCondLst>
                        <p:cond delay="indefinite"/>
                      </p:stCondLst>
                      <p:childTnLst>
                        <p:par>
                          <p:cTn id="234" fill="hold">
                            <p:stCondLst>
                              <p:cond delay="0"/>
                            </p:stCondLst>
                            <p:childTnLst>
                              <p:par>
                                <p:cTn id="235" presetID="10" presetClass="entr" presetSubtype="0" fill="hold" grpId="0" nodeType="clickEffect">
                                  <p:stCondLst>
                                    <p:cond delay="0"/>
                                  </p:stCondLst>
                                  <p:childTnLst>
                                    <p:set>
                                      <p:cBhvr>
                                        <p:cTn id="236" dur="1" fill="hold">
                                          <p:stCondLst>
                                            <p:cond delay="0"/>
                                          </p:stCondLst>
                                        </p:cTn>
                                        <p:tgtEl>
                                          <p:spTgt spid="105"/>
                                        </p:tgtEl>
                                        <p:attrNameLst>
                                          <p:attrName>style.visibility</p:attrName>
                                        </p:attrNameLst>
                                      </p:cBhvr>
                                      <p:to>
                                        <p:strVal val="visible"/>
                                      </p:to>
                                    </p:set>
                                    <p:animEffect transition="in" filter="fade">
                                      <p:cBhvr>
                                        <p:cTn id="237" dur="500"/>
                                        <p:tgtEl>
                                          <p:spTgt spid="105"/>
                                        </p:tgtEl>
                                      </p:cBhvr>
                                    </p:animEffect>
                                  </p:childTnLst>
                                </p:cTn>
                              </p:par>
                              <p:par>
                                <p:cTn id="238" presetID="10" presetClass="entr" presetSubtype="0" fill="hold" grpId="0" nodeType="withEffect">
                                  <p:stCondLst>
                                    <p:cond delay="0"/>
                                  </p:stCondLst>
                                  <p:childTnLst>
                                    <p:set>
                                      <p:cBhvr>
                                        <p:cTn id="239" dur="1" fill="hold">
                                          <p:stCondLst>
                                            <p:cond delay="0"/>
                                          </p:stCondLst>
                                        </p:cTn>
                                        <p:tgtEl>
                                          <p:spTgt spid="111"/>
                                        </p:tgtEl>
                                        <p:attrNameLst>
                                          <p:attrName>style.visibility</p:attrName>
                                        </p:attrNameLst>
                                      </p:cBhvr>
                                      <p:to>
                                        <p:strVal val="visible"/>
                                      </p:to>
                                    </p:set>
                                    <p:animEffect transition="in" filter="fade">
                                      <p:cBhvr>
                                        <p:cTn id="240" dur="500"/>
                                        <p:tgtEl>
                                          <p:spTgt spid="111"/>
                                        </p:tgtEl>
                                      </p:cBhvr>
                                    </p:animEffect>
                                  </p:childTnLst>
                                </p:cTn>
                              </p:par>
                            </p:childTnLst>
                          </p:cTn>
                        </p:par>
                      </p:childTnLst>
                    </p:cTn>
                  </p:par>
                  <p:par>
                    <p:cTn id="241" fill="hold">
                      <p:stCondLst>
                        <p:cond delay="indefinite"/>
                      </p:stCondLst>
                      <p:childTnLst>
                        <p:par>
                          <p:cTn id="242" fill="hold">
                            <p:stCondLst>
                              <p:cond delay="0"/>
                            </p:stCondLst>
                            <p:childTnLst>
                              <p:par>
                                <p:cTn id="243" presetID="2" presetClass="entr" presetSubtype="4" fill="hold" grpId="0" nodeType="clickEffect">
                                  <p:stCondLst>
                                    <p:cond delay="0"/>
                                  </p:stCondLst>
                                  <p:childTnLst>
                                    <p:set>
                                      <p:cBhvr>
                                        <p:cTn id="244" dur="1" fill="hold">
                                          <p:stCondLst>
                                            <p:cond delay="0"/>
                                          </p:stCondLst>
                                        </p:cTn>
                                        <p:tgtEl>
                                          <p:spTgt spid="88"/>
                                        </p:tgtEl>
                                        <p:attrNameLst>
                                          <p:attrName>style.visibility</p:attrName>
                                        </p:attrNameLst>
                                      </p:cBhvr>
                                      <p:to>
                                        <p:strVal val="visible"/>
                                      </p:to>
                                    </p:set>
                                    <p:anim calcmode="lin" valueType="num">
                                      <p:cBhvr additive="base">
                                        <p:cTn id="245" dur="500" fill="hold"/>
                                        <p:tgtEl>
                                          <p:spTgt spid="88"/>
                                        </p:tgtEl>
                                        <p:attrNameLst>
                                          <p:attrName>ppt_x</p:attrName>
                                        </p:attrNameLst>
                                      </p:cBhvr>
                                      <p:tavLst>
                                        <p:tav tm="0">
                                          <p:val>
                                            <p:strVal val="#ppt_x"/>
                                          </p:val>
                                        </p:tav>
                                        <p:tav tm="100000">
                                          <p:val>
                                            <p:strVal val="#ppt_x"/>
                                          </p:val>
                                        </p:tav>
                                      </p:tavLst>
                                    </p:anim>
                                    <p:anim calcmode="lin" valueType="num">
                                      <p:cBhvr additive="base">
                                        <p:cTn id="246" dur="500" fill="hold"/>
                                        <p:tgtEl>
                                          <p:spTgt spid="88"/>
                                        </p:tgtEl>
                                        <p:attrNameLst>
                                          <p:attrName>ppt_y</p:attrName>
                                        </p:attrNameLst>
                                      </p:cBhvr>
                                      <p:tavLst>
                                        <p:tav tm="0">
                                          <p:val>
                                            <p:strVal val="1+#ppt_h/2"/>
                                          </p:val>
                                        </p:tav>
                                        <p:tav tm="100000">
                                          <p:val>
                                            <p:strVal val="#ppt_y"/>
                                          </p:val>
                                        </p:tav>
                                      </p:tavLst>
                                    </p:anim>
                                  </p:childTnLst>
                                </p:cTn>
                              </p:par>
                              <p:par>
                                <p:cTn id="247" presetID="2" presetClass="entr" presetSubtype="4" fill="hold" grpId="0" nodeType="withEffect">
                                  <p:stCondLst>
                                    <p:cond delay="0"/>
                                  </p:stCondLst>
                                  <p:childTnLst>
                                    <p:set>
                                      <p:cBhvr>
                                        <p:cTn id="248" dur="1" fill="hold">
                                          <p:stCondLst>
                                            <p:cond delay="0"/>
                                          </p:stCondLst>
                                        </p:cTn>
                                        <p:tgtEl>
                                          <p:spTgt spid="89"/>
                                        </p:tgtEl>
                                        <p:attrNameLst>
                                          <p:attrName>style.visibility</p:attrName>
                                        </p:attrNameLst>
                                      </p:cBhvr>
                                      <p:to>
                                        <p:strVal val="visible"/>
                                      </p:to>
                                    </p:set>
                                    <p:anim calcmode="lin" valueType="num">
                                      <p:cBhvr additive="base">
                                        <p:cTn id="249" dur="500" fill="hold"/>
                                        <p:tgtEl>
                                          <p:spTgt spid="89"/>
                                        </p:tgtEl>
                                        <p:attrNameLst>
                                          <p:attrName>ppt_x</p:attrName>
                                        </p:attrNameLst>
                                      </p:cBhvr>
                                      <p:tavLst>
                                        <p:tav tm="0">
                                          <p:val>
                                            <p:strVal val="#ppt_x"/>
                                          </p:val>
                                        </p:tav>
                                        <p:tav tm="100000">
                                          <p:val>
                                            <p:strVal val="#ppt_x"/>
                                          </p:val>
                                        </p:tav>
                                      </p:tavLst>
                                    </p:anim>
                                    <p:anim calcmode="lin" valueType="num">
                                      <p:cBhvr additive="base">
                                        <p:cTn id="250" dur="500" fill="hold"/>
                                        <p:tgtEl>
                                          <p:spTgt spid="89"/>
                                        </p:tgtEl>
                                        <p:attrNameLst>
                                          <p:attrName>ppt_y</p:attrName>
                                        </p:attrNameLst>
                                      </p:cBhvr>
                                      <p:tavLst>
                                        <p:tav tm="0">
                                          <p:val>
                                            <p:strVal val="1+#ppt_h/2"/>
                                          </p:val>
                                        </p:tav>
                                        <p:tav tm="100000">
                                          <p:val>
                                            <p:strVal val="#ppt_y"/>
                                          </p:val>
                                        </p:tav>
                                      </p:tavLst>
                                    </p:anim>
                                  </p:childTnLst>
                                </p:cTn>
                              </p:par>
                              <p:par>
                                <p:cTn id="251" presetID="2" presetClass="entr" presetSubtype="4" fill="hold" nodeType="withEffect">
                                  <p:stCondLst>
                                    <p:cond delay="0"/>
                                  </p:stCondLst>
                                  <p:childTnLst>
                                    <p:set>
                                      <p:cBhvr>
                                        <p:cTn id="252" dur="1" fill="hold">
                                          <p:stCondLst>
                                            <p:cond delay="0"/>
                                          </p:stCondLst>
                                        </p:cTn>
                                        <p:tgtEl>
                                          <p:spTgt spid="90"/>
                                        </p:tgtEl>
                                        <p:attrNameLst>
                                          <p:attrName>style.visibility</p:attrName>
                                        </p:attrNameLst>
                                      </p:cBhvr>
                                      <p:to>
                                        <p:strVal val="visible"/>
                                      </p:to>
                                    </p:set>
                                    <p:anim calcmode="lin" valueType="num">
                                      <p:cBhvr additive="base">
                                        <p:cTn id="253" dur="500" fill="hold"/>
                                        <p:tgtEl>
                                          <p:spTgt spid="90"/>
                                        </p:tgtEl>
                                        <p:attrNameLst>
                                          <p:attrName>ppt_x</p:attrName>
                                        </p:attrNameLst>
                                      </p:cBhvr>
                                      <p:tavLst>
                                        <p:tav tm="0">
                                          <p:val>
                                            <p:strVal val="#ppt_x"/>
                                          </p:val>
                                        </p:tav>
                                        <p:tav tm="100000">
                                          <p:val>
                                            <p:strVal val="#ppt_x"/>
                                          </p:val>
                                        </p:tav>
                                      </p:tavLst>
                                    </p:anim>
                                    <p:anim calcmode="lin" valueType="num">
                                      <p:cBhvr additive="base">
                                        <p:cTn id="254" dur="500" fill="hold"/>
                                        <p:tgtEl>
                                          <p:spTgt spid="90"/>
                                        </p:tgtEl>
                                        <p:attrNameLst>
                                          <p:attrName>ppt_y</p:attrName>
                                        </p:attrNameLst>
                                      </p:cBhvr>
                                      <p:tavLst>
                                        <p:tav tm="0">
                                          <p:val>
                                            <p:strVal val="1+#ppt_h/2"/>
                                          </p:val>
                                        </p:tav>
                                        <p:tav tm="100000">
                                          <p:val>
                                            <p:strVal val="#ppt_y"/>
                                          </p:val>
                                        </p:tav>
                                      </p:tavLst>
                                    </p:anim>
                                  </p:childTnLst>
                                </p:cTn>
                              </p:par>
                              <p:par>
                                <p:cTn id="255" presetID="2" presetClass="entr" presetSubtype="4" fill="hold" grpId="0" nodeType="withEffect">
                                  <p:stCondLst>
                                    <p:cond delay="0"/>
                                  </p:stCondLst>
                                  <p:childTnLst>
                                    <p:set>
                                      <p:cBhvr>
                                        <p:cTn id="256" dur="1" fill="hold">
                                          <p:stCondLst>
                                            <p:cond delay="0"/>
                                          </p:stCondLst>
                                        </p:cTn>
                                        <p:tgtEl>
                                          <p:spTgt spid="97"/>
                                        </p:tgtEl>
                                        <p:attrNameLst>
                                          <p:attrName>style.visibility</p:attrName>
                                        </p:attrNameLst>
                                      </p:cBhvr>
                                      <p:to>
                                        <p:strVal val="visible"/>
                                      </p:to>
                                    </p:set>
                                    <p:anim calcmode="lin" valueType="num">
                                      <p:cBhvr additive="base">
                                        <p:cTn id="257" dur="500" fill="hold"/>
                                        <p:tgtEl>
                                          <p:spTgt spid="97"/>
                                        </p:tgtEl>
                                        <p:attrNameLst>
                                          <p:attrName>ppt_x</p:attrName>
                                        </p:attrNameLst>
                                      </p:cBhvr>
                                      <p:tavLst>
                                        <p:tav tm="0">
                                          <p:val>
                                            <p:strVal val="#ppt_x"/>
                                          </p:val>
                                        </p:tav>
                                        <p:tav tm="100000">
                                          <p:val>
                                            <p:strVal val="#ppt_x"/>
                                          </p:val>
                                        </p:tav>
                                      </p:tavLst>
                                    </p:anim>
                                    <p:anim calcmode="lin" valueType="num">
                                      <p:cBhvr additive="base">
                                        <p:cTn id="258" dur="500" fill="hold"/>
                                        <p:tgtEl>
                                          <p:spTgt spid="97"/>
                                        </p:tgtEl>
                                        <p:attrNameLst>
                                          <p:attrName>ppt_y</p:attrName>
                                        </p:attrNameLst>
                                      </p:cBhvr>
                                      <p:tavLst>
                                        <p:tav tm="0">
                                          <p:val>
                                            <p:strVal val="1+#ppt_h/2"/>
                                          </p:val>
                                        </p:tav>
                                        <p:tav tm="100000">
                                          <p:val>
                                            <p:strVal val="#ppt_y"/>
                                          </p:val>
                                        </p:tav>
                                      </p:tavLst>
                                    </p:anim>
                                  </p:childTnLst>
                                </p:cTn>
                              </p:par>
                              <p:par>
                                <p:cTn id="259" presetID="2" presetClass="entr" presetSubtype="4" fill="hold" grpId="0" nodeType="withEffect">
                                  <p:stCondLst>
                                    <p:cond delay="0"/>
                                  </p:stCondLst>
                                  <p:childTnLst>
                                    <p:set>
                                      <p:cBhvr>
                                        <p:cTn id="260" dur="1" fill="hold">
                                          <p:stCondLst>
                                            <p:cond delay="0"/>
                                          </p:stCondLst>
                                        </p:cTn>
                                        <p:tgtEl>
                                          <p:spTgt spid="99"/>
                                        </p:tgtEl>
                                        <p:attrNameLst>
                                          <p:attrName>style.visibility</p:attrName>
                                        </p:attrNameLst>
                                      </p:cBhvr>
                                      <p:to>
                                        <p:strVal val="visible"/>
                                      </p:to>
                                    </p:set>
                                    <p:anim calcmode="lin" valueType="num">
                                      <p:cBhvr additive="base">
                                        <p:cTn id="261" dur="500" fill="hold"/>
                                        <p:tgtEl>
                                          <p:spTgt spid="99"/>
                                        </p:tgtEl>
                                        <p:attrNameLst>
                                          <p:attrName>ppt_x</p:attrName>
                                        </p:attrNameLst>
                                      </p:cBhvr>
                                      <p:tavLst>
                                        <p:tav tm="0">
                                          <p:val>
                                            <p:strVal val="#ppt_x"/>
                                          </p:val>
                                        </p:tav>
                                        <p:tav tm="100000">
                                          <p:val>
                                            <p:strVal val="#ppt_x"/>
                                          </p:val>
                                        </p:tav>
                                      </p:tavLst>
                                    </p:anim>
                                    <p:anim calcmode="lin" valueType="num">
                                      <p:cBhvr additive="base">
                                        <p:cTn id="262" dur="500" fill="hold"/>
                                        <p:tgtEl>
                                          <p:spTgt spid="99"/>
                                        </p:tgtEl>
                                        <p:attrNameLst>
                                          <p:attrName>ppt_y</p:attrName>
                                        </p:attrNameLst>
                                      </p:cBhvr>
                                      <p:tavLst>
                                        <p:tav tm="0">
                                          <p:val>
                                            <p:strVal val="1+#ppt_h/2"/>
                                          </p:val>
                                        </p:tav>
                                        <p:tav tm="100000">
                                          <p:val>
                                            <p:strVal val="#ppt_y"/>
                                          </p:val>
                                        </p:tav>
                                      </p:tavLst>
                                    </p:anim>
                                  </p:childTnLst>
                                </p:cTn>
                              </p:par>
                            </p:childTnLst>
                          </p:cTn>
                        </p:par>
                      </p:childTnLst>
                    </p:cTn>
                  </p:par>
                  <p:par>
                    <p:cTn id="263" fill="hold">
                      <p:stCondLst>
                        <p:cond delay="indefinite"/>
                      </p:stCondLst>
                      <p:childTnLst>
                        <p:par>
                          <p:cTn id="264" fill="hold">
                            <p:stCondLst>
                              <p:cond delay="0"/>
                            </p:stCondLst>
                            <p:childTnLst>
                              <p:par>
                                <p:cTn id="265" presetID="10" presetClass="entr" presetSubtype="0" fill="hold" grpId="0" nodeType="clickEffect">
                                  <p:stCondLst>
                                    <p:cond delay="0"/>
                                  </p:stCondLst>
                                  <p:childTnLst>
                                    <p:set>
                                      <p:cBhvr>
                                        <p:cTn id="266" dur="1" fill="hold">
                                          <p:stCondLst>
                                            <p:cond delay="0"/>
                                          </p:stCondLst>
                                        </p:cTn>
                                        <p:tgtEl>
                                          <p:spTgt spid="92"/>
                                        </p:tgtEl>
                                        <p:attrNameLst>
                                          <p:attrName>style.visibility</p:attrName>
                                        </p:attrNameLst>
                                      </p:cBhvr>
                                      <p:to>
                                        <p:strVal val="visible"/>
                                      </p:to>
                                    </p:set>
                                    <p:animEffect transition="in" filter="fade">
                                      <p:cBhvr>
                                        <p:cTn id="267" dur="500"/>
                                        <p:tgtEl>
                                          <p:spTgt spid="92"/>
                                        </p:tgtEl>
                                      </p:cBhvr>
                                    </p:animEffect>
                                  </p:childTnLst>
                                </p:cTn>
                              </p:par>
                              <p:par>
                                <p:cTn id="268" presetID="10" presetClass="entr" presetSubtype="0" fill="hold" grpId="0" nodeType="withEffect">
                                  <p:stCondLst>
                                    <p:cond delay="0"/>
                                  </p:stCondLst>
                                  <p:childTnLst>
                                    <p:set>
                                      <p:cBhvr>
                                        <p:cTn id="269" dur="1" fill="hold">
                                          <p:stCondLst>
                                            <p:cond delay="0"/>
                                          </p:stCondLst>
                                        </p:cTn>
                                        <p:tgtEl>
                                          <p:spTgt spid="112"/>
                                        </p:tgtEl>
                                        <p:attrNameLst>
                                          <p:attrName>style.visibility</p:attrName>
                                        </p:attrNameLst>
                                      </p:cBhvr>
                                      <p:to>
                                        <p:strVal val="visible"/>
                                      </p:to>
                                    </p:set>
                                    <p:animEffect transition="in" filter="fade">
                                      <p:cBhvr>
                                        <p:cTn id="270"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P spid="7" grpId="0" build="p"/>
      <p:bldP spid="8" grpId="0" build="p"/>
      <p:bldP spid="9" grpId="0" build="p"/>
      <p:bldP spid="10" grpId="0" build="p"/>
      <p:bldP spid="2" grpId="0"/>
      <p:bldP spid="12" grpId="0" animBg="1"/>
      <p:bldP spid="13" grpId="0" animBg="1"/>
      <p:bldP spid="16" grpId="0" animBg="1"/>
      <p:bldP spid="17" grpId="0" animBg="1"/>
      <p:bldP spid="18" grpId="0"/>
      <p:bldP spid="19" grpId="0" animBg="1"/>
      <p:bldP spid="20" grpId="0" animBg="1"/>
      <p:bldP spid="21" grpId="0" animBg="1"/>
      <p:bldP spid="22" grpId="0" animBg="1"/>
      <p:bldP spid="23" grpId="0" animBg="1"/>
      <p:bldP spid="24" grpId="0"/>
      <p:bldP spid="25" grpId="0"/>
      <p:bldP spid="26" grpId="0" animBg="1"/>
      <p:bldP spid="30" grpId="0" animBg="1"/>
      <p:bldP spid="45" grpId="0" animBg="1"/>
      <p:bldP spid="46" grpId="0" animBg="1"/>
      <p:bldP spid="47" grpId="0" animBg="1"/>
      <p:bldP spid="49" grpId="0" animBg="1"/>
      <p:bldP spid="55" grpId="0" animBg="1"/>
      <p:bldP spid="56" grpId="0" animBg="1"/>
      <p:bldP spid="59" grpId="0" animBg="1"/>
      <p:bldP spid="60" grpId="0" animBg="1"/>
      <p:bldP spid="61" grpId="0" animBg="1"/>
      <p:bldP spid="62" grpId="0" animBg="1"/>
      <p:bldP spid="68" grpId="0"/>
      <p:bldP spid="69" grpId="0"/>
      <p:bldP spid="3" grpId="0" animBg="1"/>
      <p:bldP spid="88" grpId="0" animBg="1"/>
      <p:bldP spid="89" grpId="0" animBg="1"/>
      <p:bldP spid="92" grpId="0" animBg="1"/>
      <p:bldP spid="97" grpId="0"/>
      <p:bldP spid="99" grpId="0" animBg="1"/>
      <p:bldP spid="100" grpId="0" animBg="1"/>
      <p:bldP spid="101" grpId="0" animBg="1"/>
      <p:bldP spid="102" grpId="0"/>
      <p:bldP spid="103" grpId="0" animBg="1"/>
      <p:bldP spid="105" grpId="0" animBg="1"/>
      <p:bldP spid="106" grpId="0" animBg="1"/>
      <p:bldP spid="107" grpId="0" animBg="1"/>
      <p:bldP spid="108" grpId="0" animBg="1"/>
      <p:bldP spid="109" grpId="0" animBg="1"/>
      <p:bldP spid="111" grpId="0" animBg="1"/>
      <p:bldP spid="112" grpId="0" animBg="1"/>
      <p:bldP spid="123" grpId="0" animBg="1"/>
      <p:bldP spid="124" grpId="0" animBg="1"/>
      <p:bldP spid="125" grpId="0" animBg="1"/>
      <p:bldP spid="127" grpId="0" animBg="1"/>
      <p:bldP spid="128" grpId="0" animBg="1"/>
      <p:bldP spid="129" grpId="0" animBg="1"/>
      <p:bldP spid="131" grpId="0" animBg="1"/>
      <p:bldP spid="132" grpId="0" animBg="1"/>
      <p:bldP spid="13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0175E658-DC67-41CA-B221-C38D02AA98B3}"/>
              </a:ext>
            </a:extLst>
          </p:cNvPr>
          <p:cNvSpPr>
            <a:spLocks noGrp="1"/>
          </p:cNvSpPr>
          <p:nvPr>
            <p:ph type="body" sz="quarter" idx="10"/>
          </p:nvPr>
        </p:nvSpPr>
        <p:spPr>
          <a:xfrm>
            <a:off x="227349" y="2205319"/>
            <a:ext cx="5400000" cy="4076234"/>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10" name="Text Placeholder 9">
            <a:extLst>
              <a:ext uri="{FF2B5EF4-FFF2-40B4-BE49-F238E27FC236}">
                <a16:creationId xmlns:a16="http://schemas.microsoft.com/office/drawing/2014/main" id="{7F8FAA62-544C-4700-B300-F8518042C8ED}"/>
              </a:ext>
            </a:extLst>
          </p:cNvPr>
          <p:cNvSpPr>
            <a:spLocks noGrp="1"/>
          </p:cNvSpPr>
          <p:nvPr>
            <p:ph type="body" sz="quarter" idx="12"/>
          </p:nvPr>
        </p:nvSpPr>
        <p:spPr/>
        <p:txBody>
          <a:bodyPr/>
          <a:lstStyle/>
          <a:p>
            <a:r>
              <a:rPr lang="en-US" dirty="0"/>
              <a:t>The Solution At a Glance</a:t>
            </a:r>
          </a:p>
        </p:txBody>
      </p:sp>
      <p:sp>
        <p:nvSpPr>
          <p:cNvPr id="11" name="Text Placeholder 10">
            <a:extLst>
              <a:ext uri="{FF2B5EF4-FFF2-40B4-BE49-F238E27FC236}">
                <a16:creationId xmlns:a16="http://schemas.microsoft.com/office/drawing/2014/main" id="{6E947E50-8B88-45D1-95D9-684222F73B8E}"/>
              </a:ext>
            </a:extLst>
          </p:cNvPr>
          <p:cNvSpPr>
            <a:spLocks noGrp="1"/>
          </p:cNvSpPr>
          <p:nvPr>
            <p:ph type="body" sz="quarter" idx="13"/>
          </p:nvPr>
        </p:nvSpPr>
        <p:spPr/>
        <p:txBody>
          <a:bodyPr/>
          <a:lstStyle/>
          <a:p>
            <a:r>
              <a:rPr lang="en-US" dirty="0"/>
              <a:t>Technology and Architecture in Action</a:t>
            </a:r>
          </a:p>
        </p:txBody>
      </p:sp>
      <p:sp>
        <p:nvSpPr>
          <p:cNvPr id="2" name="Title 1">
            <a:extLst>
              <a:ext uri="{FF2B5EF4-FFF2-40B4-BE49-F238E27FC236}">
                <a16:creationId xmlns:a16="http://schemas.microsoft.com/office/drawing/2014/main" id="{3FDF2A73-F790-4D5F-A478-AF5A3D661CC7}"/>
              </a:ext>
            </a:extLst>
          </p:cNvPr>
          <p:cNvSpPr>
            <a:spLocks noGrp="1"/>
          </p:cNvSpPr>
          <p:nvPr>
            <p:ph type="title"/>
          </p:nvPr>
        </p:nvSpPr>
        <p:spPr/>
        <p:txBody>
          <a:bodyPr/>
          <a:lstStyle/>
          <a:p>
            <a:r>
              <a:rPr lang="en-US" dirty="0"/>
              <a:t>A Practical Example: Promotion Decision Engine</a:t>
            </a:r>
          </a:p>
        </p:txBody>
      </p:sp>
      <p:sp>
        <p:nvSpPr>
          <p:cNvPr id="12" name="Text Placeholder 11">
            <a:extLst>
              <a:ext uri="{FF2B5EF4-FFF2-40B4-BE49-F238E27FC236}">
                <a16:creationId xmlns:a16="http://schemas.microsoft.com/office/drawing/2014/main" id="{86AD85CB-3439-4F4E-90BE-A012D1BA298D}"/>
              </a:ext>
            </a:extLst>
          </p:cNvPr>
          <p:cNvSpPr>
            <a:spLocks noGrp="1"/>
          </p:cNvSpPr>
          <p:nvPr>
            <p:ph type="body" sz="quarter" idx="14"/>
          </p:nvPr>
        </p:nvSpPr>
        <p:spPr/>
        <p:txBody>
          <a:bodyPr/>
          <a:lstStyle/>
          <a:p>
            <a:r>
              <a:rPr lang="en-US" dirty="0"/>
              <a:t>Microservices</a:t>
            </a:r>
          </a:p>
          <a:p>
            <a:pPr lvl="1"/>
            <a:r>
              <a:rPr lang="en-US" dirty="0"/>
              <a:t>Support the messaging layer for both direct (real-time) and event based requests</a:t>
            </a:r>
          </a:p>
          <a:p>
            <a:pPr lvl="1"/>
            <a:r>
              <a:rPr lang="en-US" dirty="0"/>
              <a:t>Support the action layer for processing and actioning requests</a:t>
            </a:r>
          </a:p>
          <a:p>
            <a:pPr lvl="1"/>
            <a:endParaRPr lang="en-US" dirty="0"/>
          </a:p>
          <a:p>
            <a:r>
              <a:rPr lang="en-US" dirty="0" err="1"/>
              <a:t>Eventing</a:t>
            </a:r>
            <a:endParaRPr lang="en-US" dirty="0"/>
          </a:p>
          <a:p>
            <a:pPr lvl="1"/>
            <a:r>
              <a:rPr lang="en-US" dirty="0"/>
              <a:t>Supports more than 40 event types from common user events</a:t>
            </a:r>
          </a:p>
          <a:p>
            <a:pPr lvl="1"/>
            <a:r>
              <a:rPr lang="en-US" dirty="0"/>
              <a:t>Support actioning with Systems of Record (</a:t>
            </a:r>
            <a:r>
              <a:rPr lang="en-US" dirty="0" err="1"/>
              <a:t>SoR</a:t>
            </a:r>
            <a:r>
              <a:rPr lang="en-US" dirty="0"/>
              <a:t>)</a:t>
            </a:r>
          </a:p>
          <a:p>
            <a:endParaRPr lang="en-US" dirty="0"/>
          </a:p>
          <a:p>
            <a:r>
              <a:rPr lang="en-US" dirty="0"/>
              <a:t>Eventual Consistency</a:t>
            </a:r>
          </a:p>
          <a:p>
            <a:pPr lvl="1"/>
            <a:r>
              <a:rPr lang="en-US" dirty="0"/>
              <a:t>Consumer notified of offer/confirmation immediately</a:t>
            </a:r>
          </a:p>
          <a:p>
            <a:pPr lvl="1"/>
            <a:r>
              <a:rPr lang="en-US" dirty="0" err="1"/>
              <a:t>SoRs</a:t>
            </a:r>
            <a:r>
              <a:rPr lang="en-US" dirty="0"/>
              <a:t> updated in best effort</a:t>
            </a:r>
          </a:p>
        </p:txBody>
      </p:sp>
      <p:sp>
        <p:nvSpPr>
          <p:cNvPr id="20" name="Rectangle: Rounded Corners 19">
            <a:extLst>
              <a:ext uri="{FF2B5EF4-FFF2-40B4-BE49-F238E27FC236}">
                <a16:creationId xmlns:a16="http://schemas.microsoft.com/office/drawing/2014/main" id="{3190CED5-A5ED-4161-B897-3F8D0C5BE21D}"/>
              </a:ext>
            </a:extLst>
          </p:cNvPr>
          <p:cNvSpPr/>
          <p:nvPr/>
        </p:nvSpPr>
        <p:spPr>
          <a:xfrm>
            <a:off x="265176" y="2987040"/>
            <a:ext cx="3392424" cy="1200146"/>
          </a:xfrm>
          <a:prstGeom prst="roundRect">
            <a:avLst/>
          </a:prstGeom>
        </p:spPr>
        <p:style>
          <a:lnRef idx="2">
            <a:schemeClr val="accent2"/>
          </a:lnRef>
          <a:fillRef idx="1">
            <a:schemeClr val="lt1"/>
          </a:fillRef>
          <a:effectRef idx="0">
            <a:schemeClr val="accent2"/>
          </a:effectRef>
          <a:fontRef idx="minor">
            <a:schemeClr val="dk1"/>
          </a:fontRef>
        </p:style>
        <p:txBody>
          <a:bodyPr lIns="0" tIns="0" rIns="0" bIns="0" rtlCol="0" anchor="t"/>
          <a:lstStyle/>
          <a:p>
            <a:pPr algn="r"/>
            <a:r>
              <a:rPr lang="en-US" sz="800" dirty="0"/>
              <a:t>Promotion Decision Engine</a:t>
            </a:r>
          </a:p>
        </p:txBody>
      </p:sp>
      <p:grpSp>
        <p:nvGrpSpPr>
          <p:cNvPr id="30" name="Group 29">
            <a:extLst>
              <a:ext uri="{FF2B5EF4-FFF2-40B4-BE49-F238E27FC236}">
                <a16:creationId xmlns:a16="http://schemas.microsoft.com/office/drawing/2014/main" id="{2A7D7F25-0FEF-49FB-83EA-6EC2BEE5BA0B}"/>
              </a:ext>
            </a:extLst>
          </p:cNvPr>
          <p:cNvGrpSpPr/>
          <p:nvPr/>
        </p:nvGrpSpPr>
        <p:grpSpPr>
          <a:xfrm>
            <a:off x="428965" y="3076125"/>
            <a:ext cx="925805" cy="581475"/>
            <a:chOff x="4876816" y="4973571"/>
            <a:chExt cx="925805" cy="581475"/>
          </a:xfrm>
        </p:grpSpPr>
        <p:sp>
          <p:nvSpPr>
            <p:cNvPr id="21" name="Hexagon 20">
              <a:extLst>
                <a:ext uri="{FF2B5EF4-FFF2-40B4-BE49-F238E27FC236}">
                  <a16:creationId xmlns:a16="http://schemas.microsoft.com/office/drawing/2014/main" id="{3ABD08C6-562E-4AB7-833F-B120C9C87338}"/>
                </a:ext>
              </a:extLst>
            </p:cNvPr>
            <p:cNvSpPr>
              <a:spLocks noChangeAspect="1"/>
            </p:cNvSpPr>
            <p:nvPr/>
          </p:nvSpPr>
          <p:spPr>
            <a:xfrm>
              <a:off x="4876816" y="5181631"/>
              <a:ext cx="189281" cy="168250"/>
            </a:xfrm>
            <a:prstGeom prst="hexagon">
              <a:avLst>
                <a:gd name="adj" fmla="val 30000"/>
                <a:gd name="vf" fmla="val 11547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3" name="Hexagon 22">
              <a:extLst>
                <a:ext uri="{FF2B5EF4-FFF2-40B4-BE49-F238E27FC236}">
                  <a16:creationId xmlns:a16="http://schemas.microsoft.com/office/drawing/2014/main" id="{531901E6-8B8B-412D-A3EC-331F5E385E7E}"/>
                </a:ext>
              </a:extLst>
            </p:cNvPr>
            <p:cNvSpPr>
              <a:spLocks noChangeAspect="1"/>
            </p:cNvSpPr>
            <p:nvPr/>
          </p:nvSpPr>
          <p:spPr>
            <a:xfrm>
              <a:off x="5060947" y="5076409"/>
              <a:ext cx="189281" cy="168250"/>
            </a:xfrm>
            <a:prstGeom prst="hexagon">
              <a:avLst>
                <a:gd name="adj" fmla="val 30000"/>
                <a:gd name="vf" fmla="val 11547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4" name="Hexagon 23">
              <a:extLst>
                <a:ext uri="{FF2B5EF4-FFF2-40B4-BE49-F238E27FC236}">
                  <a16:creationId xmlns:a16="http://schemas.microsoft.com/office/drawing/2014/main" id="{CB4EBD1B-0ED0-4186-B4ED-742424534A38}"/>
                </a:ext>
              </a:extLst>
            </p:cNvPr>
            <p:cNvSpPr>
              <a:spLocks noChangeAspect="1"/>
            </p:cNvSpPr>
            <p:nvPr/>
          </p:nvSpPr>
          <p:spPr>
            <a:xfrm>
              <a:off x="5060947" y="5286853"/>
              <a:ext cx="189281" cy="168250"/>
            </a:xfrm>
            <a:prstGeom prst="hexagon">
              <a:avLst>
                <a:gd name="adj" fmla="val 30000"/>
                <a:gd name="vf" fmla="val 11547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5" name="Hexagon 24">
              <a:extLst>
                <a:ext uri="{FF2B5EF4-FFF2-40B4-BE49-F238E27FC236}">
                  <a16:creationId xmlns:a16="http://schemas.microsoft.com/office/drawing/2014/main" id="{124424FA-B842-421C-8D18-DA96ECF847E7}"/>
                </a:ext>
              </a:extLst>
            </p:cNvPr>
            <p:cNvSpPr>
              <a:spLocks noChangeAspect="1"/>
            </p:cNvSpPr>
            <p:nvPr/>
          </p:nvSpPr>
          <p:spPr>
            <a:xfrm>
              <a:off x="5245078" y="5181631"/>
              <a:ext cx="189281" cy="168250"/>
            </a:xfrm>
            <a:prstGeom prst="hexagon">
              <a:avLst>
                <a:gd name="adj" fmla="val 30000"/>
                <a:gd name="vf" fmla="val 11547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26" name="Hexagon 25">
              <a:extLst>
                <a:ext uri="{FF2B5EF4-FFF2-40B4-BE49-F238E27FC236}">
                  <a16:creationId xmlns:a16="http://schemas.microsoft.com/office/drawing/2014/main" id="{B3349F61-99CB-4E28-A2A3-8CBF28058461}"/>
                </a:ext>
              </a:extLst>
            </p:cNvPr>
            <p:cNvSpPr>
              <a:spLocks noChangeAspect="1"/>
            </p:cNvSpPr>
            <p:nvPr/>
          </p:nvSpPr>
          <p:spPr>
            <a:xfrm>
              <a:off x="5245078" y="4973571"/>
              <a:ext cx="189281" cy="168250"/>
            </a:xfrm>
            <a:prstGeom prst="hexagon">
              <a:avLst>
                <a:gd name="adj" fmla="val 30000"/>
                <a:gd name="vf" fmla="val 11547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7" name="Hexagon 26">
              <a:extLst>
                <a:ext uri="{FF2B5EF4-FFF2-40B4-BE49-F238E27FC236}">
                  <a16:creationId xmlns:a16="http://schemas.microsoft.com/office/drawing/2014/main" id="{EF2D2860-F4A4-454C-B376-6DCC8AB711DF}"/>
                </a:ext>
              </a:extLst>
            </p:cNvPr>
            <p:cNvSpPr>
              <a:spLocks noChangeAspect="1"/>
            </p:cNvSpPr>
            <p:nvPr/>
          </p:nvSpPr>
          <p:spPr>
            <a:xfrm>
              <a:off x="5429209" y="5281574"/>
              <a:ext cx="189281" cy="168250"/>
            </a:xfrm>
            <a:prstGeom prst="hexagon">
              <a:avLst>
                <a:gd name="adj" fmla="val 30000"/>
                <a:gd name="vf" fmla="val 11547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8" name="Hexagon 27">
              <a:extLst>
                <a:ext uri="{FF2B5EF4-FFF2-40B4-BE49-F238E27FC236}">
                  <a16:creationId xmlns:a16="http://schemas.microsoft.com/office/drawing/2014/main" id="{33E232DB-55FC-46FA-A583-12378F84730C}"/>
                </a:ext>
              </a:extLst>
            </p:cNvPr>
            <p:cNvSpPr>
              <a:spLocks noChangeAspect="1"/>
            </p:cNvSpPr>
            <p:nvPr/>
          </p:nvSpPr>
          <p:spPr>
            <a:xfrm>
              <a:off x="5429209" y="5078793"/>
              <a:ext cx="189281" cy="168250"/>
            </a:xfrm>
            <a:prstGeom prst="hexagon">
              <a:avLst>
                <a:gd name="adj" fmla="val 30000"/>
                <a:gd name="vf" fmla="val 11547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9" name="Hexagon 28">
              <a:extLst>
                <a:ext uri="{FF2B5EF4-FFF2-40B4-BE49-F238E27FC236}">
                  <a16:creationId xmlns:a16="http://schemas.microsoft.com/office/drawing/2014/main" id="{22BA0530-09B1-47CC-B3CA-F9F3C4F4E840}"/>
                </a:ext>
              </a:extLst>
            </p:cNvPr>
            <p:cNvSpPr>
              <a:spLocks noChangeAspect="1"/>
            </p:cNvSpPr>
            <p:nvPr/>
          </p:nvSpPr>
          <p:spPr>
            <a:xfrm>
              <a:off x="5613340" y="5386796"/>
              <a:ext cx="189281" cy="168250"/>
            </a:xfrm>
            <a:prstGeom prst="hexagon">
              <a:avLst>
                <a:gd name="adj" fmla="val 30000"/>
                <a:gd name="vf" fmla="val 11547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grpSp>
      <p:sp>
        <p:nvSpPr>
          <p:cNvPr id="31" name="Arrow: Down 30">
            <a:extLst>
              <a:ext uri="{FF2B5EF4-FFF2-40B4-BE49-F238E27FC236}">
                <a16:creationId xmlns:a16="http://schemas.microsoft.com/office/drawing/2014/main" id="{E1A2BA02-9EC5-4B72-A52A-D49484D40B1D}"/>
              </a:ext>
            </a:extLst>
          </p:cNvPr>
          <p:cNvSpPr/>
          <p:nvPr/>
        </p:nvSpPr>
        <p:spPr>
          <a:xfrm>
            <a:off x="745777" y="2630039"/>
            <a:ext cx="274320" cy="417961"/>
          </a:xfrm>
          <a:prstGeom prst="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2" name="Cylinder 31">
            <a:extLst>
              <a:ext uri="{FF2B5EF4-FFF2-40B4-BE49-F238E27FC236}">
                <a16:creationId xmlns:a16="http://schemas.microsoft.com/office/drawing/2014/main" id="{902CEF62-40B9-473E-AC9A-53E785505458}"/>
              </a:ext>
            </a:extLst>
          </p:cNvPr>
          <p:cNvSpPr/>
          <p:nvPr/>
        </p:nvSpPr>
        <p:spPr>
          <a:xfrm rot="5400000">
            <a:off x="1861359" y="3080559"/>
            <a:ext cx="315883" cy="990599"/>
          </a:xfrm>
          <a:prstGeom prst="can">
            <a:avLst/>
          </a:prstGeom>
        </p:spPr>
        <p:style>
          <a:lnRef idx="1">
            <a:schemeClr val="accent2"/>
          </a:lnRef>
          <a:fillRef idx="2">
            <a:schemeClr val="accent2"/>
          </a:fillRef>
          <a:effectRef idx="1">
            <a:schemeClr val="accent2"/>
          </a:effectRef>
          <a:fontRef idx="minor">
            <a:schemeClr val="dk1"/>
          </a:fontRef>
        </p:style>
        <p:txBody>
          <a:bodyPr vert="vert270" lIns="0" tIns="0" rIns="45720" bIns="0" rtlCol="0" anchor="b"/>
          <a:lstStyle/>
          <a:p>
            <a:r>
              <a:rPr lang="en-US" sz="600" dirty="0"/>
              <a:t>Event Manager</a:t>
            </a:r>
          </a:p>
        </p:txBody>
      </p:sp>
      <p:sp>
        <p:nvSpPr>
          <p:cNvPr id="33" name="Flowchart: Document 32">
            <a:extLst>
              <a:ext uri="{FF2B5EF4-FFF2-40B4-BE49-F238E27FC236}">
                <a16:creationId xmlns:a16="http://schemas.microsoft.com/office/drawing/2014/main" id="{EAAE9A20-6B1D-49FB-8235-E6F3D1A32EC1}"/>
              </a:ext>
            </a:extLst>
          </p:cNvPr>
          <p:cNvSpPr/>
          <p:nvPr/>
        </p:nvSpPr>
        <p:spPr>
          <a:xfrm>
            <a:off x="1568660" y="3448450"/>
            <a:ext cx="151167" cy="96885"/>
          </a:xfrm>
          <a:prstGeom prst="flowChartDocumen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6" name="Flowchart: Document 35">
            <a:extLst>
              <a:ext uri="{FF2B5EF4-FFF2-40B4-BE49-F238E27FC236}">
                <a16:creationId xmlns:a16="http://schemas.microsoft.com/office/drawing/2014/main" id="{F733BE32-DF7E-4B55-A382-AB87F5246E0E}"/>
              </a:ext>
            </a:extLst>
          </p:cNvPr>
          <p:cNvSpPr/>
          <p:nvPr/>
        </p:nvSpPr>
        <p:spPr>
          <a:xfrm>
            <a:off x="1924260" y="3448450"/>
            <a:ext cx="151167" cy="96885"/>
          </a:xfrm>
          <a:prstGeom prst="flowChartDocumen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7" name="Arrow: Curved Down 36">
            <a:extLst>
              <a:ext uri="{FF2B5EF4-FFF2-40B4-BE49-F238E27FC236}">
                <a16:creationId xmlns:a16="http://schemas.microsoft.com/office/drawing/2014/main" id="{ED5AF216-31EE-4B79-8AAD-5952E4A24529}"/>
              </a:ext>
            </a:extLst>
          </p:cNvPr>
          <p:cNvSpPr/>
          <p:nvPr/>
        </p:nvSpPr>
        <p:spPr>
          <a:xfrm>
            <a:off x="1235319" y="3242082"/>
            <a:ext cx="441081" cy="228600"/>
          </a:xfrm>
          <a:prstGeom prst="curved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35" name="Arrow: Down 34">
            <a:extLst>
              <a:ext uri="{FF2B5EF4-FFF2-40B4-BE49-F238E27FC236}">
                <a16:creationId xmlns:a16="http://schemas.microsoft.com/office/drawing/2014/main" id="{14F533C6-1642-4B7F-9F88-923B6BC20954}"/>
              </a:ext>
            </a:extLst>
          </p:cNvPr>
          <p:cNvSpPr/>
          <p:nvPr/>
        </p:nvSpPr>
        <p:spPr>
          <a:xfrm>
            <a:off x="1859280" y="2650956"/>
            <a:ext cx="274320" cy="795568"/>
          </a:xfrm>
          <a:prstGeom prst="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38" name="Group 37">
            <a:extLst>
              <a:ext uri="{FF2B5EF4-FFF2-40B4-BE49-F238E27FC236}">
                <a16:creationId xmlns:a16="http://schemas.microsoft.com/office/drawing/2014/main" id="{4A59BFB3-C11E-4805-AE35-437715D81B7B}"/>
              </a:ext>
            </a:extLst>
          </p:cNvPr>
          <p:cNvGrpSpPr/>
          <p:nvPr/>
        </p:nvGrpSpPr>
        <p:grpSpPr>
          <a:xfrm>
            <a:off x="2605507" y="3187015"/>
            <a:ext cx="925805" cy="581475"/>
            <a:chOff x="4876816" y="4973571"/>
            <a:chExt cx="925805" cy="581475"/>
          </a:xfrm>
        </p:grpSpPr>
        <p:sp>
          <p:nvSpPr>
            <p:cNvPr id="39" name="Hexagon 38">
              <a:extLst>
                <a:ext uri="{FF2B5EF4-FFF2-40B4-BE49-F238E27FC236}">
                  <a16:creationId xmlns:a16="http://schemas.microsoft.com/office/drawing/2014/main" id="{F350B3FA-8D70-4B59-9154-C513FC525F94}"/>
                </a:ext>
              </a:extLst>
            </p:cNvPr>
            <p:cNvSpPr>
              <a:spLocks noChangeAspect="1"/>
            </p:cNvSpPr>
            <p:nvPr/>
          </p:nvSpPr>
          <p:spPr>
            <a:xfrm>
              <a:off x="4876816" y="5181631"/>
              <a:ext cx="189281" cy="168250"/>
            </a:xfrm>
            <a:prstGeom prst="hexagon">
              <a:avLst>
                <a:gd name="adj" fmla="val 30000"/>
                <a:gd name="vf" fmla="val 11547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40" name="Hexagon 39">
              <a:extLst>
                <a:ext uri="{FF2B5EF4-FFF2-40B4-BE49-F238E27FC236}">
                  <a16:creationId xmlns:a16="http://schemas.microsoft.com/office/drawing/2014/main" id="{E1408CDB-F5D5-4AD9-A241-C92D6D023E89}"/>
                </a:ext>
              </a:extLst>
            </p:cNvPr>
            <p:cNvSpPr>
              <a:spLocks noChangeAspect="1"/>
            </p:cNvSpPr>
            <p:nvPr/>
          </p:nvSpPr>
          <p:spPr>
            <a:xfrm>
              <a:off x="5060947" y="5076409"/>
              <a:ext cx="189281" cy="168250"/>
            </a:xfrm>
            <a:prstGeom prst="hexagon">
              <a:avLst>
                <a:gd name="adj" fmla="val 30000"/>
                <a:gd name="vf" fmla="val 11547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41" name="Hexagon 40">
              <a:extLst>
                <a:ext uri="{FF2B5EF4-FFF2-40B4-BE49-F238E27FC236}">
                  <a16:creationId xmlns:a16="http://schemas.microsoft.com/office/drawing/2014/main" id="{768FDE2C-5E70-4C88-99D5-FE930F3C5972}"/>
                </a:ext>
              </a:extLst>
            </p:cNvPr>
            <p:cNvSpPr>
              <a:spLocks noChangeAspect="1"/>
            </p:cNvSpPr>
            <p:nvPr/>
          </p:nvSpPr>
          <p:spPr>
            <a:xfrm>
              <a:off x="5060947" y="5286853"/>
              <a:ext cx="189281" cy="168250"/>
            </a:xfrm>
            <a:prstGeom prst="hexagon">
              <a:avLst>
                <a:gd name="adj" fmla="val 30000"/>
                <a:gd name="vf" fmla="val 11547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42" name="Hexagon 41">
              <a:extLst>
                <a:ext uri="{FF2B5EF4-FFF2-40B4-BE49-F238E27FC236}">
                  <a16:creationId xmlns:a16="http://schemas.microsoft.com/office/drawing/2014/main" id="{2E816FED-7DED-456C-BBEC-C4E483A83ABF}"/>
                </a:ext>
              </a:extLst>
            </p:cNvPr>
            <p:cNvSpPr>
              <a:spLocks noChangeAspect="1"/>
            </p:cNvSpPr>
            <p:nvPr/>
          </p:nvSpPr>
          <p:spPr>
            <a:xfrm>
              <a:off x="5245078" y="5181631"/>
              <a:ext cx="189281" cy="168250"/>
            </a:xfrm>
            <a:prstGeom prst="hexagon">
              <a:avLst>
                <a:gd name="adj" fmla="val 30000"/>
                <a:gd name="vf" fmla="val 11547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43" name="Hexagon 42">
              <a:extLst>
                <a:ext uri="{FF2B5EF4-FFF2-40B4-BE49-F238E27FC236}">
                  <a16:creationId xmlns:a16="http://schemas.microsoft.com/office/drawing/2014/main" id="{3A68E8C3-C4A1-424C-8CAE-203BA76EC229}"/>
                </a:ext>
              </a:extLst>
            </p:cNvPr>
            <p:cNvSpPr>
              <a:spLocks noChangeAspect="1"/>
            </p:cNvSpPr>
            <p:nvPr/>
          </p:nvSpPr>
          <p:spPr>
            <a:xfrm>
              <a:off x="5245078" y="4973571"/>
              <a:ext cx="189281" cy="168250"/>
            </a:xfrm>
            <a:prstGeom prst="hexagon">
              <a:avLst>
                <a:gd name="adj" fmla="val 30000"/>
                <a:gd name="vf" fmla="val 11547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44" name="Hexagon 43">
              <a:extLst>
                <a:ext uri="{FF2B5EF4-FFF2-40B4-BE49-F238E27FC236}">
                  <a16:creationId xmlns:a16="http://schemas.microsoft.com/office/drawing/2014/main" id="{F2CA338A-76CC-4C71-B2F7-D36A75355B14}"/>
                </a:ext>
              </a:extLst>
            </p:cNvPr>
            <p:cNvSpPr>
              <a:spLocks noChangeAspect="1"/>
            </p:cNvSpPr>
            <p:nvPr/>
          </p:nvSpPr>
          <p:spPr>
            <a:xfrm>
              <a:off x="5429209" y="5281574"/>
              <a:ext cx="189281" cy="168250"/>
            </a:xfrm>
            <a:prstGeom prst="hexagon">
              <a:avLst>
                <a:gd name="adj" fmla="val 30000"/>
                <a:gd name="vf" fmla="val 11547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45" name="Hexagon 44">
              <a:extLst>
                <a:ext uri="{FF2B5EF4-FFF2-40B4-BE49-F238E27FC236}">
                  <a16:creationId xmlns:a16="http://schemas.microsoft.com/office/drawing/2014/main" id="{1A60E09D-77E1-4713-BC05-B4E86D2970B8}"/>
                </a:ext>
              </a:extLst>
            </p:cNvPr>
            <p:cNvSpPr>
              <a:spLocks noChangeAspect="1"/>
            </p:cNvSpPr>
            <p:nvPr/>
          </p:nvSpPr>
          <p:spPr>
            <a:xfrm>
              <a:off x="5429209" y="5078793"/>
              <a:ext cx="189281" cy="168250"/>
            </a:xfrm>
            <a:prstGeom prst="hexagon">
              <a:avLst>
                <a:gd name="adj" fmla="val 30000"/>
                <a:gd name="vf" fmla="val 11547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46" name="Hexagon 45">
              <a:extLst>
                <a:ext uri="{FF2B5EF4-FFF2-40B4-BE49-F238E27FC236}">
                  <a16:creationId xmlns:a16="http://schemas.microsoft.com/office/drawing/2014/main" id="{2B2E7798-6BFF-4A5C-B9D7-3134A6B0E99E}"/>
                </a:ext>
              </a:extLst>
            </p:cNvPr>
            <p:cNvSpPr>
              <a:spLocks noChangeAspect="1"/>
            </p:cNvSpPr>
            <p:nvPr/>
          </p:nvSpPr>
          <p:spPr>
            <a:xfrm>
              <a:off x="5613340" y="5386796"/>
              <a:ext cx="189281" cy="168250"/>
            </a:xfrm>
            <a:prstGeom prst="hexagon">
              <a:avLst>
                <a:gd name="adj" fmla="val 30000"/>
                <a:gd name="vf" fmla="val 11547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grpSp>
      <p:sp>
        <p:nvSpPr>
          <p:cNvPr id="48" name="Arrow: Curved Up 47">
            <a:extLst>
              <a:ext uri="{FF2B5EF4-FFF2-40B4-BE49-F238E27FC236}">
                <a16:creationId xmlns:a16="http://schemas.microsoft.com/office/drawing/2014/main" id="{BE8F6DC6-9C93-4198-B1A0-7CA311B75665}"/>
              </a:ext>
            </a:extLst>
          </p:cNvPr>
          <p:cNvSpPr/>
          <p:nvPr/>
        </p:nvSpPr>
        <p:spPr>
          <a:xfrm>
            <a:off x="2311233" y="3505200"/>
            <a:ext cx="438912" cy="228600"/>
          </a:xfrm>
          <a:prstGeom prst="curved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49" name="Flowchart: Document 48">
            <a:extLst>
              <a:ext uri="{FF2B5EF4-FFF2-40B4-BE49-F238E27FC236}">
                <a16:creationId xmlns:a16="http://schemas.microsoft.com/office/drawing/2014/main" id="{25422E9A-8C84-46DB-BEBA-E61E715D314B}"/>
              </a:ext>
            </a:extLst>
          </p:cNvPr>
          <p:cNvSpPr/>
          <p:nvPr/>
        </p:nvSpPr>
        <p:spPr>
          <a:xfrm>
            <a:off x="2256238" y="3448450"/>
            <a:ext cx="151167" cy="96885"/>
          </a:xfrm>
          <a:prstGeom prst="flowChartDocumen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50" name="Flowchart: Magnetic Disk 49">
            <a:extLst>
              <a:ext uri="{FF2B5EF4-FFF2-40B4-BE49-F238E27FC236}">
                <a16:creationId xmlns:a16="http://schemas.microsoft.com/office/drawing/2014/main" id="{1102AA8D-B484-4994-9C43-381C5AAE734E}"/>
              </a:ext>
            </a:extLst>
          </p:cNvPr>
          <p:cNvSpPr/>
          <p:nvPr/>
        </p:nvSpPr>
        <p:spPr>
          <a:xfrm>
            <a:off x="681541" y="3651250"/>
            <a:ext cx="443853" cy="395530"/>
          </a:xfrm>
          <a:prstGeom prst="flowChartMagneticDisk">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800" dirty="0">
                <a:solidFill>
                  <a:prstClr val="white"/>
                </a:solidFill>
                <a:cs typeface="Arial" pitchFamily="34" charset="0"/>
              </a:rPr>
              <a:t>Data Grid</a:t>
            </a:r>
          </a:p>
        </p:txBody>
      </p:sp>
      <p:sp>
        <p:nvSpPr>
          <p:cNvPr id="51" name="Flowchart: Magnetic Disk 50">
            <a:extLst>
              <a:ext uri="{FF2B5EF4-FFF2-40B4-BE49-F238E27FC236}">
                <a16:creationId xmlns:a16="http://schemas.microsoft.com/office/drawing/2014/main" id="{636BB719-5485-4297-A102-7D1C1D66604D}"/>
              </a:ext>
            </a:extLst>
          </p:cNvPr>
          <p:cNvSpPr/>
          <p:nvPr/>
        </p:nvSpPr>
        <p:spPr>
          <a:xfrm>
            <a:off x="439084" y="4565881"/>
            <a:ext cx="443853" cy="395530"/>
          </a:xfrm>
          <a:prstGeom prst="flowChartMagneticDisk">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800" dirty="0">
                <a:solidFill>
                  <a:prstClr val="white"/>
                </a:solidFill>
                <a:cs typeface="Arial" pitchFamily="34" charset="0"/>
              </a:rPr>
              <a:t>SoR</a:t>
            </a:r>
          </a:p>
        </p:txBody>
      </p:sp>
      <p:cxnSp>
        <p:nvCxnSpPr>
          <p:cNvPr id="53" name="Straight Arrow Connector 52">
            <a:extLst>
              <a:ext uri="{FF2B5EF4-FFF2-40B4-BE49-F238E27FC236}">
                <a16:creationId xmlns:a16="http://schemas.microsoft.com/office/drawing/2014/main" id="{EF79FDE8-E667-458F-94F6-BF26A8350504}"/>
              </a:ext>
            </a:extLst>
          </p:cNvPr>
          <p:cNvCxnSpPr>
            <a:cxnSpLocks/>
            <a:endCxn id="50" idx="1"/>
          </p:cNvCxnSpPr>
          <p:nvPr/>
        </p:nvCxnSpPr>
        <p:spPr>
          <a:xfrm>
            <a:off x="903468" y="3479200"/>
            <a:ext cx="0" cy="17205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5" name="Straight Arrow Connector 54">
            <a:extLst>
              <a:ext uri="{FF2B5EF4-FFF2-40B4-BE49-F238E27FC236}">
                <a16:creationId xmlns:a16="http://schemas.microsoft.com/office/drawing/2014/main" id="{A6302815-6C40-4809-B5F5-6E3DCE86BCA1}"/>
              </a:ext>
            </a:extLst>
          </p:cNvPr>
          <p:cNvCxnSpPr>
            <a:cxnSpLocks/>
          </p:cNvCxnSpPr>
          <p:nvPr/>
        </p:nvCxnSpPr>
        <p:spPr>
          <a:xfrm>
            <a:off x="523605" y="3464670"/>
            <a:ext cx="0" cy="110121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57" name="Flowchart: Magnetic Disk 56">
            <a:extLst>
              <a:ext uri="{FF2B5EF4-FFF2-40B4-BE49-F238E27FC236}">
                <a16:creationId xmlns:a16="http://schemas.microsoft.com/office/drawing/2014/main" id="{1A43D8F6-F5A8-4F08-B582-B3475EE4C730}"/>
              </a:ext>
            </a:extLst>
          </p:cNvPr>
          <p:cNvSpPr/>
          <p:nvPr/>
        </p:nvSpPr>
        <p:spPr>
          <a:xfrm>
            <a:off x="2853551" y="3750465"/>
            <a:ext cx="443853" cy="395530"/>
          </a:xfrm>
          <a:prstGeom prst="flowChartMagneticDisk">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800" dirty="0">
                <a:solidFill>
                  <a:prstClr val="white"/>
                </a:solidFill>
                <a:cs typeface="Arial" pitchFamily="34" charset="0"/>
              </a:rPr>
              <a:t>Data Grid</a:t>
            </a:r>
          </a:p>
        </p:txBody>
      </p:sp>
      <p:cxnSp>
        <p:nvCxnSpPr>
          <p:cNvPr id="58" name="Straight Arrow Connector 57">
            <a:extLst>
              <a:ext uri="{FF2B5EF4-FFF2-40B4-BE49-F238E27FC236}">
                <a16:creationId xmlns:a16="http://schemas.microsoft.com/office/drawing/2014/main" id="{94294860-07AA-4B77-B8FF-EFFFE7E17F55}"/>
              </a:ext>
            </a:extLst>
          </p:cNvPr>
          <p:cNvCxnSpPr>
            <a:cxnSpLocks/>
            <a:endCxn id="57" idx="1"/>
          </p:cNvCxnSpPr>
          <p:nvPr/>
        </p:nvCxnSpPr>
        <p:spPr>
          <a:xfrm>
            <a:off x="3075478" y="3578415"/>
            <a:ext cx="0" cy="17205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grpSp>
        <p:nvGrpSpPr>
          <p:cNvPr id="61" name="Group 60">
            <a:extLst>
              <a:ext uri="{FF2B5EF4-FFF2-40B4-BE49-F238E27FC236}">
                <a16:creationId xmlns:a16="http://schemas.microsoft.com/office/drawing/2014/main" id="{0921A1BF-1D1A-4A64-AAB3-F6595F1164A0}"/>
              </a:ext>
            </a:extLst>
          </p:cNvPr>
          <p:cNvGrpSpPr/>
          <p:nvPr/>
        </p:nvGrpSpPr>
        <p:grpSpPr>
          <a:xfrm>
            <a:off x="1871340" y="4473360"/>
            <a:ext cx="2590800" cy="609600"/>
            <a:chOff x="7391400" y="4876800"/>
            <a:chExt cx="2590800" cy="609600"/>
          </a:xfrm>
        </p:grpSpPr>
        <p:sp>
          <p:nvSpPr>
            <p:cNvPr id="62" name="Rectangle 61">
              <a:extLst>
                <a:ext uri="{FF2B5EF4-FFF2-40B4-BE49-F238E27FC236}">
                  <a16:creationId xmlns:a16="http://schemas.microsoft.com/office/drawing/2014/main" id="{F1FEC663-6EB9-4F96-BE59-E52FE2A035E9}"/>
                </a:ext>
              </a:extLst>
            </p:cNvPr>
            <p:cNvSpPr/>
            <p:nvPr/>
          </p:nvSpPr>
          <p:spPr>
            <a:xfrm>
              <a:off x="7391400" y="4876800"/>
              <a:ext cx="2590800" cy="609600"/>
            </a:xfrm>
            <a:prstGeom prst="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800" dirty="0">
                  <a:ln w="0"/>
                  <a:solidFill>
                    <a:schemeClr val="tx1"/>
                  </a:solidFill>
                  <a:effectLst>
                    <a:outerShdw blurRad="38100" dist="25400" dir="5400000" algn="ctr" rotWithShape="0">
                      <a:srgbClr val="6E747A">
                        <a:alpha val="43000"/>
                      </a:srgbClr>
                    </a:outerShdw>
                  </a:effectLst>
                </a:rPr>
                <a:t>   Registration</a:t>
              </a:r>
            </a:p>
          </p:txBody>
        </p:sp>
        <p:sp>
          <p:nvSpPr>
            <p:cNvPr id="63" name="Flowchart: Process 62">
              <a:extLst>
                <a:ext uri="{FF2B5EF4-FFF2-40B4-BE49-F238E27FC236}">
                  <a16:creationId xmlns:a16="http://schemas.microsoft.com/office/drawing/2014/main" id="{3F61E723-EA35-486E-96BB-98DE0EECF401}"/>
                </a:ext>
              </a:extLst>
            </p:cNvPr>
            <p:cNvSpPr/>
            <p:nvPr/>
          </p:nvSpPr>
          <p:spPr>
            <a:xfrm>
              <a:off x="8493440" y="4929024"/>
              <a:ext cx="304800" cy="228600"/>
            </a:xfrm>
            <a:prstGeom prst="flowChartProcess">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sp>
          <p:nvSpPr>
            <p:cNvPr id="64" name="Flowchart: Process 63">
              <a:extLst>
                <a:ext uri="{FF2B5EF4-FFF2-40B4-BE49-F238E27FC236}">
                  <a16:creationId xmlns:a16="http://schemas.microsoft.com/office/drawing/2014/main" id="{AA94506B-7242-4DA3-BE27-BF05A4DC292A}"/>
                </a:ext>
              </a:extLst>
            </p:cNvPr>
            <p:cNvSpPr/>
            <p:nvPr/>
          </p:nvSpPr>
          <p:spPr>
            <a:xfrm>
              <a:off x="8493440" y="5225634"/>
              <a:ext cx="304800" cy="228600"/>
            </a:xfrm>
            <a:prstGeom prst="flowChartProcess">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sp>
          <p:nvSpPr>
            <p:cNvPr id="65" name="Flowchart: Process 64">
              <a:extLst>
                <a:ext uri="{FF2B5EF4-FFF2-40B4-BE49-F238E27FC236}">
                  <a16:creationId xmlns:a16="http://schemas.microsoft.com/office/drawing/2014/main" id="{128D07B9-7927-4D3C-960C-49DB366ADC24}"/>
                </a:ext>
              </a:extLst>
            </p:cNvPr>
            <p:cNvSpPr/>
            <p:nvPr/>
          </p:nvSpPr>
          <p:spPr>
            <a:xfrm>
              <a:off x="9047320" y="5072818"/>
              <a:ext cx="304800" cy="228600"/>
            </a:xfrm>
            <a:prstGeom prst="flowChartProcess">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sp>
          <p:nvSpPr>
            <p:cNvPr id="66" name="Flowchart: Process 65">
              <a:extLst>
                <a:ext uri="{FF2B5EF4-FFF2-40B4-BE49-F238E27FC236}">
                  <a16:creationId xmlns:a16="http://schemas.microsoft.com/office/drawing/2014/main" id="{81596B0A-8209-4889-9F06-A7FD90D0B0A3}"/>
                </a:ext>
              </a:extLst>
            </p:cNvPr>
            <p:cNvSpPr/>
            <p:nvPr/>
          </p:nvSpPr>
          <p:spPr>
            <a:xfrm>
              <a:off x="9601200" y="5072818"/>
              <a:ext cx="304800" cy="228600"/>
            </a:xfrm>
            <a:prstGeom prst="flowChartProcess">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sp>
          <p:nvSpPr>
            <p:cNvPr id="67" name="Flowchart: Process 66">
              <a:extLst>
                <a:ext uri="{FF2B5EF4-FFF2-40B4-BE49-F238E27FC236}">
                  <a16:creationId xmlns:a16="http://schemas.microsoft.com/office/drawing/2014/main" id="{0228F358-1BE0-4353-A9E6-0F59F3D42B40}"/>
                </a:ext>
              </a:extLst>
            </p:cNvPr>
            <p:cNvSpPr/>
            <p:nvPr/>
          </p:nvSpPr>
          <p:spPr>
            <a:xfrm>
              <a:off x="7466779" y="5072818"/>
              <a:ext cx="304800" cy="228600"/>
            </a:xfrm>
            <a:prstGeom prst="flowChartProcess">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cxnSp>
          <p:nvCxnSpPr>
            <p:cNvPr id="68" name="Connector: Elbow 67">
              <a:extLst>
                <a:ext uri="{FF2B5EF4-FFF2-40B4-BE49-F238E27FC236}">
                  <a16:creationId xmlns:a16="http://schemas.microsoft.com/office/drawing/2014/main" id="{3DFDE3FB-B9DE-43E0-A005-761BA9051CC3}"/>
                </a:ext>
              </a:extLst>
            </p:cNvPr>
            <p:cNvCxnSpPr>
              <a:stCxn id="63" idx="3"/>
              <a:endCxn id="65" idx="1"/>
            </p:cNvCxnSpPr>
            <p:nvPr/>
          </p:nvCxnSpPr>
          <p:spPr>
            <a:xfrm>
              <a:off x="8798240" y="5043324"/>
              <a:ext cx="249080" cy="143794"/>
            </a:xfrm>
            <a:prstGeom prst="bentConnector3">
              <a:avLst/>
            </a:prstGeom>
            <a:ln>
              <a:tailEnd type="triangle"/>
            </a:ln>
          </p:spPr>
          <p:style>
            <a:lnRef idx="1">
              <a:schemeClr val="accent3"/>
            </a:lnRef>
            <a:fillRef idx="0">
              <a:schemeClr val="accent3"/>
            </a:fillRef>
            <a:effectRef idx="0">
              <a:schemeClr val="accent3"/>
            </a:effectRef>
            <a:fontRef idx="minor">
              <a:schemeClr val="tx1"/>
            </a:fontRef>
          </p:style>
        </p:cxnSp>
        <p:sp>
          <p:nvSpPr>
            <p:cNvPr id="69" name="Flowchart: Decision 68">
              <a:extLst>
                <a:ext uri="{FF2B5EF4-FFF2-40B4-BE49-F238E27FC236}">
                  <a16:creationId xmlns:a16="http://schemas.microsoft.com/office/drawing/2014/main" id="{0F5FF82C-8599-4F17-A0D4-18917FBF63B3}"/>
                </a:ext>
              </a:extLst>
            </p:cNvPr>
            <p:cNvSpPr/>
            <p:nvPr/>
          </p:nvSpPr>
          <p:spPr>
            <a:xfrm>
              <a:off x="8015760" y="5072818"/>
              <a:ext cx="228600" cy="228600"/>
            </a:xfrm>
            <a:prstGeom prst="flowChartDecision">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cxnSp>
          <p:nvCxnSpPr>
            <p:cNvPr id="70" name="Connector: Elbow 69">
              <a:extLst>
                <a:ext uri="{FF2B5EF4-FFF2-40B4-BE49-F238E27FC236}">
                  <a16:creationId xmlns:a16="http://schemas.microsoft.com/office/drawing/2014/main" id="{78CD05E2-C417-4F2A-BBF4-2CE943F01DE7}"/>
                </a:ext>
              </a:extLst>
            </p:cNvPr>
            <p:cNvCxnSpPr>
              <a:cxnSpLocks/>
              <a:stCxn id="69" idx="3"/>
              <a:endCxn id="63" idx="1"/>
            </p:cNvCxnSpPr>
            <p:nvPr/>
          </p:nvCxnSpPr>
          <p:spPr>
            <a:xfrm flipV="1">
              <a:off x="8244360" y="5043324"/>
              <a:ext cx="249080" cy="143794"/>
            </a:xfrm>
            <a:prstGeom prst="bentConnector3">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71" name="Connector: Elbow 70">
              <a:extLst>
                <a:ext uri="{FF2B5EF4-FFF2-40B4-BE49-F238E27FC236}">
                  <a16:creationId xmlns:a16="http://schemas.microsoft.com/office/drawing/2014/main" id="{CF0C8D55-AB8F-4588-9BE7-97DD165A4AA5}"/>
                </a:ext>
              </a:extLst>
            </p:cNvPr>
            <p:cNvCxnSpPr>
              <a:cxnSpLocks/>
              <a:stCxn id="69" idx="3"/>
              <a:endCxn id="64" idx="1"/>
            </p:cNvCxnSpPr>
            <p:nvPr/>
          </p:nvCxnSpPr>
          <p:spPr>
            <a:xfrm>
              <a:off x="8244360" y="5187118"/>
              <a:ext cx="249080" cy="152816"/>
            </a:xfrm>
            <a:prstGeom prst="bentConnector3">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72" name="Straight Arrow Connector 71">
              <a:extLst>
                <a:ext uri="{FF2B5EF4-FFF2-40B4-BE49-F238E27FC236}">
                  <a16:creationId xmlns:a16="http://schemas.microsoft.com/office/drawing/2014/main" id="{AC1A3BEA-3AC2-4FB1-966B-A4AE04A61EE6}"/>
                </a:ext>
              </a:extLst>
            </p:cNvPr>
            <p:cNvCxnSpPr>
              <a:stCxn id="67" idx="3"/>
              <a:endCxn id="69" idx="1"/>
            </p:cNvCxnSpPr>
            <p:nvPr/>
          </p:nvCxnSpPr>
          <p:spPr>
            <a:xfrm>
              <a:off x="7771579" y="5187118"/>
              <a:ext cx="244181"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73" name="Straight Arrow Connector 72">
              <a:extLst>
                <a:ext uri="{FF2B5EF4-FFF2-40B4-BE49-F238E27FC236}">
                  <a16:creationId xmlns:a16="http://schemas.microsoft.com/office/drawing/2014/main" id="{54B75DA2-93A0-4D05-91BD-331B1DBBD535}"/>
                </a:ext>
              </a:extLst>
            </p:cNvPr>
            <p:cNvCxnSpPr>
              <a:stCxn id="65" idx="3"/>
              <a:endCxn id="66" idx="1"/>
            </p:cNvCxnSpPr>
            <p:nvPr/>
          </p:nvCxnSpPr>
          <p:spPr>
            <a:xfrm>
              <a:off x="9352120" y="5187118"/>
              <a:ext cx="249080"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74" name="Connector: Elbow 73">
              <a:extLst>
                <a:ext uri="{FF2B5EF4-FFF2-40B4-BE49-F238E27FC236}">
                  <a16:creationId xmlns:a16="http://schemas.microsoft.com/office/drawing/2014/main" id="{E32BF51F-5C74-4394-A54C-1618ABE94386}"/>
                </a:ext>
              </a:extLst>
            </p:cNvPr>
            <p:cNvCxnSpPr>
              <a:stCxn id="64" idx="3"/>
              <a:endCxn id="65" idx="1"/>
            </p:cNvCxnSpPr>
            <p:nvPr/>
          </p:nvCxnSpPr>
          <p:spPr>
            <a:xfrm flipV="1">
              <a:off x="8798240" y="5187118"/>
              <a:ext cx="249080" cy="152816"/>
            </a:xfrm>
            <a:prstGeom prst="bentConnector3">
              <a:avLst/>
            </a:prstGeom>
            <a:ln>
              <a:tailEnd type="triangle"/>
            </a:ln>
          </p:spPr>
          <p:style>
            <a:lnRef idx="1">
              <a:schemeClr val="accent3"/>
            </a:lnRef>
            <a:fillRef idx="0">
              <a:schemeClr val="accent3"/>
            </a:fillRef>
            <a:effectRef idx="0">
              <a:schemeClr val="accent3"/>
            </a:effectRef>
            <a:fontRef idx="minor">
              <a:schemeClr val="tx1"/>
            </a:fontRef>
          </p:style>
        </p:cxnSp>
      </p:grpSp>
      <p:cxnSp>
        <p:nvCxnSpPr>
          <p:cNvPr id="75" name="Straight Arrow Connector 74">
            <a:extLst>
              <a:ext uri="{FF2B5EF4-FFF2-40B4-BE49-F238E27FC236}">
                <a16:creationId xmlns:a16="http://schemas.microsoft.com/office/drawing/2014/main" id="{388141D3-E7C3-42B5-A66A-CC10918157C1}"/>
              </a:ext>
            </a:extLst>
          </p:cNvPr>
          <p:cNvCxnSpPr>
            <a:cxnSpLocks/>
          </p:cNvCxnSpPr>
          <p:nvPr/>
        </p:nvCxnSpPr>
        <p:spPr>
          <a:xfrm>
            <a:off x="1998030" y="3733800"/>
            <a:ext cx="0" cy="91440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3" name="Rectangle: Rounded Corners 12">
            <a:extLst>
              <a:ext uri="{FF2B5EF4-FFF2-40B4-BE49-F238E27FC236}">
                <a16:creationId xmlns:a16="http://schemas.microsoft.com/office/drawing/2014/main" id="{72483910-12FB-4999-B2CF-356610DD98DD}"/>
              </a:ext>
            </a:extLst>
          </p:cNvPr>
          <p:cNvSpPr/>
          <p:nvPr/>
        </p:nvSpPr>
        <p:spPr>
          <a:xfrm>
            <a:off x="265176" y="2286000"/>
            <a:ext cx="5029200" cy="365760"/>
          </a:xfrm>
          <a:prstGeom prst="roundRect">
            <a:avLst/>
          </a:prstGeom>
        </p:spPr>
        <p:style>
          <a:lnRef idx="2">
            <a:schemeClr val="accent1"/>
          </a:lnRef>
          <a:fillRef idx="1">
            <a:schemeClr val="lt1"/>
          </a:fillRef>
          <a:effectRef idx="0">
            <a:schemeClr val="accent1"/>
          </a:effectRef>
          <a:fontRef idx="minor">
            <a:schemeClr val="dk1"/>
          </a:fontRef>
        </p:style>
        <p:txBody>
          <a:bodyPr rtlCol="0" anchor="b"/>
          <a:lstStyle/>
          <a:p>
            <a:pPr algn="r"/>
            <a:r>
              <a:rPr lang="en-US" sz="800" dirty="0"/>
              <a:t>Systems of Engagement</a:t>
            </a:r>
          </a:p>
          <a:p>
            <a:pPr algn="r"/>
            <a:r>
              <a:rPr lang="en-US" sz="800" dirty="0"/>
              <a:t>(</a:t>
            </a:r>
            <a:r>
              <a:rPr lang="en-US" sz="800" dirty="0" err="1"/>
              <a:t>SoE</a:t>
            </a:r>
            <a:r>
              <a:rPr lang="en-US" sz="800" dirty="0"/>
              <a:t>)</a:t>
            </a:r>
          </a:p>
        </p:txBody>
      </p:sp>
      <p:sp>
        <p:nvSpPr>
          <p:cNvPr id="14" name="Rectangle: Rounded Corners 13">
            <a:extLst>
              <a:ext uri="{FF2B5EF4-FFF2-40B4-BE49-F238E27FC236}">
                <a16:creationId xmlns:a16="http://schemas.microsoft.com/office/drawing/2014/main" id="{5D8E184A-0720-4121-926A-9831CC3982A5}"/>
              </a:ext>
            </a:extLst>
          </p:cNvPr>
          <p:cNvSpPr/>
          <p:nvPr/>
        </p:nvSpPr>
        <p:spPr>
          <a:xfrm>
            <a:off x="305011" y="2324100"/>
            <a:ext cx="640080" cy="2743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800" dirty="0"/>
              <a:t>Retail</a:t>
            </a:r>
          </a:p>
        </p:txBody>
      </p:sp>
      <p:sp>
        <p:nvSpPr>
          <p:cNvPr id="15" name="Rectangle: Rounded Corners 14">
            <a:extLst>
              <a:ext uri="{FF2B5EF4-FFF2-40B4-BE49-F238E27FC236}">
                <a16:creationId xmlns:a16="http://schemas.microsoft.com/office/drawing/2014/main" id="{E3904CFE-A705-4BE9-B6A8-DF17EB3167E8}"/>
              </a:ext>
            </a:extLst>
          </p:cNvPr>
          <p:cNvSpPr/>
          <p:nvPr/>
        </p:nvSpPr>
        <p:spPr>
          <a:xfrm>
            <a:off x="1030382" y="2324100"/>
            <a:ext cx="640080" cy="2743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800" dirty="0"/>
              <a:t>Care</a:t>
            </a:r>
          </a:p>
        </p:txBody>
      </p:sp>
      <p:sp>
        <p:nvSpPr>
          <p:cNvPr id="16" name="Rectangle: Rounded Corners 15">
            <a:extLst>
              <a:ext uri="{FF2B5EF4-FFF2-40B4-BE49-F238E27FC236}">
                <a16:creationId xmlns:a16="http://schemas.microsoft.com/office/drawing/2014/main" id="{FC5B646B-C98E-4B9C-8E34-6A18828AB8DD}"/>
              </a:ext>
            </a:extLst>
          </p:cNvPr>
          <p:cNvSpPr/>
          <p:nvPr/>
        </p:nvSpPr>
        <p:spPr>
          <a:xfrm>
            <a:off x="1755753" y="2324100"/>
            <a:ext cx="640080" cy="2743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800" dirty="0"/>
              <a:t>Self</a:t>
            </a:r>
          </a:p>
        </p:txBody>
      </p:sp>
      <p:sp>
        <p:nvSpPr>
          <p:cNvPr id="17" name="Rectangle: Rounded Corners 16">
            <a:extLst>
              <a:ext uri="{FF2B5EF4-FFF2-40B4-BE49-F238E27FC236}">
                <a16:creationId xmlns:a16="http://schemas.microsoft.com/office/drawing/2014/main" id="{FA798671-0190-45E6-B1B3-D370E5DCB344}"/>
              </a:ext>
            </a:extLst>
          </p:cNvPr>
          <p:cNvSpPr/>
          <p:nvPr/>
        </p:nvSpPr>
        <p:spPr>
          <a:xfrm>
            <a:off x="2481124" y="2324100"/>
            <a:ext cx="640080" cy="2743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800" dirty="0"/>
              <a:t>Mobile</a:t>
            </a:r>
          </a:p>
        </p:txBody>
      </p:sp>
      <p:sp>
        <p:nvSpPr>
          <p:cNvPr id="18" name="Rectangle: Rounded Corners 17">
            <a:extLst>
              <a:ext uri="{FF2B5EF4-FFF2-40B4-BE49-F238E27FC236}">
                <a16:creationId xmlns:a16="http://schemas.microsoft.com/office/drawing/2014/main" id="{44685412-E90A-404B-B3BA-EDAEA02F8305}"/>
              </a:ext>
            </a:extLst>
          </p:cNvPr>
          <p:cNvSpPr/>
          <p:nvPr/>
        </p:nvSpPr>
        <p:spPr>
          <a:xfrm>
            <a:off x="3206497" y="2324100"/>
            <a:ext cx="640080" cy="27432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800" dirty="0"/>
              <a:t>Fixed</a:t>
            </a:r>
          </a:p>
        </p:txBody>
      </p:sp>
      <p:grpSp>
        <p:nvGrpSpPr>
          <p:cNvPr id="76" name="Group 75">
            <a:extLst>
              <a:ext uri="{FF2B5EF4-FFF2-40B4-BE49-F238E27FC236}">
                <a16:creationId xmlns:a16="http://schemas.microsoft.com/office/drawing/2014/main" id="{83DC49FD-1239-4D8F-91F2-93B9645E6C3E}"/>
              </a:ext>
            </a:extLst>
          </p:cNvPr>
          <p:cNvGrpSpPr/>
          <p:nvPr/>
        </p:nvGrpSpPr>
        <p:grpSpPr>
          <a:xfrm>
            <a:off x="1579078" y="5218266"/>
            <a:ext cx="2590800" cy="609600"/>
            <a:chOff x="7391400" y="4876800"/>
            <a:chExt cx="2590800" cy="609600"/>
          </a:xfrm>
        </p:grpSpPr>
        <p:sp>
          <p:nvSpPr>
            <p:cNvPr id="77" name="Rectangle 76">
              <a:extLst>
                <a:ext uri="{FF2B5EF4-FFF2-40B4-BE49-F238E27FC236}">
                  <a16:creationId xmlns:a16="http://schemas.microsoft.com/office/drawing/2014/main" id="{C378C97F-29F7-404F-8301-6CE5C162D5FC}"/>
                </a:ext>
              </a:extLst>
            </p:cNvPr>
            <p:cNvSpPr/>
            <p:nvPr/>
          </p:nvSpPr>
          <p:spPr>
            <a:xfrm>
              <a:off x="7391400" y="4876800"/>
              <a:ext cx="2590800" cy="609600"/>
            </a:xfrm>
            <a:prstGeom prst="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800" dirty="0">
                  <a:ln w="0"/>
                  <a:solidFill>
                    <a:schemeClr val="tx1"/>
                  </a:solidFill>
                  <a:effectLst>
                    <a:outerShdw blurRad="38100" dist="25400" dir="5400000" algn="ctr" rotWithShape="0">
                      <a:srgbClr val="6E747A">
                        <a:alpha val="43000"/>
                      </a:srgbClr>
                    </a:outerShdw>
                  </a:effectLst>
                </a:rPr>
                <a:t>   Notification</a:t>
              </a:r>
            </a:p>
          </p:txBody>
        </p:sp>
        <p:sp>
          <p:nvSpPr>
            <p:cNvPr id="78" name="Flowchart: Process 77">
              <a:extLst>
                <a:ext uri="{FF2B5EF4-FFF2-40B4-BE49-F238E27FC236}">
                  <a16:creationId xmlns:a16="http://schemas.microsoft.com/office/drawing/2014/main" id="{6F968450-BC52-4568-8AAD-693E07F18CBC}"/>
                </a:ext>
              </a:extLst>
            </p:cNvPr>
            <p:cNvSpPr/>
            <p:nvPr/>
          </p:nvSpPr>
          <p:spPr>
            <a:xfrm>
              <a:off x="8493440" y="4929024"/>
              <a:ext cx="304800" cy="228600"/>
            </a:xfrm>
            <a:prstGeom prst="flowChartProcess">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sp>
          <p:nvSpPr>
            <p:cNvPr id="79" name="Flowchart: Process 78">
              <a:extLst>
                <a:ext uri="{FF2B5EF4-FFF2-40B4-BE49-F238E27FC236}">
                  <a16:creationId xmlns:a16="http://schemas.microsoft.com/office/drawing/2014/main" id="{949F4516-8710-4038-8100-EB35326F758A}"/>
                </a:ext>
              </a:extLst>
            </p:cNvPr>
            <p:cNvSpPr/>
            <p:nvPr/>
          </p:nvSpPr>
          <p:spPr>
            <a:xfrm>
              <a:off x="8493440" y="5225634"/>
              <a:ext cx="304800" cy="228600"/>
            </a:xfrm>
            <a:prstGeom prst="flowChartProcess">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sp>
          <p:nvSpPr>
            <p:cNvPr id="80" name="Flowchart: Process 79">
              <a:extLst>
                <a:ext uri="{FF2B5EF4-FFF2-40B4-BE49-F238E27FC236}">
                  <a16:creationId xmlns:a16="http://schemas.microsoft.com/office/drawing/2014/main" id="{AFCE8F62-2A65-4351-8A47-59A573B54D89}"/>
                </a:ext>
              </a:extLst>
            </p:cNvPr>
            <p:cNvSpPr/>
            <p:nvPr/>
          </p:nvSpPr>
          <p:spPr>
            <a:xfrm>
              <a:off x="9047320" y="5072818"/>
              <a:ext cx="304800" cy="228600"/>
            </a:xfrm>
            <a:prstGeom prst="flowChartProcess">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sp>
          <p:nvSpPr>
            <p:cNvPr id="81" name="Flowchart: Process 80">
              <a:extLst>
                <a:ext uri="{FF2B5EF4-FFF2-40B4-BE49-F238E27FC236}">
                  <a16:creationId xmlns:a16="http://schemas.microsoft.com/office/drawing/2014/main" id="{2F7E2183-DDFF-4F64-81A6-ECE9267B640F}"/>
                </a:ext>
              </a:extLst>
            </p:cNvPr>
            <p:cNvSpPr/>
            <p:nvPr/>
          </p:nvSpPr>
          <p:spPr>
            <a:xfrm>
              <a:off x="9601200" y="5072818"/>
              <a:ext cx="304800" cy="228600"/>
            </a:xfrm>
            <a:prstGeom prst="flowChartProcess">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sp>
          <p:nvSpPr>
            <p:cNvPr id="82" name="Flowchart: Process 81">
              <a:extLst>
                <a:ext uri="{FF2B5EF4-FFF2-40B4-BE49-F238E27FC236}">
                  <a16:creationId xmlns:a16="http://schemas.microsoft.com/office/drawing/2014/main" id="{DB726E09-799B-4A7A-BA14-CB08CF467BDC}"/>
                </a:ext>
              </a:extLst>
            </p:cNvPr>
            <p:cNvSpPr/>
            <p:nvPr/>
          </p:nvSpPr>
          <p:spPr>
            <a:xfrm>
              <a:off x="7466779" y="5072818"/>
              <a:ext cx="304800" cy="228600"/>
            </a:xfrm>
            <a:prstGeom prst="flowChartProcess">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cxnSp>
          <p:nvCxnSpPr>
            <p:cNvPr id="83" name="Connector: Elbow 82">
              <a:extLst>
                <a:ext uri="{FF2B5EF4-FFF2-40B4-BE49-F238E27FC236}">
                  <a16:creationId xmlns:a16="http://schemas.microsoft.com/office/drawing/2014/main" id="{30D43266-3B89-43B2-8C8E-E3322A774F2D}"/>
                </a:ext>
              </a:extLst>
            </p:cNvPr>
            <p:cNvCxnSpPr>
              <a:stCxn id="78" idx="3"/>
              <a:endCxn id="80" idx="1"/>
            </p:cNvCxnSpPr>
            <p:nvPr/>
          </p:nvCxnSpPr>
          <p:spPr>
            <a:xfrm>
              <a:off x="8798240" y="5043324"/>
              <a:ext cx="249080" cy="143794"/>
            </a:xfrm>
            <a:prstGeom prst="bentConnector3">
              <a:avLst/>
            </a:prstGeom>
            <a:ln>
              <a:tailEnd type="triangle"/>
            </a:ln>
          </p:spPr>
          <p:style>
            <a:lnRef idx="1">
              <a:schemeClr val="accent3"/>
            </a:lnRef>
            <a:fillRef idx="0">
              <a:schemeClr val="accent3"/>
            </a:fillRef>
            <a:effectRef idx="0">
              <a:schemeClr val="accent3"/>
            </a:effectRef>
            <a:fontRef idx="minor">
              <a:schemeClr val="tx1"/>
            </a:fontRef>
          </p:style>
        </p:cxnSp>
        <p:sp>
          <p:nvSpPr>
            <p:cNvPr id="84" name="Flowchart: Decision 83">
              <a:extLst>
                <a:ext uri="{FF2B5EF4-FFF2-40B4-BE49-F238E27FC236}">
                  <a16:creationId xmlns:a16="http://schemas.microsoft.com/office/drawing/2014/main" id="{1FCFB7CF-320B-43D1-91D8-C24E5A041263}"/>
                </a:ext>
              </a:extLst>
            </p:cNvPr>
            <p:cNvSpPr/>
            <p:nvPr/>
          </p:nvSpPr>
          <p:spPr>
            <a:xfrm>
              <a:off x="8015760" y="5072818"/>
              <a:ext cx="228600" cy="228600"/>
            </a:xfrm>
            <a:prstGeom prst="flowChartDecision">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cxnSp>
          <p:nvCxnSpPr>
            <p:cNvPr id="85" name="Connector: Elbow 84">
              <a:extLst>
                <a:ext uri="{FF2B5EF4-FFF2-40B4-BE49-F238E27FC236}">
                  <a16:creationId xmlns:a16="http://schemas.microsoft.com/office/drawing/2014/main" id="{E469E435-BC3C-49F3-BCC6-C645058A75E7}"/>
                </a:ext>
              </a:extLst>
            </p:cNvPr>
            <p:cNvCxnSpPr>
              <a:cxnSpLocks/>
              <a:stCxn id="84" idx="3"/>
              <a:endCxn id="78" idx="1"/>
            </p:cNvCxnSpPr>
            <p:nvPr/>
          </p:nvCxnSpPr>
          <p:spPr>
            <a:xfrm flipV="1">
              <a:off x="8244360" y="5043324"/>
              <a:ext cx="249080" cy="143794"/>
            </a:xfrm>
            <a:prstGeom prst="bentConnector3">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86" name="Connector: Elbow 85">
              <a:extLst>
                <a:ext uri="{FF2B5EF4-FFF2-40B4-BE49-F238E27FC236}">
                  <a16:creationId xmlns:a16="http://schemas.microsoft.com/office/drawing/2014/main" id="{0EC8B962-0B69-4853-A4C3-86390CA4D355}"/>
                </a:ext>
              </a:extLst>
            </p:cNvPr>
            <p:cNvCxnSpPr>
              <a:cxnSpLocks/>
              <a:stCxn id="84" idx="3"/>
              <a:endCxn id="79" idx="1"/>
            </p:cNvCxnSpPr>
            <p:nvPr/>
          </p:nvCxnSpPr>
          <p:spPr>
            <a:xfrm>
              <a:off x="8244360" y="5187118"/>
              <a:ext cx="249080" cy="152816"/>
            </a:xfrm>
            <a:prstGeom prst="bentConnector3">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87" name="Straight Arrow Connector 86">
              <a:extLst>
                <a:ext uri="{FF2B5EF4-FFF2-40B4-BE49-F238E27FC236}">
                  <a16:creationId xmlns:a16="http://schemas.microsoft.com/office/drawing/2014/main" id="{40C4EC18-C532-4277-947F-51E6A01BE958}"/>
                </a:ext>
              </a:extLst>
            </p:cNvPr>
            <p:cNvCxnSpPr>
              <a:stCxn id="82" idx="3"/>
              <a:endCxn id="84" idx="1"/>
            </p:cNvCxnSpPr>
            <p:nvPr/>
          </p:nvCxnSpPr>
          <p:spPr>
            <a:xfrm>
              <a:off x="7771579" y="5187118"/>
              <a:ext cx="244181"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88" name="Straight Arrow Connector 87">
              <a:extLst>
                <a:ext uri="{FF2B5EF4-FFF2-40B4-BE49-F238E27FC236}">
                  <a16:creationId xmlns:a16="http://schemas.microsoft.com/office/drawing/2014/main" id="{76EBE4B2-237C-42CB-862F-4F30630A3E77}"/>
                </a:ext>
              </a:extLst>
            </p:cNvPr>
            <p:cNvCxnSpPr>
              <a:stCxn id="80" idx="3"/>
              <a:endCxn id="81" idx="1"/>
            </p:cNvCxnSpPr>
            <p:nvPr/>
          </p:nvCxnSpPr>
          <p:spPr>
            <a:xfrm>
              <a:off x="9352120" y="5187118"/>
              <a:ext cx="249080"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89" name="Connector: Elbow 88">
              <a:extLst>
                <a:ext uri="{FF2B5EF4-FFF2-40B4-BE49-F238E27FC236}">
                  <a16:creationId xmlns:a16="http://schemas.microsoft.com/office/drawing/2014/main" id="{82D8BD04-7464-4919-9B60-104ED9BAA432}"/>
                </a:ext>
              </a:extLst>
            </p:cNvPr>
            <p:cNvCxnSpPr>
              <a:stCxn id="79" idx="3"/>
              <a:endCxn id="80" idx="1"/>
            </p:cNvCxnSpPr>
            <p:nvPr/>
          </p:nvCxnSpPr>
          <p:spPr>
            <a:xfrm flipV="1">
              <a:off x="8798240" y="5187118"/>
              <a:ext cx="249080" cy="152816"/>
            </a:xfrm>
            <a:prstGeom prst="bentConnector3">
              <a:avLst/>
            </a:prstGeom>
            <a:ln>
              <a:tailEnd type="triangle"/>
            </a:ln>
          </p:spPr>
          <p:style>
            <a:lnRef idx="1">
              <a:schemeClr val="accent3"/>
            </a:lnRef>
            <a:fillRef idx="0">
              <a:schemeClr val="accent3"/>
            </a:fillRef>
            <a:effectRef idx="0">
              <a:schemeClr val="accent3"/>
            </a:effectRef>
            <a:fontRef idx="minor">
              <a:schemeClr val="tx1"/>
            </a:fontRef>
          </p:style>
        </p:cxnSp>
      </p:grpSp>
      <p:cxnSp>
        <p:nvCxnSpPr>
          <p:cNvPr id="90" name="Straight Arrow Connector 89">
            <a:extLst>
              <a:ext uri="{FF2B5EF4-FFF2-40B4-BE49-F238E27FC236}">
                <a16:creationId xmlns:a16="http://schemas.microsoft.com/office/drawing/2014/main" id="{A0A87886-E63C-4B4F-ACDB-DD30833D9250}"/>
              </a:ext>
            </a:extLst>
          </p:cNvPr>
          <p:cNvCxnSpPr>
            <a:cxnSpLocks/>
          </p:cNvCxnSpPr>
          <p:nvPr/>
        </p:nvCxnSpPr>
        <p:spPr>
          <a:xfrm>
            <a:off x="1699625" y="3729529"/>
            <a:ext cx="0" cy="166380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57721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fade">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fade">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xEl>
                                              <p:pRg st="4" end="4"/>
                                            </p:txEl>
                                          </p:spTgt>
                                        </p:tgtEl>
                                        <p:attrNameLst>
                                          <p:attrName>style.visibility</p:attrName>
                                        </p:attrNameLst>
                                      </p:cBhvr>
                                      <p:to>
                                        <p:strVal val="visible"/>
                                      </p:to>
                                    </p:set>
                                    <p:animEffect transition="in" filter="fade">
                                      <p:cBhvr>
                                        <p:cTn id="22" dur="500"/>
                                        <p:tgtEl>
                                          <p:spTgt spid="1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animEffect transition="in" filter="fade">
                                      <p:cBhvr>
                                        <p:cTn id="27" dur="500"/>
                                        <p:tgtEl>
                                          <p:spTgt spid="1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
                                            <p:txEl>
                                              <p:pRg st="6" end="6"/>
                                            </p:txEl>
                                          </p:spTgt>
                                        </p:tgtEl>
                                        <p:attrNameLst>
                                          <p:attrName>style.visibility</p:attrName>
                                        </p:attrNameLst>
                                      </p:cBhvr>
                                      <p:to>
                                        <p:strVal val="visible"/>
                                      </p:to>
                                    </p:set>
                                    <p:animEffect transition="in" filter="fade">
                                      <p:cBhvr>
                                        <p:cTn id="32" dur="500"/>
                                        <p:tgtEl>
                                          <p:spTgt spid="1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
                                            <p:txEl>
                                              <p:pRg st="8" end="8"/>
                                            </p:txEl>
                                          </p:spTgt>
                                        </p:tgtEl>
                                        <p:attrNameLst>
                                          <p:attrName>style.visibility</p:attrName>
                                        </p:attrNameLst>
                                      </p:cBhvr>
                                      <p:to>
                                        <p:strVal val="visible"/>
                                      </p:to>
                                    </p:set>
                                    <p:animEffect transition="in" filter="fade">
                                      <p:cBhvr>
                                        <p:cTn id="37" dur="500"/>
                                        <p:tgtEl>
                                          <p:spTgt spid="12">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2">
                                            <p:txEl>
                                              <p:pRg st="9" end="9"/>
                                            </p:txEl>
                                          </p:spTgt>
                                        </p:tgtEl>
                                        <p:attrNameLst>
                                          <p:attrName>style.visibility</p:attrName>
                                        </p:attrNameLst>
                                      </p:cBhvr>
                                      <p:to>
                                        <p:strVal val="visible"/>
                                      </p:to>
                                    </p:set>
                                    <p:animEffect transition="in" filter="fade">
                                      <p:cBhvr>
                                        <p:cTn id="42" dur="500"/>
                                        <p:tgtEl>
                                          <p:spTgt spid="12">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2">
                                            <p:txEl>
                                              <p:pRg st="10" end="10"/>
                                            </p:txEl>
                                          </p:spTgt>
                                        </p:tgtEl>
                                        <p:attrNameLst>
                                          <p:attrName>style.visibility</p:attrName>
                                        </p:attrNameLst>
                                      </p:cBhvr>
                                      <p:to>
                                        <p:strVal val="visible"/>
                                      </p:to>
                                    </p:set>
                                    <p:animEffect transition="in" filter="fade">
                                      <p:cBhvr>
                                        <p:cTn id="47" dur="500"/>
                                        <p:tgtEl>
                                          <p:spTgt spid="1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Isosceles Triangle 81"/>
          <p:cNvSpPr/>
          <p:nvPr/>
        </p:nvSpPr>
        <p:spPr>
          <a:xfrm>
            <a:off x="2963263" y="3380782"/>
            <a:ext cx="1564026" cy="39345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80000" tIns="180000" rIns="180000" bIns="18000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Arial"/>
              <a:ea typeface="+mn-ea"/>
              <a:cs typeface="+mn-cs"/>
            </a:endParaRPr>
          </a:p>
        </p:txBody>
      </p:sp>
      <p:sp>
        <p:nvSpPr>
          <p:cNvPr id="57" name="Rectangle 56"/>
          <p:cNvSpPr/>
          <p:nvPr/>
        </p:nvSpPr>
        <p:spPr>
          <a:xfrm>
            <a:off x="9933335" y="3658966"/>
            <a:ext cx="1923305" cy="135730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180000" tIns="180000" rIns="180000" bIns="18000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Arial"/>
              <a:ea typeface="+mn-ea"/>
              <a:cs typeface="+mn-cs"/>
            </a:endParaRPr>
          </a:p>
        </p:txBody>
      </p:sp>
      <p:sp>
        <p:nvSpPr>
          <p:cNvPr id="7" name="Rectangle 6"/>
          <p:cNvSpPr/>
          <p:nvPr/>
        </p:nvSpPr>
        <p:spPr>
          <a:xfrm>
            <a:off x="10209401" y="2488583"/>
            <a:ext cx="1440109" cy="31961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rial"/>
                <a:ea typeface="+mn-ea"/>
                <a:cs typeface="+mn-cs"/>
              </a:rPr>
              <a:t>C1</a:t>
            </a:r>
          </a:p>
        </p:txBody>
      </p:sp>
      <p:sp>
        <p:nvSpPr>
          <p:cNvPr id="8" name="Rectangle 7"/>
          <p:cNvSpPr/>
          <p:nvPr/>
        </p:nvSpPr>
        <p:spPr>
          <a:xfrm>
            <a:off x="10267221" y="3935932"/>
            <a:ext cx="1382289" cy="32506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rial"/>
                <a:ea typeface="+mn-ea"/>
                <a:cs typeface="+mn-cs"/>
              </a:rPr>
              <a:t>C2:1</a:t>
            </a:r>
          </a:p>
        </p:txBody>
      </p:sp>
      <p:sp>
        <p:nvSpPr>
          <p:cNvPr id="9" name="Rectangle 8"/>
          <p:cNvSpPr/>
          <p:nvPr/>
        </p:nvSpPr>
        <p:spPr>
          <a:xfrm>
            <a:off x="5363220" y="2205034"/>
            <a:ext cx="3069495" cy="3528392"/>
          </a:xfrm>
          <a:prstGeom prst="rect">
            <a:avLst/>
          </a:prstGeom>
          <a:solidFill>
            <a:schemeClr val="accent4">
              <a:lumMod val="40000"/>
              <a:lumOff val="60000"/>
            </a:schemeClr>
          </a:solidFill>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10" name="Rectangle 9"/>
          <p:cNvSpPr/>
          <p:nvPr/>
        </p:nvSpPr>
        <p:spPr>
          <a:xfrm>
            <a:off x="5998220" y="2619966"/>
            <a:ext cx="1892300" cy="1093643"/>
          </a:xfrm>
          <a:prstGeom prst="rect">
            <a:avLst/>
          </a:prstGeom>
          <a:solidFill>
            <a:schemeClr val="bg2">
              <a:lumMod val="75000"/>
            </a:schemeClr>
          </a:solidFill>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cxnSp>
        <p:nvCxnSpPr>
          <p:cNvPr id="11" name="Elbow Connector 10"/>
          <p:cNvCxnSpPr>
            <a:cxnSpLocks/>
            <a:endCxn id="17" idx="1"/>
          </p:cNvCxnSpPr>
          <p:nvPr/>
        </p:nvCxnSpPr>
        <p:spPr>
          <a:xfrm flipV="1">
            <a:off x="4438817" y="2730877"/>
            <a:ext cx="1560977" cy="578096"/>
          </a:xfrm>
          <a:prstGeom prst="bentConnector3">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2" name="Elbow Connector 11"/>
          <p:cNvCxnSpPr>
            <a:cxnSpLocks/>
          </p:cNvCxnSpPr>
          <p:nvPr/>
        </p:nvCxnSpPr>
        <p:spPr>
          <a:xfrm>
            <a:off x="4438817" y="3308973"/>
            <a:ext cx="1560748" cy="798090"/>
          </a:xfrm>
          <a:prstGeom prst="bentConnector3">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10" idx="3"/>
            <a:endCxn id="7" idx="1"/>
          </p:cNvCxnSpPr>
          <p:nvPr/>
        </p:nvCxnSpPr>
        <p:spPr>
          <a:xfrm flipV="1">
            <a:off x="7890520" y="2648392"/>
            <a:ext cx="2318881" cy="518396"/>
          </a:xfrm>
          <a:prstGeom prst="bentConnector3">
            <a:avLst/>
          </a:prstGeom>
          <a:ln w="19050">
            <a:tailEnd type="arrow"/>
          </a:ln>
        </p:spPr>
        <p:style>
          <a:lnRef idx="2">
            <a:schemeClr val="accent2"/>
          </a:lnRef>
          <a:fillRef idx="0">
            <a:schemeClr val="accent2"/>
          </a:fillRef>
          <a:effectRef idx="1">
            <a:schemeClr val="accent2"/>
          </a:effectRef>
          <a:fontRef idx="minor">
            <a:schemeClr val="tx1"/>
          </a:fontRef>
        </p:style>
      </p:cxnSp>
      <p:cxnSp>
        <p:nvCxnSpPr>
          <p:cNvPr id="14" name="Elbow Connector 13"/>
          <p:cNvCxnSpPr>
            <a:cxnSpLocks/>
            <a:stCxn id="41" idx="3"/>
            <a:endCxn id="8" idx="1"/>
          </p:cNvCxnSpPr>
          <p:nvPr/>
        </p:nvCxnSpPr>
        <p:spPr>
          <a:xfrm flipV="1">
            <a:off x="7811700" y="4098463"/>
            <a:ext cx="2455521" cy="413232"/>
          </a:xfrm>
          <a:prstGeom prst="bentConnector3">
            <a:avLst>
              <a:gd name="adj1" fmla="val 50000"/>
            </a:avLst>
          </a:prstGeom>
          <a:ln w="19050">
            <a:headEnd type="triangle" w="med" len="med"/>
            <a:tailEnd type="triangle" w="med" len="med"/>
          </a:ln>
        </p:spPr>
        <p:style>
          <a:lnRef idx="2">
            <a:schemeClr val="accent2"/>
          </a:lnRef>
          <a:fillRef idx="0">
            <a:schemeClr val="accent2"/>
          </a:fillRef>
          <a:effectRef idx="1">
            <a:schemeClr val="accent2"/>
          </a:effectRef>
          <a:fontRef idx="minor">
            <a:schemeClr val="tx1"/>
          </a:fontRef>
        </p:style>
      </p:cxnSp>
      <p:sp>
        <p:nvSpPr>
          <p:cNvPr id="15" name="TextBox 14"/>
          <p:cNvSpPr txBox="1"/>
          <p:nvPr/>
        </p:nvSpPr>
        <p:spPr>
          <a:xfrm>
            <a:off x="3351667" y="3491785"/>
            <a:ext cx="851515"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050" b="1" i="0" u="none" strike="noStrike" kern="1200" cap="none" spc="0" normalizeH="0" baseline="0" noProof="0" dirty="0">
                <a:ln>
                  <a:noFill/>
                </a:ln>
                <a:solidFill>
                  <a:prstClr val="black"/>
                </a:solidFill>
                <a:effectLst/>
                <a:uLnTx/>
                <a:uFillTx/>
                <a:latin typeface="Arial"/>
                <a:ea typeface="+mn-ea"/>
                <a:cs typeface="+mn-cs"/>
              </a:rPr>
              <a:t>Producers</a:t>
            </a:r>
            <a:endParaRPr kumimoji="0" lang="en-US" sz="1050" b="1" i="0" u="none" strike="noStrike" kern="1200" cap="none" spc="0" normalizeH="0" baseline="0" noProof="0" dirty="0" err="1">
              <a:ln>
                <a:noFill/>
              </a:ln>
              <a:solidFill>
                <a:prstClr val="black"/>
              </a:solidFill>
              <a:effectLst/>
              <a:uLnTx/>
              <a:uFillTx/>
              <a:latin typeface="Arial"/>
              <a:ea typeface="+mn-ea"/>
              <a:cs typeface="+mn-cs"/>
            </a:endParaRPr>
          </a:p>
        </p:txBody>
      </p:sp>
      <p:sp>
        <p:nvSpPr>
          <p:cNvPr id="16" name="TextBox 15"/>
          <p:cNvSpPr txBox="1"/>
          <p:nvPr/>
        </p:nvSpPr>
        <p:spPr>
          <a:xfrm>
            <a:off x="10416480" y="1832377"/>
            <a:ext cx="1029449"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200" b="1" i="0" u="none" strike="noStrike" kern="1200" cap="none" spc="0" normalizeH="0" baseline="0" noProof="0" dirty="0" err="1">
                <a:ln>
                  <a:noFill/>
                </a:ln>
                <a:solidFill>
                  <a:prstClr val="black"/>
                </a:solidFill>
                <a:effectLst/>
                <a:uLnTx/>
                <a:uFillTx/>
                <a:latin typeface="Arial"/>
                <a:ea typeface="+mn-ea"/>
                <a:cs typeface="+mn-cs"/>
              </a:rPr>
              <a:t>Consumers</a:t>
            </a:r>
            <a:endParaRPr kumimoji="0" lang="en-US" sz="1200" b="1" i="0" u="none" strike="noStrike" kern="1200" cap="none" spc="0" normalizeH="0" baseline="0" noProof="0" dirty="0" err="1">
              <a:ln>
                <a:noFill/>
              </a:ln>
              <a:solidFill>
                <a:prstClr val="black"/>
              </a:solidFill>
              <a:effectLst/>
              <a:uLnTx/>
              <a:uFillTx/>
              <a:latin typeface="Arial"/>
              <a:ea typeface="+mn-ea"/>
              <a:cs typeface="+mn-cs"/>
            </a:endParaRPr>
          </a:p>
        </p:txBody>
      </p:sp>
      <p:sp>
        <p:nvSpPr>
          <p:cNvPr id="17" name="TextBox 16"/>
          <p:cNvSpPr txBox="1"/>
          <p:nvPr/>
        </p:nvSpPr>
        <p:spPr>
          <a:xfrm>
            <a:off x="5999794" y="2603919"/>
            <a:ext cx="1340432"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050" b="1" i="0" u="none" strike="noStrike" kern="1200" cap="none" spc="0" normalizeH="0" baseline="0" noProof="0" dirty="0">
                <a:ln>
                  <a:noFill/>
                </a:ln>
                <a:solidFill>
                  <a:prstClr val="black"/>
                </a:solidFill>
                <a:effectLst/>
                <a:uLnTx/>
                <a:uFillTx/>
                <a:latin typeface="Arial"/>
                <a:ea typeface="+mn-ea"/>
                <a:cs typeface="+mn-cs"/>
              </a:rPr>
              <a:t>Topic</a:t>
            </a:r>
            <a:r>
              <a:rPr kumimoji="0" lang="nl-NL" sz="1050" b="1" i="0" u="none" strike="noStrike" kern="1200" cap="none" spc="0" normalizeH="0" baseline="0" noProof="0" dirty="0">
                <a:ln>
                  <a:noFill/>
                </a:ln>
                <a:solidFill>
                  <a:prstClr val="black"/>
                </a:solidFill>
                <a:effectLst/>
                <a:uLnTx/>
                <a:uFillTx/>
                <a:latin typeface="Arial"/>
                <a:ea typeface="+mn-ea"/>
                <a:cs typeface="+mn-cs"/>
                <a:sym typeface="Wingdings" panose="05000000000000000000" pitchFamily="2" charset="2"/>
              </a:rPr>
              <a:t> </a:t>
            </a:r>
            <a:r>
              <a:rPr kumimoji="0" lang="nl-NL" sz="1050" b="1" i="0" u="none" strike="noStrike" kern="1200" cap="none" spc="0" normalizeH="0" baseline="0" noProof="0" dirty="0">
                <a:ln>
                  <a:noFill/>
                </a:ln>
                <a:solidFill>
                  <a:prstClr val="black"/>
                </a:solidFill>
                <a:effectLst/>
                <a:uLnTx/>
                <a:uFillTx/>
                <a:latin typeface="Arial"/>
                <a:ea typeface="+mn-ea"/>
                <a:cs typeface="+mn-cs"/>
              </a:rPr>
              <a:t>Customer</a:t>
            </a:r>
            <a:endParaRPr kumimoji="0" lang="en-US" sz="1050" b="1" i="0" u="none" strike="noStrike" kern="1200" cap="none" spc="0" normalizeH="0" baseline="0" noProof="0" dirty="0" err="1">
              <a:ln>
                <a:noFill/>
              </a:ln>
              <a:solidFill>
                <a:prstClr val="black"/>
              </a:solidFill>
              <a:effectLst/>
              <a:uLnTx/>
              <a:uFillTx/>
              <a:latin typeface="Arial"/>
              <a:ea typeface="+mn-ea"/>
              <a:cs typeface="+mn-cs"/>
            </a:endParaRPr>
          </a:p>
        </p:txBody>
      </p:sp>
      <p:sp>
        <p:nvSpPr>
          <p:cNvPr id="18" name="TextBox 17"/>
          <p:cNvSpPr txBox="1"/>
          <p:nvPr/>
        </p:nvSpPr>
        <p:spPr>
          <a:xfrm>
            <a:off x="5375920" y="2206915"/>
            <a:ext cx="185980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400" b="0" i="0" u="none" strike="noStrike" kern="1200" cap="none" spc="0" normalizeH="0" baseline="0" noProof="0" dirty="0">
                <a:ln>
                  <a:noFill/>
                </a:ln>
                <a:solidFill>
                  <a:prstClr val="black"/>
                </a:solidFill>
                <a:effectLst/>
                <a:uLnTx/>
                <a:uFillTx/>
                <a:latin typeface="Arial"/>
                <a:ea typeface="+mn-ea"/>
                <a:cs typeface="+mn-cs"/>
              </a:rPr>
              <a:t>Broker 1 </a:t>
            </a:r>
            <a:r>
              <a:rPr kumimoji="0" lang="nl-NL" sz="1000" b="0" i="0" u="none" strike="noStrike" kern="1200" cap="none" spc="0" normalizeH="0" baseline="0" noProof="0" dirty="0">
                <a:ln>
                  <a:noFill/>
                </a:ln>
                <a:solidFill>
                  <a:prstClr val="black"/>
                </a:solidFill>
                <a:effectLst/>
                <a:uLnTx/>
                <a:uFillTx/>
                <a:latin typeface="Arial"/>
                <a:ea typeface="+mn-ea"/>
                <a:cs typeface="+mn-cs"/>
              </a:rPr>
              <a:t>(</a:t>
            </a:r>
            <a:r>
              <a:rPr kumimoji="0" lang="en-GB" sz="1000" b="0" i="0" u="none" strike="noStrike" kern="1200" cap="none" spc="0" normalizeH="0" baseline="0" noProof="0" dirty="0">
                <a:ln>
                  <a:noFill/>
                </a:ln>
                <a:solidFill>
                  <a:prstClr val="black"/>
                </a:solidFill>
                <a:effectLst/>
                <a:uLnTx/>
                <a:uFillTx/>
                <a:latin typeface="Arial"/>
                <a:ea typeface="+mn-ea"/>
                <a:cs typeface="+mn-cs"/>
              </a:rPr>
              <a:t>aws_ap1</a:t>
            </a:r>
            <a:r>
              <a:rPr kumimoji="0" lang="en-US" sz="1000" b="0" i="1" u="none" strike="noStrike" kern="1200" cap="none" spc="0" normalizeH="0" baseline="0" noProof="0" dirty="0">
                <a:ln>
                  <a:noFill/>
                </a:ln>
                <a:solidFill>
                  <a:prstClr val="black"/>
                </a:solidFill>
                <a:effectLst/>
                <a:uLnTx/>
                <a:uFillTx/>
                <a:latin typeface="Arial"/>
                <a:ea typeface="+mn-ea"/>
                <a:cs typeface="+mn-cs"/>
              </a:rPr>
              <a:t>:9092</a:t>
            </a:r>
            <a:r>
              <a:rPr kumimoji="0" lang="en-GB" sz="1000" b="0" i="0" u="none" strike="noStrike" kern="1200" cap="none" spc="0" normalizeH="0" baseline="0" noProof="0" dirty="0">
                <a:ln>
                  <a:noFill/>
                </a:ln>
                <a:solidFill>
                  <a:prstClr val="black"/>
                </a:solidFill>
                <a:effectLst/>
                <a:uLnTx/>
                <a:uFillTx/>
                <a:latin typeface="Arial"/>
                <a:ea typeface="+mn-ea"/>
                <a:cs typeface="+mn-cs"/>
              </a:rPr>
              <a:t>)</a:t>
            </a:r>
            <a:endParaRPr kumimoji="0" lang="en-US" sz="1400" b="0" i="0" u="none" strike="noStrike" kern="1200" cap="none" spc="0" normalizeH="0" baseline="0" noProof="0" dirty="0" err="1">
              <a:ln>
                <a:noFill/>
              </a:ln>
              <a:solidFill>
                <a:prstClr val="black"/>
              </a:solidFill>
              <a:effectLst/>
              <a:uLnTx/>
              <a:uFillTx/>
              <a:latin typeface="Arial"/>
              <a:ea typeface="+mn-ea"/>
              <a:cs typeface="+mn-cs"/>
            </a:endParaRPr>
          </a:p>
        </p:txBody>
      </p:sp>
      <p:pic>
        <p:nvPicPr>
          <p:cNvPr id="19" name="Picture 2" descr="Image result for logo kafk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75772" y="1519950"/>
            <a:ext cx="1004926" cy="528231"/>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p:cNvSpPr/>
          <p:nvPr/>
        </p:nvSpPr>
        <p:spPr>
          <a:xfrm>
            <a:off x="7495958" y="3013517"/>
            <a:ext cx="305662" cy="501402"/>
          </a:xfrm>
          <a:prstGeom prst="rect">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31" name="Rectangle 30"/>
          <p:cNvSpPr/>
          <p:nvPr/>
        </p:nvSpPr>
        <p:spPr>
          <a:xfrm>
            <a:off x="7139496" y="3013517"/>
            <a:ext cx="305662" cy="50140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32" name="Rectangle 31"/>
          <p:cNvSpPr/>
          <p:nvPr/>
        </p:nvSpPr>
        <p:spPr>
          <a:xfrm>
            <a:off x="6783034" y="3013517"/>
            <a:ext cx="305662" cy="50140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33" name="Rectangle 32"/>
          <p:cNvSpPr/>
          <p:nvPr/>
        </p:nvSpPr>
        <p:spPr>
          <a:xfrm>
            <a:off x="6426572" y="3013517"/>
            <a:ext cx="305662" cy="50140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34" name="Rectangle 33"/>
          <p:cNvSpPr/>
          <p:nvPr/>
        </p:nvSpPr>
        <p:spPr>
          <a:xfrm>
            <a:off x="6070110" y="3013517"/>
            <a:ext cx="305662" cy="50140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39" name="Rectangle 38"/>
          <p:cNvSpPr/>
          <p:nvPr/>
        </p:nvSpPr>
        <p:spPr>
          <a:xfrm>
            <a:off x="6008300" y="3867443"/>
            <a:ext cx="1892300" cy="1706216"/>
          </a:xfrm>
          <a:prstGeom prst="rect">
            <a:avLst/>
          </a:prstGeom>
          <a:solidFill>
            <a:schemeClr val="bg2">
              <a:lumMod val="75000"/>
            </a:schemeClr>
          </a:solidFill>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40" name="TextBox 39"/>
          <p:cNvSpPr txBox="1"/>
          <p:nvPr/>
        </p:nvSpPr>
        <p:spPr>
          <a:xfrm>
            <a:off x="6354606" y="3866291"/>
            <a:ext cx="1152881" cy="25391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1050" b="1" i="0" u="none" strike="noStrike" kern="1200" cap="none" spc="0" normalizeH="0" baseline="0" noProof="0" dirty="0">
                <a:ln>
                  <a:noFill/>
                </a:ln>
                <a:solidFill>
                  <a:prstClr val="black"/>
                </a:solidFill>
                <a:effectLst/>
                <a:uLnTx/>
                <a:uFillTx/>
                <a:latin typeface="Arial"/>
                <a:ea typeface="+mn-ea"/>
                <a:cs typeface="+mn-cs"/>
              </a:rPr>
              <a:t>Topic</a:t>
            </a:r>
            <a:r>
              <a:rPr kumimoji="0" lang="nl-NL" sz="1050" b="1" i="0" u="none" strike="noStrike" kern="1200" cap="none" spc="0" normalizeH="0" baseline="0" noProof="0" dirty="0">
                <a:ln>
                  <a:noFill/>
                </a:ln>
                <a:solidFill>
                  <a:prstClr val="black"/>
                </a:solidFill>
                <a:effectLst/>
                <a:uLnTx/>
                <a:uFillTx/>
                <a:latin typeface="Arial"/>
                <a:ea typeface="+mn-ea"/>
                <a:cs typeface="+mn-cs"/>
                <a:sym typeface="Wingdings" panose="05000000000000000000" pitchFamily="2" charset="2"/>
              </a:rPr>
              <a:t> Asset  </a:t>
            </a:r>
            <a:endParaRPr kumimoji="0" lang="en-US" sz="1050" b="1" i="0" u="none" strike="noStrike" kern="1200" cap="none" spc="0" normalizeH="0" baseline="0" noProof="0" dirty="0" err="1">
              <a:ln>
                <a:noFill/>
              </a:ln>
              <a:solidFill>
                <a:prstClr val="black"/>
              </a:solidFill>
              <a:effectLst/>
              <a:uLnTx/>
              <a:uFillTx/>
              <a:latin typeface="Arial"/>
              <a:ea typeface="+mn-ea"/>
              <a:cs typeface="+mn-cs"/>
            </a:endParaRPr>
          </a:p>
        </p:txBody>
      </p:sp>
      <p:sp>
        <p:nvSpPr>
          <p:cNvPr id="41" name="Rectangle 40"/>
          <p:cNvSpPr/>
          <p:nvPr/>
        </p:nvSpPr>
        <p:spPr>
          <a:xfrm>
            <a:off x="7506038" y="4260994"/>
            <a:ext cx="305662" cy="501402"/>
          </a:xfrm>
          <a:prstGeom prst="rect">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42" name="Rectangle 41"/>
          <p:cNvSpPr/>
          <p:nvPr/>
        </p:nvSpPr>
        <p:spPr>
          <a:xfrm>
            <a:off x="7149576" y="4260994"/>
            <a:ext cx="305662" cy="50140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43" name="Rectangle 42"/>
          <p:cNvSpPr/>
          <p:nvPr/>
        </p:nvSpPr>
        <p:spPr>
          <a:xfrm>
            <a:off x="6793114" y="4260994"/>
            <a:ext cx="305662" cy="50140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44" name="Rectangle 43"/>
          <p:cNvSpPr/>
          <p:nvPr/>
        </p:nvSpPr>
        <p:spPr>
          <a:xfrm>
            <a:off x="6436652" y="4260994"/>
            <a:ext cx="305662" cy="50140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45" name="Rectangle 44"/>
          <p:cNvSpPr/>
          <p:nvPr/>
        </p:nvSpPr>
        <p:spPr>
          <a:xfrm>
            <a:off x="6080190" y="4260994"/>
            <a:ext cx="305662" cy="50140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47" name="Rectangle 46"/>
          <p:cNvSpPr/>
          <p:nvPr/>
        </p:nvSpPr>
        <p:spPr>
          <a:xfrm>
            <a:off x="7506038" y="4830510"/>
            <a:ext cx="305662" cy="501402"/>
          </a:xfrm>
          <a:prstGeom prst="rect">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48" name="Rectangle 47"/>
          <p:cNvSpPr/>
          <p:nvPr/>
        </p:nvSpPr>
        <p:spPr>
          <a:xfrm>
            <a:off x="7149576" y="4830510"/>
            <a:ext cx="305662" cy="501402"/>
          </a:xfrm>
          <a:prstGeom prst="rect">
            <a:avLst/>
          </a:prstGeom>
          <a:solidFill>
            <a:schemeClr val="bg1"/>
          </a:solidFill>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49" name="Rectangle 48"/>
          <p:cNvSpPr/>
          <p:nvPr/>
        </p:nvSpPr>
        <p:spPr>
          <a:xfrm>
            <a:off x="6793114" y="4830510"/>
            <a:ext cx="305662" cy="50140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50" name="Rectangle 49"/>
          <p:cNvSpPr/>
          <p:nvPr/>
        </p:nvSpPr>
        <p:spPr>
          <a:xfrm>
            <a:off x="6436652" y="4830510"/>
            <a:ext cx="305662" cy="50140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51" name="Rectangle 50"/>
          <p:cNvSpPr/>
          <p:nvPr/>
        </p:nvSpPr>
        <p:spPr>
          <a:xfrm>
            <a:off x="6080190" y="4830510"/>
            <a:ext cx="305662" cy="50140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52" name="TextBox 51"/>
          <p:cNvSpPr txBox="1"/>
          <p:nvPr/>
        </p:nvSpPr>
        <p:spPr>
          <a:xfrm>
            <a:off x="5807359" y="4481508"/>
            <a:ext cx="155492" cy="153888"/>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rial"/>
                <a:ea typeface="+mn-ea"/>
                <a:cs typeface="+mn-cs"/>
              </a:rPr>
              <a:t>P0</a:t>
            </a:r>
          </a:p>
        </p:txBody>
      </p:sp>
      <p:sp>
        <p:nvSpPr>
          <p:cNvPr id="54" name="TextBox 53"/>
          <p:cNvSpPr txBox="1"/>
          <p:nvPr/>
        </p:nvSpPr>
        <p:spPr>
          <a:xfrm>
            <a:off x="5802060" y="5016269"/>
            <a:ext cx="155492" cy="153888"/>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rial"/>
                <a:ea typeface="+mn-ea"/>
                <a:cs typeface="+mn-cs"/>
              </a:rPr>
              <a:t>P1</a:t>
            </a:r>
          </a:p>
        </p:txBody>
      </p:sp>
      <p:sp>
        <p:nvSpPr>
          <p:cNvPr id="59" name="Rectangle 58"/>
          <p:cNvSpPr/>
          <p:nvPr/>
        </p:nvSpPr>
        <p:spPr>
          <a:xfrm>
            <a:off x="10267221" y="4481508"/>
            <a:ext cx="1382289" cy="25133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rial"/>
                <a:ea typeface="+mn-ea"/>
                <a:cs typeface="+mn-cs"/>
              </a:rPr>
              <a:t>C2:2</a:t>
            </a:r>
          </a:p>
        </p:txBody>
      </p:sp>
      <p:sp>
        <p:nvSpPr>
          <p:cNvPr id="61" name="TextBox 60"/>
          <p:cNvSpPr txBox="1"/>
          <p:nvPr/>
        </p:nvSpPr>
        <p:spPr>
          <a:xfrm>
            <a:off x="5772181" y="3176649"/>
            <a:ext cx="155492" cy="153888"/>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rial"/>
                <a:ea typeface="+mn-ea"/>
                <a:cs typeface="+mn-cs"/>
              </a:rPr>
              <a:t>P0</a:t>
            </a:r>
          </a:p>
        </p:txBody>
      </p:sp>
      <p:cxnSp>
        <p:nvCxnSpPr>
          <p:cNvPr id="63" name="Elbow Connector 62"/>
          <p:cNvCxnSpPr>
            <a:cxnSpLocks/>
            <a:stCxn id="47" idx="3"/>
            <a:endCxn id="59" idx="1"/>
          </p:cNvCxnSpPr>
          <p:nvPr/>
        </p:nvCxnSpPr>
        <p:spPr>
          <a:xfrm flipV="1">
            <a:off x="7811700" y="4607175"/>
            <a:ext cx="2455521" cy="474036"/>
          </a:xfrm>
          <a:prstGeom prst="bentConnector3">
            <a:avLst>
              <a:gd name="adj1" fmla="val 50000"/>
            </a:avLst>
          </a:prstGeom>
          <a:ln w="19050">
            <a:headEnd type="triangle" w="med" len="med"/>
            <a:tailEnd type="triangle" w="med" len="med"/>
          </a:ln>
        </p:spPr>
        <p:style>
          <a:lnRef idx="2">
            <a:schemeClr val="accent2"/>
          </a:lnRef>
          <a:fillRef idx="0">
            <a:schemeClr val="accent2"/>
          </a:fillRef>
          <a:effectRef idx="1">
            <a:schemeClr val="accent2"/>
          </a:effectRef>
          <a:fontRef idx="minor">
            <a:schemeClr val="tx1"/>
          </a:fontRef>
        </p:style>
      </p:cxnSp>
      <p:sp>
        <p:nvSpPr>
          <p:cNvPr id="71" name="TextBox 70"/>
          <p:cNvSpPr txBox="1"/>
          <p:nvPr/>
        </p:nvSpPr>
        <p:spPr>
          <a:xfrm>
            <a:off x="10540022" y="3577509"/>
            <a:ext cx="554639" cy="184666"/>
          </a:xfrm>
          <a:prstGeom prst="rect">
            <a:avLst/>
          </a:prstGeom>
          <a:solidFill>
            <a:schemeClr val="bg1"/>
          </a:solid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a:ea typeface="+mn-ea"/>
                <a:cs typeface="+mn-cs"/>
              </a:rPr>
              <a:t>Group 1</a:t>
            </a:r>
          </a:p>
        </p:txBody>
      </p:sp>
      <p:sp>
        <p:nvSpPr>
          <p:cNvPr id="75" name="TextBox 74"/>
          <p:cNvSpPr txBox="1"/>
          <p:nvPr/>
        </p:nvSpPr>
        <p:spPr>
          <a:xfrm>
            <a:off x="6083300" y="5378903"/>
            <a:ext cx="1683153" cy="1384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Arial"/>
                <a:ea typeface="+mn-ea"/>
                <a:cs typeface="+mn-cs"/>
              </a:rPr>
              <a:t>2 Partition , 1 Replication </a:t>
            </a:r>
            <a:r>
              <a:rPr kumimoji="0" lang="en-GB" sz="900" b="0" i="0" u="none" strike="noStrike" kern="1200" cap="none" spc="0" normalizeH="0" baseline="0" noProof="0" dirty="0" err="1">
                <a:ln>
                  <a:noFill/>
                </a:ln>
                <a:solidFill>
                  <a:prstClr val="black"/>
                </a:solidFill>
                <a:effectLst/>
                <a:uLnTx/>
                <a:uFillTx/>
                <a:latin typeface="Arial"/>
                <a:ea typeface="+mn-ea"/>
                <a:cs typeface="+mn-cs"/>
              </a:rPr>
              <a:t>acks</a:t>
            </a:r>
            <a:r>
              <a:rPr kumimoji="0" lang="en-GB" sz="900" b="0" i="0" u="none" strike="noStrike" kern="1200" cap="none" spc="0" normalizeH="0" baseline="0" noProof="0" dirty="0">
                <a:ln>
                  <a:noFill/>
                </a:ln>
                <a:solidFill>
                  <a:prstClr val="black"/>
                </a:solidFill>
                <a:effectLst/>
                <a:uLnTx/>
                <a:uFillTx/>
                <a:latin typeface="Arial"/>
                <a:ea typeface="+mn-ea"/>
                <a:cs typeface="+mn-cs"/>
              </a:rPr>
              <a:t>=0</a:t>
            </a:r>
            <a:endParaRPr kumimoji="0" lang="en-US" sz="900" b="0" i="0" u="none" strike="noStrike" kern="1200" cap="none" spc="0" normalizeH="0" baseline="0" noProof="0" dirty="0">
              <a:ln>
                <a:noFill/>
              </a:ln>
              <a:solidFill>
                <a:prstClr val="black"/>
              </a:solidFill>
              <a:effectLst/>
              <a:uLnTx/>
              <a:uFillTx/>
              <a:latin typeface="Arial"/>
              <a:ea typeface="+mn-ea"/>
              <a:cs typeface="+mn-cs"/>
            </a:endParaRPr>
          </a:p>
        </p:txBody>
      </p:sp>
      <p:sp>
        <p:nvSpPr>
          <p:cNvPr id="77" name="TextBox 76"/>
          <p:cNvSpPr txBox="1"/>
          <p:nvPr/>
        </p:nvSpPr>
        <p:spPr>
          <a:xfrm>
            <a:off x="6051395" y="3501178"/>
            <a:ext cx="1760097" cy="1384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Arial"/>
                <a:ea typeface="+mn-ea"/>
                <a:cs typeface="+mn-cs"/>
              </a:rPr>
              <a:t>1 Partition , 1 Replication (</a:t>
            </a:r>
            <a:r>
              <a:rPr kumimoji="0" lang="en-GB" sz="900" b="0" i="0" u="none" strike="noStrike" kern="1200" cap="none" spc="0" normalizeH="0" baseline="0" noProof="0" dirty="0" err="1">
                <a:ln>
                  <a:noFill/>
                </a:ln>
                <a:solidFill>
                  <a:prstClr val="black"/>
                </a:solidFill>
                <a:effectLst/>
                <a:uLnTx/>
                <a:uFillTx/>
                <a:latin typeface="Arial"/>
                <a:ea typeface="+mn-ea"/>
                <a:cs typeface="+mn-cs"/>
              </a:rPr>
              <a:t>acks</a:t>
            </a:r>
            <a:r>
              <a:rPr kumimoji="0" lang="en-GB" sz="900" b="0" i="0" u="none" strike="noStrike" kern="1200" cap="none" spc="0" normalizeH="0" baseline="0" noProof="0" dirty="0">
                <a:ln>
                  <a:noFill/>
                </a:ln>
                <a:solidFill>
                  <a:prstClr val="black"/>
                </a:solidFill>
                <a:effectLst/>
                <a:uLnTx/>
                <a:uFillTx/>
                <a:latin typeface="Arial"/>
                <a:ea typeface="+mn-ea"/>
                <a:cs typeface="+mn-cs"/>
              </a:rPr>
              <a:t>=0)</a:t>
            </a:r>
            <a:endParaRPr kumimoji="0" lang="en-US" sz="900" b="0" i="0" u="none" strike="noStrike" kern="1200" cap="none" spc="0" normalizeH="0" baseline="0" noProof="0" dirty="0">
              <a:ln>
                <a:noFill/>
              </a:ln>
              <a:solidFill>
                <a:prstClr val="black"/>
              </a:solidFill>
              <a:effectLst/>
              <a:uLnTx/>
              <a:uFillTx/>
              <a:latin typeface="Arial"/>
              <a:ea typeface="+mn-ea"/>
              <a:cs typeface="+mn-cs"/>
            </a:endParaRPr>
          </a:p>
        </p:txBody>
      </p:sp>
      <p:sp>
        <p:nvSpPr>
          <p:cNvPr id="85" name="Title 1"/>
          <p:cNvSpPr>
            <a:spLocks noGrp="1"/>
          </p:cNvSpPr>
          <p:nvPr>
            <p:ph type="title"/>
          </p:nvPr>
        </p:nvSpPr>
        <p:spPr/>
        <p:txBody>
          <a:bodyPr/>
          <a:lstStyle/>
          <a:p>
            <a:pPr>
              <a:lnSpc>
                <a:spcPct val="85000"/>
              </a:lnSpc>
            </a:pPr>
            <a:r>
              <a:rPr lang="sv-SE" sz="3400" dirty="0">
                <a:solidFill>
                  <a:schemeClr val="accent1">
                    <a:lumMod val="60000"/>
                    <a:lumOff val="40000"/>
                  </a:schemeClr>
                </a:solidFill>
              </a:rPr>
              <a:t>Kafka as a large Q for Microservice </a:t>
            </a:r>
            <a:endParaRPr lang="en-US" sz="3400" b="1" dirty="0">
              <a:solidFill>
                <a:schemeClr val="accent1">
                  <a:lumMod val="60000"/>
                  <a:lumOff val="40000"/>
                </a:schemeClr>
              </a:solidFill>
            </a:endParaRPr>
          </a:p>
        </p:txBody>
      </p:sp>
      <p:sp>
        <p:nvSpPr>
          <p:cNvPr id="88" name="Rectangle 87"/>
          <p:cNvSpPr/>
          <p:nvPr/>
        </p:nvSpPr>
        <p:spPr>
          <a:xfrm>
            <a:off x="5341898" y="6036611"/>
            <a:ext cx="3145522" cy="687691"/>
          </a:xfrm>
          <a:prstGeom prst="rect">
            <a:avLst/>
          </a:prstGeom>
          <a:solidFill>
            <a:schemeClr val="accent4">
              <a:lumMod val="40000"/>
              <a:lumOff val="6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solidFill>
                <a:prstClr val="black"/>
              </a:solidFill>
              <a:latin typeface="Arial"/>
            </a:endParaRPr>
          </a:p>
        </p:txBody>
      </p:sp>
      <p:sp>
        <p:nvSpPr>
          <p:cNvPr id="89" name="TextBox 88"/>
          <p:cNvSpPr txBox="1"/>
          <p:nvPr/>
        </p:nvSpPr>
        <p:spPr>
          <a:xfrm>
            <a:off x="5327757" y="6007424"/>
            <a:ext cx="1803699" cy="307777"/>
          </a:xfrm>
          <a:prstGeom prst="rect">
            <a:avLst/>
          </a:prstGeom>
          <a:noFill/>
        </p:spPr>
        <p:txBody>
          <a:bodyPr wrap="none" rtlCol="0">
            <a:spAutoFit/>
          </a:bodyPr>
          <a:lstStyle/>
          <a:p>
            <a:pPr lvl="0"/>
            <a:r>
              <a:rPr kumimoji="0" lang="nl-NL" sz="1400" b="0" i="0" u="none" strike="noStrike" kern="1200" cap="none" spc="0" normalizeH="0" baseline="0" noProof="0" dirty="0">
                <a:ln>
                  <a:noFill/>
                </a:ln>
                <a:solidFill>
                  <a:prstClr val="black"/>
                </a:solidFill>
                <a:effectLst/>
                <a:uLnTx/>
                <a:uFillTx/>
                <a:latin typeface="Arial"/>
                <a:ea typeface="+mn-ea"/>
                <a:cs typeface="+mn-cs"/>
              </a:rPr>
              <a:t>Broker 2</a:t>
            </a:r>
            <a:r>
              <a:rPr kumimoji="0" lang="nl-NL" sz="800" b="0" i="0" u="none" strike="noStrike" kern="1200" cap="none" spc="0" normalizeH="0" baseline="0" noProof="0" dirty="0">
                <a:ln>
                  <a:noFill/>
                </a:ln>
                <a:solidFill>
                  <a:prstClr val="black"/>
                </a:solidFill>
                <a:effectLst/>
                <a:uLnTx/>
                <a:uFillTx/>
                <a:latin typeface="Arial"/>
                <a:ea typeface="+mn-ea"/>
                <a:cs typeface="+mn-cs"/>
              </a:rPr>
              <a:t> </a:t>
            </a:r>
            <a:r>
              <a:rPr kumimoji="0" lang="nl-NL" sz="1000" b="0" i="0" u="none" strike="noStrike" kern="1200" cap="none" spc="0" normalizeH="0" baseline="0" noProof="0" dirty="0">
                <a:ln>
                  <a:noFill/>
                </a:ln>
                <a:solidFill>
                  <a:prstClr val="black"/>
                </a:solidFill>
                <a:effectLst/>
                <a:uLnTx/>
                <a:uFillTx/>
                <a:latin typeface="Arial"/>
                <a:ea typeface="+mn-ea"/>
                <a:cs typeface="+mn-cs"/>
              </a:rPr>
              <a:t>(</a:t>
            </a:r>
            <a:r>
              <a:rPr lang="en-GB" sz="1000" dirty="0">
                <a:solidFill>
                  <a:prstClr val="black"/>
                </a:solidFill>
              </a:rPr>
              <a:t>aws_ap2</a:t>
            </a:r>
            <a:r>
              <a:rPr lang="en-US" sz="1000" i="1" dirty="0">
                <a:solidFill>
                  <a:prstClr val="black"/>
                </a:solidFill>
              </a:rPr>
              <a:t>:9092</a:t>
            </a:r>
            <a:r>
              <a:rPr kumimoji="0" lang="nl-NL" sz="1000" b="0" i="0" u="none" strike="noStrike" kern="1200" cap="none" spc="0" normalizeH="0" baseline="0" noProof="0" dirty="0">
                <a:ln>
                  <a:noFill/>
                </a:ln>
                <a:solidFill>
                  <a:prstClr val="black"/>
                </a:solidFill>
                <a:effectLst/>
                <a:uLnTx/>
                <a:uFillTx/>
                <a:latin typeface="Arial"/>
                <a:ea typeface="+mn-ea"/>
                <a:cs typeface="+mn-cs"/>
              </a:rPr>
              <a:t>)</a:t>
            </a:r>
            <a:endParaRPr kumimoji="0" lang="nl-NL" sz="1800" b="0" i="0" u="none" strike="noStrike" kern="1200" cap="none" spc="0" normalizeH="0" baseline="0" noProof="0" dirty="0">
              <a:ln>
                <a:noFill/>
              </a:ln>
              <a:solidFill>
                <a:prstClr val="black"/>
              </a:solidFill>
              <a:effectLst/>
              <a:uLnTx/>
              <a:uFillTx/>
              <a:latin typeface="Arial"/>
              <a:ea typeface="+mn-ea"/>
              <a:cs typeface="+mn-cs"/>
            </a:endParaRPr>
          </a:p>
        </p:txBody>
      </p:sp>
      <p:sp>
        <p:nvSpPr>
          <p:cNvPr id="90" name="TextBox 89"/>
          <p:cNvSpPr txBox="1"/>
          <p:nvPr/>
        </p:nvSpPr>
        <p:spPr>
          <a:xfrm>
            <a:off x="6023215" y="2838993"/>
            <a:ext cx="1808187" cy="1384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Arial"/>
                <a:ea typeface="+mn-ea"/>
                <a:cs typeface="+mn-cs"/>
              </a:rPr>
              <a:t>Messages to be retained for 15 min</a:t>
            </a:r>
          </a:p>
        </p:txBody>
      </p:sp>
      <p:sp>
        <p:nvSpPr>
          <p:cNvPr id="91" name="TextBox 90"/>
          <p:cNvSpPr txBox="1"/>
          <p:nvPr/>
        </p:nvSpPr>
        <p:spPr>
          <a:xfrm>
            <a:off x="6023215" y="4088438"/>
            <a:ext cx="1808187" cy="1384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Arial"/>
                <a:ea typeface="+mn-ea"/>
                <a:cs typeface="+mn-cs"/>
              </a:rPr>
              <a:t>Messages to be retained for 30 min</a:t>
            </a:r>
          </a:p>
        </p:txBody>
      </p:sp>
      <p:grpSp>
        <p:nvGrpSpPr>
          <p:cNvPr id="62" name="Groupe 672"/>
          <p:cNvGrpSpPr/>
          <p:nvPr/>
        </p:nvGrpSpPr>
        <p:grpSpPr>
          <a:xfrm>
            <a:off x="4362570" y="692696"/>
            <a:ext cx="852706" cy="864517"/>
            <a:chOff x="1052513" y="3889375"/>
            <a:chExt cx="385763" cy="422275"/>
          </a:xfrm>
        </p:grpSpPr>
        <p:sp>
          <p:nvSpPr>
            <p:cNvPr id="64" name="Freeform 355"/>
            <p:cNvSpPr>
              <a:spLocks/>
            </p:cNvSpPr>
            <p:nvPr/>
          </p:nvSpPr>
          <p:spPr bwMode="auto">
            <a:xfrm>
              <a:off x="1052513" y="3981450"/>
              <a:ext cx="341313" cy="330200"/>
            </a:xfrm>
            <a:custGeom>
              <a:avLst/>
              <a:gdLst/>
              <a:ahLst/>
              <a:cxnLst>
                <a:cxn ang="0">
                  <a:pos x="80" y="171"/>
                </a:cxn>
                <a:cxn ang="0">
                  <a:pos x="91" y="162"/>
                </a:cxn>
                <a:cxn ang="0">
                  <a:pos x="101" y="110"/>
                </a:cxn>
                <a:cxn ang="0">
                  <a:pos x="103" y="137"/>
                </a:cxn>
                <a:cxn ang="0">
                  <a:pos x="106" y="169"/>
                </a:cxn>
                <a:cxn ang="0">
                  <a:pos x="117" y="169"/>
                </a:cxn>
                <a:cxn ang="0">
                  <a:pos x="112" y="107"/>
                </a:cxn>
                <a:cxn ang="0">
                  <a:pos x="152" y="107"/>
                </a:cxn>
                <a:cxn ang="0">
                  <a:pos x="161" y="102"/>
                </a:cxn>
                <a:cxn ang="0">
                  <a:pos x="172" y="84"/>
                </a:cxn>
                <a:cxn ang="0">
                  <a:pos x="172" y="24"/>
                </a:cxn>
                <a:cxn ang="0">
                  <a:pos x="145" y="5"/>
                </a:cxn>
                <a:cxn ang="0">
                  <a:pos x="132" y="26"/>
                </a:cxn>
                <a:cxn ang="0">
                  <a:pos x="133" y="25"/>
                </a:cxn>
                <a:cxn ang="0">
                  <a:pos x="145" y="17"/>
                </a:cxn>
                <a:cxn ang="0">
                  <a:pos x="145" y="17"/>
                </a:cxn>
                <a:cxn ang="0">
                  <a:pos x="145" y="17"/>
                </a:cxn>
                <a:cxn ang="0">
                  <a:pos x="145" y="17"/>
                </a:cxn>
                <a:cxn ang="0">
                  <a:pos x="156" y="15"/>
                </a:cxn>
                <a:cxn ang="0">
                  <a:pos x="158" y="26"/>
                </a:cxn>
                <a:cxn ang="0">
                  <a:pos x="144" y="38"/>
                </a:cxn>
                <a:cxn ang="0">
                  <a:pos x="134" y="42"/>
                </a:cxn>
                <a:cxn ang="0">
                  <a:pos x="133" y="76"/>
                </a:cxn>
                <a:cxn ang="0">
                  <a:pos x="133" y="85"/>
                </a:cxn>
                <a:cxn ang="0">
                  <a:pos x="109" y="85"/>
                </a:cxn>
                <a:cxn ang="0">
                  <a:pos x="107" y="79"/>
                </a:cxn>
                <a:cxn ang="0">
                  <a:pos x="111" y="79"/>
                </a:cxn>
                <a:cxn ang="0">
                  <a:pos x="114" y="76"/>
                </a:cxn>
                <a:cxn ang="0">
                  <a:pos x="114" y="66"/>
                </a:cxn>
                <a:cxn ang="0">
                  <a:pos x="111" y="63"/>
                </a:cxn>
                <a:cxn ang="0">
                  <a:pos x="6" y="63"/>
                </a:cxn>
                <a:cxn ang="0">
                  <a:pos x="3" y="66"/>
                </a:cxn>
                <a:cxn ang="0">
                  <a:pos x="3" y="76"/>
                </a:cxn>
                <a:cxn ang="0">
                  <a:pos x="6" y="79"/>
                </a:cxn>
                <a:cxn ang="0">
                  <a:pos x="10" y="79"/>
                </a:cxn>
                <a:cxn ang="0">
                  <a:pos x="7" y="88"/>
                </a:cxn>
                <a:cxn ang="0">
                  <a:pos x="0" y="169"/>
                </a:cxn>
                <a:cxn ang="0">
                  <a:pos x="11" y="169"/>
                </a:cxn>
                <a:cxn ang="0">
                  <a:pos x="13" y="137"/>
                </a:cxn>
                <a:cxn ang="0">
                  <a:pos x="18" y="89"/>
                </a:cxn>
                <a:cxn ang="0">
                  <a:pos x="20" y="83"/>
                </a:cxn>
                <a:cxn ang="0">
                  <a:pos x="26" y="79"/>
                </a:cxn>
                <a:cxn ang="0">
                  <a:pos x="90" y="79"/>
                </a:cxn>
                <a:cxn ang="0">
                  <a:pos x="96" y="83"/>
                </a:cxn>
                <a:cxn ang="0">
                  <a:pos x="97" y="85"/>
                </a:cxn>
                <a:cxn ang="0">
                  <a:pos x="92" y="85"/>
                </a:cxn>
                <a:cxn ang="0">
                  <a:pos x="81" y="94"/>
                </a:cxn>
                <a:cxn ang="0">
                  <a:pos x="70" y="158"/>
                </a:cxn>
              </a:cxnLst>
              <a:rect l="0" t="0" r="r" b="b"/>
              <a:pathLst>
                <a:path w="176" h="171">
                  <a:moveTo>
                    <a:pt x="80" y="171"/>
                  </a:moveTo>
                  <a:cubicBezTo>
                    <a:pt x="86" y="171"/>
                    <a:pt x="90" y="167"/>
                    <a:pt x="91" y="162"/>
                  </a:cubicBezTo>
                  <a:cubicBezTo>
                    <a:pt x="101" y="110"/>
                    <a:pt x="101" y="110"/>
                    <a:pt x="101" y="110"/>
                  </a:cubicBezTo>
                  <a:cubicBezTo>
                    <a:pt x="102" y="118"/>
                    <a:pt x="103" y="127"/>
                    <a:pt x="103" y="137"/>
                  </a:cubicBezTo>
                  <a:cubicBezTo>
                    <a:pt x="104" y="151"/>
                    <a:pt x="105" y="163"/>
                    <a:pt x="106" y="169"/>
                  </a:cubicBezTo>
                  <a:cubicBezTo>
                    <a:pt x="117" y="169"/>
                    <a:pt x="117" y="169"/>
                    <a:pt x="117" y="169"/>
                  </a:cubicBezTo>
                  <a:cubicBezTo>
                    <a:pt x="116" y="159"/>
                    <a:pt x="114" y="129"/>
                    <a:pt x="112" y="107"/>
                  </a:cubicBezTo>
                  <a:cubicBezTo>
                    <a:pt x="152" y="107"/>
                    <a:pt x="152" y="107"/>
                    <a:pt x="152" y="107"/>
                  </a:cubicBezTo>
                  <a:cubicBezTo>
                    <a:pt x="155" y="107"/>
                    <a:pt x="159" y="105"/>
                    <a:pt x="161" y="102"/>
                  </a:cubicBezTo>
                  <a:cubicBezTo>
                    <a:pt x="166" y="99"/>
                    <a:pt x="170" y="93"/>
                    <a:pt x="172" y="84"/>
                  </a:cubicBezTo>
                  <a:cubicBezTo>
                    <a:pt x="176" y="65"/>
                    <a:pt x="176" y="44"/>
                    <a:pt x="172" y="24"/>
                  </a:cubicBezTo>
                  <a:cubicBezTo>
                    <a:pt x="169" y="9"/>
                    <a:pt x="155" y="0"/>
                    <a:pt x="145" y="5"/>
                  </a:cubicBezTo>
                  <a:cubicBezTo>
                    <a:pt x="137" y="9"/>
                    <a:pt x="133" y="17"/>
                    <a:pt x="132" y="26"/>
                  </a:cubicBezTo>
                  <a:cubicBezTo>
                    <a:pt x="133" y="26"/>
                    <a:pt x="133" y="26"/>
                    <a:pt x="133" y="25"/>
                  </a:cubicBezTo>
                  <a:cubicBezTo>
                    <a:pt x="141" y="22"/>
                    <a:pt x="144" y="18"/>
                    <a:pt x="145" y="17"/>
                  </a:cubicBezTo>
                  <a:cubicBezTo>
                    <a:pt x="145" y="17"/>
                    <a:pt x="145" y="17"/>
                    <a:pt x="145" y="17"/>
                  </a:cubicBezTo>
                  <a:cubicBezTo>
                    <a:pt x="145" y="17"/>
                    <a:pt x="145" y="17"/>
                    <a:pt x="145" y="17"/>
                  </a:cubicBezTo>
                  <a:cubicBezTo>
                    <a:pt x="145" y="17"/>
                    <a:pt x="145" y="17"/>
                    <a:pt x="145" y="17"/>
                  </a:cubicBezTo>
                  <a:cubicBezTo>
                    <a:pt x="147" y="13"/>
                    <a:pt x="152" y="12"/>
                    <a:pt x="156" y="15"/>
                  </a:cubicBezTo>
                  <a:cubicBezTo>
                    <a:pt x="160" y="17"/>
                    <a:pt x="160" y="22"/>
                    <a:pt x="158" y="26"/>
                  </a:cubicBezTo>
                  <a:cubicBezTo>
                    <a:pt x="157" y="27"/>
                    <a:pt x="153" y="33"/>
                    <a:pt x="144" y="38"/>
                  </a:cubicBezTo>
                  <a:cubicBezTo>
                    <a:pt x="141" y="40"/>
                    <a:pt x="138" y="41"/>
                    <a:pt x="134" y="42"/>
                  </a:cubicBezTo>
                  <a:cubicBezTo>
                    <a:pt x="136" y="54"/>
                    <a:pt x="135" y="65"/>
                    <a:pt x="133" y="76"/>
                  </a:cubicBezTo>
                  <a:cubicBezTo>
                    <a:pt x="132" y="79"/>
                    <a:pt x="132" y="82"/>
                    <a:pt x="133" y="85"/>
                  </a:cubicBezTo>
                  <a:cubicBezTo>
                    <a:pt x="109" y="85"/>
                    <a:pt x="109" y="85"/>
                    <a:pt x="109" y="85"/>
                  </a:cubicBezTo>
                  <a:cubicBezTo>
                    <a:pt x="109" y="83"/>
                    <a:pt x="108" y="81"/>
                    <a:pt x="107" y="79"/>
                  </a:cubicBezTo>
                  <a:cubicBezTo>
                    <a:pt x="111" y="79"/>
                    <a:pt x="111" y="79"/>
                    <a:pt x="111" y="79"/>
                  </a:cubicBezTo>
                  <a:cubicBezTo>
                    <a:pt x="113" y="79"/>
                    <a:pt x="114" y="78"/>
                    <a:pt x="114" y="76"/>
                  </a:cubicBezTo>
                  <a:cubicBezTo>
                    <a:pt x="114" y="66"/>
                    <a:pt x="114" y="66"/>
                    <a:pt x="114" y="66"/>
                  </a:cubicBezTo>
                  <a:cubicBezTo>
                    <a:pt x="114" y="65"/>
                    <a:pt x="113" y="63"/>
                    <a:pt x="111" y="63"/>
                  </a:cubicBezTo>
                  <a:cubicBezTo>
                    <a:pt x="6" y="63"/>
                    <a:pt x="6" y="63"/>
                    <a:pt x="6" y="63"/>
                  </a:cubicBezTo>
                  <a:cubicBezTo>
                    <a:pt x="4" y="63"/>
                    <a:pt x="3" y="65"/>
                    <a:pt x="3" y="66"/>
                  </a:cubicBezTo>
                  <a:cubicBezTo>
                    <a:pt x="3" y="76"/>
                    <a:pt x="3" y="76"/>
                    <a:pt x="3" y="76"/>
                  </a:cubicBezTo>
                  <a:cubicBezTo>
                    <a:pt x="3" y="78"/>
                    <a:pt x="4" y="79"/>
                    <a:pt x="6" y="79"/>
                  </a:cubicBezTo>
                  <a:cubicBezTo>
                    <a:pt x="10" y="79"/>
                    <a:pt x="10" y="79"/>
                    <a:pt x="10" y="79"/>
                  </a:cubicBezTo>
                  <a:cubicBezTo>
                    <a:pt x="8" y="82"/>
                    <a:pt x="7" y="85"/>
                    <a:pt x="7" y="88"/>
                  </a:cubicBezTo>
                  <a:cubicBezTo>
                    <a:pt x="5" y="106"/>
                    <a:pt x="1" y="155"/>
                    <a:pt x="0" y="169"/>
                  </a:cubicBezTo>
                  <a:cubicBezTo>
                    <a:pt x="11" y="169"/>
                    <a:pt x="11" y="169"/>
                    <a:pt x="11" y="169"/>
                  </a:cubicBezTo>
                  <a:cubicBezTo>
                    <a:pt x="11" y="163"/>
                    <a:pt x="12" y="151"/>
                    <a:pt x="13" y="137"/>
                  </a:cubicBezTo>
                  <a:cubicBezTo>
                    <a:pt x="15" y="118"/>
                    <a:pt x="17" y="99"/>
                    <a:pt x="18" y="89"/>
                  </a:cubicBezTo>
                  <a:cubicBezTo>
                    <a:pt x="18" y="86"/>
                    <a:pt x="19" y="85"/>
                    <a:pt x="20" y="83"/>
                  </a:cubicBezTo>
                  <a:cubicBezTo>
                    <a:pt x="21" y="82"/>
                    <a:pt x="24" y="80"/>
                    <a:pt x="26" y="79"/>
                  </a:cubicBezTo>
                  <a:cubicBezTo>
                    <a:pt x="90" y="79"/>
                    <a:pt x="90" y="79"/>
                    <a:pt x="90" y="79"/>
                  </a:cubicBezTo>
                  <a:cubicBezTo>
                    <a:pt x="93" y="80"/>
                    <a:pt x="95" y="82"/>
                    <a:pt x="96" y="83"/>
                  </a:cubicBezTo>
                  <a:cubicBezTo>
                    <a:pt x="97" y="84"/>
                    <a:pt x="97" y="84"/>
                    <a:pt x="97" y="85"/>
                  </a:cubicBezTo>
                  <a:cubicBezTo>
                    <a:pt x="92" y="85"/>
                    <a:pt x="92" y="85"/>
                    <a:pt x="92" y="85"/>
                  </a:cubicBezTo>
                  <a:cubicBezTo>
                    <a:pt x="87" y="85"/>
                    <a:pt x="82" y="88"/>
                    <a:pt x="81" y="94"/>
                  </a:cubicBezTo>
                  <a:cubicBezTo>
                    <a:pt x="70" y="158"/>
                    <a:pt x="70" y="158"/>
                    <a:pt x="70" y="158"/>
                  </a:cubicBezTo>
                </a:path>
              </a:pathLst>
            </a:custGeom>
            <a:noFill/>
            <a:ln w="12700" cap="rnd">
              <a:solidFill>
                <a:srgbClr val="10121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prstClr val="black"/>
                </a:solidFill>
                <a:effectLst/>
                <a:uLnTx/>
                <a:uFillTx/>
                <a:latin typeface="Arial" pitchFamily="34" charset="0"/>
                <a:ea typeface="+mn-ea"/>
                <a:cs typeface="Arial" pitchFamily="34" charset="0"/>
              </a:endParaRPr>
            </a:p>
          </p:txBody>
        </p:sp>
        <p:sp>
          <p:nvSpPr>
            <p:cNvPr id="65" name="Freeform 356"/>
            <p:cNvSpPr>
              <a:spLocks/>
            </p:cNvSpPr>
            <p:nvPr/>
          </p:nvSpPr>
          <p:spPr bwMode="auto">
            <a:xfrm>
              <a:off x="1090613" y="3963988"/>
              <a:ext cx="161925" cy="134938"/>
            </a:xfrm>
            <a:custGeom>
              <a:avLst/>
              <a:gdLst/>
              <a:ahLst/>
              <a:cxnLst>
                <a:cxn ang="0">
                  <a:pos x="17" y="70"/>
                </a:cxn>
                <a:cxn ang="0">
                  <a:pos x="81" y="70"/>
                </a:cxn>
                <a:cxn ang="0">
                  <a:pos x="83" y="68"/>
                </a:cxn>
                <a:cxn ang="0">
                  <a:pos x="83" y="64"/>
                </a:cxn>
                <a:cxn ang="0">
                  <a:pos x="81" y="62"/>
                </a:cxn>
                <a:cxn ang="0">
                  <a:pos x="29" y="62"/>
                </a:cxn>
                <a:cxn ang="0">
                  <a:pos x="29" y="61"/>
                </a:cxn>
                <a:cxn ang="0">
                  <a:pos x="8" y="2"/>
                </a:cxn>
                <a:cxn ang="0">
                  <a:pos x="5" y="0"/>
                </a:cxn>
                <a:cxn ang="0">
                  <a:pos x="2" y="1"/>
                </a:cxn>
                <a:cxn ang="0">
                  <a:pos x="0" y="4"/>
                </a:cxn>
                <a:cxn ang="0">
                  <a:pos x="20" y="62"/>
                </a:cxn>
                <a:cxn ang="0">
                  <a:pos x="17" y="62"/>
                </a:cxn>
              </a:cxnLst>
              <a:rect l="0" t="0" r="r" b="b"/>
              <a:pathLst>
                <a:path w="83" h="70">
                  <a:moveTo>
                    <a:pt x="17" y="70"/>
                  </a:moveTo>
                  <a:cubicBezTo>
                    <a:pt x="81" y="70"/>
                    <a:pt x="81" y="70"/>
                    <a:pt x="81" y="70"/>
                  </a:cubicBezTo>
                  <a:cubicBezTo>
                    <a:pt x="82" y="70"/>
                    <a:pt x="83" y="69"/>
                    <a:pt x="83" y="68"/>
                  </a:cubicBezTo>
                  <a:cubicBezTo>
                    <a:pt x="83" y="64"/>
                    <a:pt x="83" y="64"/>
                    <a:pt x="83" y="64"/>
                  </a:cubicBezTo>
                  <a:cubicBezTo>
                    <a:pt x="83" y="63"/>
                    <a:pt x="82" y="62"/>
                    <a:pt x="81" y="62"/>
                  </a:cubicBezTo>
                  <a:cubicBezTo>
                    <a:pt x="29" y="62"/>
                    <a:pt x="29" y="62"/>
                    <a:pt x="29" y="62"/>
                  </a:cubicBezTo>
                  <a:cubicBezTo>
                    <a:pt x="29" y="62"/>
                    <a:pt x="29" y="61"/>
                    <a:pt x="29" y="61"/>
                  </a:cubicBezTo>
                  <a:cubicBezTo>
                    <a:pt x="8" y="2"/>
                    <a:pt x="8" y="2"/>
                    <a:pt x="8" y="2"/>
                  </a:cubicBezTo>
                  <a:cubicBezTo>
                    <a:pt x="8" y="0"/>
                    <a:pt x="6" y="0"/>
                    <a:pt x="5" y="0"/>
                  </a:cubicBezTo>
                  <a:cubicBezTo>
                    <a:pt x="2" y="1"/>
                    <a:pt x="2" y="1"/>
                    <a:pt x="2" y="1"/>
                  </a:cubicBezTo>
                  <a:cubicBezTo>
                    <a:pt x="1" y="2"/>
                    <a:pt x="0" y="3"/>
                    <a:pt x="0" y="4"/>
                  </a:cubicBezTo>
                  <a:cubicBezTo>
                    <a:pt x="20" y="62"/>
                    <a:pt x="20" y="62"/>
                    <a:pt x="20" y="62"/>
                  </a:cubicBezTo>
                  <a:cubicBezTo>
                    <a:pt x="17" y="62"/>
                    <a:pt x="17" y="62"/>
                    <a:pt x="17" y="62"/>
                  </a:cubicBezTo>
                </a:path>
              </a:pathLst>
            </a:custGeom>
            <a:noFill/>
            <a:ln w="12700" cap="rnd">
              <a:solidFill>
                <a:srgbClr val="10121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prstClr val="black"/>
                </a:solidFill>
                <a:effectLst/>
                <a:uLnTx/>
                <a:uFillTx/>
                <a:latin typeface="Arial" pitchFamily="34" charset="0"/>
                <a:ea typeface="+mn-ea"/>
                <a:cs typeface="Arial" pitchFamily="34" charset="0"/>
              </a:endParaRPr>
            </a:p>
          </p:txBody>
        </p:sp>
        <p:sp>
          <p:nvSpPr>
            <p:cNvPr id="66" name="Freeform 357"/>
            <p:cNvSpPr>
              <a:spLocks/>
            </p:cNvSpPr>
            <p:nvPr/>
          </p:nvSpPr>
          <p:spPr bwMode="auto">
            <a:xfrm>
              <a:off x="1271588" y="3889375"/>
              <a:ext cx="95250" cy="96838"/>
            </a:xfrm>
            <a:custGeom>
              <a:avLst/>
              <a:gdLst/>
              <a:ahLst/>
              <a:cxnLst>
                <a:cxn ang="0">
                  <a:pos x="30" y="47"/>
                </a:cxn>
                <a:cxn ang="0">
                  <a:pos x="46" y="20"/>
                </a:cxn>
                <a:cxn ang="0">
                  <a:pos x="19" y="3"/>
                </a:cxn>
                <a:cxn ang="0">
                  <a:pos x="3" y="30"/>
                </a:cxn>
                <a:cxn ang="0">
                  <a:pos x="30" y="47"/>
                </a:cxn>
              </a:cxnLst>
              <a:rect l="0" t="0" r="r" b="b"/>
              <a:pathLst>
                <a:path w="49" h="50">
                  <a:moveTo>
                    <a:pt x="30" y="47"/>
                  </a:moveTo>
                  <a:cubicBezTo>
                    <a:pt x="42" y="44"/>
                    <a:pt x="49" y="32"/>
                    <a:pt x="46" y="20"/>
                  </a:cubicBezTo>
                  <a:cubicBezTo>
                    <a:pt x="44" y="7"/>
                    <a:pt x="32" y="0"/>
                    <a:pt x="19" y="3"/>
                  </a:cubicBezTo>
                  <a:cubicBezTo>
                    <a:pt x="7" y="5"/>
                    <a:pt x="0" y="18"/>
                    <a:pt x="3" y="30"/>
                  </a:cubicBezTo>
                  <a:cubicBezTo>
                    <a:pt x="5" y="42"/>
                    <a:pt x="18" y="50"/>
                    <a:pt x="30" y="47"/>
                  </a:cubicBezTo>
                  <a:close/>
                </a:path>
              </a:pathLst>
            </a:custGeom>
            <a:noFill/>
            <a:ln w="12700" cap="rnd">
              <a:solidFill>
                <a:srgbClr val="10121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prstClr val="black"/>
                </a:solidFill>
                <a:effectLst/>
                <a:uLnTx/>
                <a:uFillTx/>
                <a:latin typeface="Arial" pitchFamily="34" charset="0"/>
                <a:ea typeface="+mn-ea"/>
                <a:cs typeface="Arial" pitchFamily="34" charset="0"/>
              </a:endParaRPr>
            </a:p>
          </p:txBody>
        </p:sp>
        <p:sp>
          <p:nvSpPr>
            <p:cNvPr id="67" name="Freeform 358"/>
            <p:cNvSpPr>
              <a:spLocks/>
            </p:cNvSpPr>
            <p:nvPr/>
          </p:nvSpPr>
          <p:spPr bwMode="auto">
            <a:xfrm>
              <a:off x="1195388" y="4033838"/>
              <a:ext cx="111125" cy="38100"/>
            </a:xfrm>
            <a:custGeom>
              <a:avLst/>
              <a:gdLst/>
              <a:ahLst/>
              <a:cxnLst>
                <a:cxn ang="0">
                  <a:pos x="57" y="0"/>
                </a:cxn>
                <a:cxn ang="0">
                  <a:pos x="55" y="1"/>
                </a:cxn>
                <a:cxn ang="0">
                  <a:pos x="19" y="8"/>
                </a:cxn>
                <a:cxn ang="0">
                  <a:pos x="7" y="7"/>
                </a:cxn>
                <a:cxn ang="0">
                  <a:pos x="7" y="7"/>
                </a:cxn>
                <a:cxn ang="0">
                  <a:pos x="1" y="13"/>
                </a:cxn>
                <a:cxn ang="0">
                  <a:pos x="6" y="19"/>
                </a:cxn>
                <a:cxn ang="0">
                  <a:pos x="19" y="20"/>
                </a:cxn>
                <a:cxn ang="0">
                  <a:pos x="19" y="20"/>
                </a:cxn>
                <a:cxn ang="0">
                  <a:pos x="57" y="13"/>
                </a:cxn>
              </a:cxnLst>
              <a:rect l="0" t="0" r="r" b="b"/>
              <a:pathLst>
                <a:path w="57" h="20">
                  <a:moveTo>
                    <a:pt x="57" y="0"/>
                  </a:moveTo>
                  <a:cubicBezTo>
                    <a:pt x="56" y="1"/>
                    <a:pt x="56" y="1"/>
                    <a:pt x="55" y="1"/>
                  </a:cubicBezTo>
                  <a:cubicBezTo>
                    <a:pt x="45" y="6"/>
                    <a:pt x="33" y="8"/>
                    <a:pt x="19" y="8"/>
                  </a:cubicBezTo>
                  <a:cubicBezTo>
                    <a:pt x="15" y="8"/>
                    <a:pt x="11" y="8"/>
                    <a:pt x="7" y="7"/>
                  </a:cubicBezTo>
                  <a:cubicBezTo>
                    <a:pt x="7" y="7"/>
                    <a:pt x="7" y="7"/>
                    <a:pt x="7" y="7"/>
                  </a:cubicBezTo>
                  <a:cubicBezTo>
                    <a:pt x="4" y="7"/>
                    <a:pt x="1" y="10"/>
                    <a:pt x="1" y="13"/>
                  </a:cubicBezTo>
                  <a:cubicBezTo>
                    <a:pt x="0" y="16"/>
                    <a:pt x="3" y="19"/>
                    <a:pt x="6" y="19"/>
                  </a:cubicBezTo>
                  <a:cubicBezTo>
                    <a:pt x="11" y="20"/>
                    <a:pt x="15" y="20"/>
                    <a:pt x="19" y="20"/>
                  </a:cubicBezTo>
                  <a:cubicBezTo>
                    <a:pt x="19" y="20"/>
                    <a:pt x="19" y="20"/>
                    <a:pt x="19" y="20"/>
                  </a:cubicBezTo>
                  <a:cubicBezTo>
                    <a:pt x="36" y="20"/>
                    <a:pt x="48" y="17"/>
                    <a:pt x="57" y="13"/>
                  </a:cubicBezTo>
                </a:path>
              </a:pathLst>
            </a:custGeom>
            <a:noFill/>
            <a:ln w="12700" cap="rnd">
              <a:solidFill>
                <a:srgbClr val="10121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prstClr val="black"/>
                </a:solidFill>
                <a:effectLst/>
                <a:uLnTx/>
                <a:uFillTx/>
                <a:latin typeface="Arial" pitchFamily="34" charset="0"/>
                <a:ea typeface="+mn-ea"/>
                <a:cs typeface="Arial" pitchFamily="34" charset="0"/>
              </a:endParaRPr>
            </a:p>
          </p:txBody>
        </p:sp>
        <p:sp>
          <p:nvSpPr>
            <p:cNvPr id="68" name="Freeform 359"/>
            <p:cNvSpPr>
              <a:spLocks/>
            </p:cNvSpPr>
            <p:nvPr/>
          </p:nvSpPr>
          <p:spPr bwMode="auto">
            <a:xfrm>
              <a:off x="1295401" y="4200525"/>
              <a:ext cx="142875" cy="106363"/>
            </a:xfrm>
            <a:custGeom>
              <a:avLst/>
              <a:gdLst/>
              <a:ahLst/>
              <a:cxnLst>
                <a:cxn ang="0">
                  <a:pos x="0" y="67"/>
                </a:cxn>
                <a:cxn ang="0">
                  <a:pos x="90" y="67"/>
                </a:cxn>
                <a:cxn ang="0">
                  <a:pos x="79" y="0"/>
                </a:cxn>
                <a:cxn ang="0">
                  <a:pos x="12" y="0"/>
                </a:cxn>
                <a:cxn ang="0">
                  <a:pos x="0" y="67"/>
                </a:cxn>
                <a:cxn ang="0">
                  <a:pos x="0" y="67"/>
                </a:cxn>
              </a:cxnLst>
              <a:rect l="0" t="0" r="r" b="b"/>
              <a:pathLst>
                <a:path w="90" h="67">
                  <a:moveTo>
                    <a:pt x="0" y="67"/>
                  </a:moveTo>
                  <a:lnTo>
                    <a:pt x="90" y="67"/>
                  </a:lnTo>
                  <a:lnTo>
                    <a:pt x="79" y="0"/>
                  </a:lnTo>
                  <a:lnTo>
                    <a:pt x="12" y="0"/>
                  </a:lnTo>
                  <a:lnTo>
                    <a:pt x="0" y="67"/>
                  </a:lnTo>
                  <a:lnTo>
                    <a:pt x="0" y="67"/>
                  </a:lnTo>
                  <a:close/>
                </a:path>
              </a:pathLst>
            </a:custGeom>
            <a:noFill/>
            <a:ln w="12700" cap="rnd">
              <a:solidFill>
                <a:srgbClr val="10121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prstClr val="black"/>
                </a:solidFill>
                <a:effectLst/>
                <a:uLnTx/>
                <a:uFillTx/>
                <a:latin typeface="Arial" pitchFamily="34" charset="0"/>
                <a:ea typeface="+mn-ea"/>
                <a:cs typeface="Arial" pitchFamily="34" charset="0"/>
              </a:endParaRPr>
            </a:p>
          </p:txBody>
        </p:sp>
      </p:grpSp>
      <p:cxnSp>
        <p:nvCxnSpPr>
          <p:cNvPr id="29" name="Curved Connector 28"/>
          <p:cNvCxnSpPr>
            <a:cxnSpLocks/>
            <a:endCxn id="79" idx="0"/>
          </p:cNvCxnSpPr>
          <p:nvPr/>
        </p:nvCxnSpPr>
        <p:spPr>
          <a:xfrm rot="5400000">
            <a:off x="3053832" y="1698518"/>
            <a:ext cx="2116180" cy="774049"/>
          </a:xfrm>
          <a:prstGeom prst="curvedConnector3">
            <a:avLst>
              <a:gd name="adj1" fmla="val 50000"/>
            </a:avLst>
          </a:prstGeom>
          <a:ln w="6350">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3750290" y="1582264"/>
            <a:ext cx="543739" cy="2539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1050" b="1" i="0" u="none" strike="noStrike" kern="1200" cap="none" spc="0" normalizeH="0" baseline="0" noProof="0" dirty="0">
                <a:ln>
                  <a:noFill/>
                </a:ln>
                <a:solidFill>
                  <a:prstClr val="black"/>
                </a:solidFill>
                <a:effectLst/>
                <a:uLnTx/>
                <a:uFillTx/>
                <a:latin typeface="Arial"/>
                <a:ea typeface="+mn-ea"/>
                <a:cs typeface="+mn-cs"/>
              </a:rPr>
              <a:t>REST</a:t>
            </a:r>
          </a:p>
        </p:txBody>
      </p:sp>
      <p:sp>
        <p:nvSpPr>
          <p:cNvPr id="93" name="TextBox 92"/>
          <p:cNvSpPr txBox="1"/>
          <p:nvPr/>
        </p:nvSpPr>
        <p:spPr>
          <a:xfrm>
            <a:off x="4434906" y="2951950"/>
            <a:ext cx="761747"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1" i="0" u="none" strike="noStrike" kern="1200" cap="none" spc="0" normalizeH="0" baseline="0" noProof="0" dirty="0">
                <a:ln>
                  <a:noFill/>
                </a:ln>
                <a:solidFill>
                  <a:prstClr val="black"/>
                </a:solidFill>
                <a:effectLst/>
                <a:uLnTx/>
                <a:uFillTx/>
                <a:latin typeface="Arial"/>
                <a:ea typeface="+mn-ea"/>
                <a:cs typeface="+mn-cs"/>
              </a:rPr>
              <a:t>Kafka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900" b="1" i="0" u="none" strike="noStrike" kern="1200" cap="none" spc="0" normalizeH="0" baseline="0" noProof="0" dirty="0">
                <a:ln>
                  <a:noFill/>
                </a:ln>
                <a:solidFill>
                  <a:prstClr val="black"/>
                </a:solidFill>
                <a:effectLst/>
                <a:uLnTx/>
                <a:uFillTx/>
                <a:latin typeface="Arial"/>
                <a:ea typeface="+mn-ea"/>
                <a:cs typeface="+mn-cs"/>
              </a:rPr>
              <a:t>Connector</a:t>
            </a:r>
            <a:endParaRPr kumimoji="0" lang="en-US" sz="900" b="1" i="0" u="none" strike="noStrike" kern="1200" cap="none" spc="0" normalizeH="0" baseline="0" noProof="0" dirty="0" err="1">
              <a:ln>
                <a:noFill/>
              </a:ln>
              <a:solidFill>
                <a:prstClr val="black"/>
              </a:solidFill>
              <a:effectLst/>
              <a:uLnTx/>
              <a:uFillTx/>
              <a:latin typeface="Arial"/>
              <a:ea typeface="+mn-ea"/>
              <a:cs typeface="+mn-cs"/>
            </a:endParaRPr>
          </a:p>
        </p:txBody>
      </p:sp>
      <p:sp>
        <p:nvSpPr>
          <p:cNvPr id="6" name="TextBox 5"/>
          <p:cNvSpPr txBox="1"/>
          <p:nvPr/>
        </p:nvSpPr>
        <p:spPr>
          <a:xfrm>
            <a:off x="3343513" y="4176355"/>
            <a:ext cx="908903" cy="16927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131.116.182.31</a:t>
            </a:r>
          </a:p>
        </p:txBody>
      </p:sp>
      <p:sp>
        <p:nvSpPr>
          <p:cNvPr id="20" name="TextBox 19"/>
          <p:cNvSpPr txBox="1"/>
          <p:nvPr/>
        </p:nvSpPr>
        <p:spPr>
          <a:xfrm>
            <a:off x="10281278" y="5073346"/>
            <a:ext cx="1296353" cy="169277"/>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10.88.169.189</a:t>
            </a:r>
          </a:p>
        </p:txBody>
      </p:sp>
      <p:sp>
        <p:nvSpPr>
          <p:cNvPr id="76" name="TextBox 75"/>
          <p:cNvSpPr txBox="1"/>
          <p:nvPr/>
        </p:nvSpPr>
        <p:spPr>
          <a:xfrm>
            <a:off x="10243238" y="2808215"/>
            <a:ext cx="1296353" cy="169277"/>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10.88.169.189</a:t>
            </a:r>
          </a:p>
        </p:txBody>
      </p:sp>
      <p:sp>
        <p:nvSpPr>
          <p:cNvPr id="79" name="Rectangle 78">
            <a:extLst>
              <a:ext uri="{FF2B5EF4-FFF2-40B4-BE49-F238E27FC236}">
                <a16:creationId xmlns:a16="http://schemas.microsoft.com/office/drawing/2014/main" id="{1F067FF7-C71C-4348-95FB-85633F2CF6FD}"/>
              </a:ext>
            </a:extLst>
          </p:cNvPr>
          <p:cNvSpPr/>
          <p:nvPr/>
        </p:nvSpPr>
        <p:spPr>
          <a:xfrm>
            <a:off x="3004842" y="3143632"/>
            <a:ext cx="1440109" cy="31961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rial"/>
                <a:ea typeface="+mn-ea"/>
                <a:cs typeface="+mn-cs"/>
              </a:rPr>
              <a:t>Microservice 1 </a:t>
            </a:r>
          </a:p>
        </p:txBody>
      </p:sp>
      <p:sp>
        <p:nvSpPr>
          <p:cNvPr id="24" name="Rectangle 23">
            <a:extLst>
              <a:ext uri="{FF2B5EF4-FFF2-40B4-BE49-F238E27FC236}">
                <a16:creationId xmlns:a16="http://schemas.microsoft.com/office/drawing/2014/main" id="{A7259977-1A68-401B-B3B3-3CA9D5139F20}"/>
              </a:ext>
            </a:extLst>
          </p:cNvPr>
          <p:cNvSpPr/>
          <p:nvPr/>
        </p:nvSpPr>
        <p:spPr>
          <a:xfrm>
            <a:off x="3200400" y="2048181"/>
            <a:ext cx="1723622" cy="23750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80000" tIns="180000" rIns="180000" bIns="180000" rtlCol="0" anchor="ctr">
            <a:noAutofit/>
          </a:bodyPr>
          <a:lstStyle/>
          <a:p>
            <a:pPr algn="ctr"/>
            <a:r>
              <a:rPr lang="en-US" sz="1100" b="1" dirty="0">
                <a:solidFill>
                  <a:schemeClr val="tx1"/>
                </a:solidFill>
              </a:rPr>
              <a:t>API Gateway </a:t>
            </a:r>
          </a:p>
        </p:txBody>
      </p:sp>
    </p:spTree>
    <p:extLst>
      <p:ext uri="{BB962C8B-B14F-4D97-AF65-F5344CB8AC3E}">
        <p14:creationId xmlns:p14="http://schemas.microsoft.com/office/powerpoint/2010/main" val="909074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2AB46-E73C-490F-A741-6D6CA27F9B30}"/>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3E08725F-27A2-4D95-9F07-95C20B65FDB0}"/>
              </a:ext>
            </a:extLst>
          </p:cNvPr>
          <p:cNvSpPr>
            <a:spLocks noGrp="1"/>
          </p:cNvSpPr>
          <p:nvPr>
            <p:ph type="body" sz="quarter" idx="10"/>
          </p:nvPr>
        </p:nvSpPr>
        <p:spPr>
          <a:xfrm>
            <a:off x="227348" y="1815351"/>
            <a:ext cx="3125452" cy="4466201"/>
          </a:xfrm>
        </p:spPr>
        <p:txBody>
          <a:bodyPr/>
          <a:lstStyle/>
          <a:p>
            <a:r>
              <a:rPr lang="en-US" dirty="0"/>
              <a:t>Kubernetes</a:t>
            </a:r>
          </a:p>
          <a:p>
            <a:pPr marL="285750" indent="-285750">
              <a:buFont typeface="Arial" panose="020B0604020202020204" pitchFamily="34" charset="0"/>
              <a:buChar char="•"/>
            </a:pPr>
            <a:r>
              <a:rPr lang="en-US" sz="1400" dirty="0"/>
              <a:t>How will the Docker containers talk to each other?</a:t>
            </a:r>
          </a:p>
          <a:p>
            <a:pPr marL="285750" indent="-285750">
              <a:buFont typeface="Arial" panose="020B0604020202020204" pitchFamily="34" charset="0"/>
              <a:buChar char="•"/>
            </a:pPr>
            <a:r>
              <a:rPr lang="en-US" sz="1400" dirty="0"/>
              <a:t>How will the containers scale with increased demand?</a:t>
            </a:r>
          </a:p>
          <a:p>
            <a:pPr marL="285750" indent="-285750">
              <a:buFont typeface="Arial" panose="020B0604020202020204" pitchFamily="34" charset="0"/>
              <a:buChar char="•"/>
            </a:pPr>
            <a:r>
              <a:rPr lang="en-US" sz="1400" dirty="0"/>
              <a:t>What happens when a container fails?</a:t>
            </a:r>
          </a:p>
          <a:p>
            <a:pPr marL="285750" indent="-285750">
              <a:buFont typeface="Arial" panose="020B0604020202020204" pitchFamily="34" charset="0"/>
              <a:buChar char="•"/>
            </a:pPr>
            <a:r>
              <a:rPr lang="en-US" sz="1400" dirty="0"/>
              <a:t>How will load balancing work between containers?</a:t>
            </a:r>
          </a:p>
          <a:p>
            <a:endParaRPr lang="en-US" dirty="0"/>
          </a:p>
        </p:txBody>
      </p:sp>
      <p:sp>
        <p:nvSpPr>
          <p:cNvPr id="4" name="Text Placeholder 3">
            <a:extLst>
              <a:ext uri="{FF2B5EF4-FFF2-40B4-BE49-F238E27FC236}">
                <a16:creationId xmlns:a16="http://schemas.microsoft.com/office/drawing/2014/main" id="{B1122677-4C57-4BE2-A7FA-07998FDCA19E}"/>
              </a:ext>
            </a:extLst>
          </p:cNvPr>
          <p:cNvSpPr>
            <a:spLocks noGrp="1"/>
          </p:cNvSpPr>
          <p:nvPr>
            <p:ph type="body" sz="quarter" idx="11"/>
          </p:nvPr>
        </p:nvSpPr>
        <p:spPr/>
        <p:txBody>
          <a:bodyPr/>
          <a:lstStyle/>
          <a:p>
            <a:endParaRPr lang="en-US"/>
          </a:p>
        </p:txBody>
      </p:sp>
      <p:sp>
        <p:nvSpPr>
          <p:cNvPr id="5" name="Text Placeholder 2">
            <a:extLst>
              <a:ext uri="{FF2B5EF4-FFF2-40B4-BE49-F238E27FC236}">
                <a16:creationId xmlns:a16="http://schemas.microsoft.com/office/drawing/2014/main" id="{7BBD0068-0D72-4C12-B050-0DB06B19D1D0}"/>
              </a:ext>
            </a:extLst>
          </p:cNvPr>
          <p:cNvSpPr txBox="1">
            <a:spLocks/>
          </p:cNvSpPr>
          <p:nvPr/>
        </p:nvSpPr>
        <p:spPr>
          <a:xfrm>
            <a:off x="3886201" y="1815350"/>
            <a:ext cx="3352799" cy="4466201"/>
          </a:xfrm>
          <a:prstGeom prst="rect">
            <a:avLst/>
          </a:prstGeom>
        </p:spPr>
        <p:txBody>
          <a:bodyPr vert="horz" lIns="0" tIns="0" rIns="0" bIns="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Docker</a:t>
            </a:r>
          </a:p>
          <a:p>
            <a:pPr marL="285750" indent="-285750">
              <a:buFont typeface="Arial" panose="020B0604020202020204" pitchFamily="34" charset="0"/>
              <a:buChar char="•"/>
            </a:pPr>
            <a:r>
              <a:rPr lang="en-US" sz="1400" dirty="0"/>
              <a:t>Continuous deployment and testing – Docker ensures consistent environments from development to production</a:t>
            </a:r>
          </a:p>
          <a:p>
            <a:pPr marL="285750" indent="-285750">
              <a:buFont typeface="Arial" panose="020B0604020202020204" pitchFamily="34" charset="0"/>
              <a:buChar char="•"/>
            </a:pPr>
            <a:r>
              <a:rPr lang="en-US" sz="1400" dirty="0"/>
              <a:t>Portability – Containers can be run in all major Cloud platforms</a:t>
            </a:r>
          </a:p>
          <a:p>
            <a:pPr marL="285750" indent="-285750">
              <a:buFont typeface="Arial" panose="020B0604020202020204" pitchFamily="34" charset="0"/>
              <a:buChar char="•"/>
            </a:pPr>
            <a:r>
              <a:rPr lang="en-US" sz="1400" dirty="0"/>
              <a:t>Version control – Docker allows you to commit changes to your Docker images with version control, making it easy to roll back to previous versions</a:t>
            </a:r>
          </a:p>
          <a:p>
            <a:pPr marL="285750" indent="-285750">
              <a:buFont typeface="Arial" panose="020B0604020202020204" pitchFamily="34" charset="0"/>
              <a:buChar char="•"/>
            </a:pPr>
            <a:r>
              <a:rPr lang="en-US" sz="1400" dirty="0"/>
              <a:t>Isolation – Docker ensures each container has its own resources isolated from other containers</a:t>
            </a:r>
          </a:p>
          <a:p>
            <a:pPr marL="285750" indent="-285750">
              <a:buFont typeface="Arial" panose="020B0604020202020204" pitchFamily="34" charset="0"/>
              <a:buChar char="•"/>
            </a:pPr>
            <a:r>
              <a:rPr lang="en-US" sz="1400" dirty="0"/>
              <a:t>Security – Isolation ensures that no container can look into processes running inside another container. Therefore, if one container is hacked, others can’t be affected.</a:t>
            </a:r>
            <a:endParaRPr lang="en-US" dirty="0"/>
          </a:p>
        </p:txBody>
      </p:sp>
      <p:pic>
        <p:nvPicPr>
          <p:cNvPr id="6" name="Picture 5">
            <a:extLst>
              <a:ext uri="{FF2B5EF4-FFF2-40B4-BE49-F238E27FC236}">
                <a16:creationId xmlns:a16="http://schemas.microsoft.com/office/drawing/2014/main" id="{BE51AA48-C6ED-48C8-819F-D5741ADEC189}"/>
              </a:ext>
            </a:extLst>
          </p:cNvPr>
          <p:cNvPicPr>
            <a:picLocks noChangeAspect="1"/>
          </p:cNvPicPr>
          <p:nvPr/>
        </p:nvPicPr>
        <p:blipFill>
          <a:blip r:embed="rId2"/>
          <a:stretch>
            <a:fillRect/>
          </a:stretch>
        </p:blipFill>
        <p:spPr>
          <a:xfrm>
            <a:off x="7467600" y="2667000"/>
            <a:ext cx="4246405" cy="2197582"/>
          </a:xfrm>
          <a:prstGeom prst="rect">
            <a:avLst/>
          </a:prstGeom>
        </p:spPr>
      </p:pic>
    </p:spTree>
    <p:extLst>
      <p:ext uri="{BB962C8B-B14F-4D97-AF65-F5344CB8AC3E}">
        <p14:creationId xmlns:p14="http://schemas.microsoft.com/office/powerpoint/2010/main" val="366907973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2.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DF2FCECD-420A-4E93-ACD9-79FA685C707C}"/>
    </a:ext>
  </a:extLst>
</a:theme>
</file>

<file path=ppt/theme/theme3.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F2E8AAEE-319B-4902-A89E-79A9DABE1396}"/>
    </a:ext>
  </a:extLst>
</a:theme>
</file>

<file path=ppt/theme/theme4.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Template>
  <TotalTime>3855</TotalTime>
  <Words>763</Words>
  <Application>Microsoft Office PowerPoint</Application>
  <PresentationFormat>Widescreen</PresentationFormat>
  <Paragraphs>244</Paragraphs>
  <Slides>16</Slides>
  <Notes>1</Notes>
  <HiddenSlides>0</HiddenSlides>
  <MMClips>0</MMClips>
  <ScaleCrop>false</ScaleCrop>
  <HeadingPairs>
    <vt:vector size="8" baseType="variant">
      <vt:variant>
        <vt:lpstr>Fonts Used</vt:lpstr>
      </vt:variant>
      <vt:variant>
        <vt:i4>6</vt:i4>
      </vt:variant>
      <vt:variant>
        <vt:lpstr>Theme</vt:lpstr>
      </vt:variant>
      <vt:variant>
        <vt:i4>3</vt:i4>
      </vt:variant>
      <vt:variant>
        <vt:lpstr>Embedded OLE Servers</vt:lpstr>
      </vt:variant>
      <vt:variant>
        <vt:i4>1</vt:i4>
      </vt:variant>
      <vt:variant>
        <vt:lpstr>Slide Titles</vt:lpstr>
      </vt:variant>
      <vt:variant>
        <vt:i4>16</vt:i4>
      </vt:variant>
    </vt:vector>
  </HeadingPairs>
  <TitlesOfParts>
    <vt:vector size="26" baseType="lpstr">
      <vt:lpstr>Arial</vt:lpstr>
      <vt:lpstr>Calibri</vt:lpstr>
      <vt:lpstr>Noto Symbol</vt:lpstr>
      <vt:lpstr>Tele-GroteskNor (Body)</vt:lpstr>
      <vt:lpstr>Verdana</vt:lpstr>
      <vt:lpstr>Wingdings</vt:lpstr>
      <vt:lpstr>Capgemini Master</vt:lpstr>
      <vt:lpstr>Cover options</vt:lpstr>
      <vt:lpstr>Final slides</vt:lpstr>
      <vt:lpstr>think-cell Slide</vt:lpstr>
      <vt:lpstr>Microservices Enabling Digital Experiences and Aggressive Go to Market</vt:lpstr>
      <vt:lpstr>Monolithic approach</vt:lpstr>
      <vt:lpstr>PowerPoint Presentation</vt:lpstr>
      <vt:lpstr>PowerPoint Presentation</vt:lpstr>
      <vt:lpstr>Various possible implementations : View 2</vt:lpstr>
      <vt:lpstr>The Solution: Architecture and Technology</vt:lpstr>
      <vt:lpstr>A Practical Example: Promotion Decision Engine</vt:lpstr>
      <vt:lpstr>Kafka as a large Q for Microservice </vt:lpstr>
      <vt:lpstr>PowerPoint Presentation</vt:lpstr>
      <vt:lpstr>PowerPoint Presentation</vt:lpstr>
      <vt:lpstr>Docker</vt:lpstr>
      <vt:lpstr>Kubernetes</vt:lpstr>
      <vt:lpstr>PowerPoint Presentation</vt:lpstr>
      <vt:lpstr>DevOps  CI and CD  </vt:lpstr>
      <vt:lpstr>Is Kubernetes only option for container orchestration ?</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Microservices Enabling Digital and Go to Market</dc:title>
  <dc:creator>Michael Hebert</dc:creator>
  <cp:lastModifiedBy>Kar, Yadav</cp:lastModifiedBy>
  <cp:revision>37</cp:revision>
  <dcterms:created xsi:type="dcterms:W3CDTF">2017-12-07T12:35:42Z</dcterms:created>
  <dcterms:modified xsi:type="dcterms:W3CDTF">2020-01-16T11:16:52Z</dcterms:modified>
</cp:coreProperties>
</file>