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 id="2147483648" r:id="rId2"/>
  </p:sldMasterIdLst>
  <p:notesMasterIdLst>
    <p:notesMasterId r:id="rId13"/>
  </p:notesMasterIdLst>
  <p:sldIdLst>
    <p:sldId id="256" r:id="rId3"/>
    <p:sldId id="262" r:id="rId4"/>
    <p:sldId id="259" r:id="rId5"/>
    <p:sldId id="260" r:id="rId6"/>
    <p:sldId id="261" r:id="rId7"/>
    <p:sldId id="258"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DE628-7F66-11C5-642F-95F8135A05D8}" v="1245" dt="2025-04-28T16:23:31.4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FF47B-ED26-4450-BBC6-C1D57002FCDD}" type="datetimeFigureOut">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248FE-42E0-4E8E-915B-DF8FDFA2D45C}" type="slidenum">
              <a:t>‹#›</a:t>
            </a:fld>
            <a:endParaRPr lang="en-US"/>
          </a:p>
        </p:txBody>
      </p:sp>
    </p:spTree>
    <p:extLst>
      <p:ext uri="{BB962C8B-B14F-4D97-AF65-F5344CB8AC3E}">
        <p14:creationId xmlns:p14="http://schemas.microsoft.com/office/powerpoint/2010/main" val="792712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769560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4/28/2025</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3257777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4/28/2025</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69081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4/28/2025</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904023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4/28/2025</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749220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4/28/2025</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82289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4/28/2025</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44815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4/28/2025</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97057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4/28/2025</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63253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4/28/2025</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83255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4/28/2025</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36588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4/28/2025</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62486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4/28/2025</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78187"/>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66" r:id="rId1"/>
    <p:sldLayoutId id="2147483685" r:id="rId2"/>
    <p:sldLayoutId id="2147483691" r:id="rId3"/>
    <p:sldLayoutId id="2147483678" r:id="rId4"/>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cdc.gov/places/"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Picture 17" descr="Colorful liquid art">
            <a:extLst>
              <a:ext uri="{FF2B5EF4-FFF2-40B4-BE49-F238E27FC236}">
                <a16:creationId xmlns:a16="http://schemas.microsoft.com/office/drawing/2014/main" id="{D15FEA2C-B848-0BA9-760C-BB2D707697C8}"/>
              </a:ext>
            </a:extLst>
          </p:cNvPr>
          <p:cNvPicPr>
            <a:picLocks noChangeAspect="1"/>
          </p:cNvPicPr>
          <p:nvPr/>
        </p:nvPicPr>
        <p:blipFill>
          <a:blip r:embed="rId2">
            <a:alphaModFix amt="60000"/>
          </a:blip>
          <a:srcRect t="10867" r="-2" b="8797"/>
          <a:stretch/>
        </p:blipFill>
        <p:spPr>
          <a:xfrm>
            <a:off x="20" y="1"/>
            <a:ext cx="12191980" cy="6857999"/>
          </a:xfrm>
          <a:prstGeom prst="rect">
            <a:avLst/>
          </a:prstGeom>
        </p:spPr>
      </p:pic>
      <p:sp>
        <p:nvSpPr>
          <p:cNvPr id="2" name="Title 1"/>
          <p:cNvSpPr>
            <a:spLocks noGrp="1"/>
          </p:cNvSpPr>
          <p:nvPr>
            <p:ph type="ctrTitle"/>
          </p:nvPr>
        </p:nvSpPr>
        <p:spPr>
          <a:xfrm>
            <a:off x="717698" y="2346523"/>
            <a:ext cx="11616069" cy="2820573"/>
          </a:xfrm>
        </p:spPr>
        <p:txBody>
          <a:bodyPr>
            <a:normAutofit/>
          </a:bodyPr>
          <a:lstStyle/>
          <a:p>
            <a:pPr algn="ctr"/>
            <a:r>
              <a:rPr lang="en-US" sz="6600" b="1" dirty="0">
                <a:solidFill>
                  <a:srgbClr val="1F1F1F"/>
                </a:solidFill>
                <a:latin typeface="Roboto"/>
                <a:ea typeface="Roboto"/>
                <a:cs typeface="Roboto"/>
              </a:rPr>
              <a:t>Predicting Current Asthma Prevalence (CASTHMA)</a:t>
            </a:r>
            <a:endParaRPr lang="en-US" dirty="0"/>
          </a:p>
        </p:txBody>
      </p:sp>
      <p:sp>
        <p:nvSpPr>
          <p:cNvPr id="3" name="Subtitle 2"/>
          <p:cNvSpPr>
            <a:spLocks noGrp="1"/>
          </p:cNvSpPr>
          <p:nvPr>
            <p:ph type="subTitle" idx="1"/>
          </p:nvPr>
        </p:nvSpPr>
        <p:spPr>
          <a:xfrm>
            <a:off x="4068856" y="4628271"/>
            <a:ext cx="4054288" cy="1069144"/>
          </a:xfrm>
        </p:spPr>
        <p:txBody>
          <a:bodyPr>
            <a:norm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8CB3-A5FB-AD21-2C3A-E109558BAC51}"/>
              </a:ext>
            </a:extLst>
          </p:cNvPr>
          <p:cNvSpPr>
            <a:spLocks noGrp="1"/>
          </p:cNvSpPr>
          <p:nvPr>
            <p:ph type="title"/>
          </p:nvPr>
        </p:nvSpPr>
        <p:spPr>
          <a:xfrm>
            <a:off x="6325043" y="828182"/>
            <a:ext cx="6343650" cy="2668463"/>
          </a:xfrm>
        </p:spPr>
        <p:txBody>
          <a:bodyPr/>
          <a:lstStyle/>
          <a:p>
            <a:r>
              <a:rPr lang="en-US" dirty="0"/>
              <a:t>Thank you !!</a:t>
            </a:r>
          </a:p>
        </p:txBody>
      </p:sp>
      <p:sp>
        <p:nvSpPr>
          <p:cNvPr id="4" name="Slide Number Placeholder 3">
            <a:extLst>
              <a:ext uri="{FF2B5EF4-FFF2-40B4-BE49-F238E27FC236}">
                <a16:creationId xmlns:a16="http://schemas.microsoft.com/office/drawing/2014/main" id="{3E5EDB92-A323-6366-308E-C0A834CDC12D}"/>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13" name="Content Placeholder 12">
            <a:extLst>
              <a:ext uri="{FF2B5EF4-FFF2-40B4-BE49-F238E27FC236}">
                <a16:creationId xmlns:a16="http://schemas.microsoft.com/office/drawing/2014/main" id="{B9406592-FC10-CB1F-5758-596B9E71A75C}"/>
              </a:ext>
            </a:extLst>
          </p:cNvPr>
          <p:cNvSpPr>
            <a:spLocks noGrp="1"/>
          </p:cNvSpPr>
          <p:nvPr>
            <p:ph sz="half" idx="14"/>
          </p:nvPr>
        </p:nvSpPr>
        <p:spPr>
          <a:xfrm>
            <a:off x="5301991" y="3503744"/>
            <a:ext cx="6338888" cy="2668463"/>
          </a:xfrm>
        </p:spPr>
        <p:txBody>
          <a:bodyPr vert="horz" lIns="91440" tIns="45720" rIns="91440" bIns="45720" rtlCol="0" anchor="t">
            <a:normAutofit/>
          </a:bodyPr>
          <a:lstStyle/>
          <a:p>
            <a:r>
              <a:rPr lang="en-US" sz="2800" b="1" dirty="0">
                <a:solidFill>
                  <a:schemeClr val="accent1">
                    <a:lumMod val="76000"/>
                  </a:schemeClr>
                </a:solidFill>
                <a:latin typeface="Grandview Display"/>
              </a:rPr>
              <a:t>                         Group 2</a:t>
            </a:r>
            <a:endParaRPr lang="en-US">
              <a:solidFill>
                <a:schemeClr val="accent1">
                  <a:lumMod val="76000"/>
                </a:schemeClr>
              </a:solidFill>
            </a:endParaRPr>
          </a:p>
          <a:p>
            <a:pPr algn="ctr">
              <a:lnSpc>
                <a:spcPct val="130000"/>
              </a:lnSpc>
              <a:spcBef>
                <a:spcPts val="1000"/>
              </a:spcBef>
            </a:pPr>
            <a:r>
              <a:rPr lang="en-US" sz="1500" b="1" cap="all" dirty="0">
                <a:solidFill>
                  <a:srgbClr val="000000"/>
                </a:solidFill>
                <a:latin typeface="Goudy Old Style"/>
              </a:rPr>
              <a:t>Hari </a:t>
            </a:r>
            <a:r>
              <a:rPr lang="en-US" sz="1500" b="1" cap="all" dirty="0" err="1">
                <a:solidFill>
                  <a:srgbClr val="000000"/>
                </a:solidFill>
                <a:latin typeface="Goudy Old Style"/>
              </a:rPr>
              <a:t>Prasannaa</a:t>
            </a:r>
            <a:r>
              <a:rPr lang="en-US" sz="1500" b="1" cap="all" dirty="0">
                <a:solidFill>
                  <a:srgbClr val="000000"/>
                </a:solidFill>
                <a:latin typeface="Goudy Old Style"/>
              </a:rPr>
              <a:t> Thangavel Ravi</a:t>
            </a:r>
            <a:endParaRPr lang="en-US" sz="1500" dirty="0">
              <a:solidFill>
                <a:srgbClr val="000000"/>
              </a:solidFill>
              <a:latin typeface="Goudy Old Style"/>
            </a:endParaRPr>
          </a:p>
          <a:p>
            <a:pPr algn="ctr">
              <a:lnSpc>
                <a:spcPct val="130000"/>
              </a:lnSpc>
              <a:spcBef>
                <a:spcPts val="1000"/>
              </a:spcBef>
            </a:pPr>
            <a:r>
              <a:rPr lang="en-US" sz="1500" b="1" cap="all" dirty="0">
                <a:solidFill>
                  <a:srgbClr val="000000"/>
                </a:solidFill>
                <a:latin typeface="Grandview Display"/>
              </a:rPr>
              <a:t>Darsini Lakshmiah</a:t>
            </a:r>
            <a:endParaRPr lang="en-US" sz="1500" dirty="0">
              <a:solidFill>
                <a:srgbClr val="000000"/>
              </a:solidFill>
              <a:latin typeface="Grandview Display"/>
            </a:endParaRPr>
          </a:p>
          <a:p>
            <a:pPr algn="ctr">
              <a:lnSpc>
                <a:spcPct val="130000"/>
              </a:lnSpc>
              <a:spcBef>
                <a:spcPts val="1000"/>
              </a:spcBef>
            </a:pPr>
            <a:r>
              <a:rPr lang="en-US" sz="1500" b="1" cap="all" dirty="0">
                <a:solidFill>
                  <a:srgbClr val="000000"/>
                </a:solidFill>
                <a:latin typeface="Grandview Display"/>
              </a:rPr>
              <a:t>Ayush Sudhir Meshram</a:t>
            </a:r>
            <a:endParaRPr lang="en-US" sz="1500" dirty="0">
              <a:solidFill>
                <a:srgbClr val="000000"/>
              </a:solidFill>
              <a:latin typeface="Grandview Display"/>
            </a:endParaRPr>
          </a:p>
          <a:p>
            <a:endParaRPr lang="en-US" sz="2800" b="1" dirty="0">
              <a:solidFill>
                <a:schemeClr val="accent1">
                  <a:lumMod val="76000"/>
                </a:schemeClr>
              </a:solidFill>
              <a:latin typeface="Grandview Display"/>
            </a:endParaRPr>
          </a:p>
        </p:txBody>
      </p:sp>
    </p:spTree>
    <p:extLst>
      <p:ext uri="{BB962C8B-B14F-4D97-AF65-F5344CB8AC3E}">
        <p14:creationId xmlns:p14="http://schemas.microsoft.com/office/powerpoint/2010/main" val="191259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756741" y="-137609"/>
            <a:ext cx="6343650" cy="2668463"/>
          </a:xfrm>
        </p:spPr>
        <p:txBody>
          <a:bodyPr>
            <a:normAutofit/>
          </a:bodyPr>
          <a:lstStyle/>
          <a:p>
            <a:r>
              <a:rPr lang="en-US" dirty="0"/>
              <a:t>Project Objective</a:t>
            </a: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752643" y="2759925"/>
            <a:ext cx="6338887" cy="2668587"/>
          </a:xfrm>
        </p:spPr>
        <p:txBody>
          <a:bodyPr vert="horz" lIns="91440" tIns="45720" rIns="91440" bIns="45720" rtlCol="0" anchor="t">
            <a:noAutofit/>
          </a:bodyPr>
          <a:lstStyle/>
          <a:p>
            <a:r>
              <a:rPr lang="en-US" sz="1800" dirty="0">
                <a:ea typeface="+mn-lt"/>
                <a:cs typeface="+mn-lt"/>
              </a:rPr>
              <a:t>In this project we aim to develop predictive models for CASTHMA by utilizing health behavior metrics, preventive measures, demographic information, and geospatial data. By identifying key predictors and building accurate models, we seek to aid early detection efforts, support targeted interventions, and demonstrate the value of integrating health datasets with machine learning for public health forecasting.</a:t>
            </a:r>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568275"/>
            <a:ext cx="6598010" cy="650776"/>
          </a:xfrm>
        </p:spPr>
        <p:txBody>
          <a:bodyPr>
            <a:normAutofit/>
          </a:bodyPr>
          <a:lstStyle/>
          <a:p>
            <a:r>
              <a:rPr lang="en-US" sz="2000" dirty="0">
                <a:solidFill>
                  <a:schemeClr val="bg1"/>
                </a:solidFill>
              </a:rPr>
              <a:t>Dataset Description</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5" name="Content Placeholder 4">
            <a:extLst>
              <a:ext uri="{FF2B5EF4-FFF2-40B4-BE49-F238E27FC236}">
                <a16:creationId xmlns:a16="http://schemas.microsoft.com/office/drawing/2014/main" id="{27510D06-6F7C-558D-4160-4433C7639DCA}"/>
              </a:ext>
            </a:extLst>
          </p:cNvPr>
          <p:cNvSpPr>
            <a:spLocks noGrp="1"/>
          </p:cNvSpPr>
          <p:nvPr>
            <p:ph sz="half" idx="14"/>
          </p:nvPr>
        </p:nvSpPr>
        <p:spPr>
          <a:xfrm>
            <a:off x="381001" y="879212"/>
            <a:ext cx="6597372" cy="5475868"/>
          </a:xfrm>
        </p:spPr>
        <p:txBody>
          <a:bodyPr vert="horz" lIns="91440" tIns="45720" rIns="91440" bIns="45720" rtlCol="0" anchor="t">
            <a:noAutofit/>
          </a:bodyPr>
          <a:lstStyle/>
          <a:p>
            <a:endParaRPr lang="en-US" sz="2400" dirty="0">
              <a:solidFill>
                <a:srgbClr val="1F1F1F"/>
              </a:solidFill>
              <a:latin typeface="Roboto"/>
              <a:ea typeface="Roboto"/>
              <a:cs typeface="Roboto"/>
            </a:endParaRPr>
          </a:p>
          <a:p>
            <a:pPr marL="285750" indent="-285750">
              <a:buFont typeface="Arial"/>
              <a:buChar char="•"/>
            </a:pPr>
            <a:r>
              <a:rPr lang="en-US" sz="2000" b="1" dirty="0">
                <a:ea typeface="+mn-lt"/>
                <a:cs typeface="+mn-lt"/>
              </a:rPr>
              <a:t>Source</a:t>
            </a:r>
            <a:r>
              <a:rPr lang="en-US" sz="2000" dirty="0">
                <a:ea typeface="+mn-lt"/>
                <a:cs typeface="+mn-lt"/>
              </a:rPr>
              <a:t>: PLACES Project (CDC) - Small area</a:t>
            </a:r>
          </a:p>
          <a:p>
            <a:r>
              <a:rPr lang="en-US" sz="2000" dirty="0">
                <a:ea typeface="+mn-lt"/>
                <a:cs typeface="+mn-lt"/>
              </a:rPr>
              <a:t>    health estimates.</a:t>
            </a:r>
            <a:endParaRPr lang="en-US" sz="2000"/>
          </a:p>
          <a:p>
            <a:pPr marL="285750" indent="-285750">
              <a:buFont typeface="Arial"/>
              <a:buChar char="•"/>
            </a:pPr>
            <a:r>
              <a:rPr lang="en-US" sz="2000" b="1" dirty="0">
                <a:ea typeface="+mn-lt"/>
                <a:cs typeface="+mn-lt"/>
              </a:rPr>
              <a:t>Size</a:t>
            </a:r>
            <a:r>
              <a:rPr lang="en-US" sz="2000" dirty="0">
                <a:ea typeface="+mn-lt"/>
                <a:cs typeface="+mn-lt"/>
              </a:rPr>
              <a:t>: 240,886 rows, 22 columns.</a:t>
            </a:r>
            <a:endParaRPr lang="en-US" sz="2000"/>
          </a:p>
          <a:p>
            <a:pPr marL="285750" indent="-285750">
              <a:buFont typeface="Arial"/>
              <a:buChar char="•"/>
            </a:pPr>
            <a:r>
              <a:rPr lang="en-US" sz="2000" b="1" dirty="0">
                <a:ea typeface="+mn-lt"/>
                <a:cs typeface="+mn-lt"/>
              </a:rPr>
              <a:t>Key Attributes</a:t>
            </a:r>
            <a:r>
              <a:rPr lang="en-US" sz="2000" dirty="0">
                <a:ea typeface="+mn-lt"/>
                <a:cs typeface="+mn-lt"/>
              </a:rPr>
              <a:t>:</a:t>
            </a:r>
            <a:endParaRPr lang="en-US" sz="2000"/>
          </a:p>
          <a:p>
            <a:pPr marL="285750" indent="-285750">
              <a:buFont typeface="Arial"/>
              <a:buChar char="•"/>
            </a:pPr>
            <a:r>
              <a:rPr lang="en-US" sz="2000" dirty="0">
                <a:ea typeface="+mn-lt"/>
                <a:cs typeface="+mn-lt"/>
              </a:rPr>
              <a:t>Geographic: State Desc, Location Name, Geolocation.</a:t>
            </a:r>
            <a:endParaRPr lang="en-US" sz="2000"/>
          </a:p>
          <a:p>
            <a:pPr marL="285750" indent="-285750">
              <a:buFont typeface="Arial"/>
              <a:buChar char="•"/>
            </a:pPr>
            <a:r>
              <a:rPr lang="en-US" sz="2000" dirty="0">
                <a:ea typeface="+mn-lt"/>
                <a:cs typeface="+mn-lt"/>
              </a:rPr>
              <a:t>Health Measures: Measures, Measure ID, Data Value.</a:t>
            </a:r>
            <a:endParaRPr lang="en-US" sz="2000"/>
          </a:p>
          <a:p>
            <a:pPr marL="285750" indent="-285750">
              <a:buFont typeface="Arial"/>
              <a:buChar char="•"/>
            </a:pPr>
            <a:r>
              <a:rPr lang="en-US" sz="2000" dirty="0">
                <a:ea typeface="+mn-lt"/>
                <a:cs typeface="+mn-lt"/>
              </a:rPr>
              <a:t>Demographics: Total Population.</a:t>
            </a:r>
          </a:p>
          <a:p>
            <a:pPr marL="285750" indent="-285750">
              <a:buFont typeface="Arial"/>
              <a:buChar char="•"/>
            </a:pPr>
            <a:r>
              <a:rPr lang="en-US" sz="2000" b="1" dirty="0">
                <a:ea typeface="+mn-lt"/>
                <a:cs typeface="+mn-lt"/>
              </a:rPr>
              <a:t>Target Variable:</a:t>
            </a:r>
            <a:r>
              <a:rPr lang="en-US" sz="2000" dirty="0">
                <a:ea typeface="+mn-lt"/>
                <a:cs typeface="+mn-lt"/>
              </a:rPr>
              <a:t> CASTHMA (Current Asthma Prevalence)</a:t>
            </a:r>
          </a:p>
          <a:p>
            <a:pPr marL="285750" indent="-285750">
              <a:buFont typeface="Arial"/>
              <a:buChar char="•"/>
            </a:pPr>
            <a:r>
              <a:rPr lang="en-US" sz="2000" b="1" dirty="0">
                <a:ea typeface="+mn-lt"/>
                <a:cs typeface="+mn-lt"/>
              </a:rPr>
              <a:t>Data derived from:</a:t>
            </a:r>
            <a:endParaRPr lang="en-US" sz="2000" b="1"/>
          </a:p>
          <a:p>
            <a:pPr marL="285750" indent="-285750">
              <a:buFont typeface="Arial"/>
              <a:buChar char="•"/>
            </a:pPr>
            <a:r>
              <a:rPr lang="en-US" sz="2000" dirty="0">
                <a:ea typeface="+mn-lt"/>
                <a:cs typeface="+mn-lt"/>
              </a:rPr>
              <a:t>Behavioral Risk Factor Surveillance System (BRFSS)</a:t>
            </a:r>
          </a:p>
          <a:p>
            <a:pPr marL="285750" indent="-285750">
              <a:buFont typeface="Arial"/>
              <a:buChar char="•"/>
            </a:pPr>
            <a:r>
              <a:rPr lang="en-US" sz="2000" dirty="0">
                <a:ea typeface="+mn-lt"/>
                <a:cs typeface="+mn-lt"/>
              </a:rPr>
              <a:t>U.S. Census Bureau</a:t>
            </a:r>
          </a:p>
          <a:p>
            <a:pPr marL="285750" indent="-285750">
              <a:buFont typeface="Arial"/>
              <a:buChar char="•"/>
            </a:pPr>
            <a:r>
              <a:rPr lang="en-US" sz="2000" dirty="0">
                <a:ea typeface="+mn-lt"/>
                <a:cs typeface="+mn-lt"/>
              </a:rPr>
              <a:t>American Community Survey</a:t>
            </a:r>
          </a:p>
          <a:p>
            <a:endParaRPr lang="en-US" sz="2400" dirty="0">
              <a:solidFill>
                <a:schemeClr val="tx1"/>
              </a:solidFill>
              <a:latin typeface="Avenir Next LT Pro"/>
              <a:ea typeface="Roboto"/>
              <a:cs typeface="Roboto"/>
            </a:endParaRPr>
          </a:p>
          <a:p>
            <a:endParaRPr lang="en-US" sz="2400" dirty="0">
              <a:solidFill>
                <a:srgbClr val="1F1F1F"/>
              </a:solidFill>
              <a:latin typeface="Roboto"/>
              <a:ea typeface="Roboto"/>
              <a:cs typeface="Roboto"/>
            </a:endParaRPr>
          </a:p>
        </p:txBody>
      </p:sp>
    </p:spTree>
    <p:extLst>
      <p:ext uri="{BB962C8B-B14F-4D97-AF65-F5344CB8AC3E}">
        <p14:creationId xmlns:p14="http://schemas.microsoft.com/office/powerpoint/2010/main" val="8770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405254" y="550553"/>
            <a:ext cx="7880908" cy="506481"/>
          </a:xfrm>
        </p:spPr>
        <p:txBody>
          <a:bodyPr>
            <a:normAutofit/>
          </a:bodyPr>
          <a:lstStyle/>
          <a:p>
            <a:r>
              <a:rPr lang="en-US" sz="2400" dirty="0">
                <a:solidFill>
                  <a:schemeClr val="tx1">
                    <a:lumMod val="95000"/>
                    <a:lumOff val="5000"/>
                  </a:schemeClr>
                </a:solidFill>
              </a:rPr>
              <a:t>Data Preprocessing</a:t>
            </a:r>
          </a:p>
        </p:txBody>
      </p:sp>
      <p:sp>
        <p:nvSpPr>
          <p:cNvPr id="12" name="Text Placeholder 11">
            <a:extLst>
              <a:ext uri="{FF2B5EF4-FFF2-40B4-BE49-F238E27FC236}">
                <a16:creationId xmlns:a16="http://schemas.microsoft.com/office/drawing/2014/main" id="{D3251268-42B4-3B45-A59B-740E2DB97A00}"/>
              </a:ext>
            </a:extLst>
          </p:cNvPr>
          <p:cNvSpPr>
            <a:spLocks noGrp="1"/>
          </p:cNvSpPr>
          <p:nvPr>
            <p:ph sz="half" idx="14"/>
          </p:nvPr>
        </p:nvSpPr>
        <p:spPr>
          <a:xfrm>
            <a:off x="3405254" y="1150265"/>
            <a:ext cx="8709659" cy="3006531"/>
          </a:xfrm>
        </p:spPr>
        <p:txBody>
          <a:bodyPr vert="horz" lIns="91440" tIns="45720" rIns="91440" bIns="45720" rtlCol="0" anchor="t">
            <a:noAutofit/>
          </a:bodyPr>
          <a:lstStyle/>
          <a:p>
            <a:pPr marL="0" indent="0">
              <a:buNone/>
            </a:pPr>
            <a:r>
              <a:rPr lang="en-US" sz="1600" b="1" dirty="0"/>
              <a:t>Data cleaning and filtering</a:t>
            </a:r>
          </a:p>
          <a:p>
            <a:pPr>
              <a:buFont typeface="Arial"/>
              <a:buChar char="•"/>
            </a:pPr>
            <a:r>
              <a:rPr lang="en-US" sz="1600" dirty="0">
                <a:ea typeface="+mn-lt"/>
                <a:cs typeface="+mn-lt"/>
              </a:rPr>
              <a:t>Removed rows where </a:t>
            </a:r>
            <a:r>
              <a:rPr lang="en-US" sz="1600" dirty="0" err="1">
                <a:latin typeface="Consolas"/>
              </a:rPr>
              <a:t>StateDesc</a:t>
            </a:r>
            <a:r>
              <a:rPr lang="en-US" sz="1600" dirty="0">
                <a:latin typeface="Consolas"/>
              </a:rPr>
              <a:t> = 'United States'</a:t>
            </a:r>
            <a:endParaRPr lang="en-US" sz="1600"/>
          </a:p>
          <a:p>
            <a:pPr>
              <a:buFont typeface="Arial"/>
              <a:buChar char="•"/>
            </a:pPr>
            <a:r>
              <a:rPr lang="en-US" sz="1600" dirty="0">
                <a:ea typeface="+mn-lt"/>
                <a:cs typeface="+mn-lt"/>
              </a:rPr>
              <a:t>Kept only crude estimates (</a:t>
            </a:r>
            <a:r>
              <a:rPr lang="en-US" sz="1600" err="1">
                <a:latin typeface="Consolas"/>
              </a:rPr>
              <a:t>DataValueTypeID</a:t>
            </a:r>
            <a:r>
              <a:rPr lang="en-US" sz="1600" dirty="0">
                <a:latin typeface="Consolas"/>
              </a:rPr>
              <a:t> != '</a:t>
            </a:r>
            <a:r>
              <a:rPr lang="en-US" sz="1600" err="1">
                <a:latin typeface="Consolas"/>
              </a:rPr>
              <a:t>AgeAdjPrv</a:t>
            </a:r>
            <a:r>
              <a:rPr lang="en-US" sz="1600" dirty="0">
                <a:latin typeface="Consolas"/>
              </a:rPr>
              <a:t>'</a:t>
            </a:r>
            <a:r>
              <a:rPr lang="en-US" sz="1600" dirty="0">
                <a:ea typeface="+mn-lt"/>
                <a:cs typeface="+mn-lt"/>
              </a:rPr>
              <a:t>)</a:t>
            </a:r>
            <a:endParaRPr lang="en-US" sz="1600"/>
          </a:p>
          <a:p>
            <a:pPr>
              <a:buFont typeface="Arial"/>
              <a:buChar char="•"/>
            </a:pPr>
            <a:r>
              <a:rPr lang="en-US" sz="1600" dirty="0">
                <a:ea typeface="+mn-lt"/>
                <a:cs typeface="+mn-lt"/>
              </a:rPr>
              <a:t>Dropped columns with &gt;99% missing values.</a:t>
            </a:r>
            <a:endParaRPr lang="en-US" sz="1600"/>
          </a:p>
          <a:p>
            <a:pPr>
              <a:buFont typeface="Arial"/>
              <a:buChar char="•"/>
            </a:pPr>
            <a:r>
              <a:rPr lang="en-US" sz="1600" dirty="0">
                <a:ea typeface="+mn-lt"/>
                <a:cs typeface="+mn-lt"/>
              </a:rPr>
              <a:t>Removed redundant metadata (e.g., Measure, </a:t>
            </a:r>
            <a:r>
              <a:rPr lang="en-US" sz="1600" dirty="0" err="1">
                <a:ea typeface="+mn-lt"/>
                <a:cs typeface="+mn-lt"/>
              </a:rPr>
              <a:t>CategoryID</a:t>
            </a:r>
            <a:r>
              <a:rPr lang="en-US" sz="1600" dirty="0">
                <a:ea typeface="+mn-lt"/>
                <a:cs typeface="+mn-lt"/>
              </a:rPr>
              <a:t>, Confidence Limits)</a:t>
            </a:r>
            <a:endParaRPr lang="en-US" sz="1600"/>
          </a:p>
          <a:p>
            <a:pPr marL="0" indent="0">
              <a:buNone/>
            </a:pPr>
            <a:r>
              <a:rPr lang="en-US" sz="1600" b="1" dirty="0"/>
              <a:t>Geolocation Handling</a:t>
            </a:r>
          </a:p>
          <a:p>
            <a:r>
              <a:rPr lang="en-US" sz="1600" dirty="0"/>
              <a:t>Parsed Geolocation into separate Latitude and Longitude columns</a:t>
            </a:r>
          </a:p>
          <a:p>
            <a:r>
              <a:rPr lang="en-US" sz="1600" dirty="0"/>
              <a:t>Applied sine and cosine transformations to capture spatial patterns (</a:t>
            </a:r>
            <a:r>
              <a:rPr lang="en-US" sz="1600" err="1"/>
              <a:t>lat_sin</a:t>
            </a:r>
            <a:r>
              <a:rPr lang="en-US" sz="1600" dirty="0"/>
              <a:t>, </a:t>
            </a:r>
            <a:r>
              <a:rPr lang="en-US" sz="1600" err="1"/>
              <a:t>lat_cos</a:t>
            </a:r>
            <a:r>
              <a:rPr lang="en-US" sz="1600" dirty="0"/>
              <a:t>, </a:t>
            </a:r>
            <a:r>
              <a:rPr lang="en-US" sz="1600" err="1"/>
              <a:t>lon_sin</a:t>
            </a:r>
            <a:r>
              <a:rPr lang="en-US" sz="1600" dirty="0"/>
              <a:t>, </a:t>
            </a:r>
            <a:r>
              <a:rPr lang="en-US" sz="1600" err="1"/>
              <a:t>lon_cos</a:t>
            </a:r>
            <a:r>
              <a:rPr lang="en-US" sz="1600" dirty="0"/>
              <a:t>)</a:t>
            </a:r>
            <a:endParaRPr lang="en-US" sz="1600"/>
          </a:p>
          <a:p>
            <a:pPr marL="0" indent="0">
              <a:buNone/>
            </a:pPr>
            <a:r>
              <a:rPr lang="en-US" sz="1600" b="1" dirty="0"/>
              <a:t>Pivot table and Feature Engineering</a:t>
            </a:r>
          </a:p>
          <a:p>
            <a:pPr>
              <a:buFont typeface="Arial"/>
              <a:buChar char="•"/>
            </a:pPr>
            <a:r>
              <a:rPr lang="en-US" sz="1600" dirty="0">
                <a:ea typeface="+mn-lt"/>
                <a:cs typeface="+mn-lt"/>
              </a:rPr>
              <a:t>Pivoted health measures into columns (one row per geographic unit)</a:t>
            </a:r>
            <a:endParaRPr lang="en-US" sz="1600" b="1" dirty="0"/>
          </a:p>
          <a:p>
            <a:pPr>
              <a:buFont typeface="Arial"/>
              <a:buChar char="•"/>
            </a:pPr>
            <a:r>
              <a:rPr lang="en-US" sz="1600" dirty="0">
                <a:ea typeface="+mn-lt"/>
                <a:cs typeface="+mn-lt"/>
              </a:rPr>
              <a:t>Imputed missing values with 0</a:t>
            </a:r>
          </a:p>
          <a:p>
            <a:pPr>
              <a:buFont typeface="Arial"/>
              <a:buChar char="•"/>
            </a:pPr>
            <a:r>
              <a:rPr lang="en-US" sz="1600" dirty="0">
                <a:ea typeface="+mn-lt"/>
                <a:cs typeface="+mn-lt"/>
              </a:rPr>
              <a:t>Encoded state-wise mean CASTHMA prevalence (</a:t>
            </a:r>
            <a:r>
              <a:rPr lang="en-US" sz="1600" err="1">
                <a:latin typeface="Consolas"/>
                <a:ea typeface="+mn-lt"/>
                <a:cs typeface="+mn-lt"/>
              </a:rPr>
              <a:t>StateDesc_encoded</a:t>
            </a:r>
            <a:r>
              <a:rPr lang="en-US" sz="1600" dirty="0">
                <a:ea typeface="+mn-lt"/>
                <a:cs typeface="+mn-lt"/>
              </a:rPr>
              <a:t>)</a:t>
            </a:r>
          </a:p>
          <a:p>
            <a:pPr>
              <a:buFont typeface="Arial"/>
              <a:buChar char="•"/>
            </a:pPr>
            <a:r>
              <a:rPr lang="en-US" sz="1600" dirty="0">
                <a:ea typeface="+mn-lt"/>
                <a:cs typeface="+mn-lt"/>
              </a:rPr>
              <a:t>Merged spatial and health features into final dataset</a:t>
            </a:r>
            <a:endParaRPr lang="en-US" sz="1600" dirty="0"/>
          </a:p>
          <a:p>
            <a:pPr marL="0" indent="0">
              <a:buNone/>
            </a:pPr>
            <a:endParaRPr lang="en-US" b="1" dirty="0"/>
          </a:p>
          <a:p>
            <a:pPr marL="0" indent="0">
              <a:buNone/>
            </a:pPr>
            <a:endParaRPr lang="en-US" b="1" dirty="0"/>
          </a:p>
          <a:p>
            <a:pPr marL="0" indent="0">
              <a:buNone/>
            </a:pPr>
            <a:endParaRPr lang="en-US" dirty="0"/>
          </a:p>
        </p:txBody>
      </p:sp>
      <p:sp>
        <p:nvSpPr>
          <p:cNvPr id="7" name="Text Placeholder 6">
            <a:extLst>
              <a:ext uri="{FF2B5EF4-FFF2-40B4-BE49-F238E27FC236}">
                <a16:creationId xmlns:a16="http://schemas.microsoft.com/office/drawing/2014/main" id="{02492136-277B-808E-9D1B-0527359207DB}"/>
              </a:ext>
            </a:extLst>
          </p:cNvPr>
          <p:cNvSpPr>
            <a:spLocks noGrp="1"/>
          </p:cNvSpPr>
          <p:nvPr>
            <p:ph sz="half" idx="1"/>
          </p:nvPr>
        </p:nvSpPr>
        <p:spPr>
          <a:xfrm>
            <a:off x="3530339" y="3218298"/>
            <a:ext cx="7876181" cy="3033112"/>
          </a:xfrm>
        </p:spPr>
        <p:txBody>
          <a:bodyPr vert="horz" lIns="91440" tIns="45720" rIns="91440" bIns="45720" rtlCol="0" anchor="t">
            <a:normAutofit/>
          </a:bodyPr>
          <a:lstStyle/>
          <a:p>
            <a:endParaRPr lang="en-US" dirty="0"/>
          </a:p>
          <a:p>
            <a:endParaRPr lang="en-US" dirty="0"/>
          </a:p>
          <a:p>
            <a:endParaRPr lang="en-US" dirty="0"/>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375365" y="275878"/>
            <a:ext cx="9866540" cy="915117"/>
          </a:xfrm>
        </p:spPr>
        <p:txBody>
          <a:bodyPr>
            <a:normAutofit/>
          </a:bodyPr>
          <a:lstStyle/>
          <a:p>
            <a:r>
              <a:rPr lang="en-US" sz="2800" b="0" dirty="0">
                <a:ea typeface="+mj-lt"/>
                <a:cs typeface="+mj-lt"/>
              </a:rPr>
              <a:t>Feature Engineering &amp; Feature Selection </a:t>
            </a:r>
            <a:endParaRPr lang="en-US" dirty="0"/>
          </a:p>
        </p:txBody>
      </p:sp>
      <p:sp>
        <p:nvSpPr>
          <p:cNvPr id="7" name="Text Placeholder 6">
            <a:extLst>
              <a:ext uri="{FF2B5EF4-FFF2-40B4-BE49-F238E27FC236}">
                <a16:creationId xmlns:a16="http://schemas.microsoft.com/office/drawing/2014/main" id="{3FF2D739-E475-54F8-C832-F04A983D0F24}"/>
              </a:ext>
            </a:extLst>
          </p:cNvPr>
          <p:cNvSpPr>
            <a:spLocks noGrp="1"/>
          </p:cNvSpPr>
          <p:nvPr>
            <p:ph sz="half" idx="15"/>
          </p:nvPr>
        </p:nvSpPr>
        <p:spPr>
          <a:xfrm>
            <a:off x="1074110" y="993381"/>
            <a:ext cx="6477952" cy="1438436"/>
          </a:xfrm>
        </p:spPr>
        <p:txBody>
          <a:bodyPr vert="horz" lIns="91440" tIns="45720" rIns="91440" bIns="45720" rtlCol="0" anchor="t">
            <a:noAutofit/>
          </a:bodyPr>
          <a:lstStyle/>
          <a:p>
            <a:pPr marL="285750" indent="-285750">
              <a:buFont typeface="Arial"/>
              <a:buChar char="•"/>
            </a:pPr>
            <a:r>
              <a:rPr lang="en-US" b="1" dirty="0">
                <a:ea typeface="+mn-lt"/>
                <a:cs typeface="+mn-lt"/>
              </a:rPr>
              <a:t>Spatial Feature Engineering:</a:t>
            </a:r>
            <a:endParaRPr lang="en-US" dirty="0"/>
          </a:p>
          <a:p>
            <a:pPr marL="285750" indent="-285750">
              <a:buFont typeface="Arial"/>
              <a:buChar char="•"/>
            </a:pPr>
            <a:r>
              <a:rPr lang="en-US" dirty="0">
                <a:ea typeface="+mn-lt"/>
                <a:cs typeface="+mn-lt"/>
              </a:rPr>
              <a:t>Encoded latitude and longitude using sine and cosine transformations (</a:t>
            </a:r>
            <a:r>
              <a:rPr lang="en-US" err="1">
                <a:latin typeface="Consolas"/>
              </a:rPr>
              <a:t>lat_sin</a:t>
            </a:r>
            <a:r>
              <a:rPr lang="en-US" dirty="0">
                <a:ea typeface="+mn-lt"/>
                <a:cs typeface="+mn-lt"/>
              </a:rPr>
              <a:t>, </a:t>
            </a:r>
            <a:r>
              <a:rPr lang="en-US" err="1">
                <a:latin typeface="Consolas"/>
              </a:rPr>
              <a:t>lat_cos</a:t>
            </a:r>
            <a:r>
              <a:rPr lang="en-US" dirty="0">
                <a:ea typeface="+mn-lt"/>
                <a:cs typeface="+mn-lt"/>
              </a:rPr>
              <a:t>, </a:t>
            </a:r>
            <a:r>
              <a:rPr lang="en-US" err="1">
                <a:latin typeface="Consolas"/>
              </a:rPr>
              <a:t>lon_sin</a:t>
            </a:r>
            <a:r>
              <a:rPr lang="en-US" dirty="0">
                <a:ea typeface="+mn-lt"/>
                <a:cs typeface="+mn-lt"/>
              </a:rPr>
              <a:t>, </a:t>
            </a:r>
            <a:r>
              <a:rPr lang="en-US" err="1">
                <a:latin typeface="Consolas"/>
              </a:rPr>
              <a:t>lon_cos</a:t>
            </a:r>
            <a:r>
              <a:rPr lang="en-US" dirty="0">
                <a:ea typeface="+mn-lt"/>
                <a:cs typeface="+mn-lt"/>
              </a:rPr>
              <a:t>).</a:t>
            </a:r>
            <a:endParaRPr lang="en-US" dirty="0"/>
          </a:p>
          <a:p>
            <a:pPr marL="285750" indent="-285750">
              <a:buFont typeface="Arial"/>
              <a:buChar char="•"/>
            </a:pPr>
            <a:r>
              <a:rPr lang="en-US" b="1" dirty="0">
                <a:ea typeface="+mn-lt"/>
                <a:cs typeface="+mn-lt"/>
              </a:rPr>
              <a:t>Target Encoding:</a:t>
            </a:r>
            <a:endParaRPr lang="en-US" dirty="0"/>
          </a:p>
          <a:p>
            <a:pPr marL="285750" indent="-285750">
              <a:buFont typeface="Arial"/>
              <a:buChar char="•"/>
            </a:pPr>
            <a:r>
              <a:rPr lang="en-US" dirty="0">
                <a:ea typeface="+mn-lt"/>
                <a:cs typeface="+mn-lt"/>
              </a:rPr>
              <a:t>Created </a:t>
            </a:r>
            <a:r>
              <a:rPr lang="en-US" err="1">
                <a:latin typeface="Consolas"/>
              </a:rPr>
              <a:t>StateDesc_encoded</a:t>
            </a:r>
            <a:r>
              <a:rPr lang="en-US" dirty="0">
                <a:ea typeface="+mn-lt"/>
                <a:cs typeface="+mn-lt"/>
              </a:rPr>
              <a:t> by encoding mean CASTHMA prevalence per state.</a:t>
            </a:r>
            <a:endParaRPr lang="en-US" dirty="0"/>
          </a:p>
          <a:p>
            <a:pPr marL="285750" indent="-285750">
              <a:buFont typeface="Arial"/>
              <a:buChar char="•"/>
            </a:pPr>
            <a:r>
              <a:rPr lang="en-US" b="1" dirty="0">
                <a:ea typeface="+mn-lt"/>
                <a:cs typeface="+mn-lt"/>
              </a:rPr>
              <a:t>Feature Selection:</a:t>
            </a:r>
            <a:endParaRPr lang="en-US" dirty="0"/>
          </a:p>
          <a:p>
            <a:pPr marL="285750" indent="-285750">
              <a:buFont typeface="Arial"/>
              <a:buChar char="•"/>
            </a:pPr>
            <a:r>
              <a:rPr lang="en-US" dirty="0">
                <a:ea typeface="+mn-lt"/>
                <a:cs typeface="+mn-lt"/>
              </a:rPr>
              <a:t>Focused on prevention, behavior measures, population, and spatial features.</a:t>
            </a:r>
            <a:endParaRPr lang="en-US" dirty="0"/>
          </a:p>
          <a:p>
            <a:pPr marL="285750" indent="-285750">
              <a:buFont typeface="Arial"/>
              <a:buChar char="•"/>
            </a:pPr>
            <a:r>
              <a:rPr lang="en-US" dirty="0">
                <a:ea typeface="+mn-lt"/>
                <a:cs typeface="+mn-lt"/>
              </a:rPr>
              <a:t>Used Random Forest Regressor to compute feature importances.</a:t>
            </a:r>
            <a:endParaRPr lang="en-US" dirty="0"/>
          </a:p>
          <a:p>
            <a:pPr marL="285750" indent="-285750">
              <a:buFont typeface="Arial"/>
              <a:buChar char="•"/>
            </a:pPr>
            <a:r>
              <a:rPr lang="en-US" dirty="0">
                <a:ea typeface="+mn-lt"/>
                <a:cs typeface="+mn-lt"/>
              </a:rPr>
              <a:t>Selected top 15 features using </a:t>
            </a:r>
            <a:r>
              <a:rPr lang="en-US" err="1">
                <a:latin typeface="Consolas"/>
              </a:rPr>
              <a:t>SelectFromModel</a:t>
            </a:r>
            <a:r>
              <a:rPr lang="en-US" dirty="0">
                <a:ea typeface="+mn-lt"/>
                <a:cs typeface="+mn-lt"/>
              </a:rPr>
              <a:t>.</a:t>
            </a:r>
            <a:endParaRPr lang="en-US" dirty="0"/>
          </a:p>
          <a:p>
            <a:pPr marL="285750" indent="-285750">
              <a:buFont typeface="Arial"/>
              <a:buChar char="•"/>
            </a:pPr>
            <a:r>
              <a:rPr lang="en-US" b="1" dirty="0">
                <a:ea typeface="+mn-lt"/>
                <a:cs typeface="+mn-lt"/>
              </a:rPr>
              <a:t>Advantages:</a:t>
            </a:r>
            <a:endParaRPr lang="en-US" dirty="0"/>
          </a:p>
          <a:p>
            <a:pPr marL="285750" indent="-285750">
              <a:buFont typeface="Arial"/>
              <a:buChar char="•"/>
            </a:pPr>
            <a:r>
              <a:rPr lang="en-US" dirty="0">
                <a:ea typeface="+mn-lt"/>
                <a:cs typeface="+mn-lt"/>
              </a:rPr>
              <a:t>Reduced overfitting risk.</a:t>
            </a:r>
            <a:endParaRPr lang="en-US" dirty="0"/>
          </a:p>
          <a:p>
            <a:pPr marL="285750" indent="-285750">
              <a:buFont typeface="Arial"/>
              <a:buChar char="•"/>
            </a:pPr>
            <a:r>
              <a:rPr lang="en-US" dirty="0">
                <a:ea typeface="+mn-lt"/>
                <a:cs typeface="+mn-lt"/>
              </a:rPr>
              <a:t>Improved model interpretability and training efficiency.</a:t>
            </a:r>
            <a:endParaRPr lang="en-US" dirty="0"/>
          </a:p>
          <a:p>
            <a:endParaRPr lang="en-US" dirty="0"/>
          </a:p>
        </p:txBody>
      </p:sp>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pic>
        <p:nvPicPr>
          <p:cNvPr id="3" name="Picture 2">
            <a:extLst>
              <a:ext uri="{FF2B5EF4-FFF2-40B4-BE49-F238E27FC236}">
                <a16:creationId xmlns:a16="http://schemas.microsoft.com/office/drawing/2014/main" id="{E3D467D1-F938-640A-8243-F3D8F70D5770}"/>
              </a:ext>
            </a:extLst>
          </p:cNvPr>
          <p:cNvPicPr>
            <a:picLocks noChangeAspect="1"/>
          </p:cNvPicPr>
          <p:nvPr/>
        </p:nvPicPr>
        <p:blipFill>
          <a:blip r:embed="rId3"/>
          <a:stretch>
            <a:fillRect/>
          </a:stretch>
        </p:blipFill>
        <p:spPr>
          <a:xfrm>
            <a:off x="7283302" y="1284206"/>
            <a:ext cx="4758070" cy="4475659"/>
          </a:xfrm>
          <a:prstGeom prst="rect">
            <a:avLst/>
          </a:prstGeom>
        </p:spPr>
      </p:pic>
    </p:spTree>
    <p:extLst>
      <p:ext uri="{BB962C8B-B14F-4D97-AF65-F5344CB8AC3E}">
        <p14:creationId xmlns:p14="http://schemas.microsoft.com/office/powerpoint/2010/main" val="4252466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568275"/>
            <a:ext cx="6598010" cy="650776"/>
          </a:xfrm>
        </p:spPr>
        <p:txBody>
          <a:bodyPr>
            <a:normAutofit/>
          </a:bodyPr>
          <a:lstStyle/>
          <a:p>
            <a:r>
              <a:rPr lang="en-US" sz="2000" dirty="0">
                <a:solidFill>
                  <a:schemeClr val="bg1"/>
                </a:solidFill>
              </a:rPr>
              <a:t>Model Performance </a:t>
            </a:r>
            <a:r>
              <a:rPr lang="en-US" sz="2000" dirty="0" err="1">
                <a:solidFill>
                  <a:schemeClr val="bg1"/>
                </a:solidFill>
              </a:rPr>
              <a:t>SUMmary</a:t>
            </a:r>
            <a:endParaRPr lang="en-US" sz="2000" dirty="0">
              <a:solidFill>
                <a:schemeClr val="bg1"/>
              </a:solidFill>
            </a:endParaRPr>
          </a:p>
        </p:txBody>
      </p:sp>
      <p:graphicFrame>
        <p:nvGraphicFramePr>
          <p:cNvPr id="5" name="Content Placeholder 4">
            <a:extLst>
              <a:ext uri="{FF2B5EF4-FFF2-40B4-BE49-F238E27FC236}">
                <a16:creationId xmlns:a16="http://schemas.microsoft.com/office/drawing/2014/main" id="{F207686A-E509-8D4B-DDD9-CAF9B3E7F688}"/>
              </a:ext>
            </a:extLst>
          </p:cNvPr>
          <p:cNvGraphicFramePr>
            <a:graphicFrameLocks noGrp="1"/>
          </p:cNvGraphicFramePr>
          <p:nvPr>
            <p:ph sz="half" idx="14"/>
            <p:extLst>
              <p:ext uri="{D42A27DB-BD31-4B8C-83A1-F6EECF244321}">
                <p14:modId xmlns:p14="http://schemas.microsoft.com/office/powerpoint/2010/main" val="1379813129"/>
              </p:ext>
            </p:extLst>
          </p:nvPr>
        </p:nvGraphicFramePr>
        <p:xfrm>
          <a:off x="141767" y="1355651"/>
          <a:ext cx="7793668" cy="5239020"/>
        </p:xfrm>
        <a:graphic>
          <a:graphicData uri="http://schemas.openxmlformats.org/drawingml/2006/table">
            <a:tbl>
              <a:tblPr bandRow="1">
                <a:tableStyleId>{5C22544A-7EE6-4342-B048-85BDC9FD1C3A}</a:tableStyleId>
              </a:tblPr>
              <a:tblGrid>
                <a:gridCol w="1948417">
                  <a:extLst>
                    <a:ext uri="{9D8B030D-6E8A-4147-A177-3AD203B41FA5}">
                      <a16:colId xmlns:a16="http://schemas.microsoft.com/office/drawing/2014/main" val="2720610511"/>
                    </a:ext>
                  </a:extLst>
                </a:gridCol>
                <a:gridCol w="1948417">
                  <a:extLst>
                    <a:ext uri="{9D8B030D-6E8A-4147-A177-3AD203B41FA5}">
                      <a16:colId xmlns:a16="http://schemas.microsoft.com/office/drawing/2014/main" val="153076357"/>
                    </a:ext>
                  </a:extLst>
                </a:gridCol>
                <a:gridCol w="1948417">
                  <a:extLst>
                    <a:ext uri="{9D8B030D-6E8A-4147-A177-3AD203B41FA5}">
                      <a16:colId xmlns:a16="http://schemas.microsoft.com/office/drawing/2014/main" val="788799679"/>
                    </a:ext>
                  </a:extLst>
                </a:gridCol>
                <a:gridCol w="1948417">
                  <a:extLst>
                    <a:ext uri="{9D8B030D-6E8A-4147-A177-3AD203B41FA5}">
                      <a16:colId xmlns:a16="http://schemas.microsoft.com/office/drawing/2014/main" val="505411958"/>
                    </a:ext>
                  </a:extLst>
                </a:gridCol>
              </a:tblGrid>
              <a:tr h="1188365">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1463141109"/>
                  </a:ext>
                </a:extLst>
              </a:tr>
              <a:tr h="421677">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1114551254"/>
                  </a:ext>
                </a:extLst>
              </a:tr>
              <a:tr h="1073360">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865959529"/>
                  </a:ext>
                </a:extLst>
              </a:tr>
              <a:tr h="741129">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017582104"/>
                  </a:ext>
                </a:extLst>
              </a:tr>
              <a:tr h="741129">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207785217"/>
                  </a:ext>
                </a:extLst>
              </a:tr>
              <a:tr h="1073360">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782515038"/>
                  </a:ext>
                </a:extLst>
              </a:tr>
            </a:tbl>
          </a:graphicData>
        </a:graphic>
      </p:graphicFrame>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6</a:t>
            </a:fld>
            <a:endParaRPr lang="en-US" dirty="0"/>
          </a:p>
        </p:txBody>
      </p:sp>
      <p:graphicFrame>
        <p:nvGraphicFramePr>
          <p:cNvPr id="10" name="Table 9">
            <a:extLst>
              <a:ext uri="{FF2B5EF4-FFF2-40B4-BE49-F238E27FC236}">
                <a16:creationId xmlns:a16="http://schemas.microsoft.com/office/drawing/2014/main" id="{E9BB3478-505C-171C-6150-BC4D91F81110}"/>
              </a:ext>
            </a:extLst>
          </p:cNvPr>
          <p:cNvGraphicFramePr>
            <a:graphicFrameLocks noGrp="1"/>
          </p:cNvGraphicFramePr>
          <p:nvPr>
            <p:extLst>
              <p:ext uri="{D42A27DB-BD31-4B8C-83A1-F6EECF244321}">
                <p14:modId xmlns:p14="http://schemas.microsoft.com/office/powerpoint/2010/main" val="2665965591"/>
              </p:ext>
            </p:extLst>
          </p:nvPr>
        </p:nvGraphicFramePr>
        <p:xfrm>
          <a:off x="142122" y="1200841"/>
          <a:ext cx="7814264" cy="5196498"/>
        </p:xfrm>
        <a:graphic>
          <a:graphicData uri="http://schemas.openxmlformats.org/drawingml/2006/table">
            <a:tbl>
              <a:tblPr firstRow="1" bandRow="1">
                <a:tableStyleId>{5C22544A-7EE6-4342-B048-85BDC9FD1C3A}</a:tableStyleId>
              </a:tblPr>
              <a:tblGrid>
                <a:gridCol w="1953566">
                  <a:extLst>
                    <a:ext uri="{9D8B030D-6E8A-4147-A177-3AD203B41FA5}">
                      <a16:colId xmlns:a16="http://schemas.microsoft.com/office/drawing/2014/main" val="726931478"/>
                    </a:ext>
                  </a:extLst>
                </a:gridCol>
                <a:gridCol w="1953566">
                  <a:extLst>
                    <a:ext uri="{9D8B030D-6E8A-4147-A177-3AD203B41FA5}">
                      <a16:colId xmlns:a16="http://schemas.microsoft.com/office/drawing/2014/main" val="4000629091"/>
                    </a:ext>
                  </a:extLst>
                </a:gridCol>
                <a:gridCol w="1953566">
                  <a:extLst>
                    <a:ext uri="{9D8B030D-6E8A-4147-A177-3AD203B41FA5}">
                      <a16:colId xmlns:a16="http://schemas.microsoft.com/office/drawing/2014/main" val="2940786541"/>
                    </a:ext>
                  </a:extLst>
                </a:gridCol>
                <a:gridCol w="1953566">
                  <a:extLst>
                    <a:ext uri="{9D8B030D-6E8A-4147-A177-3AD203B41FA5}">
                      <a16:colId xmlns:a16="http://schemas.microsoft.com/office/drawing/2014/main" val="2601723987"/>
                    </a:ext>
                  </a:extLst>
                </a:gridCol>
              </a:tblGrid>
              <a:tr h="866083">
                <a:tc>
                  <a:txBody>
                    <a:bodyPr/>
                    <a:lstStyle/>
                    <a:p>
                      <a:r>
                        <a:rPr lang="en-US" dirty="0"/>
                        <a:t>      </a:t>
                      </a:r>
                    </a:p>
                    <a:p>
                      <a:pPr lvl="0">
                        <a:buNone/>
                      </a:pPr>
                      <a:r>
                        <a:rPr lang="en-US" dirty="0"/>
                        <a:t>        Model</a:t>
                      </a:r>
                    </a:p>
                  </a:txBody>
                  <a:tcPr/>
                </a:tc>
                <a:tc>
                  <a:txBody>
                    <a:bodyPr/>
                    <a:lstStyle/>
                    <a:p>
                      <a:endParaRPr lang="en-US"/>
                    </a:p>
                    <a:p>
                      <a:pPr lvl="0">
                        <a:buNone/>
                      </a:pPr>
                      <a:r>
                        <a:rPr lang="en-US" dirty="0"/>
                        <a:t>     Train R^2</a:t>
                      </a:r>
                    </a:p>
                  </a:txBody>
                  <a:tcPr/>
                </a:tc>
                <a:tc>
                  <a:txBody>
                    <a:bodyPr/>
                    <a:lstStyle/>
                    <a:p>
                      <a:endParaRPr lang="en-US"/>
                    </a:p>
                    <a:p>
                      <a:pPr lvl="0">
                        <a:buNone/>
                      </a:pPr>
                      <a:r>
                        <a:rPr lang="en-US" dirty="0"/>
                        <a:t>      Test R^2</a:t>
                      </a:r>
                    </a:p>
                  </a:txBody>
                  <a:tcPr/>
                </a:tc>
                <a:tc>
                  <a:txBody>
                    <a:bodyPr/>
                    <a:lstStyle/>
                    <a:p>
                      <a:endParaRPr lang="en-US"/>
                    </a:p>
                    <a:p>
                      <a:pPr lvl="0">
                        <a:buNone/>
                      </a:pPr>
                      <a:r>
                        <a:rPr lang="en-US" dirty="0"/>
                        <a:t>      Test MSE</a:t>
                      </a:r>
                    </a:p>
                  </a:txBody>
                  <a:tcPr/>
                </a:tc>
                <a:extLst>
                  <a:ext uri="{0D108BD9-81ED-4DB2-BD59-A6C34878D82A}">
                    <a16:rowId xmlns:a16="http://schemas.microsoft.com/office/drawing/2014/main" val="759087057"/>
                  </a:ext>
                </a:extLst>
              </a:tr>
              <a:tr h="866083">
                <a:tc>
                  <a:txBody>
                    <a:bodyPr/>
                    <a:lstStyle/>
                    <a:p>
                      <a:endParaRPr lang="en-US"/>
                    </a:p>
                    <a:p>
                      <a:pPr lvl="0">
                        <a:buNone/>
                      </a:pPr>
                      <a:r>
                        <a:rPr lang="en-US" dirty="0"/>
                        <a:t>        SVR</a:t>
                      </a:r>
                    </a:p>
                  </a:txBody>
                  <a:tcPr/>
                </a:tc>
                <a:tc>
                  <a:txBody>
                    <a:bodyPr/>
                    <a:lstStyle/>
                    <a:p>
                      <a:endParaRPr lang="en-US"/>
                    </a:p>
                    <a:p>
                      <a:pPr lvl="0">
                        <a:buNone/>
                      </a:pPr>
                      <a:r>
                        <a:rPr lang="en-US" dirty="0"/>
                        <a:t>      </a:t>
                      </a:r>
                      <a:r>
                        <a:rPr lang="en-US" sz="1800" b="0" i="0" u="none" strike="noStrike" noProof="0" dirty="0">
                          <a:latin typeface="Avenir Next LT Pro"/>
                        </a:rPr>
                        <a:t>0.816140</a:t>
                      </a:r>
                    </a:p>
                  </a:txBody>
                  <a:tcPr/>
                </a:tc>
                <a:tc>
                  <a:txBody>
                    <a:bodyPr/>
                    <a:lstStyle/>
                    <a:p>
                      <a:r>
                        <a:rPr lang="en-US" dirty="0"/>
                        <a:t> </a:t>
                      </a:r>
                    </a:p>
                    <a:p>
                      <a:pPr lvl="0">
                        <a:buNone/>
                      </a:pPr>
                      <a:r>
                        <a:rPr lang="en-US" dirty="0"/>
                        <a:t>      </a:t>
                      </a:r>
                      <a:r>
                        <a:rPr lang="en-US" sz="1800" b="0" i="0" u="none" strike="noStrike" noProof="0" dirty="0">
                          <a:latin typeface="Avenir Next LT Pro"/>
                        </a:rPr>
                        <a:t>0.788724 </a:t>
                      </a:r>
                      <a:endParaRPr lang="en-US" dirty="0"/>
                    </a:p>
                  </a:txBody>
                  <a:tcPr/>
                </a:tc>
                <a:tc>
                  <a:txBody>
                    <a:bodyPr/>
                    <a:lstStyle/>
                    <a:p>
                      <a:endParaRPr lang="en-US"/>
                    </a:p>
                    <a:p>
                      <a:pPr lvl="0">
                        <a:buNone/>
                      </a:pPr>
                      <a:r>
                        <a:rPr lang="en-US" dirty="0"/>
                        <a:t>       </a:t>
                      </a:r>
                      <a:r>
                        <a:rPr lang="en-US" sz="1800" b="0" i="0" u="none" strike="noStrike" noProof="0" dirty="0">
                          <a:latin typeface="Avenir Next LT Pro"/>
                        </a:rPr>
                        <a:t>0.167920</a:t>
                      </a:r>
                    </a:p>
                  </a:txBody>
                  <a:tcPr/>
                </a:tc>
                <a:extLst>
                  <a:ext uri="{0D108BD9-81ED-4DB2-BD59-A6C34878D82A}">
                    <a16:rowId xmlns:a16="http://schemas.microsoft.com/office/drawing/2014/main" val="3875258043"/>
                  </a:ext>
                </a:extLst>
              </a:tr>
              <a:tr h="866083">
                <a:tc>
                  <a:txBody>
                    <a:bodyPr/>
                    <a:lstStyle/>
                    <a:p>
                      <a:pPr lvl="0">
                        <a:buNone/>
                      </a:pPr>
                      <a:r>
                        <a:rPr lang="en-US" sz="1800" b="0" i="0" u="none" strike="noStrike" noProof="0" dirty="0">
                          <a:latin typeface="Avenir Next LT Pro"/>
                        </a:rPr>
                        <a:t>     Gradient      Boosting Tuned</a:t>
                      </a:r>
                    </a:p>
                  </a:txBody>
                  <a:tcPr/>
                </a:tc>
                <a:tc>
                  <a:txBody>
                    <a:bodyPr/>
                    <a:lstStyle/>
                    <a:p>
                      <a:r>
                        <a:rPr lang="en-US" dirty="0"/>
                        <a:t>  </a:t>
                      </a:r>
                    </a:p>
                    <a:p>
                      <a:pPr lvl="0">
                        <a:buNone/>
                      </a:pPr>
                      <a:r>
                        <a:rPr lang="en-US" dirty="0"/>
                        <a:t>     </a:t>
                      </a:r>
                      <a:r>
                        <a:rPr lang="en-US" sz="1800" b="0" i="0" u="none" strike="noStrike" noProof="0" dirty="0">
                          <a:latin typeface="Avenir Next LT Pro"/>
                        </a:rPr>
                        <a:t>0.807549</a:t>
                      </a:r>
                      <a:endParaRPr lang="en-US" dirty="0"/>
                    </a:p>
                  </a:txBody>
                  <a:tcPr/>
                </a:tc>
                <a:tc>
                  <a:txBody>
                    <a:bodyPr/>
                    <a:lstStyle/>
                    <a:p>
                      <a:endParaRPr lang="en-US"/>
                    </a:p>
                    <a:p>
                      <a:pPr lvl="0">
                        <a:buNone/>
                      </a:pPr>
                      <a:r>
                        <a:rPr lang="en-US" dirty="0"/>
                        <a:t>     </a:t>
                      </a:r>
                      <a:r>
                        <a:rPr lang="en-US" sz="1800" b="0" i="0" u="none" strike="noStrike" noProof="0" dirty="0">
                          <a:latin typeface="Avenir Next LT Pro"/>
                        </a:rPr>
                        <a:t>0.785188</a:t>
                      </a:r>
                    </a:p>
                  </a:txBody>
                  <a:tcPr/>
                </a:tc>
                <a:tc>
                  <a:txBody>
                    <a:bodyPr/>
                    <a:lstStyle/>
                    <a:p>
                      <a:endParaRPr lang="en-US"/>
                    </a:p>
                    <a:p>
                      <a:pPr lvl="0">
                        <a:buNone/>
                      </a:pPr>
                      <a:r>
                        <a:rPr lang="en-US" dirty="0"/>
                        <a:t>      </a:t>
                      </a:r>
                      <a:r>
                        <a:rPr lang="en-US" sz="1800" b="0" i="0" u="none" strike="noStrike" noProof="0" dirty="0">
                          <a:latin typeface="Avenir Next LT Pro"/>
                        </a:rPr>
                        <a:t>0.001242</a:t>
                      </a:r>
                    </a:p>
                  </a:txBody>
                  <a:tcPr/>
                </a:tc>
                <a:extLst>
                  <a:ext uri="{0D108BD9-81ED-4DB2-BD59-A6C34878D82A}">
                    <a16:rowId xmlns:a16="http://schemas.microsoft.com/office/drawing/2014/main" val="3701510716"/>
                  </a:ext>
                </a:extLst>
              </a:tr>
              <a:tr h="866083">
                <a:tc>
                  <a:txBody>
                    <a:bodyPr/>
                    <a:lstStyle/>
                    <a:p>
                      <a:r>
                        <a:rPr lang="en-US" dirty="0"/>
                        <a:t>     Ridge    Regression</a:t>
                      </a:r>
                    </a:p>
                  </a:txBody>
                  <a:tcPr/>
                </a:tc>
                <a:tc>
                  <a:txBody>
                    <a:bodyPr/>
                    <a:lstStyle/>
                    <a:p>
                      <a:endParaRPr lang="en-US"/>
                    </a:p>
                    <a:p>
                      <a:pPr lvl="0">
                        <a:buNone/>
                      </a:pPr>
                      <a:r>
                        <a:rPr lang="en-US" dirty="0"/>
                        <a:t>     </a:t>
                      </a:r>
                      <a:r>
                        <a:rPr lang="en-US" sz="1800" b="0" i="0" u="none" strike="noStrike" noProof="0" dirty="0">
                          <a:latin typeface="Avenir Next LT Pro"/>
                        </a:rPr>
                        <a:t>0.795196 </a:t>
                      </a:r>
                    </a:p>
                  </a:txBody>
                  <a:tcPr/>
                </a:tc>
                <a:tc>
                  <a:txBody>
                    <a:bodyPr/>
                    <a:lstStyle/>
                    <a:p>
                      <a:endParaRPr lang="en-US"/>
                    </a:p>
                    <a:p>
                      <a:pPr lvl="0">
                        <a:buNone/>
                      </a:pPr>
                      <a:r>
                        <a:rPr lang="en-US" dirty="0"/>
                        <a:t>     </a:t>
                      </a:r>
                      <a:r>
                        <a:rPr lang="en-US" sz="1800" b="0" i="0" u="none" strike="noStrike" noProof="0" dirty="0">
                          <a:latin typeface="Avenir Next LT Pro"/>
                        </a:rPr>
                        <a:t>0.751685</a:t>
                      </a:r>
                    </a:p>
                  </a:txBody>
                  <a:tcPr/>
                </a:tc>
                <a:tc>
                  <a:txBody>
                    <a:bodyPr/>
                    <a:lstStyle/>
                    <a:p>
                      <a:r>
                        <a:rPr lang="en-US" dirty="0"/>
                        <a:t> </a:t>
                      </a:r>
                    </a:p>
                    <a:p>
                      <a:pPr lvl="0">
                        <a:buNone/>
                      </a:pPr>
                      <a:r>
                        <a:rPr lang="en-US" dirty="0"/>
                        <a:t>      </a:t>
                      </a:r>
                      <a:r>
                        <a:rPr lang="en-US" sz="1800" b="0" i="0" u="none" strike="noStrike" noProof="0" dirty="0">
                          <a:latin typeface="Avenir Next LT Pro"/>
                        </a:rPr>
                        <a:t>0.001436</a:t>
                      </a:r>
                    </a:p>
                  </a:txBody>
                  <a:tcPr/>
                </a:tc>
                <a:extLst>
                  <a:ext uri="{0D108BD9-81ED-4DB2-BD59-A6C34878D82A}">
                    <a16:rowId xmlns:a16="http://schemas.microsoft.com/office/drawing/2014/main" val="4013287641"/>
                  </a:ext>
                </a:extLst>
              </a:tr>
              <a:tr h="866083">
                <a:tc>
                  <a:txBody>
                    <a:bodyPr/>
                    <a:lstStyle/>
                    <a:p>
                      <a:r>
                        <a:rPr lang="en-US" dirty="0"/>
                        <a:t>     Linear Regression</a:t>
                      </a:r>
                    </a:p>
                  </a:txBody>
                  <a:tcPr/>
                </a:tc>
                <a:tc>
                  <a:txBody>
                    <a:bodyPr/>
                    <a:lstStyle/>
                    <a:p>
                      <a:endParaRPr lang="en-US"/>
                    </a:p>
                    <a:p>
                      <a:pPr lvl="0">
                        <a:buNone/>
                      </a:pPr>
                      <a:r>
                        <a:rPr lang="en-US" dirty="0"/>
                        <a:t>     </a:t>
                      </a:r>
                      <a:r>
                        <a:rPr lang="en-US" sz="1800" b="0" i="0" u="none" strike="noStrike" noProof="0" dirty="0">
                          <a:latin typeface="Avenir Next LT Pro"/>
                        </a:rPr>
                        <a:t>0.777802</a:t>
                      </a:r>
                      <a:endParaRPr lang="en-US" dirty="0"/>
                    </a:p>
                  </a:txBody>
                  <a:tcPr/>
                </a:tc>
                <a:tc>
                  <a:txBody>
                    <a:bodyPr/>
                    <a:lstStyle/>
                    <a:p>
                      <a:endParaRPr lang="en-US"/>
                    </a:p>
                    <a:p>
                      <a:pPr lvl="0">
                        <a:buNone/>
                      </a:pPr>
                      <a:r>
                        <a:rPr lang="en-US" dirty="0"/>
                        <a:t>    </a:t>
                      </a:r>
                      <a:r>
                        <a:rPr lang="en-US" sz="1800" b="0" i="0" u="none" strike="noStrike" noProof="0" dirty="0">
                          <a:latin typeface="Avenir Next LT Pro"/>
                        </a:rPr>
                        <a:t>0.744693</a:t>
                      </a:r>
                    </a:p>
                  </a:txBody>
                  <a:tcPr/>
                </a:tc>
                <a:tc>
                  <a:txBody>
                    <a:bodyPr/>
                    <a:lstStyle/>
                    <a:p>
                      <a:endParaRPr lang="en-US"/>
                    </a:p>
                    <a:p>
                      <a:pPr lvl="0">
                        <a:buNone/>
                      </a:pPr>
                      <a:r>
                        <a:rPr lang="en-US" dirty="0"/>
                        <a:t>      </a:t>
                      </a:r>
                      <a:r>
                        <a:rPr lang="en-US" sz="1800" b="0" i="0" u="none" strike="noStrike" noProof="0" dirty="0">
                          <a:latin typeface="Avenir Next LT Pro"/>
                        </a:rPr>
                        <a:t>0.001476</a:t>
                      </a:r>
                    </a:p>
                  </a:txBody>
                  <a:tcPr/>
                </a:tc>
                <a:extLst>
                  <a:ext uri="{0D108BD9-81ED-4DB2-BD59-A6C34878D82A}">
                    <a16:rowId xmlns:a16="http://schemas.microsoft.com/office/drawing/2014/main" val="2982465383"/>
                  </a:ext>
                </a:extLst>
              </a:tr>
              <a:tr h="866083">
                <a:tc>
                  <a:txBody>
                    <a:bodyPr/>
                    <a:lstStyle/>
                    <a:p>
                      <a:r>
                        <a:rPr lang="en-US" dirty="0"/>
                        <a:t>Neural Network   Tuned</a:t>
                      </a:r>
                    </a:p>
                  </a:txBody>
                  <a:tcPr/>
                </a:tc>
                <a:tc>
                  <a:txBody>
                    <a:bodyPr/>
                    <a:lstStyle/>
                    <a:p>
                      <a:endParaRPr lang="en-US"/>
                    </a:p>
                    <a:p>
                      <a:pPr lvl="0">
                        <a:buNone/>
                      </a:pPr>
                      <a:r>
                        <a:rPr lang="en-US" dirty="0"/>
                        <a:t>     </a:t>
                      </a:r>
                      <a:r>
                        <a:rPr lang="en-US" sz="1800" b="0" i="0" u="none" strike="noStrike" noProof="0" dirty="0">
                          <a:latin typeface="Avenir Next LT Pro"/>
                        </a:rPr>
                        <a:t>-0.269391</a:t>
                      </a:r>
                    </a:p>
                  </a:txBody>
                  <a:tcPr/>
                </a:tc>
                <a:tc>
                  <a:txBody>
                    <a:bodyPr/>
                    <a:lstStyle/>
                    <a:p>
                      <a:endParaRPr lang="en-US"/>
                    </a:p>
                    <a:p>
                      <a:pPr lvl="0">
                        <a:buNone/>
                      </a:pPr>
                      <a:r>
                        <a:rPr lang="en-US" dirty="0"/>
                        <a:t>    </a:t>
                      </a:r>
                      <a:r>
                        <a:rPr lang="en-US" sz="1800" b="0" i="0" u="none" strike="noStrike" noProof="0" dirty="0">
                          <a:latin typeface="Avenir Next LT Pro"/>
                        </a:rPr>
                        <a:t>0.016371</a:t>
                      </a:r>
                    </a:p>
                  </a:txBody>
                  <a:tcPr/>
                </a:tc>
                <a:tc>
                  <a:txBody>
                    <a:bodyPr/>
                    <a:lstStyle/>
                    <a:p>
                      <a:endParaRPr lang="en-US"/>
                    </a:p>
                    <a:p>
                      <a:pPr lvl="0">
                        <a:buNone/>
                      </a:pPr>
                      <a:r>
                        <a:rPr lang="en-US" dirty="0"/>
                        <a:t>      </a:t>
                      </a:r>
                      <a:r>
                        <a:rPr lang="en-US" sz="1800" b="0" i="0" u="none" strike="noStrike" noProof="0" dirty="0">
                          <a:latin typeface="Avenir Next LT Pro"/>
                        </a:rPr>
                        <a:t>0.005687</a:t>
                      </a:r>
                    </a:p>
                  </a:txBody>
                  <a:tcPr/>
                </a:tc>
                <a:extLst>
                  <a:ext uri="{0D108BD9-81ED-4DB2-BD59-A6C34878D82A}">
                    <a16:rowId xmlns:a16="http://schemas.microsoft.com/office/drawing/2014/main" val="4010597364"/>
                  </a:ext>
                </a:extLst>
              </a:tr>
            </a:tbl>
          </a:graphicData>
        </a:graphic>
      </p:graphicFrame>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B64A-2AFE-805C-B988-5CDF17BCC3A9}"/>
              </a:ext>
            </a:extLst>
          </p:cNvPr>
          <p:cNvSpPr>
            <a:spLocks noGrp="1"/>
          </p:cNvSpPr>
          <p:nvPr>
            <p:ph type="title"/>
          </p:nvPr>
        </p:nvSpPr>
        <p:spPr>
          <a:xfrm>
            <a:off x="2851741" y="-1129981"/>
            <a:ext cx="8904324" cy="2668463"/>
          </a:xfrm>
        </p:spPr>
        <p:txBody>
          <a:bodyPr>
            <a:normAutofit/>
          </a:bodyPr>
          <a:lstStyle/>
          <a:p>
            <a:r>
              <a:rPr lang="en-US" sz="3200" b="0" dirty="0">
                <a:ea typeface="+mj-lt"/>
                <a:cs typeface="+mj-lt"/>
              </a:rPr>
              <a:t>Gaussian Process Regression (GPR) Summary</a:t>
            </a:r>
            <a:endParaRPr lang="en-US" sz="3200" dirty="0"/>
          </a:p>
        </p:txBody>
      </p:sp>
      <p:sp>
        <p:nvSpPr>
          <p:cNvPr id="3" name="Content Placeholder 2">
            <a:extLst>
              <a:ext uri="{FF2B5EF4-FFF2-40B4-BE49-F238E27FC236}">
                <a16:creationId xmlns:a16="http://schemas.microsoft.com/office/drawing/2014/main" id="{0435B12C-1A19-F751-FE8F-77E4F006B014}"/>
              </a:ext>
            </a:extLst>
          </p:cNvPr>
          <p:cNvSpPr>
            <a:spLocks noGrp="1"/>
          </p:cNvSpPr>
          <p:nvPr>
            <p:ph sz="half" idx="14"/>
          </p:nvPr>
        </p:nvSpPr>
        <p:spPr>
          <a:xfrm>
            <a:off x="4371642" y="1545581"/>
            <a:ext cx="6338888" cy="2668463"/>
          </a:xfrm>
        </p:spPr>
        <p:txBody>
          <a:bodyPr vert="horz" lIns="91440" tIns="45720" rIns="91440" bIns="45720" rtlCol="0" anchor="t">
            <a:noAutofit/>
          </a:bodyPr>
          <a:lstStyle/>
          <a:p>
            <a:pPr marL="285750" indent="-285750">
              <a:buFont typeface="Arial"/>
              <a:buChar char="•"/>
            </a:pPr>
            <a:r>
              <a:rPr lang="en-US" sz="1600" b="1" dirty="0"/>
              <a:t>Goal:</a:t>
            </a:r>
            <a:r>
              <a:rPr lang="en-US" sz="1600" dirty="0"/>
              <a:t> </a:t>
            </a:r>
            <a:r>
              <a:rPr lang="en-US" sz="1600" dirty="0">
                <a:ea typeface="+mn-lt"/>
                <a:cs typeface="+mn-lt"/>
              </a:rPr>
              <a:t>Predict asthma prevalence using behavioral and spatial features.</a:t>
            </a:r>
          </a:p>
          <a:p>
            <a:pPr>
              <a:buFont typeface="Arial"/>
              <a:buChar char="•"/>
            </a:pPr>
            <a:r>
              <a:rPr lang="en-US" sz="1600" dirty="0"/>
              <a:t>  </a:t>
            </a:r>
            <a:r>
              <a:rPr lang="en-US" sz="1600" b="1" dirty="0"/>
              <a:t>  Approach:</a:t>
            </a:r>
            <a:r>
              <a:rPr lang="en-US" sz="1600" dirty="0">
                <a:ea typeface="+mn-lt"/>
                <a:cs typeface="+mn-lt"/>
              </a:rPr>
              <a:t> Spatial features (Latitude and Longitude) along with top   behavioral features such as CSMOKING and BINGE were used as inputs. Both predictors (X) and the target variable (y) were scaled using   </a:t>
            </a:r>
            <a:r>
              <a:rPr lang="en-US" sz="1600" dirty="0" err="1">
                <a:ea typeface="+mn-lt"/>
                <a:cs typeface="+mn-lt"/>
              </a:rPr>
              <a:t>MinMaxScaler</a:t>
            </a:r>
            <a:r>
              <a:rPr lang="en-US" sz="1600" dirty="0">
                <a:ea typeface="+mn-lt"/>
                <a:cs typeface="+mn-lt"/>
              </a:rPr>
              <a:t> to ensure numerical stability during model training.</a:t>
            </a:r>
          </a:p>
          <a:p>
            <a:pPr>
              <a:buFont typeface="Arial"/>
              <a:buChar char="•"/>
            </a:pPr>
            <a:r>
              <a:rPr lang="en-US" sz="1600" dirty="0">
                <a:ea typeface="+mn-lt"/>
                <a:cs typeface="+mn-lt"/>
              </a:rPr>
              <a:t>    </a:t>
            </a:r>
            <a:r>
              <a:rPr lang="en-US" sz="1600" b="1" dirty="0">
                <a:ea typeface="+mn-lt"/>
                <a:cs typeface="+mn-lt"/>
              </a:rPr>
              <a:t>Why GPR:</a:t>
            </a:r>
            <a:r>
              <a:rPr lang="en-US" sz="1600" dirty="0">
                <a:ea typeface="+mn-lt"/>
                <a:cs typeface="+mn-lt"/>
              </a:rPr>
              <a:t> Probabilistic, non-parametric.</a:t>
            </a:r>
          </a:p>
          <a:p>
            <a:pPr>
              <a:buFont typeface="Arial"/>
              <a:buChar char="•"/>
            </a:pPr>
            <a:r>
              <a:rPr lang="en-US" sz="1600" dirty="0">
                <a:ea typeface="+mn-lt"/>
                <a:cs typeface="+mn-lt"/>
              </a:rPr>
              <a:t>    </a:t>
            </a:r>
            <a:r>
              <a:rPr lang="en-US" sz="1600" b="1" dirty="0">
                <a:ea typeface="+mn-lt"/>
                <a:cs typeface="+mn-lt"/>
              </a:rPr>
              <a:t>Kernel Tuning:</a:t>
            </a:r>
            <a:r>
              <a:rPr lang="en-US" sz="1600" dirty="0">
                <a:ea typeface="+mn-lt"/>
                <a:cs typeface="+mn-lt"/>
              </a:rPr>
              <a:t> </a:t>
            </a:r>
            <a:r>
              <a:rPr lang="en-US" sz="1600" dirty="0" err="1">
                <a:ea typeface="+mn-lt"/>
                <a:cs typeface="+mn-lt"/>
              </a:rPr>
              <a:t>RandomizedSearchCV</a:t>
            </a:r>
            <a:endParaRPr lang="en-US" sz="1600" dirty="0">
              <a:ea typeface="+mn-lt"/>
              <a:cs typeface="+mn-lt"/>
            </a:endParaRPr>
          </a:p>
          <a:p>
            <a:pPr>
              <a:buFont typeface="Arial"/>
              <a:buChar char="•"/>
            </a:pPr>
            <a:r>
              <a:rPr lang="en-US" sz="1600" dirty="0">
                <a:ea typeface="+mn-lt"/>
                <a:cs typeface="+mn-lt"/>
              </a:rPr>
              <a:t>    </a:t>
            </a:r>
            <a:r>
              <a:rPr lang="en-US" sz="1600" b="1" dirty="0">
                <a:ea typeface="+mn-lt"/>
                <a:cs typeface="+mn-lt"/>
              </a:rPr>
              <a:t>Performance: </a:t>
            </a:r>
            <a:r>
              <a:rPr lang="en-US" sz="1600" dirty="0">
                <a:ea typeface="+mn-lt"/>
                <a:cs typeface="+mn-lt"/>
              </a:rPr>
              <a:t>Test R^2 (0.7397) , Test MSE (0.2231)</a:t>
            </a:r>
          </a:p>
          <a:p>
            <a:pPr>
              <a:buFont typeface="Arial"/>
              <a:buChar char="•"/>
            </a:pPr>
            <a:r>
              <a:rPr lang="en-US" sz="1600" dirty="0">
                <a:ea typeface="+mn-lt"/>
                <a:cs typeface="+mn-lt"/>
              </a:rPr>
              <a:t>    </a:t>
            </a:r>
            <a:r>
              <a:rPr lang="en-US" sz="1600" b="1" dirty="0">
                <a:ea typeface="+mn-lt"/>
                <a:cs typeface="+mn-lt"/>
              </a:rPr>
              <a:t> Highlights :</a:t>
            </a:r>
            <a:r>
              <a:rPr lang="en-US" sz="1600" dirty="0">
                <a:ea typeface="+mn-lt"/>
                <a:cs typeface="+mn-lt"/>
              </a:rPr>
              <a:t> The GPR model's predictions closely matched observed values, with 95% confidence intervals highlighting the model’s reliability. It effectively captured both large-scale patterns and local variations in the data.</a:t>
            </a:r>
          </a:p>
          <a:p>
            <a:pPr>
              <a:buFont typeface="Arial"/>
              <a:buChar char="•"/>
            </a:pPr>
            <a:endParaRPr lang="en-US" sz="1800" dirty="0">
              <a:ea typeface="+mn-lt"/>
              <a:cs typeface="+mn-lt"/>
            </a:endParaRPr>
          </a:p>
        </p:txBody>
      </p:sp>
      <p:sp>
        <p:nvSpPr>
          <p:cNvPr id="4" name="Slide Number Placeholder 3">
            <a:extLst>
              <a:ext uri="{FF2B5EF4-FFF2-40B4-BE49-F238E27FC236}">
                <a16:creationId xmlns:a16="http://schemas.microsoft.com/office/drawing/2014/main" id="{FCD8272D-167A-345D-3441-16D1E99C3DE2}"/>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3933002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66881-CF80-9C0D-DA53-4534ABB3380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B92E8F5-1D9F-72A9-1F09-67A595D37A37}"/>
              </a:ext>
            </a:extLst>
          </p:cNvPr>
          <p:cNvSpPr>
            <a:spLocks noGrp="1"/>
          </p:cNvSpPr>
          <p:nvPr>
            <p:ph sz="half" idx="14"/>
          </p:nvPr>
        </p:nvSpPr>
        <p:spPr>
          <a:xfrm>
            <a:off x="2838185" y="1717335"/>
            <a:ext cx="9188124" cy="3006531"/>
          </a:xfrm>
        </p:spPr>
        <p:txBody>
          <a:bodyPr vert="horz" lIns="91440" tIns="45720" rIns="91440" bIns="45720" rtlCol="0" anchor="t">
            <a:normAutofit/>
          </a:bodyPr>
          <a:lstStyle/>
          <a:p>
            <a:r>
              <a:rPr lang="en-US" dirty="0">
                <a:ea typeface="+mn-lt"/>
                <a:cs typeface="+mn-lt"/>
              </a:rPr>
              <a:t>Multiple regression models were applied to predict current asthma prevalence (CASTHMA) using health behavior, prevention, and geographic features from the CDC PLACES dataset.</a:t>
            </a:r>
          </a:p>
          <a:p>
            <a:r>
              <a:rPr lang="en-US" b="1" dirty="0">
                <a:ea typeface="+mn-lt"/>
                <a:cs typeface="+mn-lt"/>
              </a:rPr>
              <a:t>Support Vector Regression (SVR)</a:t>
            </a:r>
            <a:r>
              <a:rPr lang="en-US" dirty="0">
                <a:ea typeface="+mn-lt"/>
                <a:cs typeface="+mn-lt"/>
              </a:rPr>
              <a:t> and </a:t>
            </a:r>
            <a:r>
              <a:rPr lang="en-US" b="1" dirty="0">
                <a:ea typeface="+mn-lt"/>
                <a:cs typeface="+mn-lt"/>
              </a:rPr>
              <a:t>Tuned Gradient Boosting</a:t>
            </a:r>
            <a:r>
              <a:rPr lang="en-US" dirty="0">
                <a:ea typeface="+mn-lt"/>
                <a:cs typeface="+mn-lt"/>
              </a:rPr>
              <a:t> achieved the highest Test R² (~0.79), showing strong predictive performance.</a:t>
            </a:r>
            <a:endParaRPr lang="en-US" dirty="0"/>
          </a:p>
          <a:p>
            <a:r>
              <a:rPr lang="en-US" b="1" dirty="0">
                <a:ea typeface="+mn-lt"/>
                <a:cs typeface="+mn-lt"/>
              </a:rPr>
              <a:t>Gradient Boosting Regressor</a:t>
            </a:r>
            <a:r>
              <a:rPr lang="en-US" dirty="0">
                <a:ea typeface="+mn-lt"/>
                <a:cs typeface="+mn-lt"/>
              </a:rPr>
              <a:t> achieved the lowest Test MSE (0.0012), indicating the most precise predictions.</a:t>
            </a:r>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A70269B-6D58-A031-B6D7-B2ECBD771974}"/>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14" name="Content Placeholder 13">
            <a:extLst>
              <a:ext uri="{FF2B5EF4-FFF2-40B4-BE49-F238E27FC236}">
                <a16:creationId xmlns:a16="http://schemas.microsoft.com/office/drawing/2014/main" id="{63737C38-760D-CFD5-657E-419D9BAFC3D6}"/>
              </a:ext>
            </a:extLst>
          </p:cNvPr>
          <p:cNvSpPr>
            <a:spLocks noGrp="1"/>
          </p:cNvSpPr>
          <p:nvPr>
            <p:ph sz="half" idx="1"/>
          </p:nvPr>
        </p:nvSpPr>
        <p:spPr>
          <a:xfrm>
            <a:off x="2839222" y="3998019"/>
            <a:ext cx="8655901" cy="3006531"/>
          </a:xfrm>
        </p:spPr>
        <p:txBody>
          <a:bodyPr vert="horz" lIns="91440" tIns="45720" rIns="91440" bIns="45720" rtlCol="0" anchor="t">
            <a:normAutofit/>
          </a:bodyPr>
          <a:lstStyle/>
          <a:p>
            <a:pPr marL="285750" indent="-285750">
              <a:buChar char="•"/>
            </a:pPr>
            <a:r>
              <a:rPr lang="en-US" b="1" dirty="0">
                <a:ea typeface="+mn-lt"/>
                <a:cs typeface="+mn-lt"/>
              </a:rPr>
              <a:t>Ridge Regression</a:t>
            </a:r>
            <a:r>
              <a:rPr lang="en-US" dirty="0">
                <a:ea typeface="+mn-lt"/>
                <a:cs typeface="+mn-lt"/>
              </a:rPr>
              <a:t> and </a:t>
            </a:r>
            <a:r>
              <a:rPr lang="en-US" b="1" dirty="0">
                <a:ea typeface="+mn-lt"/>
                <a:cs typeface="+mn-lt"/>
              </a:rPr>
              <a:t>Linear Regression</a:t>
            </a:r>
            <a:r>
              <a:rPr lang="en-US" dirty="0">
                <a:ea typeface="+mn-lt"/>
                <a:cs typeface="+mn-lt"/>
              </a:rPr>
              <a:t> performed reasonably well, confirming the relevance of selected features and linear relationships.</a:t>
            </a:r>
            <a:endParaRPr lang="en-US"/>
          </a:p>
          <a:p>
            <a:pPr marL="285750" indent="-285750">
              <a:buChar char="•"/>
            </a:pPr>
            <a:r>
              <a:rPr lang="en-US" dirty="0">
                <a:ea typeface="+mn-lt"/>
                <a:cs typeface="+mn-lt"/>
              </a:rPr>
              <a:t>The </a:t>
            </a:r>
            <a:r>
              <a:rPr lang="en-US" b="1" dirty="0">
                <a:ea typeface="+mn-lt"/>
                <a:cs typeface="+mn-lt"/>
              </a:rPr>
              <a:t>Neural Network (MLP)</a:t>
            </a:r>
            <a:r>
              <a:rPr lang="en-US">
                <a:ea typeface="+mn-lt"/>
                <a:cs typeface="+mn-lt"/>
              </a:rPr>
              <a:t> underperformed despite tuning, suggesting deep models may require larger or more complex datasets for this task.</a:t>
            </a:r>
          </a:p>
          <a:p>
            <a:pPr marL="285750" indent="-285750">
              <a:buChar char="•"/>
            </a:pPr>
            <a:r>
              <a:rPr lang="en-US" dirty="0">
                <a:ea typeface="+mn-lt"/>
                <a:cs typeface="+mn-lt"/>
              </a:rPr>
              <a:t>Overall, </a:t>
            </a:r>
            <a:r>
              <a:rPr lang="en-US" b="1" dirty="0">
                <a:ea typeface="+mn-lt"/>
                <a:cs typeface="+mn-lt"/>
              </a:rPr>
              <a:t>tree-based ensemble methods</a:t>
            </a:r>
            <a:r>
              <a:rPr lang="en-US" dirty="0">
                <a:ea typeface="+mn-lt"/>
                <a:cs typeface="+mn-lt"/>
              </a:rPr>
              <a:t> (like Gradient Boosting) and </a:t>
            </a:r>
            <a:r>
              <a:rPr lang="en-US" b="1" dirty="0">
                <a:ea typeface="+mn-lt"/>
                <a:cs typeface="+mn-lt"/>
              </a:rPr>
              <a:t>kernel-based methods</a:t>
            </a:r>
            <a:r>
              <a:rPr lang="en-US" dirty="0">
                <a:ea typeface="+mn-lt"/>
                <a:cs typeface="+mn-lt"/>
              </a:rPr>
              <a:t> (like SVR) demonstrated the best generalization ability for predicting small-area health estimates.</a:t>
            </a:r>
            <a:endParaRPr lang="en-US" dirty="0"/>
          </a:p>
        </p:txBody>
      </p:sp>
    </p:spTree>
    <p:extLst>
      <p:ext uri="{BB962C8B-B14F-4D97-AF65-F5344CB8AC3E}">
        <p14:creationId xmlns:p14="http://schemas.microsoft.com/office/powerpoint/2010/main" val="252344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87FC-15F8-D4AB-1502-C6325F870681}"/>
              </a:ext>
            </a:extLst>
          </p:cNvPr>
          <p:cNvSpPr>
            <a:spLocks noGrp="1"/>
          </p:cNvSpPr>
          <p:nvPr>
            <p:ph type="title"/>
          </p:nvPr>
        </p:nvSpPr>
        <p:spPr>
          <a:xfrm>
            <a:off x="4446624" y="-961632"/>
            <a:ext cx="6343650" cy="2668463"/>
          </a:xfrm>
        </p:spPr>
        <p:txBody>
          <a:bodyPr/>
          <a:lstStyle/>
          <a:p>
            <a:r>
              <a:rPr lang="en-US" b="0" dirty="0">
                <a:ea typeface="+mj-lt"/>
                <a:cs typeface="+mj-lt"/>
              </a:rPr>
              <a:t>References</a:t>
            </a:r>
            <a:endParaRPr lang="en-US" dirty="0"/>
          </a:p>
        </p:txBody>
      </p:sp>
      <p:sp>
        <p:nvSpPr>
          <p:cNvPr id="3" name="Content Placeholder 2">
            <a:extLst>
              <a:ext uri="{FF2B5EF4-FFF2-40B4-BE49-F238E27FC236}">
                <a16:creationId xmlns:a16="http://schemas.microsoft.com/office/drawing/2014/main" id="{453729F9-E669-E6FA-B29F-7AAA52FFFF28}"/>
              </a:ext>
            </a:extLst>
          </p:cNvPr>
          <p:cNvSpPr>
            <a:spLocks noGrp="1"/>
          </p:cNvSpPr>
          <p:nvPr>
            <p:ph sz="half" idx="14"/>
          </p:nvPr>
        </p:nvSpPr>
        <p:spPr>
          <a:xfrm>
            <a:off x="4442526" y="2094930"/>
            <a:ext cx="6338888" cy="2668463"/>
          </a:xfrm>
        </p:spPr>
        <p:txBody>
          <a:bodyPr vert="horz" lIns="91440" tIns="45720" rIns="91440" bIns="45720" rtlCol="0" anchor="t">
            <a:noAutofit/>
          </a:bodyPr>
          <a:lstStyle/>
          <a:p>
            <a:pPr marL="285750" indent="-285750">
              <a:buFont typeface="Arial"/>
              <a:buChar char="•"/>
            </a:pPr>
            <a:r>
              <a:rPr lang="en-US" sz="1600" dirty="0">
                <a:ea typeface="+mn-lt"/>
                <a:cs typeface="+mn-lt"/>
              </a:rPr>
              <a:t>Centers for Disease Control and Prevention (CDC) – PLACES Dataset</a:t>
            </a:r>
            <a:br>
              <a:rPr lang="en-US" sz="1600" dirty="0">
                <a:ea typeface="+mn-lt"/>
                <a:cs typeface="+mn-lt"/>
              </a:rPr>
            </a:br>
            <a:r>
              <a:rPr lang="en-US" sz="1600" dirty="0">
                <a:ea typeface="+mn-lt"/>
                <a:cs typeface="+mn-lt"/>
              </a:rPr>
              <a:t> </a:t>
            </a:r>
            <a:r>
              <a:rPr lang="en-US" sz="1600" dirty="0">
                <a:ea typeface="+mn-lt"/>
                <a:cs typeface="+mn-lt"/>
                <a:hlinkClick r:id="rId2"/>
              </a:rPr>
              <a:t>https://www.cdc.gov/places/</a:t>
            </a:r>
            <a:endParaRPr lang="en-US" sz="1600"/>
          </a:p>
          <a:p>
            <a:pPr marL="285750" indent="-285750">
              <a:buFont typeface="Arial"/>
              <a:buChar char="•"/>
            </a:pPr>
            <a:r>
              <a:rPr lang="en-US" sz="1600" dirty="0">
                <a:ea typeface="+mn-lt"/>
                <a:cs typeface="+mn-lt"/>
              </a:rPr>
              <a:t>Friedman, J., Hastie, T., </a:t>
            </a:r>
            <a:r>
              <a:rPr lang="en-US" sz="1600" err="1">
                <a:ea typeface="+mn-lt"/>
                <a:cs typeface="+mn-lt"/>
              </a:rPr>
              <a:t>Tibshirani</a:t>
            </a:r>
            <a:r>
              <a:rPr lang="en-US" sz="1600" dirty="0">
                <a:ea typeface="+mn-lt"/>
                <a:cs typeface="+mn-lt"/>
              </a:rPr>
              <a:t>, R. – </a:t>
            </a:r>
            <a:r>
              <a:rPr lang="en-US" sz="1600" i="1" dirty="0">
                <a:ea typeface="+mn-lt"/>
                <a:cs typeface="+mn-lt"/>
              </a:rPr>
              <a:t>The Elements of Statistical Learning</a:t>
            </a:r>
            <a:r>
              <a:rPr lang="en-US" sz="1600" dirty="0">
                <a:ea typeface="+mn-lt"/>
                <a:cs typeface="+mn-lt"/>
              </a:rPr>
              <a:t> (for Gradient Boosting concepts)</a:t>
            </a:r>
            <a:endParaRPr lang="en-US" sz="1600"/>
          </a:p>
          <a:p>
            <a:pPr marL="285750" indent="-285750">
              <a:buFont typeface="Arial"/>
              <a:buChar char="•"/>
            </a:pPr>
            <a:r>
              <a:rPr lang="en-US" sz="1600" dirty="0">
                <a:ea typeface="+mn-lt"/>
                <a:cs typeface="+mn-lt"/>
              </a:rPr>
              <a:t>Rasmussen, C.E., Williams, C.K.I. – </a:t>
            </a:r>
            <a:r>
              <a:rPr lang="en-US" sz="1600" i="1" dirty="0">
                <a:ea typeface="+mn-lt"/>
                <a:cs typeface="+mn-lt"/>
              </a:rPr>
              <a:t>Gaussian Processes for Machine Learning</a:t>
            </a:r>
            <a:r>
              <a:rPr lang="en-US" sz="1600" dirty="0">
                <a:ea typeface="+mn-lt"/>
                <a:cs typeface="+mn-lt"/>
              </a:rPr>
              <a:t> (for GPR methodology)</a:t>
            </a:r>
            <a:endParaRPr lang="en-US" sz="1600"/>
          </a:p>
          <a:p>
            <a:pPr marL="285750" indent="-285750">
              <a:buFont typeface="Arial"/>
              <a:buChar char="•"/>
            </a:pPr>
            <a:r>
              <a:rPr lang="en-US" sz="1600" dirty="0">
                <a:ea typeface="+mn-lt"/>
                <a:cs typeface="+mn-lt"/>
              </a:rPr>
              <a:t>Scikit-learn Documentation – Model Implementations and Tuning</a:t>
            </a:r>
            <a:br>
              <a:rPr lang="en-US" sz="1600" dirty="0">
                <a:ea typeface="+mn-lt"/>
                <a:cs typeface="+mn-lt"/>
              </a:rPr>
            </a:br>
            <a:r>
              <a:rPr lang="en-US" sz="1600" dirty="0">
                <a:ea typeface="+mn-lt"/>
                <a:cs typeface="+mn-lt"/>
              </a:rPr>
              <a:t> </a:t>
            </a:r>
            <a:r>
              <a:rPr lang="en-US" sz="1600" dirty="0">
                <a:ea typeface="+mn-lt"/>
                <a:cs typeface="+mn-lt"/>
                <a:hlinkClick r:id="rId3"/>
              </a:rPr>
              <a:t>https://scikit-learn.org/stable/</a:t>
            </a:r>
            <a:endParaRPr lang="en-US" sz="1600"/>
          </a:p>
          <a:p>
            <a:pPr marL="285750" indent="-285750">
              <a:buFont typeface="Arial"/>
              <a:buChar char="•"/>
            </a:pPr>
            <a:r>
              <a:rPr lang="en-US" sz="1600" dirty="0">
                <a:ea typeface="+mn-lt"/>
                <a:cs typeface="+mn-lt"/>
              </a:rPr>
              <a:t>Géron, A. – </a:t>
            </a:r>
            <a:r>
              <a:rPr lang="en-US" sz="1600" i="1" dirty="0">
                <a:ea typeface="+mn-lt"/>
                <a:cs typeface="+mn-lt"/>
              </a:rPr>
              <a:t>Hands-On Machine Learning with Scikit-Learn, </a:t>
            </a:r>
            <a:r>
              <a:rPr lang="en-US" sz="1600" i="1" err="1">
                <a:ea typeface="+mn-lt"/>
                <a:cs typeface="+mn-lt"/>
              </a:rPr>
              <a:t>Keras</a:t>
            </a:r>
            <a:r>
              <a:rPr lang="en-US" sz="1600" i="1" dirty="0">
                <a:ea typeface="+mn-lt"/>
                <a:cs typeface="+mn-lt"/>
              </a:rPr>
              <a:t>, and TensorFlow</a:t>
            </a:r>
            <a:r>
              <a:rPr lang="en-US" sz="1600" dirty="0">
                <a:ea typeface="+mn-lt"/>
                <a:cs typeface="+mn-lt"/>
              </a:rPr>
              <a:t> (for general model building and evaluation)</a:t>
            </a:r>
            <a:endParaRPr lang="en-US" sz="1600" dirty="0"/>
          </a:p>
          <a:p>
            <a:endParaRPr lang="en-US" dirty="0"/>
          </a:p>
        </p:txBody>
      </p:sp>
      <p:sp>
        <p:nvSpPr>
          <p:cNvPr id="4" name="Slide Number Placeholder 3">
            <a:extLst>
              <a:ext uri="{FF2B5EF4-FFF2-40B4-BE49-F238E27FC236}">
                <a16:creationId xmlns:a16="http://schemas.microsoft.com/office/drawing/2014/main" id="{AEEE9BC2-788E-D168-49E7-3C86A4212D92}"/>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901490413"/>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ppt/theme/theme2.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5</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DashVTI</vt:lpstr>
      <vt:lpstr>Custom</vt:lpstr>
      <vt:lpstr>Predicting Current Asthma Prevalence (CASTHMA)</vt:lpstr>
      <vt:lpstr>Project Objective</vt:lpstr>
      <vt:lpstr>Dataset Description</vt:lpstr>
      <vt:lpstr>Data Preprocessing</vt:lpstr>
      <vt:lpstr>Feature Engineering &amp; Feature Selection </vt:lpstr>
      <vt:lpstr>Model Performance SUMmary</vt:lpstr>
      <vt:lpstr>Gaussian Process Regression (GPR) Summary</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312</cp:revision>
  <dcterms:created xsi:type="dcterms:W3CDTF">2025-04-28T14:55:54Z</dcterms:created>
  <dcterms:modified xsi:type="dcterms:W3CDTF">2025-04-28T16:23:56Z</dcterms:modified>
</cp:coreProperties>
</file>