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3" r:id="rId4"/>
    <p:sldId id="259" r:id="rId5"/>
    <p:sldId id="264" r:id="rId6"/>
    <p:sldId id="266" r:id="rId7"/>
    <p:sldId id="267" r:id="rId8"/>
    <p:sldId id="260" r:id="rId9"/>
    <p:sldId id="258" r:id="rId10"/>
    <p:sldId id="261" r:id="rId11"/>
    <p:sldId id="262" r:id="rId12"/>
  </p:sldIdLst>
  <p:sldSz cx="9144000" cy="5143500" type="screen16x9"/>
  <p:notesSz cx="9144000" cy="5143500"/>
  <p:embeddedFontLst>
    <p:embeddedFont>
      <p:font typeface="Calibri" pitchFamily="34" charset="0"/>
      <p:italic r:id="rId14"/>
      <p:boldItalic r:id="rId15"/>
    </p:embeddedFont>
    <p:embeddedFont>
      <p:font typeface="CFJCTS+PublicSans-Bold"/>
      <p:regular r:id="rId16"/>
    </p:embeddedFont>
    <p:embeddedFont>
      <p:font typeface="Arial Black" pitchFamily="34" charset="0"/>
      <p:bold r:id="rId17"/>
    </p:embeddedFont>
    <p:embeddedFont>
      <p:font typeface="CFRUAJ+EBGaramond-Medium"/>
      <p:regular r:id="rId18"/>
    </p:embeddedFont>
    <p:embeddedFont>
      <p:font typeface="KQGMTU+Arial-BoldMT"/>
      <p:regular r:id="rId19"/>
    </p:embeddedFont>
    <p:embeddedFont>
      <p:font typeface="ILIIOR+EBGaramond-Bold"/>
      <p:regular r:id="rId20"/>
    </p:embeddedFont>
    <p:embeddedFont>
      <p:font typeface="BTMONA+EBGaramond-Regular"/>
      <p:regular r:id="rId21"/>
    </p:embeddedFont>
    <p:embeddedFont>
      <p:font typeface="PVLNNE+ArialMT"/>
      <p:regular r:id="rId22"/>
    </p:embeddedFont>
    <p:embeddedFont>
      <p:font typeface="RMKPBC+PublicSans-BoldItalic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40F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684" y="-102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35AC85-88E6-498D-8CE0-C8B529C309B1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4738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4738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D76D1-85E1-4F02-83FC-A09BB020452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2680" y="2692811"/>
            <a:ext cx="3182416" cy="10900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r>
              <a:rPr sz="2000" b="1" smtClean="0">
                <a:solidFill>
                  <a:srgbClr val="223669"/>
                </a:solidFill>
                <a:latin typeface="CFJCTS+PublicSans-Bold"/>
                <a:cs typeface="CFJCTS+PublicSans-Bold"/>
              </a:rPr>
              <a:t>“</a:t>
            </a:r>
            <a:r>
              <a:rPr lang="en-US" sz="2000" b="1" dirty="0" smtClean="0">
                <a:solidFill>
                  <a:srgbClr val="223669"/>
                </a:solidFill>
                <a:latin typeface="Arial Black" pitchFamily="34" charset="0"/>
                <a:cs typeface="CFJCTS+PublicSans-Bold"/>
              </a:rPr>
              <a:t>SRS OF WISH-SAVER</a:t>
            </a:r>
            <a:r>
              <a:rPr sz="2000" b="1" smtClean="0">
                <a:solidFill>
                  <a:srgbClr val="223669"/>
                </a:solidFill>
                <a:latin typeface="CFJCTS+PublicSans-Bold"/>
                <a:cs typeface="CFJCTS+PublicSans-Bold"/>
              </a:rPr>
              <a:t>”</a:t>
            </a:r>
            <a:endParaRPr sz="2000" b="1" dirty="0">
              <a:solidFill>
                <a:srgbClr val="223669"/>
              </a:solidFill>
              <a:latin typeface="CFJCTS+PublicSans-Bold"/>
              <a:cs typeface="CFJCTS+PublicSans-Bold"/>
            </a:endParaRPr>
          </a:p>
          <a:p>
            <a:pPr marL="12" marR="0">
              <a:lnSpc>
                <a:spcPts val="2819"/>
              </a:lnSpc>
              <a:spcBef>
                <a:spcPts val="2852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rgbClr val="223669"/>
                </a:solidFill>
                <a:latin typeface="CFJCTS+PublicSans-Bold"/>
                <a:cs typeface="CFJCTS+PublicSans-Bold"/>
              </a:rPr>
              <a:t>Task - 1</a:t>
            </a:r>
            <a:endParaRPr sz="2400" b="1" dirty="0">
              <a:solidFill>
                <a:srgbClr val="223669"/>
              </a:solidFill>
              <a:latin typeface="CFJCTS+PublicSans-Bold"/>
              <a:cs typeface="CFJCTS+PublicSans-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 </a:t>
            </a:r>
            <a:r>
              <a:rPr sz="1800" b="1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Github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29000" y="2266950"/>
            <a:ext cx="373380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45"/>
              </a:lnSpc>
            </a:pPr>
            <a:r>
              <a:rPr lang="en-US" sz="1400" b="1" dirty="0" smtClean="0">
                <a:solidFill>
                  <a:srgbClr val="BD8738"/>
                </a:solidFill>
                <a:latin typeface="RMKPBC+PublicSans-BoldItalic"/>
                <a:cs typeface="RMKPBC+PublicSans-BoldItalic"/>
              </a:rPr>
              <a:t>https://github.com/HemaPriyah1/Hema1103</a:t>
            </a:r>
            <a:endParaRPr sz="1400" b="1" dirty="0">
              <a:solidFill>
                <a:srgbClr val="BD8738"/>
              </a:solidFill>
              <a:latin typeface="RMKPBC+PublicSans-BoldItalic"/>
              <a:cs typeface="RMKPBC+PublicSans-BoldItal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4710" y="825130"/>
            <a:ext cx="2024601" cy="286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50" b="1" spc="-10" dirty="0" smtClean="0">
                <a:solidFill>
                  <a:srgbClr val="C88C32"/>
                </a:solidFill>
                <a:latin typeface="Times New Roman" pitchFamily="18" charset="0"/>
                <a:cs typeface="Times New Roman" pitchFamily="18" charset="0"/>
              </a:rPr>
              <a:t>WISH SAVER</a:t>
            </a:r>
            <a:endParaRPr sz="1850" b="1" spc="-10" dirty="0">
              <a:solidFill>
                <a:srgbClr val="C88C3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200" y="1200150"/>
            <a:ext cx="46482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The "Wish Saver" project using </a:t>
            </a:r>
            <a:r>
              <a:rPr lang="en-US" sz="900" dirty="0" err="1" smtClean="0">
                <a:solidFill>
                  <a:schemeClr val="bg1"/>
                </a:solidFill>
              </a:rPr>
              <a:t>Nodejs</a:t>
            </a:r>
            <a:r>
              <a:rPr lang="en-US" sz="900" dirty="0" smtClean="0">
                <a:solidFill>
                  <a:schemeClr val="bg1"/>
                </a:solidFill>
              </a:rPr>
              <a:t> is a web application designed to help users create and manage their personal wish lists. This project leverages </a:t>
            </a:r>
            <a:r>
              <a:rPr lang="en-US" sz="900" dirty="0" err="1" smtClean="0">
                <a:solidFill>
                  <a:schemeClr val="bg1"/>
                </a:solidFill>
              </a:rPr>
              <a:t>MongoDB</a:t>
            </a:r>
            <a:r>
              <a:rPr lang="en-US" sz="900" dirty="0" smtClean="0">
                <a:solidFill>
                  <a:schemeClr val="bg1"/>
                </a:solidFill>
              </a:rPr>
              <a:t>, a </a:t>
            </a:r>
            <a:r>
              <a:rPr lang="en-US" sz="900" dirty="0" err="1" smtClean="0">
                <a:solidFill>
                  <a:schemeClr val="bg1"/>
                </a:solidFill>
              </a:rPr>
              <a:t>NoSQL</a:t>
            </a:r>
            <a:r>
              <a:rPr lang="en-US" sz="900" dirty="0" smtClean="0">
                <a:solidFill>
                  <a:schemeClr val="bg1"/>
                </a:solidFill>
              </a:rPr>
              <a:t> database, to store and organize wish list items efficiently. Users can add, edit, and delete wishes, providing a user-friendly interface for managing their aspirations and goals. The project combines front-end development for the user interface with back-end development for data storage and retrieval, offering valuable insights into database design, API development, and web application deployment. It's a practical exercise for those looking to learn about full-stack web development and </a:t>
            </a:r>
            <a:r>
              <a:rPr lang="en-US" sz="900" dirty="0" err="1" smtClean="0">
                <a:solidFill>
                  <a:schemeClr val="bg1"/>
                </a:solidFill>
              </a:rPr>
              <a:t>MongoDB</a:t>
            </a:r>
            <a:r>
              <a:rPr lang="en-US" sz="900" dirty="0" smtClean="0">
                <a:solidFill>
                  <a:schemeClr val="bg1"/>
                </a:solidFill>
              </a:rPr>
              <a:t> database integration.</a:t>
            </a:r>
            <a:endParaRPr sz="900" dirty="0">
              <a:solidFill>
                <a:schemeClr val="bg1"/>
              </a:solidFill>
              <a:latin typeface="CFRUAJ+EBGaramond-Medium"/>
              <a:cs typeface="CFRUAJ+EBGaramond-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3050" y="2448880"/>
            <a:ext cx="1436143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algn="ctr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C88C32"/>
                </a:solidFill>
                <a:latin typeface="KQGMTU+Arial-BoldMT"/>
                <a:cs typeface="KQGMTU+Arial-BoldMT"/>
              </a:rPr>
              <a:t>NM_ID</a:t>
            </a:r>
            <a:endParaRPr sz="1400" b="1" dirty="0">
              <a:solidFill>
                <a:srgbClr val="C88C32"/>
              </a:solidFill>
              <a:latin typeface="KQGMTU+Arial-BoldMT"/>
              <a:cs typeface="KQGMTU+Arial-Bold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04906" y="2448880"/>
            <a:ext cx="636661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Name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771000" y="2448880"/>
            <a:ext cx="646385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Batch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200" y="272415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au820420205001</a:t>
            </a:r>
            <a:r>
              <a:rPr lang="en-US" dirty="0" smtClean="0"/>
              <a:t> </a:t>
            </a:r>
            <a:r>
              <a:rPr lang="en-US" dirty="0"/>
              <a:t> 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828800" y="280035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Aadhavan.K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33800" y="272415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CF1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200" y="318135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au820420205022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28800" y="318135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HemaPriyah.P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71600" y="356235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Hesham.A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200" y="356235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au820420205023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33800" y="318135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CF1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33800" y="356235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CF1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276999"/>
          </a:xfrm>
        </p:spPr>
        <p:txBody>
          <a:bodyPr/>
          <a:lstStyle/>
          <a:p>
            <a:r>
              <a:rPr lang="en-US" b="1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Learning Outcomes:</a:t>
            </a:r>
            <a:endParaRPr lang="en-US" b="1" dirty="0">
              <a:solidFill>
                <a:schemeClr val="accent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666" y="819150"/>
            <a:ext cx="8613934" cy="3447098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1600" dirty="0" smtClean="0"/>
              <a:t>The "Wish Saver" project, built with Node.js and Vue.js, is a full-stack web application that empowers users to create and manage their wishes with ease.</a:t>
            </a:r>
          </a:p>
          <a:p>
            <a:pPr>
              <a:buFont typeface="Wingdings" pitchFamily="2" charset="2"/>
              <a:buChar char="Ø"/>
            </a:pPr>
            <a:endParaRPr lang="en-US" sz="1600" dirty="0" smtClean="0"/>
          </a:p>
          <a:p>
            <a:pPr>
              <a:buFont typeface="Wingdings" pitchFamily="2" charset="2"/>
              <a:buChar char="Ø"/>
            </a:pPr>
            <a:r>
              <a:rPr lang="en-US" sz="1600" dirty="0" smtClean="0"/>
              <a:t>This project combines the power of Node.js on the back end, providing secure data storage and management, and Vue.js on the front end, offering an interactive and user-friendly interface for wish list creation, editing, and tracking.</a:t>
            </a:r>
          </a:p>
          <a:p>
            <a:pPr>
              <a:buFont typeface="Wingdings" pitchFamily="2" charset="2"/>
              <a:buChar char="Ø"/>
            </a:pPr>
            <a:endParaRPr lang="en-US" sz="1600" dirty="0" smtClean="0"/>
          </a:p>
          <a:p>
            <a:pPr>
              <a:buFont typeface="Wingdings" pitchFamily="2" charset="2"/>
              <a:buChar char="Ø"/>
            </a:pPr>
            <a:r>
              <a:rPr lang="en-US" sz="1600" dirty="0" smtClean="0"/>
              <a:t>Users can enter their wishes, view and update them, and experience a seamless and visually appealing wish management system, making their aspirations more attainable.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/>
              <a:t> Users can add, edit, and delete wishes.</a:t>
            </a:r>
          </a:p>
          <a:p>
            <a:pPr>
              <a:buFont typeface="Wingdings" pitchFamily="2" charset="2"/>
              <a:buChar char="Ø"/>
            </a:pPr>
            <a:endParaRPr lang="en-US" sz="1600" dirty="0" smtClean="0"/>
          </a:p>
          <a:p>
            <a:pPr>
              <a:buFont typeface="Wingdings" pitchFamily="2" charset="2"/>
              <a:buChar char="Ø"/>
            </a:pPr>
            <a:r>
              <a:rPr lang="en-US" sz="1600" dirty="0" smtClean="0"/>
              <a:t>The application can be deployed to a hosting platform to make it accessible to users over the internet.</a:t>
            </a:r>
          </a:p>
          <a:p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7204" y="264756"/>
            <a:ext cx="2309241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ILIIOR+EBGaramond-Bold"/>
                <a:cs typeface="ILIIOR+EBGaramond-Bold"/>
              </a:rPr>
              <a:t>Step-WiseꢀDescription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8229" y="2954756"/>
            <a:ext cx="2263292" cy="284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endParaRPr sz="1800" b="1" dirty="0">
              <a:solidFill>
                <a:srgbClr val="C88C32"/>
              </a:solidFill>
              <a:latin typeface="ILIIOR+EBGaramond-Bold"/>
              <a:cs typeface="ILIIOR+EBGaramond-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590550"/>
            <a:ext cx="8077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557629"/>
            <a:ext cx="83820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Front-End Development with Vue.js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Set Up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Vue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Project: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Initialize a new Vue.js project using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Vue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CLI or any other preferred method.</a:t>
            </a: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Design the User Interface: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Create a user interface for the wish list using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Vue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components. Include fields for entering wish details, such as the wish description and date.</a:t>
            </a: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State Management: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Use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Vuex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the state management library for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Vue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to manage the application state, including wish items.</a:t>
            </a: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Form Handling: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Implement form components to collect wish data from users. Add client-side form validation.</a:t>
            </a: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Wish List Display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: Create components to display the list of wishes. Implement features for viewing, editing, and deleting wishes.</a:t>
            </a: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Routing: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Set up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Vue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Router to handle navigation between different views, such as a wish list view and a wish detail view</a:t>
            </a:r>
            <a:r>
              <a:rPr lang="en-US" sz="1600" dirty="0" smtClean="0"/>
              <a:t>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38229" y="2954756"/>
            <a:ext cx="2263292" cy="284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endParaRPr sz="1800" b="1" dirty="0">
              <a:solidFill>
                <a:srgbClr val="C88C32"/>
              </a:solidFill>
              <a:latin typeface="ILIIOR+EBGaramond-Bold"/>
              <a:cs typeface="ILIIOR+EBGaramond-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74295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209550"/>
            <a:ext cx="8229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 </a:t>
            </a:r>
            <a:br>
              <a:rPr lang="en-US" sz="1400" dirty="0" smtClean="0"/>
            </a:b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0"/>
            <a:ext cx="65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0" y="0"/>
            <a:ext cx="65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" y="209550"/>
            <a:ext cx="8001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API Integration: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Create methods to interact with the back-end API for CRUD operations (Create, Read, Update, Delete).</a:t>
            </a: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User Authentication: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Implement user registration and login functionality if desired. Secure routes that require authentication. </a:t>
            </a: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Error Handling: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Implement error handling to provide user-friendly error messages. </a:t>
            </a: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Testing: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Write unit tests for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Vue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components using testing libraries like Jest.</a:t>
            </a: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Back-End Development with Node.js:</a:t>
            </a: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Set Up Node.js Project: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Initialize a new Node.js project using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npm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or yarn. Set up the project structure.</a:t>
            </a: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Express.js Framework: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Use the Express.js framework to create an HTTP server for the back end.</a:t>
            </a: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Database Connection: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Connect to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MongoDB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the database for storing wish data. Define a schema for wish items. </a:t>
            </a: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API Endpoints: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Create API routes and controllers for managing wishes (CRUD operations). Implement authentication middleware for protected routes. </a:t>
            </a: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Data Validation: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Validate and sanitize incoming data to ensure data integrity and security.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38229" y="2954756"/>
            <a:ext cx="2263292" cy="284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endParaRPr sz="1800" b="1" dirty="0">
              <a:solidFill>
                <a:srgbClr val="C88C32"/>
              </a:solidFill>
              <a:latin typeface="ILIIOR+EBGaramond-Bold"/>
              <a:cs typeface="ILIIOR+EBGaramond-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74295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81915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361950"/>
            <a:ext cx="7696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User Authentication: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Implement user authentication endpoints, including user registration and login. </a:t>
            </a: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Error Handling: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Develop error handling middleware to catch and respond to errors gracefully. </a:t>
            </a: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Testing: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Write unit tests for API routes and controllers using testing frameworks like Mocha and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Chai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Full-Stack Integration:</a:t>
            </a: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Client-Server Communication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: Set up communication between the front-end and back-end using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Axios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or another HTTP client.</a:t>
            </a: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Deployment: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Deploy the Vue.js front end to a hosting platform like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Netlify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Vercel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or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GitHub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Pages. Deploy the Node.js back end to a hosting service like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Heroku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AWS, or a cloud server.</a:t>
            </a: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Monitoring and Maintenance: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Continuously monitor the application for issues and apply updates or bug fixes as needed. </a:t>
            </a: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Documentation: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Create documentation for the project, including API documentation for other developers if the project is meant for public use.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38229" y="2954756"/>
            <a:ext cx="2263292" cy="284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endParaRPr sz="1800" b="1" dirty="0">
              <a:solidFill>
                <a:srgbClr val="C88C32"/>
              </a:solidFill>
              <a:latin typeface="ILIIOR+EBGaramond-Bold"/>
              <a:cs typeface="ILIIOR+EBGaramond-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74295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285750"/>
            <a:ext cx="32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SUMMARY OF THE TASK </a:t>
            </a:r>
            <a:endParaRPr lang="en-US" sz="1600" b="1" dirty="0">
              <a:solidFill>
                <a:schemeClr val="accent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81915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819150"/>
            <a:ext cx="8534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"Wish Saver" project is a web application designed to help users create and manage their personal wish lists. It provides a user-friendly interface where users can enter, edit, and delete their wishes, helping them keep track of their aspirations and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goals.The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project offers an intuitive and visually appealing user interface for managing wishes. Users can add, edit, and delete wishes. Each wish typically includes a description and, optionally, a date or additional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details.The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project incorporates a database system (e.g.,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MongoDB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to store and organize wish list items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efficiently.The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application can be deployed to a hosting platform to make it accessible to users over the internet.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4724" y="192514"/>
            <a:ext cx="2988868" cy="4352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7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C88C32"/>
                </a:solidFill>
                <a:latin typeface="ILIIOR+EBGaramond-Bold"/>
                <a:cs typeface="ILIIOR+EBGaramond-Bold"/>
              </a:rPr>
              <a:t>AssessmentꢀParameter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80022" y="961898"/>
            <a:ext cx="1539494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Gatherꢀrequirementsꢀforꢀtheꢀ</a:t>
            </a:r>
          </a:p>
          <a:p>
            <a:pPr marL="1017587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project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06940" y="961898"/>
            <a:ext cx="1403730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addꢀReadme.mdꢀfileꢀwithꢀ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descriptionꢀofꢀtheꢀproject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15882" y="2189404"/>
            <a:ext cx="1319530" cy="3522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Prepareꢀdatabaseꢀdesignꢀ</a:t>
            </a:r>
          </a:p>
          <a:p>
            <a:pPr marL="74295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schemas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78577" y="2189404"/>
            <a:ext cx="1653413" cy="3522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Commitꢀallꢀchangesꢀwithꢀ"firstꢀ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commit"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055551" y="2269240"/>
            <a:ext cx="1198016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ILIIOR+EBGaramond-Bold"/>
                <a:cs typeface="ILIIOR+EBGaramond-Bold"/>
              </a:rPr>
              <a:t>Check-List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16032" y="3449640"/>
            <a:ext cx="1286256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Getꢀyourꢀinitialꢀprojectꢀ</a:t>
            </a:r>
          </a:p>
          <a:p>
            <a:pPr marL="365125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Structureꢀready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693713" y="3449640"/>
            <a:ext cx="1561338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createꢀaꢀrepositoryꢀonꢀgithubꢀ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realtedꢀtoꢀproject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318307" y="4335540"/>
            <a:ext cx="1251585" cy="199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Initiateꢀaꢀgitꢀrepository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676365" y="4335540"/>
            <a:ext cx="1532635" cy="199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Pushꢀyourꢀchangesꢀtoꢀgithub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7204" y="264756"/>
            <a:ext cx="920038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ILIIOR+EBGaramond-Bold"/>
                <a:cs typeface="ILIIOR+EBGaramond-Bold"/>
              </a:rPr>
              <a:t>Taskꢀ-ꢀ1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3299" y="634670"/>
            <a:ext cx="2411171" cy="302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84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B5394"/>
                </a:solidFill>
                <a:latin typeface="ILIIOR+EBGaramond-Bold"/>
                <a:cs typeface="ILIIOR+EBGaramond-Bold"/>
              </a:rPr>
              <a:t>CreationꢀofꢀSRSꢀ&amp;ꢀGithub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2999" y="915689"/>
            <a:ext cx="215428" cy="697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248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248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30499" y="900802"/>
            <a:ext cx="4058665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CreateꢀSRSꢀ:</a:t>
            </a:r>
            <a:r>
              <a:rPr sz="1400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sz="1400" smtClean="0">
                <a:solidFill>
                  <a:srgbClr val="000000"/>
                </a:solidFill>
                <a:latin typeface="CFRUAJ+EBGaramond-Medium"/>
                <a:cs typeface="CFRUAJ+EBGaramond-Medium"/>
              </a:rPr>
              <a:t>“</a:t>
            </a:r>
            <a:r>
              <a:rPr lang="en-US" sz="1400" dirty="0" smtClean="0">
                <a:solidFill>
                  <a:srgbClr val="000000"/>
                </a:solidFill>
                <a:latin typeface="CFRUAJ+EBGaramond-Medium"/>
                <a:cs typeface="CFRUAJ+EBGaramond-Medium"/>
              </a:rPr>
              <a:t>Wish Saver</a:t>
            </a:r>
            <a:r>
              <a:rPr sz="1400" smtClean="0">
                <a:solidFill>
                  <a:srgbClr val="000000"/>
                </a:solidFill>
                <a:latin typeface="CFRUAJ+EBGaramond-Medium"/>
                <a:cs typeface="CFRUAJ+EBGaramond-Medium"/>
              </a:rPr>
              <a:t>”</a:t>
            </a:r>
            <a:endParaRPr sz="1400" dirty="0">
              <a:solidFill>
                <a:srgbClr val="000000"/>
              </a:solidFill>
              <a:latin typeface="CFRUAJ+EBGaramond-Medium"/>
              <a:cs typeface="CFRUAJ+EBGaramond-Medium"/>
            </a:endParaRPr>
          </a:p>
          <a:p>
            <a:pPr marL="0" marR="0">
              <a:lnSpc>
                <a:spcPts val="1800"/>
              </a:lnSpc>
              <a:spcBef>
                <a:spcPts val="12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Creationꢀ&amp;ꢀSet-upꢀofꢀGithubꢀaccount</a:t>
            </a:r>
          </a:p>
          <a:p>
            <a:pPr marL="0" marR="0">
              <a:lnSpc>
                <a:spcPts val="1800"/>
              </a:lnSpc>
              <a:spcBef>
                <a:spcPts val="12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Creationꢀ&amp;ꢀHands-onꢀtoꢀvariousꢀcommandsꢀofꢀGitꢀBash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80887" y="1850737"/>
            <a:ext cx="1748942" cy="302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84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B5394"/>
                </a:solidFill>
                <a:latin typeface="ILIIOR+EBGaramond-Bold"/>
                <a:cs typeface="ILIIOR+EBGaramond-Bold"/>
              </a:rPr>
              <a:t>EvaluationꢀMetric: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20600" y="2143749"/>
            <a:ext cx="3020619" cy="266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●</a:t>
            </a:r>
            <a:r>
              <a:rPr sz="1400" spc="130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100%ꢀCompletionꢀofꢀtheꢀaboveꢀtasks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3400" y="2876550"/>
            <a:ext cx="1713872" cy="247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CFJCTS+PublicSans-Bold"/>
                <a:cs typeface="CFJCTS+PublicSans-Bold"/>
              </a:rPr>
              <a:t>Learning</a:t>
            </a:r>
            <a:r>
              <a:rPr sz="1400" b="1" spc="-27" dirty="0">
                <a:solidFill>
                  <a:srgbClr val="C88C32"/>
                </a:solidFill>
                <a:latin typeface="CFJCTS+PublicSans-Bold"/>
                <a:cs typeface="CFJCTS+PublicSans-Bold"/>
              </a:rPr>
              <a:t> </a:t>
            </a:r>
            <a:r>
              <a:rPr sz="1400" b="1" dirty="0">
                <a:solidFill>
                  <a:srgbClr val="C88C32"/>
                </a:solidFill>
                <a:latin typeface="CFJCTS+PublicSans-Bold"/>
                <a:cs typeface="CFJCTS+PublicSans-Bold"/>
              </a:rPr>
              <a:t>Outcome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5800" y="3181350"/>
            <a:ext cx="6477000" cy="167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dirty="0" smtClean="0"/>
              <a:t>To store and retrieve data for a web application.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dirty="0" smtClean="0"/>
              <a:t>To use </a:t>
            </a:r>
            <a:r>
              <a:rPr lang="en-US" sz="1400" dirty="0" err="1" smtClean="0"/>
              <a:t>MongoDB</a:t>
            </a:r>
            <a:r>
              <a:rPr lang="en-US" sz="1400" dirty="0" smtClean="0"/>
              <a:t> to create and maintain indexes to improve the performance of queries.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dirty="0" smtClean="0"/>
              <a:t>To implement transactions to ensure the integrity of data.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dirty="0" smtClean="0"/>
              <a:t>To use </a:t>
            </a:r>
            <a:r>
              <a:rPr lang="en-US" sz="1400" dirty="0" err="1" smtClean="0"/>
              <a:t>MongoDB</a:t>
            </a:r>
            <a:r>
              <a:rPr lang="en-US" sz="1400" dirty="0" smtClean="0"/>
              <a:t> to scale a web application to handle increased traffic.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</TotalTime>
  <Words>1058</Words>
  <PresentationFormat>On-screen Show (16:9)</PresentationFormat>
  <Paragraphs>115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4" baseType="lpstr">
      <vt:lpstr>Arial</vt:lpstr>
      <vt:lpstr>Calibri</vt:lpstr>
      <vt:lpstr>CFJCTS+PublicSans-Bold</vt:lpstr>
      <vt:lpstr>Arial Black</vt:lpstr>
      <vt:lpstr>Times New Roman</vt:lpstr>
      <vt:lpstr>CFRUAJ+EBGaramond-Medium</vt:lpstr>
      <vt:lpstr>KQGMTU+Arial-BoldMT</vt:lpstr>
      <vt:lpstr>Wingdings</vt:lpstr>
      <vt:lpstr>ILIIOR+EBGaramond-Bold</vt:lpstr>
      <vt:lpstr>BTMONA+EBGaramond-Regular</vt:lpstr>
      <vt:lpstr>PVLNNE+ArialMT</vt:lpstr>
      <vt:lpstr>RMKPBC+PublicSans-BoldItalic</vt:lpstr>
      <vt:lpstr>Theme Office</vt:lpstr>
      <vt:lpstr>Slide 1</vt:lpstr>
      <vt:lpstr>Slide 2</vt:lpstr>
      <vt:lpstr>Learning Outcomes: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lastModifiedBy>4IT22</cp:lastModifiedBy>
  <cp:revision>18</cp:revision>
  <dcterms:modified xsi:type="dcterms:W3CDTF">2023-11-17T04:08:43Z</dcterms:modified>
</cp:coreProperties>
</file>