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3" r:id="rId3"/>
    <p:sldId id="258" r:id="rId4"/>
    <p:sldId id="259" r:id="rId5"/>
    <p:sldId id="265" r:id="rId6"/>
    <p:sldId id="264" r:id="rId7"/>
    <p:sldId id="260" r:id="rId8"/>
    <p:sldId id="261" r:id="rId9"/>
    <p:sldId id="262" r:id="rId10"/>
  </p:sldIdLst>
  <p:sldSz cx="9144000" cy="5143500" type="screen16x9"/>
  <p:notesSz cx="9144000" cy="5143500"/>
  <p:embeddedFontLst>
    <p:embeddedFont>
      <p:font typeface="Calibri" pitchFamily="34" charset="0"/>
      <p:italic r:id="rId11"/>
      <p:boldItalic r:id="rId12"/>
    </p:embeddedFont>
    <p:embeddedFont>
      <p:font typeface="Helsinki" charset="0"/>
      <p:regular r:id="rId13"/>
    </p:embeddedFont>
    <p:embeddedFont>
      <p:font typeface="CHCNIJ+PublicSans-Bold"/>
      <p:regular r:id="rId14"/>
    </p:embeddedFont>
    <p:embeddedFont>
      <p:font typeface="SJNKRS+ArialMT"/>
      <p:regular r:id="rId15"/>
    </p:embeddedFont>
    <p:embeddedFont>
      <p:font typeface="CSBFGQ+EBGaramond-Bold"/>
      <p:regular r:id="rId16"/>
    </p:embeddedFont>
    <p:embeddedFont>
      <p:font typeface="HP Simplified" charset="0"/>
      <p:regular r:id="rId17"/>
      <p:bold r:id="rId18"/>
      <p:italic r:id="rId19"/>
      <p:boldItalic r:id="rId20"/>
    </p:embeddedFont>
    <p:embeddedFont>
      <p:font typeface="LNEEUU+EBGaramond-Regular"/>
      <p:regular r:id="rId21"/>
    </p:embeddedFont>
    <p:embeddedFont>
      <p:font typeface="SLFRMA+PublicSans-BoldItalic"/>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654E5633-14B4-4357-9440-237802640C05}">
          <p14:sldIdLst>
            <p14:sldId id="256"/>
          </p14:sldIdLst>
        </p14:section>
        <p14:section name="Untitled Section" id="{1588BDD4-A4B8-489E-B095-087FC17F0266}">
          <p14:sldIdLst>
            <p14:sldId id="263"/>
            <p14:sldId id="258"/>
            <p14:sldId id="259"/>
            <p14:sldId id="260"/>
            <p14:sldId id="261"/>
            <p14:sldId id="262"/>
          </p14:sldIdLst>
        </p14:section>
      </p14:sectionLst>
    </p:ext>
    <p:ext uri="{EFAFB233-063F-42B5-8137-9DF3F51BA10A}">
      <p15:sldGuideLst xmlns:p15="http://schemas.microsoft.com/office/powerpoint/2012/main" xmlns="">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4356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100" d="100"/>
          <a:sy n="100" d="100"/>
        </p:scale>
        <p:origin x="-1104" y="-336"/>
      </p:cViewPr>
      <p:guideLst>
        <p:guide orient="horz" pos="3168"/>
        <p:guide pos="2448"/>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pPr/>
              <a:t>10/31/2023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10/31/2023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github.com/abarrabu/NM-task-2"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04800" y="1962150"/>
            <a:ext cx="3691136" cy="1077218"/>
          </a:xfrm>
          <a:prstGeom prst="rect">
            <a:avLst/>
          </a:prstGeom>
        </p:spPr>
        <p:txBody>
          <a:bodyPr vert="horz" wrap="square" lIns="0" tIns="0" rIns="0" bIns="0" rtlCol="0">
            <a:spAutoFit/>
          </a:bodyPr>
          <a:lstStyle/>
          <a:p>
            <a:pPr marL="0" marR="0">
              <a:lnSpc>
                <a:spcPts val="2819"/>
              </a:lnSpc>
              <a:spcBef>
                <a:spcPts val="0"/>
              </a:spcBef>
              <a:spcAft>
                <a:spcPts val="0"/>
              </a:spcAft>
            </a:pPr>
            <a:r>
              <a:rPr lang="en-US" sz="2800" b="1" dirty="0">
                <a:solidFill>
                  <a:srgbClr val="223669"/>
                </a:solidFill>
                <a:latin typeface="Times New Roman" pitchFamily="18" charset="0"/>
                <a:cs typeface="Times New Roman" pitchFamily="18" charset="0"/>
              </a:rPr>
              <a:t>RANDOM COLOR </a:t>
            </a:r>
          </a:p>
          <a:p>
            <a:pPr marL="0" marR="0">
              <a:lnSpc>
                <a:spcPts val="2819"/>
              </a:lnSpc>
              <a:spcBef>
                <a:spcPts val="0"/>
              </a:spcBef>
              <a:spcAft>
                <a:spcPts val="0"/>
              </a:spcAft>
            </a:pPr>
            <a:r>
              <a:rPr lang="en-US" sz="2800" b="1" dirty="0" smtClean="0">
                <a:solidFill>
                  <a:srgbClr val="223669"/>
                </a:solidFill>
                <a:latin typeface="Times New Roman" pitchFamily="18" charset="0"/>
                <a:cs typeface="Times New Roman" pitchFamily="18" charset="0"/>
              </a:rPr>
              <a:t>GENERATOR (WISHSAVER)     </a:t>
            </a:r>
            <a:endParaRPr sz="2800" b="1" dirty="0">
              <a:solidFill>
                <a:srgbClr val="223669"/>
              </a:solidFill>
              <a:latin typeface="Times New Roman" pitchFamily="18" charset="0"/>
              <a:cs typeface="Times New Roman" pitchFamily="18" charset="0"/>
            </a:endParaRPr>
          </a:p>
        </p:txBody>
      </p:sp>
      <p:sp>
        <p:nvSpPr>
          <p:cNvPr id="4" name="object 3">
            <a:extLst>
              <a:ext uri="{FF2B5EF4-FFF2-40B4-BE49-F238E27FC236}">
                <a16:creationId xmlns:a16="http://schemas.microsoft.com/office/drawing/2014/main" xmlns="" id="{1933D5A6-AA55-BE84-0F96-723F01111A7F}"/>
              </a:ext>
            </a:extLst>
          </p:cNvPr>
          <p:cNvSpPr txBox="1"/>
          <p:nvPr/>
        </p:nvSpPr>
        <p:spPr>
          <a:xfrm>
            <a:off x="251520" y="3435846"/>
            <a:ext cx="3600400" cy="359073"/>
          </a:xfrm>
          <a:prstGeom prst="rect">
            <a:avLst/>
          </a:prstGeom>
        </p:spPr>
        <p:txBody>
          <a:bodyPr vert="horz" wrap="square" lIns="0" tIns="0" rIns="0" bIns="0" rtlCol="0">
            <a:spAutoFit/>
          </a:bodyPr>
          <a:lstStyle/>
          <a:p>
            <a:pPr marL="0" marR="0">
              <a:lnSpc>
                <a:spcPts val="2819"/>
              </a:lnSpc>
              <a:spcBef>
                <a:spcPts val="0"/>
              </a:spcBef>
              <a:spcAft>
                <a:spcPts val="0"/>
              </a:spcAft>
            </a:pPr>
            <a:r>
              <a:rPr lang="en-US" sz="2800" b="1" dirty="0" smtClean="0">
                <a:solidFill>
                  <a:srgbClr val="223669"/>
                </a:solidFill>
                <a:latin typeface="Times New Roman" pitchFamily="18" charset="0"/>
                <a:cs typeface="Times New Roman" pitchFamily="18" charset="0"/>
              </a:rPr>
              <a:t>“Task-2</a:t>
            </a:r>
            <a:r>
              <a:rPr lang="en-US" sz="2800" b="1" dirty="0">
                <a:solidFill>
                  <a:srgbClr val="223669"/>
                </a:solidFill>
                <a:latin typeface="Times New Roman" pitchFamily="18" charset="0"/>
                <a:cs typeface="Times New Roman" pitchFamily="18" charset="0"/>
              </a:rPr>
              <a:t>”</a:t>
            </a:r>
            <a:endParaRPr sz="2800" b="1" dirty="0">
              <a:solidFill>
                <a:srgbClr val="223669"/>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52392" y="-114154"/>
            <a:ext cx="9196392" cy="5257654"/>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152400" y="666750"/>
            <a:ext cx="4191000" cy="718145"/>
          </a:xfrm>
          <a:prstGeom prst="rect">
            <a:avLst/>
          </a:prstGeom>
        </p:spPr>
        <p:txBody>
          <a:bodyPr vert="horz" wrap="square" lIns="0" tIns="0" rIns="0" bIns="0" rtlCol="0">
            <a:spAutoFit/>
          </a:bodyPr>
          <a:lstStyle/>
          <a:p>
            <a:pPr>
              <a:lnSpc>
                <a:spcPts val="2819"/>
              </a:lnSpc>
            </a:pPr>
            <a:r>
              <a:rPr lang="en-US" sz="2000" b="1" dirty="0" smtClean="0">
                <a:solidFill>
                  <a:schemeClr val="bg1"/>
                </a:solidFill>
                <a:latin typeface="Times New Roman" pitchFamily="18" charset="0"/>
                <a:cs typeface="Times New Roman" pitchFamily="18" charset="0"/>
              </a:rPr>
              <a:t>RANDOM  COLOR  GENERATOR</a:t>
            </a:r>
          </a:p>
          <a:p>
            <a:pPr>
              <a:lnSpc>
                <a:spcPts val="2819"/>
              </a:lnSpc>
            </a:pPr>
            <a:endParaRPr lang="en-US" sz="2000" b="1" dirty="0">
              <a:solidFill>
                <a:srgbClr val="223669"/>
              </a:solidFill>
              <a:latin typeface="Helsinki" panose="02000000000000000000" pitchFamily="2" charset="0"/>
              <a:cs typeface="CHCNIJ+PublicSans-Bold"/>
            </a:endParaRPr>
          </a:p>
        </p:txBody>
      </p:sp>
      <p:sp>
        <p:nvSpPr>
          <p:cNvPr id="5" name="object 5"/>
          <p:cNvSpPr txBox="1"/>
          <p:nvPr/>
        </p:nvSpPr>
        <p:spPr>
          <a:xfrm>
            <a:off x="228600" y="1047750"/>
            <a:ext cx="5181600" cy="1154162"/>
          </a:xfrm>
          <a:prstGeom prst="rect">
            <a:avLst/>
          </a:prstGeom>
        </p:spPr>
        <p:txBody>
          <a:bodyPr vert="horz" wrap="square" lIns="0" tIns="0" rIns="0" bIns="0" rtlCol="0">
            <a:spAutoFit/>
          </a:bodyPr>
          <a:lstStyle/>
          <a:p>
            <a:pPr algn="just">
              <a:lnSpc>
                <a:spcPts val="1800"/>
              </a:lnSpc>
            </a:pPr>
            <a:r>
              <a:rPr lang="en-US" sz="900" dirty="0" smtClean="0">
                <a:solidFill>
                  <a:srgbClr val="FFFFFF"/>
                </a:solidFill>
                <a:latin typeface="Times New Roman" pitchFamily="18" charset="0"/>
                <a:cs typeface="Times New Roman" pitchFamily="18" charset="0"/>
              </a:rPr>
              <a:t>▪The Random Color Generator is a fun and interactive project that allows you to</a:t>
            </a:r>
          </a:p>
          <a:p>
            <a:pPr algn="just">
              <a:lnSpc>
                <a:spcPts val="1800"/>
              </a:lnSpc>
            </a:pPr>
            <a:r>
              <a:rPr lang="en-US" sz="900" dirty="0" smtClean="0">
                <a:solidFill>
                  <a:srgbClr val="FFFFFF"/>
                </a:solidFill>
                <a:latin typeface="Times New Roman" pitchFamily="18" charset="0"/>
                <a:cs typeface="Times New Roman" pitchFamily="18" charset="0"/>
              </a:rPr>
              <a:t>create a simple web application or program to generate random colors. This</a:t>
            </a:r>
          </a:p>
          <a:p>
            <a:pPr algn="just">
              <a:lnSpc>
                <a:spcPts val="1800"/>
              </a:lnSpc>
            </a:pPr>
            <a:r>
              <a:rPr lang="en-US" sz="900" dirty="0" smtClean="0">
                <a:solidFill>
                  <a:srgbClr val="FFFFFF"/>
                </a:solidFill>
                <a:latin typeface="Times New Roman" pitchFamily="18" charset="0"/>
                <a:cs typeface="Times New Roman" pitchFamily="18" charset="0"/>
              </a:rPr>
              <a:t>project is a great way to learn about web development, user interfaces, and color</a:t>
            </a:r>
          </a:p>
          <a:p>
            <a:pPr algn="just">
              <a:lnSpc>
                <a:spcPts val="1800"/>
              </a:lnSpc>
            </a:pPr>
            <a:r>
              <a:rPr lang="en-US" sz="900" dirty="0" smtClean="0">
                <a:solidFill>
                  <a:srgbClr val="FFFFFF"/>
                </a:solidFill>
                <a:latin typeface="Times New Roman" pitchFamily="18" charset="0"/>
                <a:cs typeface="Times New Roman" pitchFamily="18" charset="0"/>
              </a:rPr>
              <a:t>manipulation. It can be implemented as a standalone website, a mobile app, or  </a:t>
            </a:r>
          </a:p>
          <a:p>
            <a:pPr algn="just">
              <a:lnSpc>
                <a:spcPts val="1800"/>
              </a:lnSpc>
            </a:pPr>
            <a:r>
              <a:rPr lang="en-US" sz="900" dirty="0" smtClean="0">
                <a:solidFill>
                  <a:srgbClr val="FFFFFF"/>
                </a:solidFill>
                <a:latin typeface="Times New Roman" pitchFamily="18" charset="0"/>
                <a:cs typeface="Times New Roman" pitchFamily="18" charset="0"/>
              </a:rPr>
              <a:t>even integrated into other applications.</a:t>
            </a:r>
            <a:endParaRPr sz="900" dirty="0">
              <a:solidFill>
                <a:srgbClr val="FFFFFF"/>
              </a:solidFill>
              <a:latin typeface="Times New Roman" pitchFamily="18" charset="0"/>
              <a:cs typeface="Times New Roman" pitchFamily="18" charset="0"/>
            </a:endParaRPr>
          </a:p>
        </p:txBody>
      </p:sp>
      <p:sp>
        <p:nvSpPr>
          <p:cNvPr id="12" name="Rectangle 11">
            <a:extLst>
              <a:ext uri="{FF2B5EF4-FFF2-40B4-BE49-F238E27FC236}">
                <a16:creationId xmlns:a16="http://schemas.microsoft.com/office/drawing/2014/main" xmlns="" id="{6772B134-B3A1-3923-C2EE-48DAA60FDE45}"/>
              </a:ext>
            </a:extLst>
          </p:cNvPr>
          <p:cNvSpPr/>
          <p:nvPr/>
        </p:nvSpPr>
        <p:spPr>
          <a:xfrm>
            <a:off x="0" y="2266950"/>
            <a:ext cx="4644008" cy="2372072"/>
          </a:xfrm>
          <a:prstGeom prst="rect">
            <a:avLst/>
          </a:prstGeom>
          <a:solidFill>
            <a:srgbClr val="243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p:cNvGraphicFramePr>
            <a:graphicFrameLocks noGrp="1"/>
          </p:cNvGraphicFramePr>
          <p:nvPr>
            <p:extLst>
              <p:ext uri="{D42A27DB-BD31-4B8C-83A1-F6EECF244321}">
                <p14:modId xmlns:p14="http://schemas.microsoft.com/office/powerpoint/2010/main" xmlns="" val="905426493"/>
              </p:ext>
            </p:extLst>
          </p:nvPr>
        </p:nvGraphicFramePr>
        <p:xfrm>
          <a:off x="152400" y="2343150"/>
          <a:ext cx="4464497" cy="1434162"/>
        </p:xfrm>
        <a:graphic>
          <a:graphicData uri="http://schemas.openxmlformats.org/drawingml/2006/table">
            <a:tbl>
              <a:tblPr firstRow="1" bandRow="1">
                <a:tableStyleId>{5C22544A-7EE6-4342-B048-85BDC9FD1C3A}</a:tableStyleId>
              </a:tblPr>
              <a:tblGrid>
                <a:gridCol w="1798809">
                  <a:extLst>
                    <a:ext uri="{9D8B030D-6E8A-4147-A177-3AD203B41FA5}">
                      <a16:colId xmlns:a16="http://schemas.microsoft.com/office/drawing/2014/main" xmlns="" val="20000"/>
                    </a:ext>
                  </a:extLst>
                </a:gridCol>
                <a:gridCol w="1827486">
                  <a:extLst>
                    <a:ext uri="{9D8B030D-6E8A-4147-A177-3AD203B41FA5}">
                      <a16:colId xmlns:a16="http://schemas.microsoft.com/office/drawing/2014/main" xmlns="" val="20001"/>
                    </a:ext>
                  </a:extLst>
                </a:gridCol>
                <a:gridCol w="838202">
                  <a:extLst>
                    <a:ext uri="{9D8B030D-6E8A-4147-A177-3AD203B41FA5}">
                      <a16:colId xmlns:a16="http://schemas.microsoft.com/office/drawing/2014/main" xmlns="" val="20002"/>
                    </a:ext>
                  </a:extLst>
                </a:gridCol>
              </a:tblGrid>
              <a:tr h="288532">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dirty="0">
                          <a:solidFill>
                            <a:srgbClr val="C88C32"/>
                          </a:solidFill>
                          <a:latin typeface="Times New Roman" pitchFamily="18" charset="0"/>
                          <a:cs typeface="Times New Roman" pitchFamily="18" charset="0"/>
                        </a:rPr>
                        <a:t>NM ID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dirty="0">
                          <a:solidFill>
                            <a:srgbClr val="C88C32"/>
                          </a:solidFill>
                          <a:latin typeface="Times New Roman" pitchFamily="18" charset="0"/>
                          <a:cs typeface="Times New Roman" pitchFamily="18" charset="0"/>
                        </a:rPr>
                        <a:t>NAME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dirty="0">
                          <a:solidFill>
                            <a:srgbClr val="C88C32"/>
                          </a:solidFill>
                          <a:latin typeface="Times New Roman" pitchFamily="18" charset="0"/>
                          <a:cs typeface="Times New Roman" pitchFamily="18" charset="0"/>
                        </a:rPr>
                        <a:t>BATCH</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xmlns="" val="10000"/>
                  </a:ext>
                </a:extLst>
              </a:tr>
              <a:tr h="376454">
                <a:tc>
                  <a:txBody>
                    <a:bodyPr/>
                    <a:lstStyle/>
                    <a:p>
                      <a:pPr algn="ctr"/>
                      <a:r>
                        <a:rPr lang="en-US" sz="1600" b="1" dirty="0" smtClean="0">
                          <a:solidFill>
                            <a:schemeClr val="bg1"/>
                          </a:solidFill>
                          <a:latin typeface="Times New Roman" pitchFamily="18" charset="0"/>
                          <a:cs typeface="Times New Roman" pitchFamily="18" charset="0"/>
                        </a:rPr>
                        <a:t>au820420205001</a:t>
                      </a:r>
                      <a:endParaRPr lang="en-US" sz="1800" dirty="0">
                        <a:solidFill>
                          <a:schemeClr val="bg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1400" b="1" dirty="0" err="1" smtClean="0">
                          <a:solidFill>
                            <a:schemeClr val="bg1"/>
                          </a:solidFill>
                          <a:latin typeface="Times New Roman" pitchFamily="18" charset="0"/>
                          <a:cs typeface="Times New Roman" pitchFamily="18" charset="0"/>
                        </a:rPr>
                        <a:t>Aadhavan.K</a:t>
                      </a:r>
                      <a:endParaRPr lang="en-US" sz="1400" b="1" dirty="0">
                        <a:solidFill>
                          <a:schemeClr val="bg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400" b="1" dirty="0" smtClean="0">
                          <a:solidFill>
                            <a:schemeClr val="bg1"/>
                          </a:solidFill>
                          <a:latin typeface="Times New Roman" pitchFamily="18" charset="0"/>
                          <a:cs typeface="Times New Roman" pitchFamily="18" charset="0"/>
                        </a:rPr>
                        <a:t>CF1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xmlns="" val="10001"/>
                  </a:ext>
                </a:extLst>
              </a:tr>
              <a:tr h="376454">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b="1" dirty="0" smtClean="0">
                          <a:solidFill>
                            <a:schemeClr val="bg1"/>
                          </a:solidFill>
                          <a:latin typeface="Times New Roman" pitchFamily="18" charset="0"/>
                          <a:cs typeface="Times New Roman" pitchFamily="18" charset="0"/>
                        </a:rPr>
                        <a:t>au820420205022</a:t>
                      </a:r>
                      <a:endParaRPr lang="en-US" sz="1800" dirty="0">
                        <a:solidFill>
                          <a:schemeClr val="bg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dirty="0" err="1" smtClean="0">
                          <a:solidFill>
                            <a:schemeClr val="bg1"/>
                          </a:solidFill>
                          <a:latin typeface="Times New Roman" pitchFamily="18" charset="0"/>
                          <a:cs typeface="Times New Roman" pitchFamily="18" charset="0"/>
                        </a:rPr>
                        <a:t>HemaPriyah.P</a:t>
                      </a:r>
                      <a:endParaRPr lang="en-US" sz="1400" b="1" dirty="0">
                        <a:solidFill>
                          <a:schemeClr val="bg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400" b="1" dirty="0" smtClean="0">
                          <a:solidFill>
                            <a:schemeClr val="bg1"/>
                          </a:solidFill>
                          <a:latin typeface="Times New Roman" pitchFamily="18" charset="0"/>
                          <a:cs typeface="Times New Roman" pitchFamily="18" charset="0"/>
                        </a:rPr>
                        <a:t>CF1</a:t>
                      </a:r>
                      <a:endParaRPr lang="en-US" sz="1400" b="1" dirty="0">
                        <a:solidFill>
                          <a:schemeClr val="bg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xmlns="" val="10002"/>
                  </a:ext>
                </a:extLst>
              </a:tr>
              <a:tr h="376454">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b="1" dirty="0" smtClean="0">
                          <a:solidFill>
                            <a:schemeClr val="bg1"/>
                          </a:solidFill>
                          <a:latin typeface="Times New Roman" pitchFamily="18" charset="0"/>
                          <a:cs typeface="Times New Roman" pitchFamily="18" charset="0"/>
                        </a:rPr>
                        <a:t>au820420205023</a:t>
                      </a:r>
                      <a:endParaRPr lang="en-US" sz="1800" b="1" dirty="0">
                        <a:solidFill>
                          <a:schemeClr val="bg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dirty="0" err="1" smtClean="0">
                          <a:solidFill>
                            <a:schemeClr val="bg1"/>
                          </a:solidFill>
                          <a:latin typeface="Times New Roman" pitchFamily="18" charset="0"/>
                          <a:cs typeface="Times New Roman" pitchFamily="18" charset="0"/>
                        </a:rPr>
                        <a:t>Hesham.A</a:t>
                      </a:r>
                      <a:endParaRPr lang="en-US" sz="1400" b="1" dirty="0">
                        <a:solidFill>
                          <a:schemeClr val="bg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400" b="1" dirty="0" smtClean="0">
                          <a:solidFill>
                            <a:schemeClr val="bg1"/>
                          </a:solidFill>
                          <a:latin typeface="Times New Roman" pitchFamily="18" charset="0"/>
                          <a:cs typeface="Times New Roman" pitchFamily="18" charset="0"/>
                        </a:rPr>
                        <a:t>CF1</a:t>
                      </a:r>
                      <a:endParaRPr lang="en-US" sz="1400" b="1" dirty="0">
                        <a:solidFill>
                          <a:schemeClr val="bg1"/>
                        </a:solidFill>
                        <a:latin typeface="Times New Roman" pitchFamily="18" charset="0"/>
                        <a:cs typeface="Times New Roman"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xmlns="" val="2068940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448800" cy="276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920038" cy="284565"/>
          </a:xfrm>
          <a:prstGeom prst="rect">
            <a:avLst/>
          </a:prstGeom>
        </p:spPr>
        <p:txBody>
          <a:bodyPr vert="horz" wrap="square" lIns="0" tIns="0" rIns="0" bIns="0" rtlCol="0">
            <a:spAutoFit/>
          </a:bodyPr>
          <a:lstStyle/>
          <a:p>
            <a:pPr marL="0" marR="0">
              <a:lnSpc>
                <a:spcPts val="2345"/>
              </a:lnSpc>
              <a:spcBef>
                <a:spcPts val="0"/>
              </a:spcBef>
              <a:spcAft>
                <a:spcPts val="0"/>
              </a:spcAft>
            </a:pPr>
            <a:r>
              <a:rPr sz="1800" b="1" spc="-23" dirty="0">
                <a:solidFill>
                  <a:srgbClr val="223669"/>
                </a:solidFill>
                <a:latin typeface="Times New Roman" pitchFamily="18" charset="0"/>
                <a:cs typeface="Times New Roman" pitchFamily="18" charset="0"/>
              </a:rPr>
              <a:t>Task</a:t>
            </a:r>
            <a:r>
              <a:rPr lang="en-US" b="1" spc="-23" dirty="0">
                <a:solidFill>
                  <a:srgbClr val="223669"/>
                </a:solidFill>
                <a:latin typeface="Times New Roman" pitchFamily="18" charset="0"/>
                <a:cs typeface="Times New Roman" pitchFamily="18" charset="0"/>
              </a:rPr>
              <a:t> - </a:t>
            </a:r>
            <a:r>
              <a:rPr sz="1800" b="1" spc="-23" dirty="0">
                <a:solidFill>
                  <a:srgbClr val="223669"/>
                </a:solidFill>
                <a:latin typeface="Times New Roman" pitchFamily="18" charset="0"/>
                <a:cs typeface="Times New Roman" pitchFamily="18" charset="0"/>
              </a:rPr>
              <a:t>2</a:t>
            </a:r>
          </a:p>
        </p:txBody>
      </p:sp>
      <p:sp>
        <p:nvSpPr>
          <p:cNvPr id="4" name="object 4"/>
          <p:cNvSpPr txBox="1"/>
          <p:nvPr/>
        </p:nvSpPr>
        <p:spPr>
          <a:xfrm>
            <a:off x="573300" y="635171"/>
            <a:ext cx="3541500" cy="153888"/>
          </a:xfrm>
          <a:prstGeom prst="rect">
            <a:avLst/>
          </a:prstGeom>
        </p:spPr>
        <p:txBody>
          <a:bodyPr vert="horz" wrap="square" lIns="0" tIns="0" rIns="0" bIns="0" rtlCol="0">
            <a:spAutoFit/>
          </a:bodyPr>
          <a:lstStyle/>
          <a:p>
            <a:pPr marL="0" marR="0">
              <a:lnSpc>
                <a:spcPts val="1172"/>
              </a:lnSpc>
              <a:spcBef>
                <a:spcPts val="0"/>
              </a:spcBef>
              <a:spcAft>
                <a:spcPts val="0"/>
              </a:spcAft>
            </a:pPr>
            <a:r>
              <a:rPr sz="1100" b="1" dirty="0">
                <a:solidFill>
                  <a:srgbClr val="0B5394"/>
                </a:solidFill>
                <a:latin typeface="Times New Roman" pitchFamily="18" charset="0"/>
                <a:cs typeface="Times New Roman" pitchFamily="18" charset="0"/>
              </a:rPr>
              <a:t>Create</a:t>
            </a:r>
            <a:r>
              <a:rPr lang="en-US" sz="1100" b="1" dirty="0">
                <a:solidFill>
                  <a:srgbClr val="0B5394"/>
                </a:solidFill>
                <a:latin typeface="Times New Roman" pitchFamily="18" charset="0"/>
                <a:cs typeface="Times New Roman" pitchFamily="18" charset="0"/>
              </a:rPr>
              <a:t> </a:t>
            </a:r>
            <a:r>
              <a:rPr sz="1100" b="1" dirty="0">
                <a:solidFill>
                  <a:srgbClr val="0B5394"/>
                </a:solidFill>
                <a:latin typeface="Times New Roman" pitchFamily="18" charset="0"/>
                <a:cs typeface="Times New Roman" pitchFamily="18" charset="0"/>
              </a:rPr>
              <a:t>UI</a:t>
            </a:r>
            <a:r>
              <a:rPr lang="en-US" sz="1100" b="1" dirty="0">
                <a:solidFill>
                  <a:srgbClr val="0B5394"/>
                </a:solidFill>
                <a:latin typeface="Times New Roman" pitchFamily="18" charset="0"/>
                <a:cs typeface="Times New Roman" pitchFamily="18" charset="0"/>
              </a:rPr>
              <a:t> </a:t>
            </a:r>
            <a:r>
              <a:rPr sz="1100" b="1" dirty="0">
                <a:solidFill>
                  <a:srgbClr val="0B5394"/>
                </a:solidFill>
                <a:latin typeface="Times New Roman" pitchFamily="18" charset="0"/>
                <a:cs typeface="Times New Roman" pitchFamily="18" charset="0"/>
              </a:rPr>
              <a:t>and</a:t>
            </a:r>
            <a:r>
              <a:rPr lang="en-US" sz="1100" b="1" dirty="0">
                <a:solidFill>
                  <a:srgbClr val="0B5394"/>
                </a:solidFill>
                <a:latin typeface="Times New Roman" pitchFamily="18" charset="0"/>
                <a:cs typeface="Times New Roman" pitchFamily="18" charset="0"/>
              </a:rPr>
              <a:t> </a:t>
            </a:r>
            <a:r>
              <a:rPr sz="1100" b="1" dirty="0">
                <a:solidFill>
                  <a:srgbClr val="0B5394"/>
                </a:solidFill>
                <a:latin typeface="Times New Roman" pitchFamily="18" charset="0"/>
                <a:cs typeface="Times New Roman" pitchFamily="18" charset="0"/>
              </a:rPr>
              <a:t>implement</a:t>
            </a:r>
            <a:r>
              <a:rPr lang="en-US" sz="1100" b="1" dirty="0">
                <a:solidFill>
                  <a:srgbClr val="0B5394"/>
                </a:solidFill>
                <a:latin typeface="Times New Roman" pitchFamily="18" charset="0"/>
                <a:cs typeface="Times New Roman" pitchFamily="18" charset="0"/>
              </a:rPr>
              <a:t> </a:t>
            </a:r>
            <a:r>
              <a:rPr sz="1100" b="1" dirty="0">
                <a:solidFill>
                  <a:srgbClr val="0B5394"/>
                </a:solidFill>
                <a:latin typeface="Times New Roman" pitchFamily="18" charset="0"/>
                <a:cs typeface="Times New Roman" pitchFamily="18" charset="0"/>
              </a:rPr>
              <a:t>various</a:t>
            </a:r>
            <a:r>
              <a:rPr lang="en-US" sz="1100" b="1" dirty="0">
                <a:solidFill>
                  <a:srgbClr val="0B5394"/>
                </a:solidFill>
                <a:latin typeface="Times New Roman" pitchFamily="18" charset="0"/>
                <a:cs typeface="Times New Roman" pitchFamily="18" charset="0"/>
              </a:rPr>
              <a:t> </a:t>
            </a:r>
            <a:r>
              <a:rPr sz="1100" b="1" dirty="0">
                <a:solidFill>
                  <a:srgbClr val="0B5394"/>
                </a:solidFill>
                <a:latin typeface="Times New Roman" pitchFamily="18" charset="0"/>
                <a:cs typeface="Times New Roman" pitchFamily="18" charset="0"/>
              </a:rPr>
              <a:t>components</a:t>
            </a:r>
            <a:r>
              <a:rPr lang="en-US" sz="1100" b="1" dirty="0">
                <a:solidFill>
                  <a:srgbClr val="0B5394"/>
                </a:solidFill>
                <a:latin typeface="Times New Roman" pitchFamily="18" charset="0"/>
                <a:cs typeface="Times New Roman" pitchFamily="18" charset="0"/>
              </a:rPr>
              <a:t> </a:t>
            </a:r>
            <a:r>
              <a:rPr sz="1100" b="1" dirty="0">
                <a:solidFill>
                  <a:srgbClr val="0B5394"/>
                </a:solidFill>
                <a:latin typeface="Times New Roman" pitchFamily="18" charset="0"/>
                <a:cs typeface="Times New Roman" pitchFamily="18" charset="0"/>
              </a:rPr>
              <a:t>using</a:t>
            </a:r>
            <a:r>
              <a:rPr lang="en-US" sz="1100" b="1" dirty="0">
                <a:solidFill>
                  <a:srgbClr val="0B5394"/>
                </a:solidFill>
                <a:latin typeface="Times New Roman" pitchFamily="18" charset="0"/>
                <a:cs typeface="Times New Roman" pitchFamily="18" charset="0"/>
              </a:rPr>
              <a:t> </a:t>
            </a:r>
            <a:r>
              <a:rPr sz="1100" b="1" dirty="0">
                <a:solidFill>
                  <a:srgbClr val="0B5394"/>
                </a:solidFill>
                <a:latin typeface="Times New Roman" pitchFamily="18" charset="0"/>
                <a:cs typeface="Times New Roman" pitchFamily="18" charset="0"/>
              </a:rPr>
              <a:t>react</a:t>
            </a:r>
          </a:p>
        </p:txBody>
      </p:sp>
      <p:sp>
        <p:nvSpPr>
          <p:cNvPr id="5" name="object 5"/>
          <p:cNvSpPr txBox="1"/>
          <p:nvPr/>
        </p:nvSpPr>
        <p:spPr>
          <a:xfrm>
            <a:off x="744750" y="942604"/>
            <a:ext cx="221437" cy="269304"/>
          </a:xfrm>
          <a:prstGeom prst="rect">
            <a:avLst/>
          </a:prstGeom>
        </p:spPr>
        <p:txBody>
          <a:bodyPr vert="horz" wrap="square" lIns="0" tIns="0" rIns="0" bIns="0" rtlCol="0">
            <a:spAutoFit/>
          </a:bodyPr>
          <a:lstStyle/>
          <a:p>
            <a:pPr marL="0" marR="0">
              <a:lnSpc>
                <a:spcPts val="1005"/>
              </a:lnSpc>
              <a:spcBef>
                <a:spcPts val="0"/>
              </a:spcBef>
              <a:spcAft>
                <a:spcPts val="0"/>
              </a:spcAft>
            </a:pPr>
            <a:endParaRPr sz="900" dirty="0">
              <a:solidFill>
                <a:srgbClr val="000000"/>
              </a:solidFill>
              <a:latin typeface="SJNKRS+ArialMT"/>
              <a:cs typeface="SJNKRS+ArialMT"/>
            </a:endParaRPr>
          </a:p>
          <a:p>
            <a:pPr marL="0" marR="0">
              <a:lnSpc>
                <a:spcPts val="1005"/>
              </a:lnSpc>
              <a:spcBef>
                <a:spcPts val="110"/>
              </a:spcBef>
              <a:spcAft>
                <a:spcPts val="0"/>
              </a:spcAft>
            </a:pPr>
            <a:endParaRPr sz="900" dirty="0">
              <a:solidFill>
                <a:srgbClr val="000000"/>
              </a:solidFill>
              <a:latin typeface="SJNKRS+ArialMT"/>
              <a:cs typeface="SJNKRS+ArialMT"/>
            </a:endParaRPr>
          </a:p>
        </p:txBody>
      </p:sp>
      <p:sp>
        <p:nvSpPr>
          <p:cNvPr id="6" name="object 6"/>
          <p:cNvSpPr txBox="1"/>
          <p:nvPr/>
        </p:nvSpPr>
        <p:spPr>
          <a:xfrm>
            <a:off x="609600" y="819150"/>
            <a:ext cx="7010400" cy="881010"/>
          </a:xfrm>
          <a:prstGeom prst="rect">
            <a:avLst/>
          </a:prstGeom>
        </p:spPr>
        <p:txBody>
          <a:bodyPr vert="horz" wrap="square" lIns="0" tIns="0" rIns="0" bIns="0" rtlCol="0">
            <a:spAutoFit/>
          </a:bodyPr>
          <a:lstStyle/>
          <a:p>
            <a:pPr>
              <a:lnSpc>
                <a:spcPct val="150000"/>
              </a:lnSpc>
              <a:buFont typeface="Wingdings" pitchFamily="2" charset="2"/>
              <a:buChar char="§"/>
            </a:pPr>
            <a:r>
              <a:rPr lang="en-US" sz="1050" b="1" dirty="0" smtClean="0"/>
              <a:t>    </a:t>
            </a:r>
            <a:r>
              <a:rPr lang="en-US" sz="1050" b="1" dirty="0" smtClean="0">
                <a:latin typeface="Times New Roman" pitchFamily="18" charset="0"/>
                <a:cs typeface="Times New Roman" pitchFamily="18" charset="0"/>
              </a:rPr>
              <a:t>Initialize React Project: </a:t>
            </a:r>
            <a:r>
              <a:rPr lang="en-US" sz="1050" dirty="0" smtClean="0">
                <a:latin typeface="Times New Roman" pitchFamily="18" charset="0"/>
                <a:cs typeface="Times New Roman" pitchFamily="18" charset="0"/>
              </a:rPr>
              <a:t> Begin by setting up a React project using Create React App (CRA).</a:t>
            </a:r>
          </a:p>
          <a:p>
            <a:pPr>
              <a:lnSpc>
                <a:spcPct val="150000"/>
              </a:lnSpc>
              <a:buFont typeface="Wingdings" pitchFamily="2" charset="2"/>
              <a:buChar char="§"/>
            </a:pPr>
            <a:r>
              <a:rPr lang="en-US" sz="1050" b="1" dirty="0" smtClean="0">
                <a:latin typeface="Times New Roman" pitchFamily="18" charset="0"/>
                <a:cs typeface="Times New Roman" pitchFamily="18" charset="0"/>
              </a:rPr>
              <a:t>    Build Components: </a:t>
            </a:r>
            <a:r>
              <a:rPr lang="en-US" sz="1050" dirty="0" smtClean="0">
                <a:latin typeface="Times New Roman" pitchFamily="18" charset="0"/>
                <a:cs typeface="Times New Roman" pitchFamily="18" charset="0"/>
              </a:rPr>
              <a:t> Create components for generating colors, displaying them, and managing a wish list.</a:t>
            </a:r>
          </a:p>
          <a:p>
            <a:pPr>
              <a:lnSpc>
                <a:spcPct val="150000"/>
              </a:lnSpc>
              <a:buFont typeface="Wingdings" pitchFamily="2" charset="2"/>
              <a:buChar char="§"/>
            </a:pPr>
            <a:r>
              <a:rPr lang="en-US" sz="1050" b="1" dirty="0" smtClean="0">
                <a:latin typeface="Times New Roman" pitchFamily="18" charset="0"/>
                <a:cs typeface="Times New Roman" pitchFamily="18" charset="0"/>
              </a:rPr>
              <a:t>    Manage State: </a:t>
            </a:r>
            <a:r>
              <a:rPr lang="en-US" sz="1050" dirty="0" smtClean="0">
                <a:latin typeface="Times New Roman" pitchFamily="18" charset="0"/>
                <a:cs typeface="Times New Roman" pitchFamily="18" charset="0"/>
              </a:rPr>
              <a:t> Utilize React's state management to handle color generation and wish list updates.</a:t>
            </a:r>
          </a:p>
          <a:p>
            <a:pPr marL="0" marR="0">
              <a:lnSpc>
                <a:spcPts val="1157"/>
              </a:lnSpc>
              <a:spcBef>
                <a:spcPts val="0"/>
              </a:spcBef>
              <a:spcAft>
                <a:spcPts val="0"/>
              </a:spcAft>
            </a:pPr>
            <a:r>
              <a:rPr lang="en-US" sz="1050" dirty="0" smtClean="0">
                <a:solidFill>
                  <a:srgbClr val="000000"/>
                </a:solidFill>
                <a:latin typeface="Times New Roman" pitchFamily="18" charset="0"/>
                <a:cs typeface="Times New Roman" pitchFamily="18" charset="0"/>
              </a:rPr>
              <a:t>  </a:t>
            </a:r>
            <a:endParaRPr sz="1050" dirty="0">
              <a:solidFill>
                <a:srgbClr val="000000"/>
              </a:solidFill>
              <a:latin typeface="Times New Roman" pitchFamily="18" charset="0"/>
              <a:cs typeface="Times New Roman" pitchFamily="18" charset="0"/>
            </a:endParaRPr>
          </a:p>
        </p:txBody>
      </p:sp>
      <p:sp>
        <p:nvSpPr>
          <p:cNvPr id="7" name="object 7"/>
          <p:cNvSpPr txBox="1"/>
          <p:nvPr/>
        </p:nvSpPr>
        <p:spPr>
          <a:xfrm rot="10800000" flipV="1">
            <a:off x="533400" y="1677164"/>
            <a:ext cx="4343400" cy="153888"/>
          </a:xfrm>
          <a:prstGeom prst="rect">
            <a:avLst/>
          </a:prstGeom>
        </p:spPr>
        <p:txBody>
          <a:bodyPr vert="horz" wrap="square" lIns="0" tIns="0" rIns="0" bIns="0" rtlCol="0">
            <a:spAutoFit/>
          </a:bodyPr>
          <a:lstStyle/>
          <a:p>
            <a:pPr marL="0" marR="0">
              <a:lnSpc>
                <a:spcPts val="1172"/>
              </a:lnSpc>
              <a:spcBef>
                <a:spcPts val="0"/>
              </a:spcBef>
              <a:spcAft>
                <a:spcPts val="0"/>
              </a:spcAft>
            </a:pPr>
            <a:r>
              <a:rPr sz="1100" b="1" smtClean="0">
                <a:solidFill>
                  <a:srgbClr val="0B5394"/>
                </a:solidFill>
                <a:latin typeface="Times New Roman" pitchFamily="18" charset="0"/>
                <a:cs typeface="Times New Roman" pitchFamily="18" charset="0"/>
              </a:rPr>
              <a:t>Integrate</a:t>
            </a:r>
            <a:r>
              <a:rPr lang="en-US" sz="1100" b="1" dirty="0" smtClean="0">
                <a:solidFill>
                  <a:srgbClr val="0B5394"/>
                </a:solidFill>
                <a:latin typeface="Times New Roman" pitchFamily="18" charset="0"/>
                <a:cs typeface="Times New Roman" pitchFamily="18" charset="0"/>
              </a:rPr>
              <a:t> </a:t>
            </a:r>
            <a:r>
              <a:rPr sz="1100" b="1" smtClean="0">
                <a:solidFill>
                  <a:srgbClr val="0B5394"/>
                </a:solidFill>
                <a:latin typeface="Times New Roman" pitchFamily="18" charset="0"/>
                <a:cs typeface="Times New Roman" pitchFamily="18" charset="0"/>
              </a:rPr>
              <a:t>the</a:t>
            </a:r>
            <a:r>
              <a:rPr lang="en-US" sz="1100" b="1" dirty="0" smtClean="0">
                <a:solidFill>
                  <a:srgbClr val="0B5394"/>
                </a:solidFill>
                <a:latin typeface="Times New Roman" pitchFamily="18" charset="0"/>
                <a:cs typeface="Times New Roman" pitchFamily="18" charset="0"/>
              </a:rPr>
              <a:t> </a:t>
            </a:r>
            <a:r>
              <a:rPr sz="1100" b="1" smtClean="0">
                <a:solidFill>
                  <a:srgbClr val="0B5394"/>
                </a:solidFill>
                <a:latin typeface="Times New Roman" pitchFamily="18" charset="0"/>
                <a:cs typeface="Times New Roman" pitchFamily="18" charset="0"/>
              </a:rPr>
              <a:t>APIs</a:t>
            </a:r>
            <a:r>
              <a:rPr lang="en-US" sz="1100" b="1" dirty="0" smtClean="0">
                <a:solidFill>
                  <a:srgbClr val="0B5394"/>
                </a:solidFill>
                <a:latin typeface="Times New Roman" pitchFamily="18" charset="0"/>
                <a:cs typeface="Times New Roman" pitchFamily="18" charset="0"/>
              </a:rPr>
              <a:t> </a:t>
            </a:r>
            <a:r>
              <a:rPr sz="1100" b="1" smtClean="0">
                <a:solidFill>
                  <a:srgbClr val="0B5394"/>
                </a:solidFill>
                <a:latin typeface="Times New Roman" pitchFamily="18" charset="0"/>
                <a:cs typeface="Times New Roman" pitchFamily="18" charset="0"/>
              </a:rPr>
              <a:t>to</a:t>
            </a:r>
            <a:r>
              <a:rPr lang="en-US" sz="1100" b="1" dirty="0" smtClean="0">
                <a:solidFill>
                  <a:srgbClr val="0B5394"/>
                </a:solidFill>
                <a:latin typeface="Times New Roman" pitchFamily="18" charset="0"/>
                <a:cs typeface="Times New Roman" pitchFamily="18" charset="0"/>
              </a:rPr>
              <a:t> </a:t>
            </a:r>
            <a:r>
              <a:rPr sz="1100" b="1" smtClean="0">
                <a:solidFill>
                  <a:srgbClr val="0B5394"/>
                </a:solidFill>
                <a:latin typeface="Times New Roman" pitchFamily="18" charset="0"/>
                <a:cs typeface="Times New Roman" pitchFamily="18" charset="0"/>
              </a:rPr>
              <a:t>frontend</a:t>
            </a:r>
            <a:r>
              <a:rPr lang="en-US" sz="1100" b="1" dirty="0" smtClean="0">
                <a:solidFill>
                  <a:srgbClr val="0B5394"/>
                </a:solidFill>
                <a:latin typeface="Times New Roman" pitchFamily="18" charset="0"/>
                <a:cs typeface="Times New Roman" pitchFamily="18" charset="0"/>
              </a:rPr>
              <a:t> </a:t>
            </a:r>
            <a:r>
              <a:rPr sz="1100" b="1" smtClean="0">
                <a:solidFill>
                  <a:srgbClr val="0B5394"/>
                </a:solidFill>
                <a:latin typeface="Times New Roman" pitchFamily="18" charset="0"/>
                <a:cs typeface="Times New Roman" pitchFamily="18" charset="0"/>
              </a:rPr>
              <a:t>to</a:t>
            </a:r>
            <a:r>
              <a:rPr lang="en-US" sz="1100" b="1" dirty="0" smtClean="0">
                <a:solidFill>
                  <a:srgbClr val="0B5394"/>
                </a:solidFill>
                <a:latin typeface="Times New Roman" pitchFamily="18" charset="0"/>
                <a:cs typeface="Times New Roman" pitchFamily="18" charset="0"/>
              </a:rPr>
              <a:t> </a:t>
            </a:r>
            <a:r>
              <a:rPr sz="1100" b="1" smtClean="0">
                <a:solidFill>
                  <a:srgbClr val="0B5394"/>
                </a:solidFill>
                <a:latin typeface="Times New Roman" pitchFamily="18" charset="0"/>
                <a:cs typeface="Times New Roman" pitchFamily="18" charset="0"/>
              </a:rPr>
              <a:t>ensure</a:t>
            </a:r>
            <a:r>
              <a:rPr lang="en-US" sz="1100" b="1" dirty="0" smtClean="0">
                <a:solidFill>
                  <a:srgbClr val="0B5394"/>
                </a:solidFill>
                <a:latin typeface="Times New Roman" pitchFamily="18" charset="0"/>
                <a:cs typeface="Times New Roman" pitchFamily="18" charset="0"/>
              </a:rPr>
              <a:t> </a:t>
            </a:r>
            <a:r>
              <a:rPr sz="1100" b="1" smtClean="0">
                <a:solidFill>
                  <a:srgbClr val="0B5394"/>
                </a:solidFill>
                <a:latin typeface="Times New Roman" pitchFamily="18" charset="0"/>
                <a:cs typeface="Times New Roman" pitchFamily="18" charset="0"/>
              </a:rPr>
              <a:t>the</a:t>
            </a:r>
            <a:r>
              <a:rPr lang="en-US" sz="1100" b="1" dirty="0" smtClean="0">
                <a:solidFill>
                  <a:srgbClr val="0B5394"/>
                </a:solidFill>
                <a:latin typeface="Times New Roman" pitchFamily="18" charset="0"/>
                <a:cs typeface="Times New Roman" pitchFamily="18" charset="0"/>
              </a:rPr>
              <a:t> </a:t>
            </a:r>
            <a:r>
              <a:rPr sz="1100" b="1" smtClean="0">
                <a:solidFill>
                  <a:srgbClr val="0B5394"/>
                </a:solidFill>
                <a:latin typeface="Times New Roman" pitchFamily="18" charset="0"/>
                <a:cs typeface="Times New Roman" pitchFamily="18" charset="0"/>
              </a:rPr>
              <a:t>dynamic</a:t>
            </a:r>
            <a:r>
              <a:rPr lang="en-US" sz="1100" b="1" dirty="0" smtClean="0">
                <a:solidFill>
                  <a:srgbClr val="0B5394"/>
                </a:solidFill>
                <a:latin typeface="Times New Roman" pitchFamily="18" charset="0"/>
                <a:cs typeface="Times New Roman" pitchFamily="18" charset="0"/>
              </a:rPr>
              <a:t> </a:t>
            </a:r>
            <a:r>
              <a:rPr sz="1100" b="1" smtClean="0">
                <a:solidFill>
                  <a:srgbClr val="0B5394"/>
                </a:solidFill>
                <a:latin typeface="Times New Roman" pitchFamily="18" charset="0"/>
                <a:cs typeface="Times New Roman" pitchFamily="18" charset="0"/>
              </a:rPr>
              <a:t>feature</a:t>
            </a:r>
            <a:r>
              <a:rPr lang="en-US" sz="1100" b="1" dirty="0" smtClean="0">
                <a:solidFill>
                  <a:srgbClr val="0B5394"/>
                </a:solidFill>
                <a:latin typeface="Times New Roman" pitchFamily="18" charset="0"/>
                <a:cs typeface="Times New Roman" pitchFamily="18" charset="0"/>
              </a:rPr>
              <a:t> </a:t>
            </a:r>
            <a:r>
              <a:rPr sz="1100" b="1" smtClean="0">
                <a:solidFill>
                  <a:srgbClr val="0B5394"/>
                </a:solidFill>
                <a:latin typeface="Times New Roman" pitchFamily="18" charset="0"/>
                <a:cs typeface="Times New Roman" pitchFamily="18" charset="0"/>
              </a:rPr>
              <a:t>of</a:t>
            </a:r>
            <a:r>
              <a:rPr lang="en-US" sz="1100" b="1" dirty="0" smtClean="0">
                <a:solidFill>
                  <a:srgbClr val="0B5394"/>
                </a:solidFill>
                <a:latin typeface="Times New Roman" pitchFamily="18" charset="0"/>
                <a:cs typeface="Times New Roman" pitchFamily="18" charset="0"/>
              </a:rPr>
              <a:t> </a:t>
            </a:r>
            <a:r>
              <a:rPr sz="1100" b="1" smtClean="0">
                <a:solidFill>
                  <a:srgbClr val="0B5394"/>
                </a:solidFill>
                <a:latin typeface="Times New Roman" pitchFamily="18" charset="0"/>
                <a:cs typeface="Times New Roman" pitchFamily="18" charset="0"/>
              </a:rPr>
              <a:t>website</a:t>
            </a:r>
            <a:endParaRPr sz="1100" b="1" dirty="0">
              <a:solidFill>
                <a:srgbClr val="0B5394"/>
              </a:solidFill>
              <a:latin typeface="Times New Roman" pitchFamily="18" charset="0"/>
              <a:cs typeface="Times New Roman" pitchFamily="18" charset="0"/>
            </a:endParaRPr>
          </a:p>
        </p:txBody>
      </p:sp>
      <p:sp>
        <p:nvSpPr>
          <p:cNvPr id="9" name="object 9"/>
          <p:cNvSpPr txBox="1"/>
          <p:nvPr/>
        </p:nvSpPr>
        <p:spPr>
          <a:xfrm>
            <a:off x="685800" y="1885950"/>
            <a:ext cx="7010400" cy="969496"/>
          </a:xfrm>
          <a:prstGeom prst="rect">
            <a:avLst/>
          </a:prstGeom>
        </p:spPr>
        <p:txBody>
          <a:bodyPr vert="horz" wrap="square" lIns="0" tIns="0" rIns="0" bIns="0" rtlCol="0">
            <a:spAutoFit/>
          </a:bodyPr>
          <a:lstStyle/>
          <a:p>
            <a:pPr>
              <a:lnSpc>
                <a:spcPct val="150000"/>
              </a:lnSpc>
              <a:buFont typeface="Wingdings" pitchFamily="2" charset="2"/>
              <a:buChar char="Ø"/>
            </a:pPr>
            <a:r>
              <a:rPr lang="en-US" sz="1050" dirty="0" smtClean="0">
                <a:latin typeface="Times New Roman" pitchFamily="18" charset="0"/>
                <a:cs typeface="Times New Roman" pitchFamily="18" charset="0"/>
              </a:rPr>
              <a:t>Install </a:t>
            </a:r>
            <a:r>
              <a:rPr lang="en-US" sz="1050" dirty="0" err="1" smtClean="0">
                <a:latin typeface="Times New Roman" pitchFamily="18" charset="0"/>
                <a:cs typeface="Times New Roman" pitchFamily="18" charset="0"/>
              </a:rPr>
              <a:t>MongoDB</a:t>
            </a:r>
            <a:r>
              <a:rPr lang="en-US" sz="1050" dirty="0" smtClean="0">
                <a:latin typeface="Times New Roman" pitchFamily="18" charset="0"/>
                <a:cs typeface="Times New Roman" pitchFamily="18" charset="0"/>
              </a:rPr>
              <a:t>, create a database, and establish a collection to store data.</a:t>
            </a:r>
          </a:p>
          <a:p>
            <a:pPr>
              <a:lnSpc>
                <a:spcPct val="150000"/>
              </a:lnSpc>
              <a:buFont typeface="Wingdings" pitchFamily="2" charset="2"/>
              <a:buChar char="Ø"/>
            </a:pPr>
            <a:r>
              <a:rPr lang="en-US" sz="1050" dirty="0" smtClean="0">
                <a:latin typeface="Times New Roman" pitchFamily="18" charset="0"/>
                <a:cs typeface="Times New Roman" pitchFamily="18" charset="0"/>
              </a:rPr>
              <a:t>Create a backend API using Node.js and Express.js to handle saving and retrieving wishes in the </a:t>
            </a:r>
            <a:r>
              <a:rPr lang="en-US" sz="1050" dirty="0" err="1" smtClean="0">
                <a:latin typeface="Times New Roman" pitchFamily="18" charset="0"/>
                <a:cs typeface="Times New Roman" pitchFamily="18" charset="0"/>
              </a:rPr>
              <a:t>MongoDB</a:t>
            </a:r>
            <a:r>
              <a:rPr lang="en-US" sz="1050" dirty="0" smtClean="0">
                <a:latin typeface="Times New Roman" pitchFamily="18" charset="0"/>
                <a:cs typeface="Times New Roman" pitchFamily="18" charset="0"/>
              </a:rPr>
              <a:t> database.</a:t>
            </a:r>
          </a:p>
          <a:p>
            <a:pPr>
              <a:lnSpc>
                <a:spcPct val="150000"/>
              </a:lnSpc>
              <a:buFont typeface="Wingdings" pitchFamily="2" charset="2"/>
              <a:buChar char="Ø"/>
            </a:pPr>
            <a:r>
              <a:rPr lang="en-US" sz="1050" dirty="0" smtClean="0">
                <a:latin typeface="Times New Roman" pitchFamily="18" charset="0"/>
                <a:cs typeface="Times New Roman" pitchFamily="18" charset="0"/>
              </a:rPr>
              <a:t>Use fetch or a library like </a:t>
            </a:r>
            <a:r>
              <a:rPr lang="en-US" sz="1050" dirty="0" err="1" smtClean="0">
                <a:latin typeface="Times New Roman" pitchFamily="18" charset="0"/>
                <a:cs typeface="Times New Roman" pitchFamily="18" charset="0"/>
              </a:rPr>
              <a:t>Axios</a:t>
            </a:r>
            <a:r>
              <a:rPr lang="en-US" sz="1050" dirty="0" smtClean="0">
                <a:latin typeface="Times New Roman" pitchFamily="18" charset="0"/>
                <a:cs typeface="Times New Roman" pitchFamily="18" charset="0"/>
              </a:rPr>
              <a:t> to make API requests from your React frontend, enabling users to save and retrieve wishes from the </a:t>
            </a:r>
            <a:r>
              <a:rPr lang="en-US" sz="1050" dirty="0" err="1" smtClean="0">
                <a:latin typeface="Times New Roman" pitchFamily="18" charset="0"/>
                <a:cs typeface="Times New Roman" pitchFamily="18" charset="0"/>
              </a:rPr>
              <a:t>MongoDB</a:t>
            </a:r>
            <a:r>
              <a:rPr lang="en-US" sz="1050" dirty="0" smtClean="0">
                <a:latin typeface="Times New Roman" pitchFamily="18" charset="0"/>
                <a:cs typeface="Times New Roman" pitchFamily="18" charset="0"/>
              </a:rPr>
              <a:t> database</a:t>
            </a:r>
            <a:endParaRPr sz="1050" dirty="0">
              <a:solidFill>
                <a:srgbClr val="000000"/>
              </a:solidFill>
              <a:latin typeface="Times New Roman" pitchFamily="18" charset="0"/>
              <a:cs typeface="Times New Roman" pitchFamily="18" charset="0"/>
            </a:endParaRPr>
          </a:p>
        </p:txBody>
      </p:sp>
      <p:sp>
        <p:nvSpPr>
          <p:cNvPr id="10" name="object 10"/>
          <p:cNvSpPr txBox="1"/>
          <p:nvPr/>
        </p:nvSpPr>
        <p:spPr>
          <a:xfrm>
            <a:off x="609600" y="2952750"/>
            <a:ext cx="1676529" cy="269304"/>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Times New Roman" pitchFamily="18" charset="0"/>
                <a:cs typeface="Times New Roman" pitchFamily="18" charset="0"/>
              </a:rPr>
              <a:t>Evaluation</a:t>
            </a:r>
            <a:r>
              <a:rPr lang="en-US" sz="1600" b="1" dirty="0">
                <a:solidFill>
                  <a:srgbClr val="0B5394"/>
                </a:solidFill>
                <a:latin typeface="Times New Roman" pitchFamily="18" charset="0"/>
                <a:cs typeface="Times New Roman" pitchFamily="18" charset="0"/>
              </a:rPr>
              <a:t> </a:t>
            </a:r>
            <a:r>
              <a:rPr sz="1600" b="1" dirty="0">
                <a:solidFill>
                  <a:srgbClr val="0B5394"/>
                </a:solidFill>
                <a:latin typeface="Times New Roman" pitchFamily="18" charset="0"/>
                <a:cs typeface="Times New Roman" pitchFamily="18" charset="0"/>
              </a:rPr>
              <a:t>Metric:</a:t>
            </a:r>
          </a:p>
        </p:txBody>
      </p:sp>
      <p:sp>
        <p:nvSpPr>
          <p:cNvPr id="11" name="object 11"/>
          <p:cNvSpPr txBox="1"/>
          <p:nvPr/>
        </p:nvSpPr>
        <p:spPr>
          <a:xfrm>
            <a:off x="685800" y="3257550"/>
            <a:ext cx="3011717" cy="230832"/>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itchFamily="18" charset="0"/>
                <a:cs typeface="Times New Roman" pitchFamily="18" charset="0"/>
              </a:rPr>
              <a:t>●</a:t>
            </a:r>
            <a:r>
              <a:rPr sz="1400" spc="1303" dirty="0">
                <a:solidFill>
                  <a:srgbClr val="000000"/>
                </a:solidFill>
                <a:latin typeface="Times New Roman" pitchFamily="18" charset="0"/>
                <a:cs typeface="Times New Roman" pitchFamily="18" charset="0"/>
              </a:rPr>
              <a:t> </a:t>
            </a:r>
            <a:r>
              <a:rPr sz="1400" dirty="0">
                <a:solidFill>
                  <a:srgbClr val="000000"/>
                </a:solidFill>
                <a:latin typeface="Times New Roman" pitchFamily="18" charset="0"/>
                <a:cs typeface="Times New Roman" pitchFamily="18" charset="0"/>
              </a:rPr>
              <a:t>100%</a:t>
            </a:r>
            <a:r>
              <a:rPr lang="en-US" sz="1400" dirty="0">
                <a:solidFill>
                  <a:srgbClr val="000000"/>
                </a:solidFill>
                <a:latin typeface="Times New Roman" pitchFamily="18" charset="0"/>
                <a:cs typeface="Times New Roman" pitchFamily="18" charset="0"/>
              </a:rPr>
              <a:t> </a:t>
            </a:r>
            <a:r>
              <a:rPr sz="1400" dirty="0">
                <a:solidFill>
                  <a:srgbClr val="000000"/>
                </a:solidFill>
                <a:latin typeface="Times New Roman" pitchFamily="18" charset="0"/>
                <a:cs typeface="Times New Roman" pitchFamily="18" charset="0"/>
              </a:rPr>
              <a:t>Completion</a:t>
            </a:r>
            <a:r>
              <a:rPr lang="en-US" sz="1400" dirty="0">
                <a:solidFill>
                  <a:srgbClr val="000000"/>
                </a:solidFill>
                <a:latin typeface="Times New Roman" pitchFamily="18" charset="0"/>
                <a:cs typeface="Times New Roman" pitchFamily="18" charset="0"/>
              </a:rPr>
              <a:t> </a:t>
            </a:r>
            <a:r>
              <a:rPr sz="1400" dirty="0">
                <a:solidFill>
                  <a:srgbClr val="000000"/>
                </a:solidFill>
                <a:latin typeface="Times New Roman" pitchFamily="18" charset="0"/>
                <a:cs typeface="Times New Roman" pitchFamily="18" charset="0"/>
              </a:rPr>
              <a:t>of</a:t>
            </a:r>
            <a:r>
              <a:rPr lang="en-US" sz="1400" dirty="0">
                <a:solidFill>
                  <a:srgbClr val="000000"/>
                </a:solidFill>
                <a:latin typeface="Times New Roman" pitchFamily="18" charset="0"/>
                <a:cs typeface="Times New Roman" pitchFamily="18" charset="0"/>
              </a:rPr>
              <a:t> </a:t>
            </a:r>
            <a:r>
              <a:rPr sz="1400" dirty="0">
                <a:solidFill>
                  <a:srgbClr val="000000"/>
                </a:solidFill>
                <a:latin typeface="Times New Roman" pitchFamily="18" charset="0"/>
                <a:cs typeface="Times New Roman" pitchFamily="18" charset="0"/>
              </a:rPr>
              <a:t>the</a:t>
            </a:r>
            <a:r>
              <a:rPr lang="en-US" sz="1400" dirty="0">
                <a:solidFill>
                  <a:srgbClr val="000000"/>
                </a:solidFill>
                <a:latin typeface="Times New Roman" pitchFamily="18" charset="0"/>
                <a:cs typeface="Times New Roman" pitchFamily="18" charset="0"/>
              </a:rPr>
              <a:t> </a:t>
            </a:r>
            <a:r>
              <a:rPr sz="1400" dirty="0">
                <a:solidFill>
                  <a:srgbClr val="000000"/>
                </a:solidFill>
                <a:latin typeface="Times New Roman" pitchFamily="18" charset="0"/>
                <a:cs typeface="Times New Roman" pitchFamily="18" charset="0"/>
              </a:rPr>
              <a:t>above</a:t>
            </a:r>
            <a:r>
              <a:rPr lang="en-US" sz="1400" dirty="0">
                <a:solidFill>
                  <a:srgbClr val="000000"/>
                </a:solidFill>
                <a:latin typeface="Times New Roman" pitchFamily="18" charset="0"/>
                <a:cs typeface="Times New Roman" pitchFamily="18" charset="0"/>
              </a:rPr>
              <a:t> </a:t>
            </a:r>
            <a:r>
              <a:rPr sz="1400" dirty="0">
                <a:solidFill>
                  <a:srgbClr val="000000"/>
                </a:solidFill>
                <a:latin typeface="Times New Roman" pitchFamily="18" charset="0"/>
                <a:cs typeface="Times New Roman" pitchFamily="18" charset="0"/>
              </a:rPr>
              <a:t>tasks</a:t>
            </a:r>
          </a:p>
        </p:txBody>
      </p:sp>
      <p:sp>
        <p:nvSpPr>
          <p:cNvPr id="12" name="object 12"/>
          <p:cNvSpPr txBox="1"/>
          <p:nvPr/>
        </p:nvSpPr>
        <p:spPr>
          <a:xfrm>
            <a:off x="638230" y="3595836"/>
            <a:ext cx="1717306" cy="205184"/>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Times New Roman" pitchFamily="18" charset="0"/>
                <a:cs typeface="Times New Roman" pitchFamily="18" charset="0"/>
              </a:rPr>
              <a:t>Learning Outcome</a:t>
            </a:r>
          </a:p>
        </p:txBody>
      </p:sp>
      <p:sp>
        <p:nvSpPr>
          <p:cNvPr id="13" name="object 13"/>
          <p:cNvSpPr txBox="1"/>
          <p:nvPr/>
        </p:nvSpPr>
        <p:spPr>
          <a:xfrm>
            <a:off x="733300" y="3999601"/>
            <a:ext cx="206424" cy="371897"/>
          </a:xfrm>
          <a:prstGeom prst="rect">
            <a:avLst/>
          </a:prstGeom>
        </p:spPr>
        <p:txBody>
          <a:bodyPr vert="horz" wrap="square" lIns="0" tIns="0" rIns="0" bIns="0" rtlCol="0">
            <a:spAutoFit/>
          </a:bodyPr>
          <a:lstStyle/>
          <a:p>
            <a:pPr marL="0" marR="0">
              <a:lnSpc>
                <a:spcPts val="1340"/>
              </a:lnSpc>
              <a:spcBef>
                <a:spcPts val="0"/>
              </a:spcBef>
              <a:spcAft>
                <a:spcPts val="0"/>
              </a:spcAft>
            </a:pPr>
            <a:endParaRPr sz="1200" dirty="0">
              <a:solidFill>
                <a:srgbClr val="000000"/>
              </a:solidFill>
              <a:latin typeface="SJNKRS+ArialMT"/>
              <a:cs typeface="SJNKRS+ArialMT"/>
            </a:endParaRPr>
          </a:p>
          <a:p>
            <a:pPr marL="0" marR="0">
              <a:lnSpc>
                <a:spcPts val="1340"/>
              </a:lnSpc>
              <a:spcBef>
                <a:spcPts val="263"/>
              </a:spcBef>
              <a:spcAft>
                <a:spcPts val="0"/>
              </a:spcAft>
            </a:pPr>
            <a:endParaRPr sz="1200" dirty="0">
              <a:solidFill>
                <a:srgbClr val="000000"/>
              </a:solidFill>
              <a:latin typeface="SJNKRS+ArialMT"/>
              <a:cs typeface="SJNKRS+ArialMT"/>
            </a:endParaRPr>
          </a:p>
        </p:txBody>
      </p:sp>
      <p:sp>
        <p:nvSpPr>
          <p:cNvPr id="14" name="object 14"/>
          <p:cNvSpPr txBox="1"/>
          <p:nvPr/>
        </p:nvSpPr>
        <p:spPr>
          <a:xfrm>
            <a:off x="609600" y="4019550"/>
            <a:ext cx="7467600" cy="769441"/>
          </a:xfrm>
          <a:prstGeom prst="rect">
            <a:avLst/>
          </a:prstGeom>
        </p:spPr>
        <p:txBody>
          <a:bodyPr vert="horz" wrap="square" lIns="0" tIns="0" rIns="0" bIns="0" rtlCol="0">
            <a:spAutoFit/>
          </a:bodyPr>
          <a:lstStyle/>
          <a:p>
            <a:pPr>
              <a:lnSpc>
                <a:spcPts val="1543"/>
              </a:lnSpc>
              <a:buFont typeface="Wingdings" pitchFamily="2" charset="2"/>
              <a:buChar char="q"/>
            </a:pPr>
            <a:r>
              <a:rPr lang="en-US" sz="1200" dirty="0" smtClean="0"/>
              <a:t>   </a:t>
            </a:r>
            <a:r>
              <a:rPr lang="en-US" sz="1200" dirty="0" smtClean="0">
                <a:latin typeface="Times New Roman" pitchFamily="18" charset="0"/>
                <a:cs typeface="Times New Roman" pitchFamily="18" charset="0"/>
              </a:rPr>
              <a:t>Gain proficiency in server setup, routing, and </a:t>
            </a:r>
            <a:r>
              <a:rPr lang="en-US" sz="1200" dirty="0" err="1" smtClean="0">
                <a:latin typeface="Times New Roman" pitchFamily="18" charset="0"/>
                <a:cs typeface="Times New Roman" pitchFamily="18" charset="0"/>
              </a:rPr>
              <a:t>MongoDB</a:t>
            </a:r>
            <a:r>
              <a:rPr lang="en-US" sz="1200" dirty="0" smtClean="0">
                <a:latin typeface="Times New Roman" pitchFamily="18" charset="0"/>
                <a:cs typeface="Times New Roman" pitchFamily="18" charset="0"/>
              </a:rPr>
              <a:t> database management.</a:t>
            </a:r>
          </a:p>
          <a:p>
            <a:pPr>
              <a:lnSpc>
                <a:spcPts val="1543"/>
              </a:lnSpc>
              <a:buFont typeface="Wingdings" pitchFamily="2" charset="2"/>
              <a:buChar char="q"/>
            </a:pPr>
            <a:r>
              <a:rPr lang="en-US" sz="1200" dirty="0" smtClean="0">
                <a:latin typeface="Times New Roman" pitchFamily="18" charset="0"/>
                <a:cs typeface="Times New Roman" pitchFamily="18" charset="0"/>
              </a:rPr>
              <a:t>   Learn to interact between the React frontend and the backend API for dynamic data handling.</a:t>
            </a:r>
          </a:p>
          <a:p>
            <a:pPr>
              <a:lnSpc>
                <a:spcPts val="1543"/>
              </a:lnSpc>
              <a:buFont typeface="Wingdings" pitchFamily="2" charset="2"/>
              <a:buChar char="q"/>
            </a:pPr>
            <a:r>
              <a:rPr lang="en-US" sz="1200" dirty="0" smtClean="0">
                <a:latin typeface="Times New Roman" pitchFamily="18" charset="0"/>
                <a:cs typeface="Times New Roman" pitchFamily="18" charset="0"/>
              </a:rPr>
              <a:t>   Understand the holistic process of developing a web application by coordinating frontend and backend components effectively.</a:t>
            </a:r>
            <a:endParaRPr sz="1200" dirty="0">
              <a:solidFill>
                <a:srgbClr val="000000"/>
              </a:solidFill>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6"/>
            <a:ext cx="2309241" cy="2845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itchFamily="18" charset="0"/>
                <a:cs typeface="Times New Roman" pitchFamily="18" charset="0"/>
              </a:rPr>
              <a:t>Step-Wise</a:t>
            </a:r>
            <a:r>
              <a:rPr lang="en-US" sz="1800" b="1" dirty="0">
                <a:solidFill>
                  <a:srgbClr val="223669"/>
                </a:solidFill>
                <a:latin typeface="Times New Roman" pitchFamily="18" charset="0"/>
                <a:cs typeface="Times New Roman" pitchFamily="18" charset="0"/>
              </a:rPr>
              <a:t> </a:t>
            </a:r>
            <a:r>
              <a:rPr sz="1800" b="1" dirty="0">
                <a:solidFill>
                  <a:srgbClr val="223669"/>
                </a:solidFill>
                <a:latin typeface="Times New Roman" pitchFamily="18" charset="0"/>
                <a:cs typeface="Times New Roman" pitchFamily="18" charset="0"/>
              </a:rPr>
              <a:t>Description</a:t>
            </a:r>
          </a:p>
        </p:txBody>
      </p:sp>
      <p:sp>
        <p:nvSpPr>
          <p:cNvPr id="8" name="TextBox 7"/>
          <p:cNvSpPr txBox="1"/>
          <p:nvPr/>
        </p:nvSpPr>
        <p:spPr>
          <a:xfrm>
            <a:off x="609600" y="619185"/>
            <a:ext cx="8077200" cy="5262979"/>
          </a:xfrm>
          <a:prstGeom prst="rect">
            <a:avLst/>
          </a:prstGeom>
          <a:noFill/>
        </p:spPr>
        <p:txBody>
          <a:bodyPr wrap="square" rtlCol="0">
            <a:spAutoFit/>
          </a:bodyPr>
          <a:lstStyle/>
          <a:p>
            <a:r>
              <a:rPr lang="en-US" sz="1400" dirty="0" smtClean="0"/>
              <a:t> </a:t>
            </a:r>
            <a:r>
              <a:rPr lang="en-US" sz="1400" b="1" dirty="0" smtClean="0">
                <a:latin typeface="Times New Roman" pitchFamily="18" charset="0"/>
                <a:cs typeface="Times New Roman" pitchFamily="18" charset="0"/>
              </a:rPr>
              <a:t>1.Project Planning and Design: </a:t>
            </a:r>
            <a:r>
              <a:rPr lang="en-US" sz="1400" dirty="0" smtClean="0">
                <a:latin typeface="Times New Roman" pitchFamily="18" charset="0"/>
                <a:cs typeface="Times New Roman" pitchFamily="18" charset="0"/>
              </a:rPr>
              <a:t>Define the project's goals and objectives. Create a project plan, including timelines and milestones. Design the user interface (UI) for the Random Color Generator and Wish Saver features. Plan the database schema for storing wish list items in </a:t>
            </a:r>
            <a:r>
              <a:rPr lang="en-US" sz="1400" dirty="0" err="1" smtClean="0">
                <a:latin typeface="Times New Roman" pitchFamily="18" charset="0"/>
                <a:cs typeface="Times New Roman" pitchFamily="18" charset="0"/>
              </a:rPr>
              <a:t>MongoDB</a:t>
            </a:r>
            <a:r>
              <a:rPr lang="en-US" sz="1400" dirty="0" smtClean="0">
                <a:latin typeface="Times New Roman" pitchFamily="18" charset="0"/>
                <a:cs typeface="Times New Roman" pitchFamily="18" charset="0"/>
              </a:rPr>
              <a:t>. </a:t>
            </a:r>
          </a:p>
          <a:p>
            <a:r>
              <a:rPr lang="en-US" sz="1400" b="1" dirty="0" smtClean="0">
                <a:latin typeface="Times New Roman" pitchFamily="18" charset="0"/>
                <a:cs typeface="Times New Roman" pitchFamily="18" charset="0"/>
              </a:rPr>
              <a:t/>
            </a:r>
            <a:br>
              <a:rPr lang="en-US" sz="1400" b="1" dirty="0" smtClean="0">
                <a:latin typeface="Times New Roman" pitchFamily="18" charset="0"/>
                <a:cs typeface="Times New Roman" pitchFamily="18" charset="0"/>
              </a:rPr>
            </a:br>
            <a:r>
              <a:rPr lang="en-US" sz="1400" b="1" dirty="0" smtClean="0">
                <a:latin typeface="Times New Roman" pitchFamily="18" charset="0"/>
                <a:cs typeface="Times New Roman" pitchFamily="18" charset="0"/>
              </a:rPr>
              <a:t>2.Set Up Development Environment: </a:t>
            </a:r>
            <a:r>
              <a:rPr lang="en-US" sz="1400" dirty="0" smtClean="0">
                <a:latin typeface="Times New Roman" pitchFamily="18" charset="0"/>
                <a:cs typeface="Times New Roman" pitchFamily="18" charset="0"/>
              </a:rPr>
              <a:t>Install </a:t>
            </a:r>
            <a:r>
              <a:rPr lang="en-US" sz="1400" dirty="0" err="1" smtClean="0">
                <a:latin typeface="Times New Roman" pitchFamily="18" charset="0"/>
                <a:cs typeface="Times New Roman" pitchFamily="18" charset="0"/>
              </a:rPr>
              <a:t>MongoDB</a:t>
            </a:r>
            <a:r>
              <a:rPr lang="en-US" sz="1400" dirty="0" smtClean="0">
                <a:latin typeface="Times New Roman" pitchFamily="18" charset="0"/>
                <a:cs typeface="Times New Roman" pitchFamily="18" charset="0"/>
              </a:rPr>
              <a:t> on your development machine. Choose a programming language (e.g., Node.js, Python) for the backend development. Set up a version control system (e.g., </a:t>
            </a:r>
            <a:r>
              <a:rPr lang="en-US" sz="1400" dirty="0" err="1" smtClean="0">
                <a:latin typeface="Times New Roman" pitchFamily="18" charset="0"/>
                <a:cs typeface="Times New Roman" pitchFamily="18" charset="0"/>
              </a:rPr>
              <a:t>Git</a:t>
            </a:r>
            <a:r>
              <a:rPr lang="en-US" sz="1400" dirty="0" smtClean="0">
                <a:latin typeface="Times New Roman" pitchFamily="18" charset="0"/>
                <a:cs typeface="Times New Roman" pitchFamily="18" charset="0"/>
              </a:rPr>
              <a:t>) for collaborative development. Create a new project directory for your application. </a:t>
            </a:r>
          </a:p>
          <a:p>
            <a:endParaRPr lang="en-US" sz="1400"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3.Backend Development: </a:t>
            </a:r>
            <a:r>
              <a:rPr lang="en-US" sz="1400" dirty="0" smtClean="0">
                <a:latin typeface="Times New Roman" pitchFamily="18" charset="0"/>
                <a:cs typeface="Times New Roman" pitchFamily="18" charset="0"/>
              </a:rPr>
              <a:t>Develop the backend application to generate random colors and save wish list items. Implement the </a:t>
            </a:r>
            <a:r>
              <a:rPr lang="en-US" sz="1400" dirty="0" err="1" smtClean="0">
                <a:latin typeface="Times New Roman" pitchFamily="18" charset="0"/>
                <a:cs typeface="Times New Roman" pitchFamily="18" charset="0"/>
              </a:rPr>
              <a:t>MongoDB</a:t>
            </a:r>
            <a:r>
              <a:rPr lang="en-US" sz="1400" dirty="0" smtClean="0">
                <a:latin typeface="Times New Roman" pitchFamily="18" charset="0"/>
                <a:cs typeface="Times New Roman" pitchFamily="18" charset="0"/>
              </a:rPr>
              <a:t> connection and create the necessary collections and indexes. Create API endpoints for generating random colors and managing wish list items (CRUD operations). </a:t>
            </a:r>
          </a:p>
          <a:p>
            <a:endParaRPr lang="en-US" sz="1400" b="1"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4.Frontend Development: </a:t>
            </a:r>
            <a:r>
              <a:rPr lang="en-US" sz="1400" dirty="0" smtClean="0">
                <a:latin typeface="Times New Roman" pitchFamily="18" charset="0"/>
                <a:cs typeface="Times New Roman" pitchFamily="18" charset="0"/>
              </a:rPr>
              <a:t>Develop the frontend user interface for the Random Color Generator and Wish Saver features. Integrate the frontend with the backend by making API requests for color generation and wish list management.</a:t>
            </a:r>
          </a:p>
          <a:p>
            <a:endParaRPr lang="en-US" sz="1400" b="1"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5.Testing and Quality Assurance: </a:t>
            </a:r>
            <a:r>
              <a:rPr lang="en-US" sz="1400" dirty="0" smtClean="0">
                <a:latin typeface="Times New Roman" pitchFamily="18" charset="0"/>
                <a:cs typeface="Times New Roman" pitchFamily="18" charset="0"/>
              </a:rPr>
              <a:t>Write unit tests for the backend API endpoints. Test the application for functionality, including color generation and wish list management. Identify and fix any bugs or issues</a:t>
            </a:r>
            <a:r>
              <a:rPr lang="en-US" sz="1400" dirty="0" smtClean="0"/>
              <a:t>. </a:t>
            </a:r>
            <a:br>
              <a:rPr lang="en-US" sz="1400" dirty="0" smtClean="0"/>
            </a:br>
            <a:r>
              <a:rPr lang="en-US" sz="1400" dirty="0" smtClean="0"/>
              <a:t/>
            </a:r>
            <a:br>
              <a:rPr lang="en-US" sz="1400" dirty="0" smtClean="0"/>
            </a:br>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r>
              <a:rPr lang="en-US" sz="1400" dirty="0" smtClean="0"/>
              <a:t/>
            </a:r>
            <a:br>
              <a:rPr lang="en-US" sz="1400" dirty="0" smtClean="0"/>
            </a:b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endParaRPr lang="en-US" sz="1400" b="1" dirty="0" smtClean="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6"/>
            <a:ext cx="2309241" cy="284565"/>
          </a:xfrm>
          <a:prstGeom prst="rect">
            <a:avLst/>
          </a:prstGeom>
        </p:spPr>
        <p:txBody>
          <a:bodyPr vert="horz" wrap="square" lIns="0" tIns="0" rIns="0" bIns="0" rtlCol="0">
            <a:spAutoFit/>
          </a:bodyPr>
          <a:lstStyle/>
          <a:p>
            <a:pPr marL="0" marR="0">
              <a:lnSpc>
                <a:spcPts val="2345"/>
              </a:lnSpc>
              <a:spcBef>
                <a:spcPts val="0"/>
              </a:spcBef>
              <a:spcAft>
                <a:spcPts val="0"/>
              </a:spcAft>
            </a:pPr>
            <a:endParaRPr sz="1800" b="1" dirty="0">
              <a:solidFill>
                <a:srgbClr val="223669"/>
              </a:solidFill>
              <a:latin typeface="Times New Roman" pitchFamily="18" charset="0"/>
              <a:cs typeface="Times New Roman" pitchFamily="18" charset="0"/>
            </a:endParaRPr>
          </a:p>
        </p:txBody>
      </p:sp>
      <p:sp>
        <p:nvSpPr>
          <p:cNvPr id="8" name="TextBox 7"/>
          <p:cNvSpPr txBox="1"/>
          <p:nvPr/>
        </p:nvSpPr>
        <p:spPr>
          <a:xfrm>
            <a:off x="609600" y="361951"/>
            <a:ext cx="8077200" cy="4477406"/>
          </a:xfrm>
          <a:prstGeom prst="rect">
            <a:avLst/>
          </a:prstGeom>
          <a:noFill/>
        </p:spPr>
        <p:txBody>
          <a:bodyPr wrap="square" rtlCol="0">
            <a:spAutoFit/>
          </a:bodyPr>
          <a:lstStyle/>
          <a:p>
            <a:r>
              <a:rPr lang="en-US" sz="1400" b="1" dirty="0" smtClean="0">
                <a:latin typeface="Times New Roman" pitchFamily="18" charset="0"/>
                <a:cs typeface="Times New Roman" pitchFamily="18" charset="0"/>
              </a:rPr>
              <a:t> 6. Documentation: </a:t>
            </a:r>
            <a:r>
              <a:rPr lang="en-US" sz="1400" dirty="0" smtClean="0">
                <a:latin typeface="Times New Roman" pitchFamily="18" charset="0"/>
                <a:cs typeface="Times New Roman" pitchFamily="18" charset="0"/>
              </a:rPr>
              <a:t>Create comprehensive documentation for the project, including database schema, API endpoints, and usage instructions. Document the </a:t>
            </a:r>
            <a:r>
              <a:rPr lang="en-US" sz="1400" dirty="0" err="1" smtClean="0">
                <a:latin typeface="Times New Roman" pitchFamily="18" charset="0"/>
                <a:cs typeface="Times New Roman" pitchFamily="18" charset="0"/>
              </a:rPr>
              <a:t>MongoDB</a:t>
            </a:r>
            <a:r>
              <a:rPr lang="en-US" sz="1400" dirty="0" smtClean="0">
                <a:latin typeface="Times New Roman" pitchFamily="18" charset="0"/>
                <a:cs typeface="Times New Roman" pitchFamily="18" charset="0"/>
              </a:rPr>
              <a:t> data model for storing wish list items</a:t>
            </a:r>
            <a:r>
              <a:rPr lang="en-US" sz="1400" dirty="0" smtClean="0"/>
              <a:t>.</a:t>
            </a:r>
          </a:p>
          <a:p>
            <a:endParaRPr lang="en-US" sz="1400"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7. Deployment: </a:t>
            </a:r>
            <a:r>
              <a:rPr lang="en-US" sz="1400" dirty="0" smtClean="0">
                <a:latin typeface="Times New Roman" pitchFamily="18" charset="0"/>
                <a:cs typeface="Times New Roman" pitchFamily="18" charset="0"/>
              </a:rPr>
              <a:t>Choose a hosting environment for your application (e.g., cloud hosting). Deploy the backend and frontend components. Configure environment variables and settings for production.</a:t>
            </a:r>
          </a:p>
          <a:p>
            <a:r>
              <a:rPr lang="en-US" sz="1400" dirty="0" smtClean="0"/>
              <a:t/>
            </a:r>
            <a:br>
              <a:rPr lang="en-US" sz="1400" dirty="0" smtClean="0"/>
            </a:br>
            <a:r>
              <a:rPr lang="en-US" sz="1400" b="1" dirty="0" smtClean="0">
                <a:latin typeface="Times New Roman" pitchFamily="18" charset="0"/>
                <a:cs typeface="Times New Roman" pitchFamily="18" charset="0"/>
              </a:rPr>
              <a:t>8.User Experience (UX) Enhancement: </a:t>
            </a:r>
            <a:r>
              <a:rPr lang="en-US" sz="1400" dirty="0" smtClean="0">
                <a:latin typeface="Times New Roman" pitchFamily="18" charset="0"/>
                <a:cs typeface="Times New Roman" pitchFamily="18" charset="0"/>
              </a:rPr>
              <a:t>Apply UX design principles to improve the user interface's usability and aesthetics.</a:t>
            </a:r>
          </a:p>
          <a:p>
            <a:endParaRPr lang="en-US" sz="1400"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9.Scaling and Performance Optimization: </a:t>
            </a:r>
            <a:r>
              <a:rPr lang="en-US" sz="1400" dirty="0" smtClean="0">
                <a:latin typeface="Times New Roman" pitchFamily="18" charset="0"/>
                <a:cs typeface="Times New Roman" pitchFamily="18" charset="0"/>
              </a:rPr>
              <a:t>Implement scaling strategies to handle increased user activity and data growth. Optimize database queries and indexing for improved performance.</a:t>
            </a:r>
          </a:p>
          <a:p>
            <a:r>
              <a:rPr lang="en-US" sz="1400" dirty="0" smtClean="0"/>
              <a:t/>
            </a:r>
            <a:br>
              <a:rPr lang="en-US" sz="1400" dirty="0" smtClean="0"/>
            </a:br>
            <a:r>
              <a:rPr lang="en-US" sz="1400" b="1" dirty="0" smtClean="0">
                <a:latin typeface="Times New Roman" pitchFamily="18" charset="0"/>
                <a:cs typeface="Times New Roman" pitchFamily="18" charset="0"/>
              </a:rPr>
              <a:t>10. Presentation and Communication: </a:t>
            </a:r>
            <a:r>
              <a:rPr lang="en-US" sz="1400" dirty="0" smtClean="0">
                <a:latin typeface="Times New Roman" pitchFamily="18" charset="0"/>
                <a:cs typeface="Times New Roman" pitchFamily="18" charset="0"/>
              </a:rPr>
              <a:t>If required, present the project to peers, instructors, or stakeholders, showcasing the </a:t>
            </a:r>
            <a:r>
              <a:rPr lang="en-US" sz="1400" dirty="0" err="1" smtClean="0">
                <a:latin typeface="Times New Roman" pitchFamily="18" charset="0"/>
                <a:cs typeface="Times New Roman" pitchFamily="18" charset="0"/>
              </a:rPr>
              <a:t>MongoDB</a:t>
            </a:r>
            <a:r>
              <a:rPr lang="en-US" sz="1400" dirty="0" smtClean="0">
                <a:latin typeface="Times New Roman" pitchFamily="18" charset="0"/>
                <a:cs typeface="Times New Roman" pitchFamily="18" charset="0"/>
              </a:rPr>
              <a:t> integration and project achievements</a:t>
            </a:r>
            <a:r>
              <a:rPr lang="en-US" sz="1400" dirty="0" smtClean="0"/>
              <a:t>.</a:t>
            </a:r>
          </a:p>
          <a:p>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b="1" dirty="0" smtClean="0">
                <a:latin typeface="Times New Roman" pitchFamily="18" charset="0"/>
                <a:cs typeface="Times New Roman" pitchFamily="18" charset="0"/>
              </a:rPr>
              <a:t>11. Maintenance and Updates: </a:t>
            </a:r>
            <a:r>
              <a:rPr lang="en-US" sz="1400" dirty="0" smtClean="0">
                <a:latin typeface="Times New Roman" pitchFamily="18" charset="0"/>
                <a:cs typeface="Times New Roman" pitchFamily="18" charset="0"/>
              </a:rPr>
              <a:t>Maintain the application by addressing user feedback and making necessary updates. Keep the </a:t>
            </a:r>
            <a:r>
              <a:rPr lang="en-US" sz="1400" dirty="0" err="1" smtClean="0">
                <a:latin typeface="Times New Roman" pitchFamily="18" charset="0"/>
                <a:cs typeface="Times New Roman" pitchFamily="18" charset="0"/>
              </a:rPr>
              <a:t>MongoDB</a:t>
            </a:r>
            <a:r>
              <a:rPr lang="en-US" sz="1400" dirty="0" smtClean="0">
                <a:latin typeface="Times New Roman" pitchFamily="18" charset="0"/>
                <a:cs typeface="Times New Roman" pitchFamily="18" charset="0"/>
              </a:rPr>
              <a:t> database up-to-date and ensure data integrity.</a:t>
            </a:r>
          </a:p>
          <a:p>
            <a:r>
              <a:rPr lang="en-US" sz="1400" dirty="0" smtClean="0"/>
              <a:t/>
            </a:r>
            <a:br>
              <a:rPr lang="en-US" sz="1400" dirty="0" smtClean="0"/>
            </a:b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endParaRPr lang="en-US" sz="1400" b="1" dirty="0" smtClean="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4" name="object 4"/>
          <p:cNvSpPr txBox="1"/>
          <p:nvPr/>
        </p:nvSpPr>
        <p:spPr>
          <a:xfrm>
            <a:off x="609600" y="285750"/>
            <a:ext cx="2263292" cy="2845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C88C32"/>
                </a:solidFill>
                <a:latin typeface="Times New Roman" pitchFamily="18" charset="0"/>
                <a:cs typeface="Times New Roman" pitchFamily="18" charset="0"/>
              </a:rPr>
              <a:t>Summary</a:t>
            </a:r>
            <a:r>
              <a:rPr lang="en-US" sz="1800" b="1" dirty="0">
                <a:solidFill>
                  <a:srgbClr val="C88C32"/>
                </a:solidFill>
                <a:latin typeface="Times New Roman" pitchFamily="18" charset="0"/>
                <a:cs typeface="Times New Roman" pitchFamily="18" charset="0"/>
              </a:rPr>
              <a:t> </a:t>
            </a:r>
            <a:r>
              <a:rPr sz="1800" b="1">
                <a:solidFill>
                  <a:srgbClr val="C88C32"/>
                </a:solidFill>
                <a:latin typeface="Times New Roman" pitchFamily="18" charset="0"/>
                <a:cs typeface="Times New Roman" pitchFamily="18" charset="0"/>
              </a:rPr>
              <a:t>of</a:t>
            </a:r>
            <a:r>
              <a:rPr lang="en-US" b="1" dirty="0">
                <a:solidFill>
                  <a:srgbClr val="C88C32"/>
                </a:solidFill>
                <a:latin typeface="Times New Roman" pitchFamily="18" charset="0"/>
                <a:cs typeface="Times New Roman" pitchFamily="18" charset="0"/>
              </a:rPr>
              <a:t> </a:t>
            </a:r>
            <a:r>
              <a:rPr lang="en-US" sz="1800" b="1" dirty="0" smtClean="0">
                <a:solidFill>
                  <a:srgbClr val="C88C32"/>
                </a:solidFill>
                <a:latin typeface="Times New Roman" pitchFamily="18" charset="0"/>
                <a:cs typeface="Times New Roman" pitchFamily="18" charset="0"/>
              </a:rPr>
              <a:t>the</a:t>
            </a:r>
            <a:r>
              <a:rPr lang="en-US" b="1" dirty="0" smtClean="0">
                <a:solidFill>
                  <a:srgbClr val="C88C32"/>
                </a:solidFill>
                <a:latin typeface="Times New Roman" pitchFamily="18" charset="0"/>
                <a:cs typeface="Times New Roman" pitchFamily="18" charset="0"/>
              </a:rPr>
              <a:t> </a:t>
            </a:r>
            <a:r>
              <a:rPr sz="1800" b="1" dirty="0">
                <a:solidFill>
                  <a:srgbClr val="C88C32"/>
                </a:solidFill>
                <a:latin typeface="Times New Roman" pitchFamily="18" charset="0"/>
                <a:cs typeface="Times New Roman" pitchFamily="18" charset="0"/>
              </a:rPr>
              <a:t>task</a:t>
            </a:r>
          </a:p>
        </p:txBody>
      </p:sp>
      <p:sp>
        <p:nvSpPr>
          <p:cNvPr id="6" name="TextBox 5">
            <a:extLst>
              <a:ext uri="{FF2B5EF4-FFF2-40B4-BE49-F238E27FC236}">
                <a16:creationId xmlns:a16="http://schemas.microsoft.com/office/drawing/2014/main" xmlns="" id="{001AC952-3AFC-9D4B-38AA-C0C53D70543E}"/>
              </a:ext>
            </a:extLst>
          </p:cNvPr>
          <p:cNvSpPr txBox="1"/>
          <p:nvPr/>
        </p:nvSpPr>
        <p:spPr>
          <a:xfrm flipH="1">
            <a:off x="533400" y="819150"/>
            <a:ext cx="8427284" cy="3908762"/>
          </a:xfrm>
          <a:prstGeom prst="rect">
            <a:avLst/>
          </a:prstGeom>
          <a:noFill/>
        </p:spPr>
        <p:txBody>
          <a:bodyPr wrap="square" rtlCol="0">
            <a:spAutoFit/>
          </a:bodyPr>
          <a:lstStyle/>
          <a:p>
            <a:pPr algn="just">
              <a:lnSpc>
                <a:spcPct val="150000"/>
              </a:lnSpc>
              <a:buFont typeface="Wingdings" pitchFamily="2" charset="2"/>
              <a:buChar char="Ø"/>
            </a:pPr>
            <a:r>
              <a:rPr lang="en-US" sz="1600" dirty="0" smtClean="0">
                <a:latin typeface="Times New Roman" pitchFamily="18" charset="0"/>
                <a:cs typeface="Times New Roman" pitchFamily="18" charset="0"/>
              </a:rPr>
              <a:t>The "Random Color Generator Wish Saver" project, powered by </a:t>
            </a:r>
            <a:r>
              <a:rPr lang="en-US" sz="1600" dirty="0" err="1" smtClean="0">
                <a:latin typeface="Times New Roman" pitchFamily="18" charset="0"/>
                <a:cs typeface="Times New Roman" pitchFamily="18" charset="0"/>
              </a:rPr>
              <a:t>MongoDB</a:t>
            </a:r>
            <a:r>
              <a:rPr lang="en-US" sz="1600" dirty="0" smtClean="0">
                <a:latin typeface="Times New Roman" pitchFamily="18" charset="0"/>
                <a:cs typeface="Times New Roman" pitchFamily="18" charset="0"/>
              </a:rPr>
              <a:t>, is a web application offering users two core functionalities. Firstly, it generates random colors dynamically and provides a platform for users to save their favorite colors.</a:t>
            </a:r>
          </a:p>
          <a:p>
            <a:pPr algn="just">
              <a:lnSpc>
                <a:spcPct val="150000"/>
              </a:lnSpc>
              <a:buFont typeface="Wingdings" pitchFamily="2" charset="2"/>
              <a:buChar char="Ø"/>
            </a:pPr>
            <a:r>
              <a:rPr lang="en-US" sz="1600" dirty="0" smtClean="0">
                <a:latin typeface="Times New Roman" pitchFamily="18" charset="0"/>
                <a:cs typeface="Times New Roman" pitchFamily="18" charset="0"/>
              </a:rPr>
              <a:t> It serves as a wish list manager, enabling users to create, modify, and delete items on their wish lists, with </a:t>
            </a:r>
            <a:r>
              <a:rPr lang="en-US" sz="1600" dirty="0" err="1" smtClean="0">
                <a:latin typeface="Times New Roman" pitchFamily="18" charset="0"/>
                <a:cs typeface="Times New Roman" pitchFamily="18" charset="0"/>
              </a:rPr>
              <a:t>MongoDB</a:t>
            </a:r>
            <a:r>
              <a:rPr lang="en-US" sz="1600" dirty="0" smtClean="0">
                <a:latin typeface="Times New Roman" pitchFamily="18" charset="0"/>
                <a:cs typeface="Times New Roman" pitchFamily="18" charset="0"/>
              </a:rPr>
              <a:t> handling the efficient storage and retrieval of wish lists data.</a:t>
            </a:r>
          </a:p>
          <a:p>
            <a:pPr algn="just">
              <a:lnSpc>
                <a:spcPct val="150000"/>
              </a:lnSpc>
              <a:buFont typeface="Wingdings" pitchFamily="2" charset="2"/>
              <a:buChar char="Ø"/>
            </a:pPr>
            <a:r>
              <a:rPr lang="en-US" sz="1600" dirty="0" smtClean="0">
                <a:latin typeface="Times New Roman" pitchFamily="18" charset="0"/>
                <a:cs typeface="Times New Roman" pitchFamily="18" charset="0"/>
              </a:rPr>
              <a:t> User authentication, if implemented, ensures security and personalization. After deployment, ongoing maintenance guarantees the application's continued functionality, making it a user-friendly and interactive platform for color enthusiasts.</a:t>
            </a:r>
          </a:p>
          <a:p>
            <a:pPr algn="just">
              <a:lnSpc>
                <a:spcPct val="150000"/>
              </a:lnSpc>
              <a:buFont typeface="Wingdings" pitchFamily="2" charset="2"/>
              <a:buChar char="Ø"/>
            </a:pPr>
            <a:endParaRPr lang="en-US" sz="1600" dirty="0" smtClean="0">
              <a:latin typeface="Times New Roman" pitchFamily="18" charset="0"/>
              <a:cs typeface="Times New Roman" pitchFamily="18" charset="0"/>
            </a:endParaRPr>
          </a:p>
          <a:p>
            <a:r>
              <a:rPr lang="en-US" sz="1600" dirty="0" smtClean="0"/>
              <a:t/>
            </a:r>
            <a:br>
              <a:rPr lang="en-US" sz="1600" dirty="0" smtClean="0"/>
            </a:b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08520" y="-92546"/>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84724" y="192514"/>
            <a:ext cx="2988868" cy="382605"/>
          </a:xfrm>
          <a:prstGeom prst="rect">
            <a:avLst/>
          </a:prstGeom>
        </p:spPr>
        <p:txBody>
          <a:bodyPr vert="horz" wrap="square" lIns="0" tIns="0" rIns="0" bIns="0" rtlCol="0">
            <a:spAutoFit/>
          </a:bodyPr>
          <a:lstStyle/>
          <a:p>
            <a:pPr marL="0" marR="0">
              <a:lnSpc>
                <a:spcPts val="3127"/>
              </a:lnSpc>
              <a:spcBef>
                <a:spcPts val="0"/>
              </a:spcBef>
              <a:spcAft>
                <a:spcPts val="0"/>
              </a:spcAft>
            </a:pPr>
            <a:r>
              <a:rPr sz="2400" b="1" dirty="0">
                <a:solidFill>
                  <a:srgbClr val="C88C32"/>
                </a:solidFill>
                <a:latin typeface="CSBFGQ+EBGaramond-Bold"/>
                <a:cs typeface="CSBFGQ+EBGaramond-Bold"/>
              </a:rPr>
              <a:t>Assessment</a:t>
            </a:r>
            <a:r>
              <a:rPr lang="en-US" sz="2400" b="1" dirty="0">
                <a:solidFill>
                  <a:srgbClr val="C88C32"/>
                </a:solidFill>
                <a:latin typeface="CSBFGQ+EBGaramond-Bold"/>
                <a:cs typeface="CSBFGQ+EBGaramond-Bold"/>
              </a:rPr>
              <a:t> </a:t>
            </a:r>
            <a:r>
              <a:rPr sz="2400" b="1" dirty="0">
                <a:solidFill>
                  <a:srgbClr val="C88C32"/>
                </a:solidFill>
                <a:latin typeface="CSBFGQ+EBGaramond-Bold"/>
                <a:cs typeface="CSBFGQ+EBGaramond-Bold"/>
              </a:rPr>
              <a:t>Parameter</a:t>
            </a:r>
          </a:p>
        </p:txBody>
      </p:sp>
      <p:sp>
        <p:nvSpPr>
          <p:cNvPr id="4" name="object 4"/>
          <p:cNvSpPr txBox="1"/>
          <p:nvPr/>
        </p:nvSpPr>
        <p:spPr>
          <a:xfrm>
            <a:off x="899218" y="900759"/>
            <a:ext cx="1542414" cy="338554"/>
          </a:xfrm>
          <a:prstGeom prst="rect">
            <a:avLst/>
          </a:prstGeom>
        </p:spPr>
        <p:txBody>
          <a:bodyPr vert="horz" wrap="square" lIns="0" tIns="0" rIns="0" bIns="0" rtlCol="0">
            <a:spAutoFit/>
          </a:bodyPr>
          <a:lstStyle/>
          <a:p>
            <a:pPr algn="r"/>
            <a:r>
              <a:rPr lang="en-US" sz="1100" b="0" i="0" u="none" strike="noStrike" baseline="0" dirty="0">
                <a:solidFill>
                  <a:srgbClr val="000000"/>
                </a:solidFill>
                <a:latin typeface="Times New Roman" panose="02020603050405020304" pitchFamily="18" charset="0"/>
              </a:rPr>
              <a:t>Gather requirements for the </a:t>
            </a:r>
          </a:p>
          <a:p>
            <a:pPr algn="r"/>
            <a:r>
              <a:rPr lang="en-US" sz="1100" b="0" i="0" u="none" strike="noStrike" baseline="0" dirty="0">
                <a:solidFill>
                  <a:srgbClr val="000000"/>
                </a:solidFill>
                <a:latin typeface="Times New Roman" panose="02020603050405020304" pitchFamily="18" charset="0"/>
              </a:rPr>
              <a:t>project </a:t>
            </a:r>
            <a:endParaRPr lang="en-US" sz="600" dirty="0">
              <a:solidFill>
                <a:srgbClr val="000000"/>
              </a:solidFill>
              <a:latin typeface="HP Simplified" panose="020B0604020204020204" pitchFamily="34" charset="0"/>
              <a:cs typeface="LNEEUU+EBGaramond-Regular"/>
            </a:endParaRPr>
          </a:p>
        </p:txBody>
      </p:sp>
      <p:sp>
        <p:nvSpPr>
          <p:cNvPr id="5" name="object 5"/>
          <p:cNvSpPr txBox="1"/>
          <p:nvPr/>
        </p:nvSpPr>
        <p:spPr>
          <a:xfrm>
            <a:off x="6444208" y="907010"/>
            <a:ext cx="1537842" cy="326051"/>
          </a:xfrm>
          <a:prstGeom prst="rect">
            <a:avLst/>
          </a:prstGeom>
        </p:spPr>
        <p:txBody>
          <a:bodyPr vert="horz" wrap="square" lIns="0" tIns="0" rIns="0" bIns="0" rtlCol="0">
            <a:spAutoFit/>
          </a:bodyPr>
          <a:lstStyle/>
          <a:p>
            <a:pPr marL="0" marR="0">
              <a:lnSpc>
                <a:spcPts val="1273"/>
              </a:lnSpc>
              <a:spcBef>
                <a:spcPts val="0"/>
              </a:spcBef>
              <a:spcAft>
                <a:spcPts val="0"/>
              </a:spcAft>
            </a:pPr>
            <a:r>
              <a:rPr lang="en-US" sz="1000" dirty="0">
                <a:solidFill>
                  <a:srgbClr val="000000"/>
                </a:solidFill>
                <a:latin typeface="Times New Roman" panose="02020603050405020304" pitchFamily="18" charset="0"/>
              </a:rPr>
              <a:t>A</a:t>
            </a:r>
            <a:r>
              <a:rPr lang="en-US" sz="1000" b="0" i="0" u="none" strike="noStrike" baseline="0" dirty="0">
                <a:solidFill>
                  <a:srgbClr val="000000"/>
                </a:solidFill>
                <a:latin typeface="Times New Roman" panose="02020603050405020304" pitchFamily="18" charset="0"/>
              </a:rPr>
              <a:t>dd Readme.md file with description of the project </a:t>
            </a:r>
            <a:endParaRPr lang="en-US" sz="1000" dirty="0">
              <a:solidFill>
                <a:srgbClr val="000000"/>
              </a:solidFill>
              <a:latin typeface="LNEEUU+EBGaramond-Regular"/>
              <a:cs typeface="LNEEUU+EBGaramond-Regular"/>
            </a:endParaRPr>
          </a:p>
        </p:txBody>
      </p:sp>
      <p:sp>
        <p:nvSpPr>
          <p:cNvPr id="6" name="object 6"/>
          <p:cNvSpPr txBox="1"/>
          <p:nvPr/>
        </p:nvSpPr>
        <p:spPr>
          <a:xfrm>
            <a:off x="323528" y="2019274"/>
            <a:ext cx="1869185" cy="307777"/>
          </a:xfrm>
          <a:prstGeom prst="rect">
            <a:avLst/>
          </a:prstGeom>
        </p:spPr>
        <p:txBody>
          <a:bodyPr vert="horz" wrap="square" lIns="0" tIns="0" rIns="0" bIns="0" rtlCol="0">
            <a:spAutoFit/>
          </a:bodyPr>
          <a:lstStyle/>
          <a:p>
            <a:pPr algn="r"/>
            <a:r>
              <a:rPr lang="en-US" sz="1000" b="0" i="0" u="none" strike="noStrike" baseline="0" dirty="0">
                <a:solidFill>
                  <a:srgbClr val="000000"/>
                </a:solidFill>
                <a:latin typeface="Times New Roman" panose="02020603050405020304" pitchFamily="18" charset="0"/>
              </a:rPr>
              <a:t>Prepare database design </a:t>
            </a:r>
          </a:p>
          <a:p>
            <a:pPr algn="r"/>
            <a:r>
              <a:rPr lang="en-US" sz="1000" b="0" i="0" u="none" strike="noStrike" baseline="0" dirty="0">
                <a:solidFill>
                  <a:srgbClr val="000000"/>
                </a:solidFill>
                <a:latin typeface="Times New Roman" panose="02020603050405020304" pitchFamily="18" charset="0"/>
              </a:rPr>
              <a:t>schemas </a:t>
            </a:r>
            <a:endParaRPr lang="en-US" sz="1000" dirty="0">
              <a:solidFill>
                <a:srgbClr val="000000"/>
              </a:solidFill>
              <a:latin typeface="LNEEUU+EBGaramond-Regular"/>
              <a:cs typeface="LNEEUU+EBGaramond-Regular"/>
            </a:endParaRPr>
          </a:p>
        </p:txBody>
      </p:sp>
      <p:sp>
        <p:nvSpPr>
          <p:cNvPr id="7" name="object 7"/>
          <p:cNvSpPr txBox="1"/>
          <p:nvPr/>
        </p:nvSpPr>
        <p:spPr>
          <a:xfrm>
            <a:off x="6631882" y="2034616"/>
            <a:ext cx="1612900" cy="307777"/>
          </a:xfrm>
          <a:prstGeom prst="rect">
            <a:avLst/>
          </a:prstGeom>
        </p:spPr>
        <p:txBody>
          <a:bodyPr vert="horz" wrap="square" lIns="0" tIns="0" rIns="0" bIns="0" rtlCol="0">
            <a:spAutoFit/>
          </a:bodyPr>
          <a:lstStyle/>
          <a:p>
            <a:r>
              <a:rPr lang="en-US" sz="1000" b="0" i="0" u="none" strike="noStrike" baseline="0" dirty="0">
                <a:solidFill>
                  <a:srgbClr val="000000"/>
                </a:solidFill>
                <a:latin typeface="Times New Roman" panose="02020603050405020304" pitchFamily="18" charset="0"/>
              </a:rPr>
              <a:t>Commit all changes with "first commit" </a:t>
            </a:r>
          </a:p>
        </p:txBody>
      </p:sp>
      <p:sp>
        <p:nvSpPr>
          <p:cNvPr id="8" name="object 8"/>
          <p:cNvSpPr txBox="1"/>
          <p:nvPr/>
        </p:nvSpPr>
        <p:spPr>
          <a:xfrm>
            <a:off x="3972992" y="2067945"/>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CSBFGQ+EBGaramond-Bold"/>
                <a:cs typeface="CSBFGQ+EBGaramond-Bold"/>
              </a:rPr>
              <a:t>Check-List</a:t>
            </a:r>
          </a:p>
        </p:txBody>
      </p:sp>
      <p:sp>
        <p:nvSpPr>
          <p:cNvPr id="9" name="object 9"/>
          <p:cNvSpPr txBox="1"/>
          <p:nvPr/>
        </p:nvSpPr>
        <p:spPr>
          <a:xfrm>
            <a:off x="932930" y="3319288"/>
            <a:ext cx="1534540" cy="307777"/>
          </a:xfrm>
          <a:prstGeom prst="rect">
            <a:avLst/>
          </a:prstGeom>
        </p:spPr>
        <p:txBody>
          <a:bodyPr vert="horz" wrap="square" lIns="0" tIns="0" rIns="0" bIns="0" rtlCol="0">
            <a:spAutoFit/>
          </a:bodyPr>
          <a:lstStyle/>
          <a:p>
            <a:pPr algn="r"/>
            <a:r>
              <a:rPr lang="en-US" sz="1000" b="0" i="0" u="none" strike="noStrike" baseline="0" dirty="0">
                <a:solidFill>
                  <a:srgbClr val="000000"/>
                </a:solidFill>
                <a:latin typeface="Times New Roman" panose="02020603050405020304" pitchFamily="18" charset="0"/>
              </a:rPr>
              <a:t>Get your initial project </a:t>
            </a:r>
          </a:p>
          <a:p>
            <a:pPr algn="r"/>
            <a:r>
              <a:rPr lang="en-US" sz="1000" b="0" i="0" u="none" strike="noStrike" baseline="0" dirty="0">
                <a:solidFill>
                  <a:srgbClr val="000000"/>
                </a:solidFill>
                <a:latin typeface="Times New Roman" panose="02020603050405020304" pitchFamily="18" charset="0"/>
              </a:rPr>
              <a:t>Structure ready </a:t>
            </a:r>
            <a:endParaRPr lang="en-US" sz="1000" dirty="0">
              <a:solidFill>
                <a:srgbClr val="000000"/>
              </a:solidFill>
              <a:latin typeface="LNEEUU+EBGaramond-Regular"/>
              <a:cs typeface="LNEEUU+EBGaramond-Regular"/>
            </a:endParaRPr>
          </a:p>
        </p:txBody>
      </p:sp>
      <p:sp>
        <p:nvSpPr>
          <p:cNvPr id="10" name="object 10"/>
          <p:cNvSpPr txBox="1"/>
          <p:nvPr/>
        </p:nvSpPr>
        <p:spPr>
          <a:xfrm>
            <a:off x="6516216" y="3365312"/>
            <a:ext cx="1513840" cy="461665"/>
          </a:xfrm>
          <a:prstGeom prst="rect">
            <a:avLst/>
          </a:prstGeom>
        </p:spPr>
        <p:txBody>
          <a:bodyPr vert="horz" wrap="square" lIns="0" tIns="0" rIns="0" bIns="0" rtlCol="0">
            <a:spAutoFit/>
          </a:bodyPr>
          <a:lstStyle/>
          <a:p>
            <a:r>
              <a:rPr lang="en-US" sz="1000" dirty="0">
                <a:solidFill>
                  <a:srgbClr val="000000"/>
                </a:solidFill>
                <a:latin typeface="Times New Roman" panose="02020603050405020304" pitchFamily="18" charset="0"/>
              </a:rPr>
              <a:t>C</a:t>
            </a:r>
            <a:r>
              <a:rPr lang="en-US" sz="1000" b="0" i="0" u="none" strike="noStrike" baseline="0" dirty="0">
                <a:solidFill>
                  <a:srgbClr val="000000"/>
                </a:solidFill>
                <a:latin typeface="Times New Roman" panose="02020603050405020304" pitchFamily="18" charset="0"/>
              </a:rPr>
              <a:t>reate a repository on </a:t>
            </a:r>
            <a:r>
              <a:rPr lang="en-US" sz="1000" b="0" i="0" u="none" strike="noStrike" baseline="0" dirty="0" err="1">
                <a:solidFill>
                  <a:srgbClr val="000000"/>
                </a:solidFill>
                <a:latin typeface="Times New Roman" panose="02020603050405020304" pitchFamily="18" charset="0"/>
              </a:rPr>
              <a:t>github</a:t>
            </a:r>
            <a:r>
              <a:rPr lang="en-US" sz="1000" b="0" i="0" u="none" strike="noStrike" baseline="0" dirty="0">
                <a:solidFill>
                  <a:srgbClr val="000000"/>
                </a:solidFill>
                <a:latin typeface="Times New Roman" panose="02020603050405020304" pitchFamily="18" charset="0"/>
              </a:rPr>
              <a:t> </a:t>
            </a:r>
            <a:r>
              <a:rPr lang="en-US" sz="1000" b="0" i="0" u="none" strike="noStrike" baseline="0" dirty="0" err="1">
                <a:solidFill>
                  <a:srgbClr val="000000"/>
                </a:solidFill>
                <a:latin typeface="Times New Roman" panose="02020603050405020304" pitchFamily="18" charset="0"/>
              </a:rPr>
              <a:t>realted</a:t>
            </a:r>
            <a:r>
              <a:rPr lang="en-US" sz="1000" b="0" i="0" u="none" strike="noStrike" baseline="0" dirty="0">
                <a:solidFill>
                  <a:srgbClr val="000000"/>
                </a:solidFill>
                <a:latin typeface="Times New Roman" panose="02020603050405020304" pitchFamily="18" charset="0"/>
              </a:rPr>
              <a:t> to project </a:t>
            </a:r>
          </a:p>
          <a:p>
            <a:r>
              <a:rPr lang="en-US" sz="1000" b="0" i="0" u="none" strike="noStrike" baseline="0" dirty="0">
                <a:solidFill>
                  <a:srgbClr val="000000"/>
                </a:solidFill>
                <a:latin typeface="Times New Roman" panose="02020603050405020304" pitchFamily="18" charset="0"/>
              </a:rPr>
              <a:t>Initiate a </a:t>
            </a:r>
            <a:endParaRPr lang="en-US" sz="1000" dirty="0">
              <a:solidFill>
                <a:srgbClr val="000000"/>
              </a:solidFill>
              <a:latin typeface="LNEEUU+EBGaramond-Regular"/>
              <a:cs typeface="LNEEUU+EBGaramond-Regular"/>
            </a:endParaRPr>
          </a:p>
        </p:txBody>
      </p:sp>
      <p:sp>
        <p:nvSpPr>
          <p:cNvPr id="11" name="object 11"/>
          <p:cNvSpPr txBox="1"/>
          <p:nvPr/>
        </p:nvSpPr>
        <p:spPr>
          <a:xfrm>
            <a:off x="2265423" y="4195378"/>
            <a:ext cx="1557147" cy="159339"/>
          </a:xfrm>
          <a:prstGeom prst="rect">
            <a:avLst/>
          </a:prstGeom>
        </p:spPr>
        <p:txBody>
          <a:bodyPr vert="horz" wrap="square" lIns="0" tIns="0" rIns="0" bIns="0" rtlCol="0">
            <a:spAutoFit/>
          </a:bodyPr>
          <a:lstStyle/>
          <a:p>
            <a:pPr marL="0" marR="0">
              <a:lnSpc>
                <a:spcPts val="1273"/>
              </a:lnSpc>
              <a:spcBef>
                <a:spcPts val="0"/>
              </a:spcBef>
              <a:spcAft>
                <a:spcPts val="0"/>
              </a:spcAft>
            </a:pPr>
            <a:r>
              <a:rPr lang="en-US" sz="1000" b="0" i="0" u="none" strike="noStrike" baseline="0" dirty="0">
                <a:solidFill>
                  <a:srgbClr val="000000"/>
                </a:solidFill>
                <a:latin typeface="Times New Roman" panose="02020603050405020304" pitchFamily="18" charset="0"/>
              </a:rPr>
              <a:t>Initiate a git repository </a:t>
            </a:r>
            <a:endParaRPr lang="en-US" sz="1000" dirty="0">
              <a:solidFill>
                <a:srgbClr val="000000"/>
              </a:solidFill>
              <a:latin typeface="LNEEUU+EBGaramond-Regular"/>
              <a:cs typeface="LNEEUU+EBGaramond-Regular"/>
            </a:endParaRPr>
          </a:p>
        </p:txBody>
      </p:sp>
      <p:sp>
        <p:nvSpPr>
          <p:cNvPr id="12" name="object 12"/>
          <p:cNvSpPr txBox="1"/>
          <p:nvPr/>
        </p:nvSpPr>
        <p:spPr>
          <a:xfrm>
            <a:off x="5492499" y="4184831"/>
            <a:ext cx="1386078" cy="339773"/>
          </a:xfrm>
          <a:prstGeom prst="rect">
            <a:avLst/>
          </a:prstGeom>
        </p:spPr>
        <p:txBody>
          <a:bodyPr vert="horz" wrap="square" lIns="0" tIns="0" rIns="0" bIns="0" rtlCol="0">
            <a:spAutoFit/>
          </a:bodyPr>
          <a:lstStyle/>
          <a:p>
            <a:pPr marL="0" marR="0">
              <a:lnSpc>
                <a:spcPts val="1273"/>
              </a:lnSpc>
              <a:spcBef>
                <a:spcPts val="0"/>
              </a:spcBef>
              <a:spcAft>
                <a:spcPts val="0"/>
              </a:spcAft>
            </a:pPr>
            <a:r>
              <a:rPr lang="en-US" sz="1100" b="0" i="0" u="none" strike="noStrike" baseline="0" dirty="0">
                <a:solidFill>
                  <a:srgbClr val="000000"/>
                </a:solidFill>
                <a:latin typeface="Times New Roman" panose="02020603050405020304" pitchFamily="18" charset="0"/>
              </a:rPr>
              <a:t>Push your changes to </a:t>
            </a:r>
            <a:r>
              <a:rPr lang="en-US" sz="1100" b="0" i="0" u="none" strike="noStrike" baseline="0" dirty="0" err="1">
                <a:solidFill>
                  <a:srgbClr val="000000"/>
                </a:solidFill>
                <a:latin typeface="Times New Roman" panose="02020603050405020304" pitchFamily="18" charset="0"/>
              </a:rPr>
              <a:t>github</a:t>
            </a:r>
            <a:r>
              <a:rPr lang="en-US" sz="1100" b="0" i="0" u="none" strike="noStrike" baseline="0" dirty="0">
                <a:solidFill>
                  <a:srgbClr val="000000"/>
                </a:solidFill>
                <a:latin typeface="Times New Roman" panose="02020603050405020304" pitchFamily="18" charset="0"/>
              </a:rPr>
              <a:t> </a:t>
            </a:r>
            <a:endParaRPr lang="en-US" sz="600" dirty="0">
              <a:solidFill>
                <a:srgbClr val="000000"/>
              </a:solidFill>
              <a:latin typeface="LNEEUU+EBGaramond-Regular"/>
              <a:cs typeface="LNEEUU+EBGaramond-Regul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a:hlinkClick r:id="rId2"/>
          </p:cNvPr>
          <p:cNvSpPr/>
          <p:nvPr/>
        </p:nvSpPr>
        <p:spPr>
          <a:xfrm>
            <a:off x="0" y="0"/>
            <a:ext cx="9144000" cy="5143500"/>
          </a:xfrm>
          <a:prstGeom prst="rect">
            <a:avLst/>
          </a:prstGeom>
          <a:blipFill>
            <a:blip r:embed="rId3"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SLFRMA+PublicSans-BoldItalic"/>
                <a:cs typeface="SLFRMA+PublicSans-BoldItalic"/>
              </a:rPr>
              <a:t>Submission</a:t>
            </a:r>
            <a:r>
              <a:rPr sz="1800" b="1" spc="-45" dirty="0">
                <a:solidFill>
                  <a:srgbClr val="FFFFFF"/>
                </a:solidFill>
                <a:latin typeface="SLFRMA+PublicSans-BoldItalic"/>
                <a:cs typeface="SLFRMA+PublicSans-BoldItalic"/>
              </a:rPr>
              <a:t> </a:t>
            </a:r>
            <a:r>
              <a:rPr sz="1800" b="1" dirty="0">
                <a:solidFill>
                  <a:srgbClr val="FFFFFF"/>
                </a:solidFill>
                <a:latin typeface="SLFRMA+PublicSans-BoldItalic"/>
                <a:cs typeface="SLFRMA+PublicSans-BoldItalic"/>
              </a:rPr>
              <a:t>Github</a:t>
            </a:r>
          </a:p>
        </p:txBody>
      </p:sp>
      <p:sp>
        <p:nvSpPr>
          <p:cNvPr id="4" name="object 4"/>
          <p:cNvSpPr txBox="1"/>
          <p:nvPr/>
        </p:nvSpPr>
        <p:spPr>
          <a:xfrm>
            <a:off x="3733800" y="2038350"/>
            <a:ext cx="3429000" cy="205184"/>
          </a:xfrm>
          <a:prstGeom prst="rect">
            <a:avLst/>
          </a:prstGeom>
        </p:spPr>
        <p:txBody>
          <a:bodyPr vert="horz" wrap="square" lIns="0" tIns="0" rIns="0" bIns="0" rtlCol="0">
            <a:spAutoFit/>
          </a:bodyPr>
          <a:lstStyle/>
          <a:p>
            <a:pPr>
              <a:lnSpc>
                <a:spcPts val="1645"/>
              </a:lnSpc>
            </a:pPr>
            <a:r>
              <a:rPr lang="en-US" sz="1400" b="1" dirty="0" smtClean="0">
                <a:solidFill>
                  <a:srgbClr val="BD8738"/>
                </a:solidFill>
                <a:latin typeface="Times New Roman" pitchFamily="18" charset="0"/>
                <a:cs typeface="Times New Roman" pitchFamily="18" charset="0"/>
              </a:rPr>
              <a:t>https://github.com/HemaPriyah1/Hema1103</a:t>
            </a:r>
            <a:endParaRPr sz="1400" b="1" dirty="0">
              <a:solidFill>
                <a:srgbClr val="BD8738"/>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288</TotalTime>
  <Words>589</Words>
  <Application>Microsoft Office PowerPoint</Application>
  <PresentationFormat>On-screen Show (16:9)</PresentationFormat>
  <Paragraphs>79</Paragraphs>
  <Slides>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vt:i4>
      </vt:variant>
    </vt:vector>
  </HeadingPairs>
  <TitlesOfParts>
    <vt:vector size="21" baseType="lpstr">
      <vt:lpstr>Arial</vt:lpstr>
      <vt:lpstr>Calibri</vt:lpstr>
      <vt:lpstr>Times New Roman</vt:lpstr>
      <vt:lpstr>Helsinki</vt:lpstr>
      <vt:lpstr>CHCNIJ+PublicSans-Bold</vt:lpstr>
      <vt:lpstr>SJNKRS+ArialMT</vt:lpstr>
      <vt:lpstr>Wingdings</vt:lpstr>
      <vt:lpstr>CSBFGQ+EBGaramond-Bold</vt:lpstr>
      <vt:lpstr>HP Simplified</vt:lpstr>
      <vt:lpstr>LNEEUU+EBGaramond-Regular</vt:lpstr>
      <vt:lpstr>SLFRMA+PublicSans-BoldItalic</vt:lpstr>
      <vt:lpstr>Theme Office</vt:lpstr>
      <vt:lpstr>Slide 1</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cp:lastModifiedBy>4IT22</cp:lastModifiedBy>
  <cp:revision>26</cp:revision>
  <dcterms:modified xsi:type="dcterms:W3CDTF">2023-10-31T10:08:31Z</dcterms:modified>
</cp:coreProperties>
</file>