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64" r:id="rId6"/>
    <p:sldId id="265" r:id="rId7"/>
    <p:sldId id="260" r:id="rId8"/>
    <p:sldId id="261" r:id="rId9"/>
    <p:sldId id="262" r:id="rId10"/>
  </p:sldIdLst>
  <p:sldSz cx="9144000" cy="5143500" type="screen16x9"/>
  <p:notesSz cx="9144000" cy="5143500"/>
  <p:embeddedFontLst>
    <p:embeddedFont>
      <p:font typeface="Calibri" pitchFamily="34" charset="0"/>
      <p:italic r:id="rId11"/>
      <p:boldItalic r:id="rId12"/>
    </p:embeddedFont>
    <p:embeddedFont>
      <p:font typeface="CFJCTS+PublicSans-Bold"/>
      <p:regular r:id="rId13"/>
    </p:embeddedFont>
    <p:embeddedFont>
      <p:font typeface="PVLNNE+ArialMT"/>
      <p:regular r:id="rId14"/>
    </p:embeddedFont>
    <p:embeddedFont>
      <p:font typeface="KQGMTU+Arial-BoldMT"/>
      <p:regular r:id="rId15"/>
    </p:embeddedFont>
    <p:embeddedFont>
      <p:font typeface="ILIIOR+EBGaramond-Bold"/>
      <p:regular r:id="rId16"/>
    </p:embeddedFont>
    <p:embeddedFont>
      <p:font typeface="CFRUAJ+EBGaramond-Medium"/>
      <p:regular r:id="rId17"/>
    </p:embeddedFont>
    <p:embeddedFont>
      <p:font typeface="BTMONA+EBGaramond-Regular"/>
      <p:regular r:id="rId18"/>
    </p:embeddedFont>
    <p:embeddedFont>
      <p:font typeface="RMKPBC+PublicSans-BoldItalic"/>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lang="en-US" sz="2400" b="1" dirty="0" smtClean="0">
                <a:solidFill>
                  <a:srgbClr val="223669"/>
                </a:solidFill>
                <a:latin typeface="Times New Roman" panose="02020603050405020304" pitchFamily="18" charset="0"/>
                <a:cs typeface="Times New Roman" panose="02020603050405020304" pitchFamily="18" charset="0"/>
              </a:rPr>
              <a:t>SRS OF TODO LIST</a:t>
            </a:r>
            <a:endParaRPr sz="2400" b="1" dirty="0">
              <a:solidFill>
                <a:srgbClr val="223669"/>
              </a:solidFill>
              <a:latin typeface="Times New Roman" panose="02020603050405020304" pitchFamily="18" charset="0"/>
              <a:cs typeface="Times New Roman" panose="02020603050405020304"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286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Times New Roman" panose="02020603050405020304" pitchFamily="18" charset="0"/>
                <a:cs typeface="Times New Roman" panose="02020603050405020304" pitchFamily="18" charset="0"/>
              </a:rPr>
              <a:t>SRS TODO LIST</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7369" y="1302818"/>
            <a:ext cx="4331798" cy="923330"/>
          </a:xfrm>
          <a:prstGeom prst="rect">
            <a:avLst/>
          </a:prstGeom>
        </p:spPr>
        <p:txBody>
          <a:bodyPr vert="horz" wrap="square" lIns="0" tIns="0" rIns="0" bIns="0" rtlCol="0">
            <a:spAutoFit/>
          </a:bodyPr>
          <a:lstStyle/>
          <a:p>
            <a:pPr>
              <a:lnSpc>
                <a:spcPts val="1800"/>
              </a:lnSpc>
            </a:pPr>
            <a:r>
              <a:rPr lang="en-US" sz="1400" dirty="0" smtClean="0">
                <a:solidFill>
                  <a:srgbClr val="FFFFFF"/>
                </a:solidFill>
                <a:latin typeface="Times New Roman" panose="02020603050405020304" pitchFamily="18" charset="0"/>
                <a:cs typeface="Times New Roman" panose="02020603050405020304" pitchFamily="18" charset="0"/>
              </a:rPr>
              <a:t>A </a:t>
            </a:r>
            <a:r>
              <a:rPr lang="en-US" sz="1400" dirty="0" err="1" smtClean="0">
                <a:solidFill>
                  <a:srgbClr val="FFFFFF"/>
                </a:solidFill>
                <a:latin typeface="Times New Roman" panose="02020603050405020304" pitchFamily="18" charset="0"/>
                <a:cs typeface="Times New Roman" panose="02020603050405020304" pitchFamily="18" charset="0"/>
              </a:rPr>
              <a:t>todo</a:t>
            </a:r>
            <a:r>
              <a:rPr lang="en-US" sz="1400" dirty="0" smtClean="0">
                <a:solidFill>
                  <a:srgbClr val="FFFFFF"/>
                </a:solidFill>
                <a:latin typeface="Times New Roman" panose="02020603050405020304" pitchFamily="18" charset="0"/>
                <a:cs typeface="Times New Roman" panose="02020603050405020304" pitchFamily="18" charset="0"/>
              </a:rPr>
              <a:t> list is a simple yet powerful tool for organizing tasks and managing your time effectively. It helps you prioritize, track progress, and stay on top of your responsibilities. Create, prioritize, and conquer with this essential tool.</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smtClean="0">
                <a:solidFill>
                  <a:srgbClr val="C88C32"/>
                </a:solidFill>
                <a:latin typeface="Times New Roman" panose="02020603050405020304" pitchFamily="18" charset="0"/>
                <a:cs typeface="Times New Roman" panose="02020603050405020304" pitchFamily="18" charset="0"/>
              </a:rPr>
              <a:t>        NM ID</a:t>
            </a:r>
            <a:endParaRPr sz="1400" b="1" dirty="0">
              <a:solidFill>
                <a:srgbClr val="C88C32"/>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0" name="TextBox 9"/>
          <p:cNvSpPr txBox="1"/>
          <p:nvPr/>
        </p:nvSpPr>
        <p:spPr>
          <a:xfrm>
            <a:off x="121240" y="2783239"/>
            <a:ext cx="1930480" cy="369332"/>
          </a:xfrm>
          <a:prstGeom prst="rect">
            <a:avLst/>
          </a:prstGeom>
          <a:noFill/>
        </p:spPr>
        <p:txBody>
          <a:bodyPr wrap="square" rtlCol="0">
            <a:spAutoFit/>
          </a:bodyPr>
          <a:lstStyle/>
          <a:p>
            <a:r>
              <a:rPr lang="en-US" b="1" smtClean="0">
                <a:solidFill>
                  <a:schemeClr val="bg1"/>
                </a:solidFill>
              </a:rPr>
              <a:t>au820420205022</a:t>
            </a:r>
            <a:endParaRPr lang="en-IN" b="1" dirty="0">
              <a:solidFill>
                <a:schemeClr val="bg1"/>
              </a:solidFill>
            </a:endParaRPr>
          </a:p>
        </p:txBody>
      </p:sp>
      <p:sp>
        <p:nvSpPr>
          <p:cNvPr id="11" name="TextBox 10"/>
          <p:cNvSpPr txBox="1"/>
          <p:nvPr/>
        </p:nvSpPr>
        <p:spPr>
          <a:xfrm>
            <a:off x="121240" y="3152680"/>
            <a:ext cx="1817010" cy="369332"/>
          </a:xfrm>
          <a:prstGeom prst="rect">
            <a:avLst/>
          </a:prstGeom>
          <a:noFill/>
        </p:spPr>
        <p:txBody>
          <a:bodyPr wrap="square" rtlCol="0">
            <a:spAutoFit/>
          </a:bodyPr>
          <a:lstStyle/>
          <a:p>
            <a:endParaRPr lang="en-IN" b="1" dirty="0">
              <a:solidFill>
                <a:schemeClr val="bg1"/>
              </a:solidFill>
            </a:endParaRPr>
          </a:p>
        </p:txBody>
      </p:sp>
      <p:sp>
        <p:nvSpPr>
          <p:cNvPr id="12" name="TextBox 11"/>
          <p:cNvSpPr txBox="1"/>
          <p:nvPr/>
        </p:nvSpPr>
        <p:spPr>
          <a:xfrm>
            <a:off x="121240" y="3506042"/>
            <a:ext cx="1889018" cy="369332"/>
          </a:xfrm>
          <a:prstGeom prst="rect">
            <a:avLst/>
          </a:prstGeom>
          <a:noFill/>
        </p:spPr>
        <p:txBody>
          <a:bodyPr wrap="square" rtlCol="0">
            <a:spAutoFit/>
          </a:bodyPr>
          <a:lstStyle/>
          <a:p>
            <a:endParaRPr lang="en-IN" b="1" dirty="0">
              <a:solidFill>
                <a:schemeClr val="bg1"/>
              </a:solidFill>
            </a:endParaRPr>
          </a:p>
        </p:txBody>
      </p:sp>
      <p:sp>
        <p:nvSpPr>
          <p:cNvPr id="13" name="TextBox 12"/>
          <p:cNvSpPr txBox="1"/>
          <p:nvPr/>
        </p:nvSpPr>
        <p:spPr>
          <a:xfrm>
            <a:off x="1844556" y="2762187"/>
            <a:ext cx="1660644" cy="369332"/>
          </a:xfrm>
          <a:prstGeom prst="rect">
            <a:avLst/>
          </a:prstGeom>
          <a:noFill/>
        </p:spPr>
        <p:txBody>
          <a:bodyPr wrap="square" rtlCol="0">
            <a:spAutoFit/>
          </a:bodyPr>
          <a:lstStyle/>
          <a:p>
            <a:r>
              <a:rPr lang="en-IN" b="1" dirty="0" err="1" smtClean="0">
                <a:solidFill>
                  <a:schemeClr val="bg1"/>
                </a:solidFill>
              </a:rPr>
              <a:t>HemaPriyah.P</a:t>
            </a:r>
            <a:endParaRPr lang="en-IN" b="1" dirty="0">
              <a:solidFill>
                <a:schemeClr val="bg1"/>
              </a:solidFill>
            </a:endParaRPr>
          </a:p>
        </p:txBody>
      </p:sp>
      <p:sp>
        <p:nvSpPr>
          <p:cNvPr id="14" name="TextBox 13"/>
          <p:cNvSpPr txBox="1"/>
          <p:nvPr/>
        </p:nvSpPr>
        <p:spPr>
          <a:xfrm>
            <a:off x="1844556" y="3149592"/>
            <a:ext cx="1647324" cy="369332"/>
          </a:xfrm>
          <a:prstGeom prst="rect">
            <a:avLst/>
          </a:prstGeom>
          <a:noFill/>
        </p:spPr>
        <p:txBody>
          <a:bodyPr wrap="square" rtlCol="0">
            <a:spAutoFit/>
          </a:bodyPr>
          <a:lstStyle/>
          <a:p>
            <a:endParaRPr lang="en-IN" b="1" dirty="0">
              <a:solidFill>
                <a:schemeClr val="bg1"/>
              </a:solidFill>
            </a:endParaRPr>
          </a:p>
        </p:txBody>
      </p:sp>
      <p:sp>
        <p:nvSpPr>
          <p:cNvPr id="16" name="TextBox 15"/>
          <p:cNvSpPr txBox="1"/>
          <p:nvPr/>
        </p:nvSpPr>
        <p:spPr>
          <a:xfrm>
            <a:off x="3611234" y="2752401"/>
            <a:ext cx="781489" cy="369332"/>
          </a:xfrm>
          <a:prstGeom prst="rect">
            <a:avLst/>
          </a:prstGeom>
          <a:noFill/>
        </p:spPr>
        <p:txBody>
          <a:bodyPr wrap="square" rtlCol="0">
            <a:spAutoFit/>
          </a:bodyPr>
          <a:lstStyle/>
          <a:p>
            <a:r>
              <a:rPr lang="en-US" b="1" dirty="0" smtClean="0">
                <a:solidFill>
                  <a:schemeClr val="bg1"/>
                </a:solidFill>
              </a:rPr>
              <a:t>CF1</a:t>
            </a:r>
            <a:endParaRPr lang="en-IN" b="1" dirty="0">
              <a:solidFill>
                <a:schemeClr val="bg1"/>
              </a:solidFill>
            </a:endParaRPr>
          </a:p>
        </p:txBody>
      </p:sp>
      <p:sp>
        <p:nvSpPr>
          <p:cNvPr id="17" name="TextBox 16"/>
          <p:cNvSpPr txBox="1"/>
          <p:nvPr/>
        </p:nvSpPr>
        <p:spPr>
          <a:xfrm>
            <a:off x="3611234" y="3123467"/>
            <a:ext cx="600726" cy="369332"/>
          </a:xfrm>
          <a:prstGeom prst="rect">
            <a:avLst/>
          </a:prstGeom>
          <a:noFill/>
        </p:spPr>
        <p:txBody>
          <a:bodyPr wrap="square" rtlCol="0">
            <a:spAutoFit/>
          </a:bodyPr>
          <a:lstStyle/>
          <a:p>
            <a:endParaRPr lang="en-IN" b="1" dirty="0">
              <a:solidFill>
                <a:schemeClr val="bg1"/>
              </a:solidFill>
            </a:endParaRPr>
          </a:p>
        </p:txBody>
      </p:sp>
      <p:sp>
        <p:nvSpPr>
          <p:cNvPr id="18" name="TextBox 17"/>
          <p:cNvSpPr txBox="1"/>
          <p:nvPr/>
        </p:nvSpPr>
        <p:spPr>
          <a:xfrm>
            <a:off x="3633438" y="3531735"/>
            <a:ext cx="600726" cy="369332"/>
          </a:xfrm>
          <a:prstGeom prst="rect">
            <a:avLst/>
          </a:prstGeom>
          <a:noFill/>
        </p:spPr>
        <p:txBody>
          <a:bodyPr wrap="square" rtlCol="0">
            <a:spAutoFit/>
          </a:bodyPr>
          <a:lstStyle/>
          <a:p>
            <a:endParaRPr lang="en-IN" b="1" dirty="0">
              <a:solidFill>
                <a:schemeClr val="bg1"/>
              </a:solidFill>
            </a:endParaRPr>
          </a:p>
        </p:txBody>
      </p:sp>
      <p:sp>
        <p:nvSpPr>
          <p:cNvPr id="19" name="TextBox 18"/>
          <p:cNvSpPr txBox="1"/>
          <p:nvPr/>
        </p:nvSpPr>
        <p:spPr>
          <a:xfrm>
            <a:off x="1819554" y="3531735"/>
            <a:ext cx="2007364" cy="369332"/>
          </a:xfrm>
          <a:prstGeom prst="rect">
            <a:avLst/>
          </a:prstGeom>
          <a:noFill/>
        </p:spPr>
        <p:txBody>
          <a:bodyPr wrap="square" rtlCol="0">
            <a:spAutoFit/>
          </a:bodyPr>
          <a:lstStyle/>
          <a:p>
            <a:endParaRPr lang="en-IN" b="1" dirty="0">
              <a:solidFill>
                <a:schemeClr val="bg1"/>
              </a:solidFill>
            </a:endParaRPr>
          </a:p>
        </p:txBody>
      </p:sp>
      <p:sp>
        <p:nvSpPr>
          <p:cNvPr id="20" name="TextBox 19"/>
          <p:cNvSpPr txBox="1"/>
          <p:nvPr/>
        </p:nvSpPr>
        <p:spPr>
          <a:xfrm>
            <a:off x="121240" y="3910790"/>
            <a:ext cx="1817010" cy="369332"/>
          </a:xfrm>
          <a:prstGeom prst="rect">
            <a:avLst/>
          </a:prstGeom>
          <a:noFill/>
        </p:spPr>
        <p:txBody>
          <a:bodyPr wrap="square" rtlCol="0">
            <a:spAutoFit/>
          </a:bodyPr>
          <a:lstStyle/>
          <a:p>
            <a:endParaRPr lang="en-IN" b="1" dirty="0">
              <a:solidFill>
                <a:schemeClr val="bg1"/>
              </a:solidFill>
            </a:endParaRPr>
          </a:p>
        </p:txBody>
      </p:sp>
      <p:sp>
        <p:nvSpPr>
          <p:cNvPr id="21" name="TextBox 20"/>
          <p:cNvSpPr txBox="1"/>
          <p:nvPr/>
        </p:nvSpPr>
        <p:spPr>
          <a:xfrm>
            <a:off x="1848461" y="3936483"/>
            <a:ext cx="1409614" cy="369332"/>
          </a:xfrm>
          <a:prstGeom prst="rect">
            <a:avLst/>
          </a:prstGeom>
          <a:noFill/>
        </p:spPr>
        <p:txBody>
          <a:bodyPr wrap="square" rtlCol="0">
            <a:spAutoFit/>
          </a:bodyPr>
          <a:lstStyle/>
          <a:p>
            <a:endParaRPr lang="en-IN" b="1" dirty="0">
              <a:solidFill>
                <a:schemeClr val="bg1"/>
              </a:solidFill>
            </a:endParaRPr>
          </a:p>
        </p:txBody>
      </p:sp>
      <p:sp>
        <p:nvSpPr>
          <p:cNvPr id="22" name="TextBox 21"/>
          <p:cNvSpPr txBox="1"/>
          <p:nvPr/>
        </p:nvSpPr>
        <p:spPr>
          <a:xfrm>
            <a:off x="3633438" y="3917918"/>
            <a:ext cx="720080" cy="369332"/>
          </a:xfrm>
          <a:prstGeom prst="rect">
            <a:avLst/>
          </a:prstGeom>
          <a:noFill/>
        </p:spPr>
        <p:txBody>
          <a:bodyPr wrap="square" rtlCol="0">
            <a:spAutoFit/>
          </a:bodyPr>
          <a:lstStyle/>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CreateꢀSRSꢀ:ꢀ“YourꢀProject”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35386" y="3390986"/>
            <a:ext cx="6932958" cy="1231106"/>
          </a:xfrm>
          <a:prstGeom prst="rect">
            <a:avLst/>
          </a:prstGeom>
        </p:spPr>
        <p:txBody>
          <a:bodyPr vert="horz" wrap="square" lIns="0" tIns="0" rIns="0" bIns="0" rtlCol="0">
            <a:spAutoFit/>
          </a:bodyPr>
          <a:lstStyle/>
          <a:p>
            <a:pPr marL="285750" indent="-285750" algn="just">
              <a:lnSpc>
                <a:spcPts val="1564"/>
              </a:lnSpc>
              <a:buFont typeface="Wingdings" panose="05000000000000000000" pitchFamily="2" charset="2"/>
              <a:buChar char="§"/>
            </a:pPr>
            <a:r>
              <a:rPr lang="en-US" sz="1400" dirty="0" smtClean="0">
                <a:solidFill>
                  <a:srgbClr val="000000"/>
                </a:solidFill>
                <a:latin typeface="Times New Roman" panose="02020603050405020304" pitchFamily="18" charset="0"/>
                <a:cs typeface="Times New Roman" panose="02020603050405020304" pitchFamily="18" charset="0"/>
              </a:rPr>
              <a:t>The learning outcomes for a course or training related to a TODO List application encompass a range of skills and competencies. We will achieve proficiency in task management, enabling them to effectively create, organize, and manage tasks using the TODO List application.</a:t>
            </a:r>
          </a:p>
          <a:p>
            <a:pPr marL="285750" indent="-285750" algn="just">
              <a:lnSpc>
                <a:spcPts val="1564"/>
              </a:lnSpc>
              <a:buFont typeface="Wingdings" panose="05000000000000000000" pitchFamily="2" charset="2"/>
              <a:buChar char="§"/>
            </a:pPr>
            <a:r>
              <a:rPr lang="en-US" sz="1400" dirty="0" smtClean="0">
                <a:solidFill>
                  <a:srgbClr val="000000"/>
                </a:solidFill>
                <a:latin typeface="Times New Roman" panose="02020603050405020304" pitchFamily="18" charset="0"/>
                <a:cs typeface="Times New Roman" panose="02020603050405020304" pitchFamily="18" charset="0"/>
              </a:rPr>
              <a:t>We will learn to set priorities for tasks, demonstrating the ability to distinguish between important and less urgent items, making them more adept at task execution.</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6504661" cy="230832"/>
          </a:xfrm>
          <a:prstGeom prst="rect">
            <a:avLst/>
          </a:prstGeom>
        </p:spPr>
        <p:txBody>
          <a:bodyPr vert="horz" wrap="square" lIns="0" tIns="0" rIns="0" bIns="0" rtlCol="0">
            <a:spAutoFit/>
          </a:bodyPr>
          <a:lstStyle/>
          <a:p>
            <a:pPr marL="0" marR="0">
              <a:lnSpc>
                <a:spcPts val="1800"/>
              </a:lnSpc>
              <a:spcBef>
                <a:spcPts val="0"/>
              </a:spcBef>
              <a:spcAft>
                <a:spcPts val="0"/>
              </a:spcAft>
            </a:pPr>
            <a:endParaRPr sz="1400" dirty="0">
              <a:solidFill>
                <a:srgbClr val="000000"/>
              </a:solidFill>
              <a:latin typeface="CFRUAJ+EBGaramond-Medium"/>
              <a:cs typeface="CFRUAJ+EBGaramond-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5" name="TextBox 4"/>
          <p:cNvSpPr txBox="1"/>
          <p:nvPr/>
        </p:nvSpPr>
        <p:spPr>
          <a:xfrm>
            <a:off x="755576" y="771550"/>
            <a:ext cx="7992888" cy="3970318"/>
          </a:xfrm>
          <a:prstGeom prst="rect">
            <a:avLst/>
          </a:prstGeom>
          <a:noFill/>
        </p:spPr>
        <p:txBody>
          <a:bodyPr wrap="square" rtlCol="0">
            <a:spAutoFit/>
          </a:bodyPr>
          <a:lstStyle/>
          <a:p>
            <a:r>
              <a:rPr lang="en-US" b="1" dirty="0" smtClean="0"/>
              <a:t>1. Establish your goals</a:t>
            </a:r>
          </a:p>
          <a:p>
            <a:r>
              <a:rPr lang="en-US" dirty="0" smtClean="0"/>
              <a:t>Before you make a list, it is important to establish what your long-term goals </a:t>
            </a:r>
            <a:r>
              <a:rPr lang="en-US" dirty="0" err="1" smtClean="0"/>
              <a:t>are.This</a:t>
            </a:r>
            <a:r>
              <a:rPr lang="en-US" dirty="0" smtClean="0"/>
              <a:t> allows you to focus your lists on smaller short-term tasks that are easier to take action on.</a:t>
            </a:r>
          </a:p>
          <a:p>
            <a:r>
              <a:rPr lang="en-US" b="1" dirty="0" smtClean="0"/>
              <a:t>2. Decide on a format</a:t>
            </a:r>
          </a:p>
          <a:p>
            <a:r>
              <a:rPr lang="en-US" b="1" dirty="0" smtClean="0"/>
              <a:t> </a:t>
            </a:r>
            <a:r>
              <a:rPr lang="en-US" dirty="0" smtClean="0"/>
              <a:t>Writing your list on paper is the simplest way to do it, and it has the advantage of being quick , easy, and reliable.</a:t>
            </a:r>
          </a:p>
          <a:p>
            <a:r>
              <a:rPr lang="en-US" b="1" dirty="0" smtClean="0"/>
              <a:t>3. Create a few different lists</a:t>
            </a:r>
          </a:p>
          <a:p>
            <a:r>
              <a:rPr lang="en-US" b="1" dirty="0" smtClean="0"/>
              <a:t> </a:t>
            </a:r>
            <a:r>
              <a:rPr lang="en-US" dirty="0" smtClean="0"/>
              <a:t>When it is time to write your tasks down, you can split them into a few different categories to make them more manageable.</a:t>
            </a:r>
          </a:p>
          <a:p>
            <a:r>
              <a:rPr lang="en-US" b="1" dirty="0" smtClean="0"/>
              <a:t>4. Make your listed items achievable </a:t>
            </a:r>
          </a:p>
          <a:p>
            <a:r>
              <a:rPr lang="en-US" dirty="0" smtClean="0"/>
              <a:t>Try to write down items on your list that are possible to get done that day or quickly. Set tasks that are within your abilities to accomplish and that you know you can get done.</a:t>
            </a:r>
          </a:p>
        </p:txBody>
      </p:sp>
    </p:spTree>
    <p:extLst>
      <p:ext uri="{BB962C8B-B14F-4D97-AF65-F5344CB8AC3E}">
        <p14:creationId xmlns:p14="http://schemas.microsoft.com/office/powerpoint/2010/main" xmlns="" val="180127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TextBox 4"/>
          <p:cNvSpPr txBox="1"/>
          <p:nvPr/>
        </p:nvSpPr>
        <p:spPr>
          <a:xfrm>
            <a:off x="827584" y="555526"/>
            <a:ext cx="7488832" cy="4247317"/>
          </a:xfrm>
          <a:prstGeom prst="rect">
            <a:avLst/>
          </a:prstGeom>
          <a:noFill/>
        </p:spPr>
        <p:txBody>
          <a:bodyPr wrap="square" rtlCol="0">
            <a:spAutoFit/>
          </a:bodyPr>
          <a:lstStyle/>
          <a:p>
            <a:r>
              <a:rPr lang="en-US" b="1" dirty="0" smtClean="0"/>
              <a:t>5. Keep your lists brief</a:t>
            </a:r>
          </a:p>
          <a:p>
            <a:r>
              <a:rPr lang="en-US" dirty="0" smtClean="0"/>
              <a:t>Keep your checklists brief and to the point so they don’t become too overwhelming. A short, focused list allows you to glance at it quickly and not become overwhelmed by too many tasks.</a:t>
            </a:r>
          </a:p>
          <a:p>
            <a:r>
              <a:rPr lang="en-US" b="1" dirty="0" smtClean="0"/>
              <a:t>6. Develop a daily routine</a:t>
            </a:r>
          </a:p>
          <a:p>
            <a:r>
              <a:rPr lang="en-US" dirty="0" smtClean="0"/>
              <a:t>Once you start writing your lists, try to establish a daily routine of checking them and creating new ones as necessary.</a:t>
            </a:r>
          </a:p>
          <a:p>
            <a:r>
              <a:rPr lang="en-US" b="1" dirty="0" smtClean="0"/>
              <a:t>7. Write down new tasks when you think of them</a:t>
            </a:r>
            <a:r>
              <a:rPr lang="en-US" dirty="0" smtClean="0"/>
              <a:t> </a:t>
            </a:r>
          </a:p>
          <a:p>
            <a:r>
              <a:rPr lang="en-US" dirty="0" smtClean="0"/>
              <a:t>If you happen to think of a new item to put on your list during the day, try to write it down as soon as you can.</a:t>
            </a:r>
          </a:p>
          <a:p>
            <a:r>
              <a:rPr lang="en-US" b="1" dirty="0" smtClean="0"/>
              <a:t>8. Check off completed tasks</a:t>
            </a:r>
          </a:p>
          <a:p>
            <a:r>
              <a:rPr lang="en-US" dirty="0" smtClean="0"/>
              <a:t>When you finish an item on your to do list, mark it as completed. This can give you a feeling of satisfaction and accomplishment and can encourage you to get more items on your list done.</a:t>
            </a:r>
            <a:endParaRPr lang="en-IN" dirty="0" smtClean="0"/>
          </a:p>
          <a:p>
            <a:endParaRPr lang="en-IN" dirty="0"/>
          </a:p>
        </p:txBody>
      </p:sp>
    </p:spTree>
    <p:extLst>
      <p:ext uri="{BB962C8B-B14F-4D97-AF65-F5344CB8AC3E}">
        <p14:creationId xmlns:p14="http://schemas.microsoft.com/office/powerpoint/2010/main" xmlns="" val="275890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TextBox 4"/>
          <p:cNvSpPr txBox="1"/>
          <p:nvPr/>
        </p:nvSpPr>
        <p:spPr>
          <a:xfrm>
            <a:off x="539552" y="339502"/>
            <a:ext cx="7488832" cy="646331"/>
          </a:xfrm>
          <a:prstGeom prst="rect">
            <a:avLst/>
          </a:prstGeom>
          <a:noFill/>
        </p:spPr>
        <p:txBody>
          <a:bodyPr wrap="square" rtlCol="0">
            <a:spAutoFit/>
          </a:bodyPr>
          <a:lstStyle/>
          <a:p>
            <a:r>
              <a:rPr lang="en-US" b="1" dirty="0" smtClean="0">
                <a:solidFill>
                  <a:srgbClr val="C88C32"/>
                </a:solidFill>
                <a:latin typeface="Times New Roman" panose="02020603050405020304" pitchFamily="18" charset="0"/>
                <a:cs typeface="Times New Roman" panose="02020603050405020304" pitchFamily="18" charset="0"/>
              </a:rPr>
              <a:t>Summary of your task</a:t>
            </a:r>
            <a:endParaRPr lang="en-IN" b="1" dirty="0">
              <a:solidFill>
                <a:srgbClr val="C88C32"/>
              </a:solidFill>
              <a:latin typeface="Times New Roman" panose="02020603050405020304" pitchFamily="18" charset="0"/>
              <a:cs typeface="Times New Roman" panose="02020603050405020304" pitchFamily="18" charset="0"/>
            </a:endParaRPr>
          </a:p>
          <a:p>
            <a:endParaRPr lang="en-IN" dirty="0">
              <a:solidFill>
                <a:srgbClr val="FFC000"/>
              </a:solidFill>
              <a:latin typeface="ILIIOR+EBGaramond-Bold" panose="020B0604020202020204"/>
            </a:endParaRPr>
          </a:p>
        </p:txBody>
      </p:sp>
      <p:sp>
        <p:nvSpPr>
          <p:cNvPr id="3" name="TextBox 2"/>
          <p:cNvSpPr txBox="1"/>
          <p:nvPr/>
        </p:nvSpPr>
        <p:spPr>
          <a:xfrm>
            <a:off x="683568" y="985833"/>
            <a:ext cx="8136904" cy="3416320"/>
          </a:xfrm>
          <a:prstGeom prst="rect">
            <a:avLst/>
          </a:prstGeom>
          <a:noFill/>
        </p:spPr>
        <p:txBody>
          <a:bodyPr wrap="square" rtlCol="0">
            <a:spAutoFit/>
          </a:bodyPr>
          <a:lstStyle/>
          <a:p>
            <a:r>
              <a:rPr lang="en-US" dirty="0" smtClean="0"/>
              <a:t>The TODO list is a digital tool designed to assist individuals in organizing and</a:t>
            </a:r>
          </a:p>
          <a:p>
            <a:r>
              <a:rPr lang="en-US" dirty="0" smtClean="0"/>
              <a:t>managing their tasks and responsibilities efficiently. Users begin by selecting a</a:t>
            </a:r>
          </a:p>
          <a:p>
            <a:r>
              <a:rPr lang="en-US" dirty="0" smtClean="0"/>
              <a:t>preferred TODO list application or software, such as Microsoft To-Do, </a:t>
            </a:r>
            <a:r>
              <a:rPr lang="en-US" dirty="0" err="1" smtClean="0"/>
              <a:t>Todoist</a:t>
            </a:r>
            <a:r>
              <a:rPr lang="en-US" dirty="0" smtClean="0"/>
              <a:t>, or</a:t>
            </a:r>
          </a:p>
          <a:p>
            <a:r>
              <a:rPr lang="en-US" dirty="0" smtClean="0"/>
              <a:t>others, and create a dedicated list or project. Within this list, users can add tasks,</a:t>
            </a:r>
          </a:p>
          <a:p>
            <a:r>
              <a:rPr lang="en-US" dirty="0" smtClean="0"/>
              <a:t>set priorities using labels or color-coding, and assign deadlines to tasks with</a:t>
            </a:r>
          </a:p>
          <a:p>
            <a:r>
              <a:rPr lang="en-US" dirty="0" smtClean="0"/>
              <a:t>specific due dates. The option to include subtasks under main tasks allows for</a:t>
            </a:r>
          </a:p>
          <a:p>
            <a:r>
              <a:rPr lang="en-US" dirty="0" smtClean="0"/>
              <a:t>more detailed task breakdown. Tasks can be grouped, organized, and categorized,</a:t>
            </a:r>
          </a:p>
          <a:p>
            <a:r>
              <a:rPr lang="en-US" dirty="0" smtClean="0"/>
              <a:t>making it easier to navigate and maintain a clear overview. Regular reviews and</a:t>
            </a:r>
          </a:p>
          <a:p>
            <a:r>
              <a:rPr lang="en-US" dirty="0" smtClean="0"/>
              <a:t>updates are essential to mark completed tasks and add new ones as priorities shift.</a:t>
            </a:r>
          </a:p>
          <a:p>
            <a:r>
              <a:rPr lang="en-US" dirty="0" smtClean="0"/>
              <a:t>The TODO list, when used consistently, becomes an invaluable tool for managing</a:t>
            </a:r>
          </a:p>
          <a:p>
            <a:r>
              <a:rPr lang="en-US" dirty="0" smtClean="0"/>
              <a:t>and prioritizing tasks, helping users stay productive and organized in both personal</a:t>
            </a:r>
          </a:p>
          <a:p>
            <a:r>
              <a:rPr lang="en-US" dirty="0" smtClean="0"/>
              <a:t>and professional contexts.</a:t>
            </a:r>
            <a:endParaRPr lang="en-IN" dirty="0"/>
          </a:p>
        </p:txBody>
      </p:sp>
    </p:spTree>
    <p:extLst>
      <p:ext uri="{BB962C8B-B14F-4D97-AF65-F5344CB8AC3E}">
        <p14:creationId xmlns:p14="http://schemas.microsoft.com/office/powerpoint/2010/main" xmlns="" val="279391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RMKPBC+PublicSans-BoldItalic"/>
                <a:cs typeface="RMKPBC+PublicSans-BoldItalic"/>
              </a:rPr>
              <a:t>Insert</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Your</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Github</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Link</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787</Words>
  <Application>Microsoft Office PowerPoint</Application>
  <PresentationFormat>On-screen Show (16:9)</PresentationFormat>
  <Paragraphs>72</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Times New Roman</vt:lpstr>
      <vt:lpstr>CFJCTS+PublicSans-Bold</vt:lpstr>
      <vt:lpstr>PVLNNE+ArialMT</vt:lpstr>
      <vt:lpstr>KQGMTU+Arial-BoldMT</vt:lpstr>
      <vt:lpstr>ILIIOR+EBGaramond-Bold</vt:lpstr>
      <vt:lpstr>CFRUAJ+EBGaramond-Medium</vt:lpstr>
      <vt:lpstr>Wingdings</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4IT22</cp:lastModifiedBy>
  <cp:revision>13</cp:revision>
  <dcterms:modified xsi:type="dcterms:W3CDTF">2023-10-31T04:25:55Z</dcterms:modified>
</cp:coreProperties>
</file>