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6" r:id="rId2"/>
    <p:sldId id="263" r:id="rId3"/>
    <p:sldId id="258" r:id="rId4"/>
    <p:sldId id="259" r:id="rId5"/>
    <p:sldId id="264" r:id="rId6"/>
    <p:sldId id="260" r:id="rId7"/>
    <p:sldId id="261" r:id="rId8"/>
    <p:sldId id="262" r:id="rId9"/>
  </p:sldIdLst>
  <p:sldSz cx="9144000" cy="5143500" type="screen16x9"/>
  <p:notesSz cx="9144000" cy="5143500"/>
  <p:embeddedFontLst>
    <p:embeddedFont>
      <p:font typeface="Calibri" pitchFamily="34" charset="0"/>
      <p:italic r:id="rId11"/>
      <p:boldItalic r:id="rId12"/>
    </p:embeddedFont>
    <p:embeddedFont>
      <p:font typeface="Helsinki" charset="0"/>
      <p:regular r:id="rId13"/>
    </p:embeddedFont>
    <p:embeddedFont>
      <p:font typeface="Arial Black" pitchFamily="34" charset="0"/>
      <p:bold r:id="rId14"/>
    </p:embeddedFont>
    <p:embeddedFont>
      <p:font typeface="CSBFGQ+EBGaramond-Bold"/>
      <p:regular r:id="rId15"/>
    </p:embeddedFont>
    <p:embeddedFont>
      <p:font typeface="SJNKRS+ArialMT"/>
      <p:regular r:id="rId16"/>
    </p:embeddedFont>
    <p:embeddedFont>
      <p:font typeface="IDNLAK+EBGaramond-Medium"/>
      <p:regular r:id="rId17"/>
    </p:embeddedFont>
    <p:embeddedFont>
      <p:font typeface="HP Simplified" charset="0"/>
      <p:regular r:id="rId18"/>
      <p:bold r:id="rId19"/>
      <p:italic r:id="rId20"/>
      <p:boldItalic r:id="rId21"/>
    </p:embeddedFont>
    <p:embeddedFont>
      <p:font typeface="LNEEUU+EBGaramond-Regular"/>
      <p:regular r:id="rId22"/>
    </p:embeddedFont>
    <p:embeddedFont>
      <p:font typeface="SLFRMA+PublicSans-BoldItalic"/>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654E5633-14B4-4357-9440-237802640C05}">
          <p14:sldIdLst>
            <p14:sldId id="256"/>
          </p14:sldIdLst>
        </p14:section>
        <p14:section name="Untitled Section" id="{1588BDD4-A4B8-489E-B095-087FC17F0266}">
          <p14:sldIdLst>
            <p14:sldId id="263"/>
            <p14:sldId id="258"/>
            <p14:sldId id="259"/>
            <p14:sldId id="264"/>
            <p14:sldId id="260"/>
            <p14:sldId id="261"/>
            <p14:sldId id="262"/>
          </p14:sldIdLst>
        </p14:section>
      </p14:sectionLst>
    </p:ext>
    <p:ext uri="{EFAFB233-063F-42B5-8137-9DF3F51BA10A}">
      <p15:sldGuideLst xmlns:p15="http://schemas.microsoft.com/office/powerpoint/2012/main" xmlns="">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4356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5" d="100"/>
          <a:sy n="115" d="100"/>
        </p:scale>
        <p:origin x="-684" y="-102"/>
      </p:cViewPr>
      <p:guideLst>
        <p:guide orient="horz" pos="3168"/>
        <p:guide pos="244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407D8D08-CC9C-40C6-B480-9B823FEF1B81}" type="datetimeFigureOut">
              <a:rPr lang="en-IN" smtClean="0"/>
              <a:pPr/>
              <a:t>31-10-2023</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2CCF83AC-43E9-4E27-8324-30C9574F242E}" type="slidenum">
              <a:rPr lang="en-IN" smtClean="0"/>
              <a:pPr/>
              <a:t>‹#›</a:t>
            </a:fld>
            <a:endParaRPr lang="en-IN"/>
          </a:p>
        </p:txBody>
      </p:sp>
    </p:spTree>
    <p:extLst>
      <p:ext uri="{BB962C8B-B14F-4D97-AF65-F5344CB8AC3E}">
        <p14:creationId xmlns:p14="http://schemas.microsoft.com/office/powerpoint/2010/main" xmlns="" val="3170036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CCF83AC-43E9-4E27-8324-30C9574F242E}" type="slidenum">
              <a:rPr lang="en-IN" smtClean="0"/>
              <a:pPr/>
              <a:t>4</a:t>
            </a:fld>
            <a:endParaRPr lang="en-IN"/>
          </a:p>
        </p:txBody>
      </p:sp>
    </p:spTree>
    <p:extLst>
      <p:ext uri="{BB962C8B-B14F-4D97-AF65-F5344CB8AC3E}">
        <p14:creationId xmlns:p14="http://schemas.microsoft.com/office/powerpoint/2010/main" xmlns="" val="612208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pPr/>
              <a:t>10/31/2023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10/31/2023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95536" y="2355726"/>
            <a:ext cx="3600400" cy="718145"/>
          </a:xfrm>
          <a:prstGeom prst="rect">
            <a:avLst/>
          </a:prstGeom>
        </p:spPr>
        <p:txBody>
          <a:bodyPr vert="horz" wrap="square" lIns="0" tIns="0" rIns="0" bIns="0" rtlCol="0">
            <a:spAutoFit/>
          </a:bodyPr>
          <a:lstStyle/>
          <a:p>
            <a:pPr marL="0" marR="0">
              <a:lnSpc>
                <a:spcPts val="2819"/>
              </a:lnSpc>
              <a:spcBef>
                <a:spcPts val="0"/>
              </a:spcBef>
              <a:spcAft>
                <a:spcPts val="0"/>
              </a:spcAft>
            </a:pPr>
            <a:r>
              <a:rPr lang="en-US" sz="2800" b="1" dirty="0">
                <a:solidFill>
                  <a:srgbClr val="223669"/>
                </a:solidFill>
                <a:latin typeface="Times New Roman" panose="02020603050405020304" pitchFamily="18" charset="0"/>
                <a:cs typeface="Times New Roman" panose="02020603050405020304" pitchFamily="18" charset="0"/>
              </a:rPr>
              <a:t>RANDOM COLOR </a:t>
            </a:r>
          </a:p>
          <a:p>
            <a:pPr marL="0" marR="0">
              <a:lnSpc>
                <a:spcPts val="2819"/>
              </a:lnSpc>
              <a:spcBef>
                <a:spcPts val="0"/>
              </a:spcBef>
              <a:spcAft>
                <a:spcPts val="0"/>
              </a:spcAft>
            </a:pPr>
            <a:r>
              <a:rPr lang="en-US" sz="2800" b="1" dirty="0">
                <a:solidFill>
                  <a:srgbClr val="223669"/>
                </a:solidFill>
                <a:latin typeface="Times New Roman" panose="02020603050405020304" pitchFamily="18" charset="0"/>
                <a:cs typeface="Times New Roman" panose="02020603050405020304" pitchFamily="18" charset="0"/>
              </a:rPr>
              <a:t>GENERATOR</a:t>
            </a:r>
            <a:endParaRPr sz="2800" b="1" dirty="0">
              <a:solidFill>
                <a:srgbClr val="223669"/>
              </a:solidFill>
              <a:latin typeface="Times New Roman" panose="02020603050405020304" pitchFamily="18" charset="0"/>
              <a:cs typeface="Times New Roman" panose="02020603050405020304" pitchFamily="18" charset="0"/>
            </a:endParaRPr>
          </a:p>
        </p:txBody>
      </p:sp>
      <p:sp>
        <p:nvSpPr>
          <p:cNvPr id="4" name="object 3">
            <a:extLst>
              <a:ext uri="{FF2B5EF4-FFF2-40B4-BE49-F238E27FC236}">
                <a16:creationId xmlns:a16="http://schemas.microsoft.com/office/drawing/2014/main" xmlns="" id="{1933D5A6-AA55-BE84-0F96-723F01111A7F}"/>
              </a:ext>
            </a:extLst>
          </p:cNvPr>
          <p:cNvSpPr txBox="1"/>
          <p:nvPr/>
        </p:nvSpPr>
        <p:spPr>
          <a:xfrm>
            <a:off x="251520" y="3435846"/>
            <a:ext cx="3600400" cy="359073"/>
          </a:xfrm>
          <a:prstGeom prst="rect">
            <a:avLst/>
          </a:prstGeom>
        </p:spPr>
        <p:txBody>
          <a:bodyPr vert="horz" wrap="square" lIns="0" tIns="0" rIns="0" bIns="0" rtlCol="0">
            <a:spAutoFit/>
          </a:bodyPr>
          <a:lstStyle/>
          <a:p>
            <a:pPr marL="0" marR="0">
              <a:lnSpc>
                <a:spcPts val="2819"/>
              </a:lnSpc>
              <a:spcBef>
                <a:spcPts val="0"/>
              </a:spcBef>
              <a:spcAft>
                <a:spcPts val="0"/>
              </a:spcAft>
            </a:pPr>
            <a:r>
              <a:rPr lang="en-US" sz="2800" b="1" dirty="0" smtClean="0">
                <a:solidFill>
                  <a:srgbClr val="223669"/>
                </a:solidFill>
                <a:latin typeface="Times New Roman" panose="02020603050405020304" pitchFamily="18" charset="0"/>
                <a:cs typeface="Times New Roman" panose="02020603050405020304" pitchFamily="18" charset="0"/>
              </a:rPr>
              <a:t>“Task-2</a:t>
            </a:r>
            <a:r>
              <a:rPr lang="en-US" sz="2800" b="1" dirty="0">
                <a:solidFill>
                  <a:srgbClr val="223669"/>
                </a:solidFill>
                <a:latin typeface="Times New Roman" panose="02020603050405020304" pitchFamily="18" charset="0"/>
                <a:cs typeface="Times New Roman" panose="02020603050405020304" pitchFamily="18" charset="0"/>
              </a:rPr>
              <a:t>”</a:t>
            </a:r>
            <a:endParaRPr sz="2800" b="1" dirty="0">
              <a:solidFill>
                <a:srgbClr val="22366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52392" y="-114154"/>
            <a:ext cx="9196392" cy="5257654"/>
          </a:xfrm>
          <a:prstGeom prst="rect">
            <a:avLst/>
          </a:prstGeom>
          <a:blipFill>
            <a:blip r:embed="rId2" cstate="print"/>
            <a:stretch>
              <a:fillRect/>
            </a:stretch>
          </a:blipFill>
        </p:spPr>
        <p:txBody>
          <a:bodyPr wrap="square" lIns="0" tIns="0" rIns="0" bIns="0" rtlCol="0">
            <a:spAutoFit/>
          </a:bodyPr>
          <a:lstStyle/>
          <a:p>
            <a:endParaRPr dirty="0"/>
          </a:p>
        </p:txBody>
      </p:sp>
      <p:sp>
        <p:nvSpPr>
          <p:cNvPr id="5" name="object 5"/>
          <p:cNvSpPr txBox="1"/>
          <p:nvPr/>
        </p:nvSpPr>
        <p:spPr>
          <a:xfrm>
            <a:off x="245645" y="1046986"/>
            <a:ext cx="4300159" cy="1138581"/>
          </a:xfrm>
          <a:prstGeom prst="rect">
            <a:avLst/>
          </a:prstGeom>
        </p:spPr>
        <p:txBody>
          <a:bodyPr vert="horz" wrap="square" lIns="0" tIns="0" rIns="0" bIns="0" rtlCol="0">
            <a:spAutoFit/>
          </a:bodyPr>
          <a:lstStyle/>
          <a:p>
            <a:pPr marL="285750" indent="-285750">
              <a:lnSpc>
                <a:spcPts val="1800"/>
              </a:lnSpc>
              <a:buFont typeface="Wingdings" panose="05000000000000000000" pitchFamily="2" charset="2"/>
              <a:buChar char="§"/>
            </a:pPr>
            <a:r>
              <a:rPr lang="en-US" sz="1400" dirty="0">
                <a:solidFill>
                  <a:srgbClr val="FFFFFF"/>
                </a:solidFill>
                <a:latin typeface="Times New Roman" panose="02020603050405020304" pitchFamily="18" charset="0"/>
                <a:cs typeface="Times New Roman" panose="02020603050405020304" pitchFamily="18" charset="0"/>
              </a:rPr>
              <a:t>The Random Color Generator is a captivating tool that adds a touch of unpredictability to your design projects. With just a click, it conjures up a new, vibrant color that can infuse creativity into your artwork, websites, or any visual creation. </a:t>
            </a:r>
            <a:endParaRPr sz="1400" dirty="0">
              <a:solidFill>
                <a:srgbClr val="FFFFFF"/>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xmlns="" id="{6772B134-B3A1-3923-C2EE-48DAA60FDE45}"/>
              </a:ext>
            </a:extLst>
          </p:cNvPr>
          <p:cNvSpPr/>
          <p:nvPr/>
        </p:nvSpPr>
        <p:spPr>
          <a:xfrm>
            <a:off x="0" y="2139702"/>
            <a:ext cx="4644008" cy="2448272"/>
          </a:xfrm>
          <a:prstGeom prst="rect">
            <a:avLst/>
          </a:prstGeom>
          <a:solidFill>
            <a:srgbClr val="243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p:cNvGraphicFramePr>
            <a:graphicFrameLocks noGrp="1"/>
          </p:cNvGraphicFramePr>
          <p:nvPr>
            <p:extLst>
              <p:ext uri="{D42A27DB-BD31-4B8C-83A1-F6EECF244321}">
                <p14:modId xmlns:p14="http://schemas.microsoft.com/office/powerpoint/2010/main" xmlns="" val="79604171"/>
              </p:ext>
            </p:extLst>
          </p:nvPr>
        </p:nvGraphicFramePr>
        <p:xfrm>
          <a:off x="91708" y="2402917"/>
          <a:ext cx="4464497" cy="1434162"/>
        </p:xfrm>
        <a:graphic>
          <a:graphicData uri="http://schemas.openxmlformats.org/drawingml/2006/table">
            <a:tbl>
              <a:tblPr firstRow="1" bandRow="1">
                <a:tableStyleId>{5C22544A-7EE6-4342-B048-85BDC9FD1C3A}</a:tableStyleId>
              </a:tblPr>
              <a:tblGrid>
                <a:gridCol w="1798809">
                  <a:extLst>
                    <a:ext uri="{9D8B030D-6E8A-4147-A177-3AD203B41FA5}">
                      <a16:colId xmlns:a16="http://schemas.microsoft.com/office/drawing/2014/main" xmlns="" val="20000"/>
                    </a:ext>
                  </a:extLst>
                </a:gridCol>
                <a:gridCol w="1858771">
                  <a:extLst>
                    <a:ext uri="{9D8B030D-6E8A-4147-A177-3AD203B41FA5}">
                      <a16:colId xmlns:a16="http://schemas.microsoft.com/office/drawing/2014/main" xmlns="" val="20001"/>
                    </a:ext>
                  </a:extLst>
                </a:gridCol>
                <a:gridCol w="806917">
                  <a:extLst>
                    <a:ext uri="{9D8B030D-6E8A-4147-A177-3AD203B41FA5}">
                      <a16:colId xmlns:a16="http://schemas.microsoft.com/office/drawing/2014/main" xmlns="" val="20002"/>
                    </a:ext>
                  </a:extLst>
                </a:gridCol>
              </a:tblGrid>
              <a:tr h="288532">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dirty="0">
                          <a:solidFill>
                            <a:srgbClr val="C88C32"/>
                          </a:solidFill>
                          <a:latin typeface="Helsinki" panose="02000000000000000000" pitchFamily="2" charset="0"/>
                          <a:cs typeface="WTWGOU+Arial-BoldMT"/>
                        </a:rPr>
                        <a:t>NM ID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dirty="0">
                          <a:solidFill>
                            <a:srgbClr val="C88C32"/>
                          </a:solidFill>
                          <a:latin typeface="Helsinki" panose="02000000000000000000" pitchFamily="2" charset="0"/>
                          <a:cs typeface="WTWGOU+Arial-BoldMT"/>
                        </a:rPr>
                        <a:t>NAME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dirty="0">
                          <a:solidFill>
                            <a:srgbClr val="C88C32"/>
                          </a:solidFill>
                          <a:latin typeface="Helsinki" panose="02000000000000000000" pitchFamily="2" charset="0"/>
                          <a:cs typeface="WTWGOU+Arial-BoldMT"/>
                        </a:rPr>
                        <a:t>BATCH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10000"/>
                  </a:ext>
                </a:extLst>
              </a:tr>
              <a:tr h="376454">
                <a:tc>
                  <a:txBody>
                    <a:bodyPr/>
                    <a:lstStyle/>
                    <a:p>
                      <a:pPr algn="ctr"/>
                      <a:r>
                        <a:rPr lang="en-US" sz="1200" b="1" dirty="0" smtClean="0">
                          <a:solidFill>
                            <a:schemeClr val="bg1"/>
                          </a:solidFill>
                          <a:latin typeface="Arial Black" panose="020B0A04020102020204" pitchFamily="34" charset="0"/>
                        </a:rPr>
                        <a:t>au820420205001</a:t>
                      </a:r>
                      <a:endParaRPr lang="en-US" sz="1400" dirty="0">
                        <a:solidFill>
                          <a:schemeClr val="bg1"/>
                        </a:solidFill>
                        <a:latin typeface="Arial Black" panose="020B0A040201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1400" dirty="0" err="1" smtClean="0">
                          <a:solidFill>
                            <a:schemeClr val="bg1"/>
                          </a:solidFill>
                          <a:latin typeface="Helsinki" panose="02000000000000000000" pitchFamily="2" charset="0"/>
                        </a:rPr>
                        <a:t>Aadhavan.k</a:t>
                      </a:r>
                      <a:endParaRPr lang="en-US" sz="1400" dirty="0">
                        <a:solidFill>
                          <a:schemeClr val="bg1"/>
                        </a:solidFill>
                        <a:latin typeface="Helsinki"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400" b="1" dirty="0" smtClean="0">
                          <a:solidFill>
                            <a:schemeClr val="bg1"/>
                          </a:solidFill>
                        </a:rPr>
                        <a:t>CF1</a:t>
                      </a:r>
                      <a:endParaRPr lang="en-US" sz="14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10001"/>
                  </a:ext>
                </a:extLst>
              </a:tr>
              <a:tr h="376454">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Black" panose="020B0A04020102020204" pitchFamily="34" charset="0"/>
                        </a:rPr>
                        <a:t>au820420205022</a:t>
                      </a:r>
                      <a:endParaRPr lang="en-US" sz="1400" dirty="0">
                        <a:solidFill>
                          <a:schemeClr val="bg1"/>
                        </a:solidFill>
                        <a:latin typeface="Arial Black" panose="020B0A040201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dirty="0" err="1" smtClean="0">
                          <a:solidFill>
                            <a:schemeClr val="bg1"/>
                          </a:solidFill>
                          <a:latin typeface="Helsinki" panose="02000000000000000000" pitchFamily="2" charset="0"/>
                        </a:rPr>
                        <a:t>Hemapriyah.p</a:t>
                      </a:r>
                      <a:endParaRPr lang="en-US" sz="1400" dirty="0">
                        <a:solidFill>
                          <a:schemeClr val="bg1"/>
                        </a:solidFill>
                        <a:latin typeface="Helsinki"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400" b="1" dirty="0" smtClean="0">
                          <a:solidFill>
                            <a:schemeClr val="bg1"/>
                          </a:solidFill>
                        </a:rPr>
                        <a:t>CF1</a:t>
                      </a:r>
                      <a:endParaRPr lang="en-US" sz="14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10002"/>
                  </a:ext>
                </a:extLst>
              </a:tr>
              <a:tr h="376454">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Black" panose="020B0A04020102020204" pitchFamily="34" charset="0"/>
                        </a:rPr>
                        <a:t>au820420205023</a:t>
                      </a:r>
                      <a:endParaRPr lang="en-US" sz="1400" dirty="0">
                        <a:solidFill>
                          <a:schemeClr val="bg1"/>
                        </a:solidFill>
                        <a:latin typeface="Arial Black" panose="020B0A040201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dirty="0" err="1" smtClean="0">
                          <a:solidFill>
                            <a:schemeClr val="bg1"/>
                          </a:solidFill>
                          <a:latin typeface="Helsinki" panose="02000000000000000000" pitchFamily="2" charset="0"/>
                        </a:rPr>
                        <a:t>Hesham.a</a:t>
                      </a:r>
                      <a:endParaRPr lang="en-US" sz="1400" dirty="0">
                        <a:solidFill>
                          <a:schemeClr val="bg1"/>
                        </a:solidFill>
                        <a:latin typeface="Helsinki" panose="02000000000000000000"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400" b="1" dirty="0" smtClean="0">
                          <a:solidFill>
                            <a:schemeClr val="bg1"/>
                          </a:solidFill>
                        </a:rPr>
                        <a:t>CF1</a:t>
                      </a:r>
                      <a:endParaRPr lang="en-US" sz="14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10003"/>
                  </a:ext>
                </a:extLst>
              </a:tr>
            </a:tbl>
          </a:graphicData>
        </a:graphic>
      </p:graphicFrame>
      <p:sp>
        <p:nvSpPr>
          <p:cNvPr id="6" name="TextBox 5"/>
          <p:cNvSpPr txBox="1"/>
          <p:nvPr/>
        </p:nvSpPr>
        <p:spPr>
          <a:xfrm>
            <a:off x="90730" y="610108"/>
            <a:ext cx="5472606" cy="728405"/>
          </a:xfrm>
          <a:prstGeom prst="rect">
            <a:avLst/>
          </a:prstGeom>
          <a:noFill/>
        </p:spPr>
        <p:txBody>
          <a:bodyPr wrap="square" rtlCol="0">
            <a:spAutoFit/>
          </a:bodyPr>
          <a:lstStyle/>
          <a:p>
            <a:pPr>
              <a:lnSpc>
                <a:spcPts val="2819"/>
              </a:lnSpc>
            </a:pPr>
            <a:r>
              <a:rPr lang="en-US" sz="1400" b="1" dirty="0">
                <a:solidFill>
                  <a:schemeClr val="bg1"/>
                </a:solidFill>
                <a:latin typeface="Times New Roman" panose="02020603050405020304" pitchFamily="18" charset="0"/>
                <a:cs typeface="Times New Roman" panose="02020603050405020304" pitchFamily="18" charset="0"/>
              </a:rPr>
              <a:t>RANDOM COLOR </a:t>
            </a:r>
            <a:r>
              <a:rPr lang="en-US" sz="1400" b="1" dirty="0" smtClean="0">
                <a:solidFill>
                  <a:schemeClr val="bg1"/>
                </a:solidFill>
                <a:latin typeface="Times New Roman" panose="02020603050405020304" pitchFamily="18" charset="0"/>
                <a:cs typeface="Times New Roman" panose="02020603050405020304" pitchFamily="18" charset="0"/>
              </a:rPr>
              <a:t>GENERATOR</a:t>
            </a:r>
            <a:endParaRPr lang="en-US" sz="1400" b="1"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068940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36512" y="16825"/>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920038" cy="284565"/>
          </a:xfrm>
          <a:prstGeom prst="rect">
            <a:avLst/>
          </a:prstGeom>
        </p:spPr>
        <p:txBody>
          <a:bodyPr vert="horz" wrap="square" lIns="0" tIns="0" rIns="0" bIns="0" rtlCol="0">
            <a:spAutoFit/>
          </a:bodyPr>
          <a:lstStyle/>
          <a:p>
            <a:pPr marL="0" marR="0">
              <a:lnSpc>
                <a:spcPts val="2345"/>
              </a:lnSpc>
              <a:spcBef>
                <a:spcPts val="0"/>
              </a:spcBef>
              <a:spcAft>
                <a:spcPts val="0"/>
              </a:spcAft>
            </a:pPr>
            <a:r>
              <a:rPr sz="1800" b="1" spc="-23" dirty="0">
                <a:solidFill>
                  <a:srgbClr val="223669"/>
                </a:solidFill>
                <a:latin typeface="Times New Roman" panose="02020603050405020304" pitchFamily="18" charset="0"/>
                <a:cs typeface="Times New Roman" panose="02020603050405020304" pitchFamily="18" charset="0"/>
              </a:rPr>
              <a:t>Task</a:t>
            </a:r>
            <a:r>
              <a:rPr lang="en-US" b="1" spc="-23" dirty="0">
                <a:solidFill>
                  <a:srgbClr val="223669"/>
                </a:solidFill>
                <a:latin typeface="Times New Roman" panose="02020603050405020304" pitchFamily="18" charset="0"/>
                <a:cs typeface="Times New Roman" panose="02020603050405020304" pitchFamily="18" charset="0"/>
              </a:rPr>
              <a:t> - </a:t>
            </a:r>
            <a:r>
              <a:rPr sz="1800" b="1" spc="-23" dirty="0">
                <a:solidFill>
                  <a:srgbClr val="223669"/>
                </a:solidFill>
                <a:latin typeface="Times New Roman" panose="02020603050405020304" pitchFamily="18" charset="0"/>
                <a:cs typeface="Times New Roman" panose="02020603050405020304" pitchFamily="18" charset="0"/>
              </a:rPr>
              <a:t>2</a:t>
            </a:r>
          </a:p>
        </p:txBody>
      </p:sp>
      <p:sp>
        <p:nvSpPr>
          <p:cNvPr id="4" name="object 4"/>
          <p:cNvSpPr txBox="1"/>
          <p:nvPr/>
        </p:nvSpPr>
        <p:spPr>
          <a:xfrm>
            <a:off x="573300" y="635171"/>
            <a:ext cx="3854684" cy="153888"/>
          </a:xfrm>
          <a:prstGeom prst="rect">
            <a:avLst/>
          </a:prstGeom>
        </p:spPr>
        <p:txBody>
          <a:bodyPr vert="horz" wrap="square" lIns="0" tIns="0" rIns="0" bIns="0" rtlCol="0">
            <a:spAutoFit/>
          </a:bodyPr>
          <a:lstStyle/>
          <a:p>
            <a:pPr marL="0" marR="0">
              <a:lnSpc>
                <a:spcPts val="1172"/>
              </a:lnSpc>
              <a:spcBef>
                <a:spcPts val="0"/>
              </a:spcBef>
              <a:spcAft>
                <a:spcPts val="0"/>
              </a:spcAft>
            </a:pPr>
            <a:r>
              <a:rPr sz="1200" b="1" dirty="0">
                <a:solidFill>
                  <a:srgbClr val="0B5394"/>
                </a:solidFill>
                <a:latin typeface="Times New Roman" panose="02020603050405020304" pitchFamily="18" charset="0"/>
                <a:cs typeface="Times New Roman" panose="02020603050405020304" pitchFamily="18" charset="0"/>
              </a:rPr>
              <a:t>Create</a:t>
            </a:r>
            <a:r>
              <a:rPr lang="en-US" sz="1200" b="1" dirty="0">
                <a:solidFill>
                  <a:srgbClr val="0B5394"/>
                </a:solidFill>
                <a:latin typeface="Times New Roman" panose="02020603050405020304" pitchFamily="18" charset="0"/>
                <a:cs typeface="Times New Roman" panose="02020603050405020304" pitchFamily="18" charset="0"/>
              </a:rPr>
              <a:t> </a:t>
            </a:r>
            <a:r>
              <a:rPr sz="1200" b="1" dirty="0">
                <a:solidFill>
                  <a:srgbClr val="0B5394"/>
                </a:solidFill>
                <a:latin typeface="Times New Roman" panose="02020603050405020304" pitchFamily="18" charset="0"/>
                <a:cs typeface="Times New Roman" panose="02020603050405020304" pitchFamily="18" charset="0"/>
              </a:rPr>
              <a:t>UI</a:t>
            </a:r>
            <a:r>
              <a:rPr lang="en-US" sz="1200" b="1" dirty="0">
                <a:solidFill>
                  <a:srgbClr val="0B5394"/>
                </a:solidFill>
                <a:latin typeface="Times New Roman" panose="02020603050405020304" pitchFamily="18" charset="0"/>
                <a:cs typeface="Times New Roman" panose="02020603050405020304" pitchFamily="18" charset="0"/>
              </a:rPr>
              <a:t> </a:t>
            </a:r>
            <a:r>
              <a:rPr sz="1200" b="1" dirty="0">
                <a:solidFill>
                  <a:srgbClr val="0B5394"/>
                </a:solidFill>
                <a:latin typeface="Times New Roman" panose="02020603050405020304" pitchFamily="18" charset="0"/>
                <a:cs typeface="Times New Roman" panose="02020603050405020304" pitchFamily="18" charset="0"/>
              </a:rPr>
              <a:t>and</a:t>
            </a:r>
            <a:r>
              <a:rPr lang="en-US" sz="1200" b="1" dirty="0">
                <a:solidFill>
                  <a:srgbClr val="0B5394"/>
                </a:solidFill>
                <a:latin typeface="Times New Roman" panose="02020603050405020304" pitchFamily="18" charset="0"/>
                <a:cs typeface="Times New Roman" panose="02020603050405020304" pitchFamily="18" charset="0"/>
              </a:rPr>
              <a:t> </a:t>
            </a:r>
            <a:r>
              <a:rPr sz="1200" b="1" dirty="0">
                <a:solidFill>
                  <a:srgbClr val="0B5394"/>
                </a:solidFill>
                <a:latin typeface="Times New Roman" panose="02020603050405020304" pitchFamily="18" charset="0"/>
                <a:cs typeface="Times New Roman" panose="02020603050405020304" pitchFamily="18" charset="0"/>
              </a:rPr>
              <a:t>implement</a:t>
            </a:r>
            <a:r>
              <a:rPr lang="en-US" sz="1200" b="1" dirty="0">
                <a:solidFill>
                  <a:srgbClr val="0B5394"/>
                </a:solidFill>
                <a:latin typeface="Times New Roman" panose="02020603050405020304" pitchFamily="18" charset="0"/>
                <a:cs typeface="Times New Roman" panose="02020603050405020304" pitchFamily="18" charset="0"/>
              </a:rPr>
              <a:t> </a:t>
            </a:r>
            <a:r>
              <a:rPr sz="1200" b="1" dirty="0">
                <a:solidFill>
                  <a:srgbClr val="0B5394"/>
                </a:solidFill>
                <a:latin typeface="Times New Roman" panose="02020603050405020304" pitchFamily="18" charset="0"/>
                <a:cs typeface="Times New Roman" panose="02020603050405020304" pitchFamily="18" charset="0"/>
              </a:rPr>
              <a:t>various</a:t>
            </a:r>
            <a:r>
              <a:rPr lang="en-US" sz="1200" b="1" dirty="0">
                <a:solidFill>
                  <a:srgbClr val="0B5394"/>
                </a:solidFill>
                <a:latin typeface="Times New Roman" panose="02020603050405020304" pitchFamily="18" charset="0"/>
                <a:cs typeface="Times New Roman" panose="02020603050405020304" pitchFamily="18" charset="0"/>
              </a:rPr>
              <a:t> </a:t>
            </a:r>
            <a:r>
              <a:rPr sz="1200" b="1" dirty="0">
                <a:solidFill>
                  <a:srgbClr val="0B5394"/>
                </a:solidFill>
                <a:latin typeface="Times New Roman" panose="02020603050405020304" pitchFamily="18" charset="0"/>
                <a:cs typeface="Times New Roman" panose="02020603050405020304" pitchFamily="18" charset="0"/>
              </a:rPr>
              <a:t>components</a:t>
            </a:r>
            <a:r>
              <a:rPr lang="en-US" sz="1200" b="1" dirty="0">
                <a:solidFill>
                  <a:srgbClr val="0B5394"/>
                </a:solidFill>
                <a:latin typeface="Times New Roman" panose="02020603050405020304" pitchFamily="18" charset="0"/>
                <a:cs typeface="Times New Roman" panose="02020603050405020304" pitchFamily="18" charset="0"/>
              </a:rPr>
              <a:t> </a:t>
            </a:r>
            <a:r>
              <a:rPr sz="1200" b="1" dirty="0">
                <a:solidFill>
                  <a:srgbClr val="0B5394"/>
                </a:solidFill>
                <a:latin typeface="Times New Roman" panose="02020603050405020304" pitchFamily="18" charset="0"/>
                <a:cs typeface="Times New Roman" panose="02020603050405020304" pitchFamily="18" charset="0"/>
              </a:rPr>
              <a:t>using</a:t>
            </a:r>
            <a:r>
              <a:rPr lang="en-US" sz="1200" b="1" dirty="0">
                <a:solidFill>
                  <a:srgbClr val="0B5394"/>
                </a:solidFill>
                <a:latin typeface="Times New Roman" panose="02020603050405020304" pitchFamily="18" charset="0"/>
                <a:cs typeface="Times New Roman" panose="02020603050405020304" pitchFamily="18" charset="0"/>
              </a:rPr>
              <a:t> </a:t>
            </a:r>
            <a:r>
              <a:rPr sz="1200" b="1" dirty="0">
                <a:solidFill>
                  <a:srgbClr val="0B5394"/>
                </a:solidFill>
                <a:latin typeface="Times New Roman" panose="02020603050405020304" pitchFamily="18" charset="0"/>
                <a:cs typeface="Times New Roman" panose="02020603050405020304" pitchFamily="18" charset="0"/>
              </a:rPr>
              <a:t>react</a:t>
            </a:r>
          </a:p>
        </p:txBody>
      </p:sp>
      <p:sp>
        <p:nvSpPr>
          <p:cNvPr id="6" name="object 6"/>
          <p:cNvSpPr txBox="1"/>
          <p:nvPr/>
        </p:nvSpPr>
        <p:spPr>
          <a:xfrm>
            <a:off x="899592" y="933034"/>
            <a:ext cx="3888432" cy="461665"/>
          </a:xfrm>
          <a:prstGeom prst="rect">
            <a:avLst/>
          </a:prstGeom>
        </p:spPr>
        <p:txBody>
          <a:bodyPr vert="horz" wrap="square" lIns="0" tIns="0" rIns="0" bIns="0" rtlCol="0">
            <a:spAutoFit/>
          </a:bodyPr>
          <a:lstStyle/>
          <a:p>
            <a:pPr marL="171450" marR="0" indent="-171450">
              <a:lnSpc>
                <a:spcPts val="1157"/>
              </a:lnSpc>
              <a:spcBef>
                <a:spcPts val="0"/>
              </a:spcBef>
              <a:spcAft>
                <a:spcPts val="0"/>
              </a:spcAft>
              <a:buFont typeface="Arial" panose="020B0604020202020204" pitchFamily="34" charset="0"/>
              <a:buChar char="•"/>
            </a:pPr>
            <a:r>
              <a:rPr sz="1200" dirty="0">
                <a:solidFill>
                  <a:srgbClr val="000000"/>
                </a:solidFill>
                <a:latin typeface="Times New Roman" panose="02020603050405020304" pitchFamily="18" charset="0"/>
                <a:cs typeface="Times New Roman" panose="02020603050405020304" pitchFamily="18" charset="0"/>
              </a:rPr>
              <a:t>Split</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design</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into</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components</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and</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Higher</a:t>
            </a:r>
            <a:r>
              <a:rPr lang="en-US" sz="1200" dirty="0">
                <a:solidFill>
                  <a:srgbClr val="000000"/>
                </a:solidFill>
                <a:latin typeface="Times New Roman" panose="02020603050405020304" pitchFamily="18" charset="0"/>
                <a:cs typeface="Times New Roman" panose="02020603050405020304" pitchFamily="18" charset="0"/>
              </a:rPr>
              <a:t> </a:t>
            </a:r>
            <a:r>
              <a:rPr sz="1200" dirty="0" smtClean="0">
                <a:solidFill>
                  <a:srgbClr val="000000"/>
                </a:solidFill>
                <a:latin typeface="Times New Roman" panose="02020603050405020304" pitchFamily="18" charset="0"/>
                <a:cs typeface="Times New Roman" panose="02020603050405020304" pitchFamily="18" charset="0"/>
              </a:rPr>
              <a:t>orde</a:t>
            </a:r>
            <a:r>
              <a:rPr lang="en-US" sz="1200" dirty="0" smtClean="0">
                <a:solidFill>
                  <a:srgbClr val="000000"/>
                </a:solidFill>
                <a:latin typeface="Times New Roman" panose="02020603050405020304" pitchFamily="18" charset="0"/>
                <a:cs typeface="Times New Roman" panose="02020603050405020304" pitchFamily="18" charset="0"/>
              </a:rPr>
              <a:t>r </a:t>
            </a:r>
            <a:r>
              <a:rPr sz="1200" dirty="0" smtClean="0">
                <a:solidFill>
                  <a:srgbClr val="000000"/>
                </a:solidFill>
                <a:latin typeface="Times New Roman" panose="02020603050405020304" pitchFamily="18" charset="0"/>
                <a:cs typeface="Times New Roman" panose="02020603050405020304" pitchFamily="18" charset="0"/>
              </a:rPr>
              <a:t>Components</a:t>
            </a:r>
            <a:endParaRPr sz="1200" dirty="0">
              <a:solidFill>
                <a:srgbClr val="000000"/>
              </a:solidFill>
              <a:latin typeface="Times New Roman" panose="02020603050405020304" pitchFamily="18" charset="0"/>
              <a:cs typeface="Times New Roman" panose="02020603050405020304" pitchFamily="18" charset="0"/>
            </a:endParaRPr>
          </a:p>
          <a:p>
            <a:pPr marL="171450" marR="0" indent="-171450">
              <a:lnSpc>
                <a:spcPts val="1157"/>
              </a:lnSpc>
              <a:spcBef>
                <a:spcPts val="0"/>
              </a:spcBef>
              <a:spcAft>
                <a:spcPts val="0"/>
              </a:spcAft>
              <a:buFont typeface="Arial" panose="020B0604020202020204" pitchFamily="34" charset="0"/>
              <a:buChar char="•"/>
            </a:pPr>
            <a:r>
              <a:rPr sz="1200" dirty="0">
                <a:solidFill>
                  <a:srgbClr val="000000"/>
                </a:solidFill>
                <a:latin typeface="Times New Roman" panose="02020603050405020304" pitchFamily="18" charset="0"/>
                <a:cs typeface="Times New Roman" panose="02020603050405020304" pitchFamily="18" charset="0"/>
              </a:rPr>
              <a:t>Define</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structure</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of</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the</a:t>
            </a:r>
            <a:r>
              <a:rPr lang="en-US" sz="1200" dirty="0">
                <a:solidFill>
                  <a:srgbClr val="000000"/>
                </a:solidFill>
                <a:latin typeface="Times New Roman" panose="02020603050405020304" pitchFamily="18" charset="0"/>
                <a:cs typeface="Times New Roman" panose="02020603050405020304" pitchFamily="18" charset="0"/>
              </a:rPr>
              <a:t> </a:t>
            </a:r>
            <a:r>
              <a:rPr sz="1200" dirty="0" smtClean="0">
                <a:solidFill>
                  <a:srgbClr val="000000"/>
                </a:solidFill>
                <a:latin typeface="Times New Roman" panose="02020603050405020304" pitchFamily="18" charset="0"/>
                <a:cs typeface="Times New Roman" panose="02020603050405020304" pitchFamily="18" charset="0"/>
              </a:rPr>
              <a:t>components</a:t>
            </a:r>
            <a:r>
              <a:rPr lang="en-US" sz="1200" dirty="0" smtClean="0">
                <a:solidFill>
                  <a:srgbClr val="000000"/>
                </a:solidFill>
                <a:latin typeface="Times New Roman" panose="02020603050405020304" pitchFamily="18" charset="0"/>
                <a:cs typeface="Times New Roman" panose="02020603050405020304" pitchFamily="18" charset="0"/>
              </a:rPr>
              <a:t> </a:t>
            </a:r>
          </a:p>
          <a:p>
            <a:pPr marL="171450" marR="0" indent="-171450">
              <a:lnSpc>
                <a:spcPts val="1157"/>
              </a:lnSpc>
              <a:spcBef>
                <a:spcPts val="0"/>
              </a:spcBef>
              <a:spcAft>
                <a:spcPts val="0"/>
              </a:spcAft>
              <a:buFont typeface="Arial" panose="020B0604020202020204" pitchFamily="34" charset="0"/>
              <a:buChar char="•"/>
            </a:pPr>
            <a:r>
              <a:rPr sz="1200" dirty="0" smtClean="0">
                <a:solidFill>
                  <a:srgbClr val="000000"/>
                </a:solidFill>
                <a:latin typeface="Times New Roman" panose="02020603050405020304" pitchFamily="18" charset="0"/>
                <a:cs typeface="Times New Roman" panose="02020603050405020304" pitchFamily="18" charset="0"/>
              </a:rPr>
              <a:t>Set</a:t>
            </a:r>
            <a:r>
              <a:rPr lang="en-US" sz="1200" dirty="0" smtClean="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the</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basic</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smtClean="0">
                <a:solidFill>
                  <a:srgbClr val="000000"/>
                </a:solidFill>
                <a:latin typeface="Times New Roman" panose="02020603050405020304" pitchFamily="18" charset="0"/>
                <a:cs typeface="Times New Roman" panose="02020603050405020304" pitchFamily="18" charset="0"/>
              </a:rPr>
              <a:t>in </a:t>
            </a:r>
            <a:r>
              <a:rPr sz="1200" dirty="0">
                <a:solidFill>
                  <a:srgbClr val="000000"/>
                </a:solidFill>
                <a:latin typeface="Times New Roman" panose="02020603050405020304" pitchFamily="18" charset="0"/>
                <a:cs typeface="Times New Roman" panose="02020603050405020304" pitchFamily="18" charset="0"/>
              </a:rPr>
              <a:t>components</a:t>
            </a:r>
            <a:r>
              <a:rPr lang="en-US" sz="1200" dirty="0">
                <a:solidFill>
                  <a:srgbClr val="000000"/>
                </a:solidFill>
                <a:latin typeface="Times New Roman" panose="02020603050405020304" pitchFamily="18" charset="0"/>
                <a:cs typeface="Times New Roman" panose="02020603050405020304" pitchFamily="18" charset="0"/>
              </a:rPr>
              <a:t> w</a:t>
            </a:r>
            <a:r>
              <a:rPr sz="1200" dirty="0">
                <a:solidFill>
                  <a:srgbClr val="000000"/>
                </a:solidFill>
                <a:latin typeface="Times New Roman" panose="02020603050405020304" pitchFamily="18" charset="0"/>
                <a:cs typeface="Times New Roman" panose="02020603050405020304" pitchFamily="18" charset="0"/>
              </a:rPr>
              <a:t>ith</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dummy</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data</a:t>
            </a:r>
          </a:p>
        </p:txBody>
      </p:sp>
      <p:sp>
        <p:nvSpPr>
          <p:cNvPr id="7" name="object 7"/>
          <p:cNvSpPr txBox="1"/>
          <p:nvPr/>
        </p:nvSpPr>
        <p:spPr>
          <a:xfrm>
            <a:off x="573300" y="1630148"/>
            <a:ext cx="5078820" cy="153888"/>
          </a:xfrm>
          <a:prstGeom prst="rect">
            <a:avLst/>
          </a:prstGeom>
        </p:spPr>
        <p:txBody>
          <a:bodyPr vert="horz" wrap="square" lIns="0" tIns="0" rIns="0" bIns="0" rtlCol="0">
            <a:spAutoFit/>
          </a:bodyPr>
          <a:lstStyle/>
          <a:p>
            <a:pPr marL="0" marR="0">
              <a:lnSpc>
                <a:spcPts val="1172"/>
              </a:lnSpc>
              <a:spcBef>
                <a:spcPts val="0"/>
              </a:spcBef>
              <a:spcAft>
                <a:spcPts val="0"/>
              </a:spcAft>
            </a:pPr>
            <a:r>
              <a:rPr sz="1200" b="1" dirty="0">
                <a:solidFill>
                  <a:srgbClr val="0B5394"/>
                </a:solidFill>
                <a:latin typeface="CSBFGQ+EBGaramond-Bold"/>
                <a:cs typeface="CSBFGQ+EBGaramond-Bold"/>
              </a:rPr>
              <a:t>Integrate</a:t>
            </a:r>
            <a:r>
              <a:rPr lang="en-US" sz="1200" b="1" dirty="0">
                <a:solidFill>
                  <a:srgbClr val="0B5394"/>
                </a:solidFill>
                <a:latin typeface="CSBFGQ+EBGaramond-Bold"/>
                <a:cs typeface="CSBFGQ+EBGaramond-Bold"/>
              </a:rPr>
              <a:t> </a:t>
            </a:r>
            <a:r>
              <a:rPr sz="1200" b="1" dirty="0">
                <a:solidFill>
                  <a:srgbClr val="0B5394"/>
                </a:solidFill>
                <a:latin typeface="CSBFGQ+EBGaramond-Bold"/>
                <a:cs typeface="CSBFGQ+EBGaramond-Bold"/>
              </a:rPr>
              <a:t>the</a:t>
            </a:r>
            <a:r>
              <a:rPr lang="en-US" sz="1200" b="1" dirty="0">
                <a:solidFill>
                  <a:srgbClr val="0B5394"/>
                </a:solidFill>
                <a:latin typeface="CSBFGQ+EBGaramond-Bold"/>
                <a:cs typeface="CSBFGQ+EBGaramond-Bold"/>
              </a:rPr>
              <a:t> </a:t>
            </a:r>
            <a:r>
              <a:rPr sz="1200" b="1" dirty="0">
                <a:solidFill>
                  <a:srgbClr val="0B5394"/>
                </a:solidFill>
                <a:latin typeface="CSBFGQ+EBGaramond-Bold"/>
                <a:cs typeface="CSBFGQ+EBGaramond-Bold"/>
              </a:rPr>
              <a:t>APIs</a:t>
            </a:r>
            <a:r>
              <a:rPr lang="en-US" sz="1200" b="1" dirty="0">
                <a:solidFill>
                  <a:srgbClr val="0B5394"/>
                </a:solidFill>
                <a:latin typeface="CSBFGQ+EBGaramond-Bold"/>
                <a:cs typeface="CSBFGQ+EBGaramond-Bold"/>
              </a:rPr>
              <a:t> </a:t>
            </a:r>
            <a:r>
              <a:rPr sz="1200" b="1" dirty="0">
                <a:solidFill>
                  <a:srgbClr val="0B5394"/>
                </a:solidFill>
                <a:latin typeface="CSBFGQ+EBGaramond-Bold"/>
                <a:cs typeface="CSBFGQ+EBGaramond-Bold"/>
              </a:rPr>
              <a:t>to</a:t>
            </a:r>
            <a:r>
              <a:rPr lang="en-US" sz="1200" b="1" dirty="0">
                <a:solidFill>
                  <a:srgbClr val="0B5394"/>
                </a:solidFill>
                <a:latin typeface="CSBFGQ+EBGaramond-Bold"/>
                <a:cs typeface="CSBFGQ+EBGaramond-Bold"/>
              </a:rPr>
              <a:t> </a:t>
            </a:r>
            <a:r>
              <a:rPr sz="1200" b="1" dirty="0">
                <a:solidFill>
                  <a:srgbClr val="0B5394"/>
                </a:solidFill>
                <a:latin typeface="CSBFGQ+EBGaramond-Bold"/>
                <a:cs typeface="CSBFGQ+EBGaramond-Bold"/>
              </a:rPr>
              <a:t>frontend</a:t>
            </a:r>
            <a:r>
              <a:rPr lang="en-US" sz="1200" b="1" dirty="0">
                <a:solidFill>
                  <a:srgbClr val="0B5394"/>
                </a:solidFill>
                <a:latin typeface="CSBFGQ+EBGaramond-Bold"/>
                <a:cs typeface="CSBFGQ+EBGaramond-Bold"/>
              </a:rPr>
              <a:t> </a:t>
            </a:r>
            <a:r>
              <a:rPr sz="1200" b="1" dirty="0">
                <a:solidFill>
                  <a:srgbClr val="0B5394"/>
                </a:solidFill>
                <a:latin typeface="CSBFGQ+EBGaramond-Bold"/>
                <a:cs typeface="CSBFGQ+EBGaramond-Bold"/>
              </a:rPr>
              <a:t>to</a:t>
            </a:r>
            <a:r>
              <a:rPr lang="en-US" sz="1200" b="1" dirty="0">
                <a:solidFill>
                  <a:srgbClr val="0B5394"/>
                </a:solidFill>
                <a:latin typeface="CSBFGQ+EBGaramond-Bold"/>
                <a:cs typeface="CSBFGQ+EBGaramond-Bold"/>
              </a:rPr>
              <a:t> </a:t>
            </a:r>
            <a:r>
              <a:rPr sz="1200" b="1" dirty="0">
                <a:solidFill>
                  <a:srgbClr val="0B5394"/>
                </a:solidFill>
                <a:latin typeface="CSBFGQ+EBGaramond-Bold"/>
                <a:cs typeface="CSBFGQ+EBGaramond-Bold"/>
              </a:rPr>
              <a:t>ensure</a:t>
            </a:r>
            <a:r>
              <a:rPr lang="en-US" sz="1200" b="1" dirty="0">
                <a:solidFill>
                  <a:srgbClr val="0B5394"/>
                </a:solidFill>
                <a:latin typeface="CSBFGQ+EBGaramond-Bold"/>
                <a:cs typeface="CSBFGQ+EBGaramond-Bold"/>
              </a:rPr>
              <a:t> </a:t>
            </a:r>
            <a:r>
              <a:rPr sz="1200" b="1" dirty="0">
                <a:solidFill>
                  <a:srgbClr val="0B5394"/>
                </a:solidFill>
                <a:latin typeface="CSBFGQ+EBGaramond-Bold"/>
                <a:cs typeface="CSBFGQ+EBGaramond-Bold"/>
              </a:rPr>
              <a:t>the</a:t>
            </a:r>
            <a:r>
              <a:rPr lang="en-US" sz="1200" b="1" dirty="0">
                <a:solidFill>
                  <a:srgbClr val="0B5394"/>
                </a:solidFill>
                <a:latin typeface="CSBFGQ+EBGaramond-Bold"/>
                <a:cs typeface="CSBFGQ+EBGaramond-Bold"/>
              </a:rPr>
              <a:t> </a:t>
            </a:r>
            <a:r>
              <a:rPr sz="1200" b="1" dirty="0">
                <a:solidFill>
                  <a:srgbClr val="0B5394"/>
                </a:solidFill>
                <a:latin typeface="CSBFGQ+EBGaramond-Bold"/>
                <a:cs typeface="CSBFGQ+EBGaramond-Bold"/>
              </a:rPr>
              <a:t>dynamic</a:t>
            </a:r>
            <a:r>
              <a:rPr lang="en-US" sz="1200" b="1" dirty="0">
                <a:solidFill>
                  <a:srgbClr val="0B5394"/>
                </a:solidFill>
                <a:latin typeface="CSBFGQ+EBGaramond-Bold"/>
                <a:cs typeface="CSBFGQ+EBGaramond-Bold"/>
              </a:rPr>
              <a:t> </a:t>
            </a:r>
            <a:r>
              <a:rPr sz="1200" b="1" dirty="0">
                <a:solidFill>
                  <a:srgbClr val="0B5394"/>
                </a:solidFill>
                <a:latin typeface="CSBFGQ+EBGaramond-Bold"/>
                <a:cs typeface="CSBFGQ+EBGaramond-Bold"/>
              </a:rPr>
              <a:t>feature</a:t>
            </a:r>
            <a:r>
              <a:rPr lang="en-US" sz="1200" b="1" dirty="0">
                <a:solidFill>
                  <a:srgbClr val="0B5394"/>
                </a:solidFill>
                <a:latin typeface="CSBFGQ+EBGaramond-Bold"/>
                <a:cs typeface="CSBFGQ+EBGaramond-Bold"/>
              </a:rPr>
              <a:t> </a:t>
            </a:r>
            <a:r>
              <a:rPr sz="1200" b="1" dirty="0">
                <a:solidFill>
                  <a:srgbClr val="0B5394"/>
                </a:solidFill>
                <a:latin typeface="CSBFGQ+EBGaramond-Bold"/>
                <a:cs typeface="CSBFGQ+EBGaramond-Bold"/>
              </a:rPr>
              <a:t>of</a:t>
            </a:r>
            <a:r>
              <a:rPr lang="en-US" sz="1200" b="1" dirty="0">
                <a:solidFill>
                  <a:srgbClr val="0B5394"/>
                </a:solidFill>
                <a:latin typeface="CSBFGQ+EBGaramond-Bold"/>
                <a:cs typeface="CSBFGQ+EBGaramond-Bold"/>
              </a:rPr>
              <a:t> </a:t>
            </a:r>
            <a:r>
              <a:rPr sz="1200" b="1" dirty="0">
                <a:solidFill>
                  <a:srgbClr val="0B5394"/>
                </a:solidFill>
                <a:latin typeface="CSBFGQ+EBGaramond-Bold"/>
                <a:cs typeface="CSBFGQ+EBGaramond-Bold"/>
              </a:rPr>
              <a:t>website</a:t>
            </a:r>
          </a:p>
        </p:txBody>
      </p:sp>
      <p:sp>
        <p:nvSpPr>
          <p:cNvPr id="8" name="object 8"/>
          <p:cNvSpPr txBox="1"/>
          <p:nvPr/>
        </p:nvSpPr>
        <p:spPr>
          <a:xfrm>
            <a:off x="744750" y="1830710"/>
            <a:ext cx="221437" cy="757865"/>
          </a:xfrm>
          <a:prstGeom prst="rect">
            <a:avLst/>
          </a:prstGeom>
        </p:spPr>
        <p:txBody>
          <a:bodyPr vert="horz" wrap="square" lIns="0" tIns="0" rIns="0" bIns="0" rtlCol="0">
            <a:spAutoFit/>
          </a:bodyPr>
          <a:lstStyle/>
          <a:p>
            <a:pPr marR="0">
              <a:lnSpc>
                <a:spcPts val="1005"/>
              </a:lnSpc>
              <a:spcBef>
                <a:spcPts val="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1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p:txBody>
      </p:sp>
      <p:sp>
        <p:nvSpPr>
          <p:cNvPr id="9" name="object 9"/>
          <p:cNvSpPr txBox="1"/>
          <p:nvPr/>
        </p:nvSpPr>
        <p:spPr>
          <a:xfrm>
            <a:off x="1030500" y="1821140"/>
            <a:ext cx="2965436" cy="769441"/>
          </a:xfrm>
          <a:prstGeom prst="rect">
            <a:avLst/>
          </a:prstGeom>
        </p:spPr>
        <p:txBody>
          <a:bodyPr vert="horz" wrap="square" lIns="0" tIns="0" rIns="0" bIns="0" rtlCol="0">
            <a:spAutoFit/>
          </a:bodyPr>
          <a:lstStyle/>
          <a:p>
            <a:pPr marL="0" marR="0">
              <a:lnSpc>
                <a:spcPts val="1157"/>
              </a:lnSpc>
              <a:spcBef>
                <a:spcPts val="0"/>
              </a:spcBef>
              <a:spcAft>
                <a:spcPts val="0"/>
              </a:spcAft>
            </a:pPr>
            <a:r>
              <a:rPr sz="1200" dirty="0">
                <a:solidFill>
                  <a:srgbClr val="000000"/>
                </a:solidFill>
                <a:latin typeface="IDNLAK+EBGaramond-Medium"/>
                <a:cs typeface="IDNLAK+EBGaramond-Medium"/>
              </a:rPr>
              <a:t>Point</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base</a:t>
            </a:r>
            <a:r>
              <a:rPr lang="en-US" sz="1200" dirty="0">
                <a:solidFill>
                  <a:srgbClr val="000000"/>
                </a:solidFill>
                <a:latin typeface="IDNLAK+EBGaramond-Medium"/>
                <a:cs typeface="IDNLAK+EBGaramond-Medium"/>
              </a:rPr>
              <a:t> </a:t>
            </a:r>
            <a:r>
              <a:rPr sz="1200" dirty="0" err="1">
                <a:solidFill>
                  <a:srgbClr val="000000"/>
                </a:solidFill>
                <a:latin typeface="IDNLAK+EBGaramond-Medium"/>
                <a:cs typeface="IDNLAK+EBGaramond-Medium"/>
              </a:rPr>
              <a:t>api</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to</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the</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severs</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base</a:t>
            </a:r>
            <a:r>
              <a:rPr lang="en-US" sz="1200" dirty="0">
                <a:solidFill>
                  <a:srgbClr val="000000"/>
                </a:solidFill>
                <a:latin typeface="IDNLAK+EBGaramond-Medium"/>
                <a:cs typeface="IDNLAK+EBGaramond-Medium"/>
              </a:rPr>
              <a:t> </a:t>
            </a:r>
            <a:r>
              <a:rPr sz="1200" dirty="0" err="1">
                <a:solidFill>
                  <a:srgbClr val="000000"/>
                </a:solidFill>
                <a:latin typeface="IDNLAK+EBGaramond-Medium"/>
                <a:cs typeface="IDNLAK+EBGaramond-Medium"/>
              </a:rPr>
              <a:t>url</a:t>
            </a:r>
            <a:endParaRPr sz="1200" dirty="0">
              <a:solidFill>
                <a:srgbClr val="000000"/>
              </a:solidFill>
              <a:latin typeface="IDNLAK+EBGaramond-Medium"/>
              <a:cs typeface="IDNLAK+EBGaramond-Medium"/>
            </a:endParaRPr>
          </a:p>
          <a:p>
            <a:pPr marL="0" marR="0">
              <a:lnSpc>
                <a:spcPts val="1157"/>
              </a:lnSpc>
              <a:spcBef>
                <a:spcPts val="0"/>
              </a:spcBef>
              <a:spcAft>
                <a:spcPts val="0"/>
              </a:spcAft>
            </a:pPr>
            <a:r>
              <a:rPr sz="1200" dirty="0">
                <a:solidFill>
                  <a:srgbClr val="000000"/>
                </a:solidFill>
                <a:latin typeface="IDNLAK+EBGaramond-Medium"/>
                <a:cs typeface="IDNLAK+EBGaramond-Medium"/>
              </a:rPr>
              <a:t>Design</a:t>
            </a:r>
            <a:r>
              <a:rPr lang="en-US" sz="1200" dirty="0">
                <a:solidFill>
                  <a:srgbClr val="000000"/>
                </a:solidFill>
                <a:latin typeface="IDNLAK+EBGaramond-Medium"/>
                <a:cs typeface="IDNLAK+EBGaramond-Medium"/>
              </a:rPr>
              <a:t> </a:t>
            </a:r>
            <a:r>
              <a:rPr sz="1200" dirty="0" err="1">
                <a:solidFill>
                  <a:srgbClr val="000000"/>
                </a:solidFill>
                <a:latin typeface="IDNLAK+EBGaramond-Medium"/>
                <a:cs typeface="IDNLAK+EBGaramond-Medium"/>
              </a:rPr>
              <a:t>api</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calls</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for</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each</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element</a:t>
            </a:r>
          </a:p>
          <a:p>
            <a:pPr marL="0" marR="0">
              <a:lnSpc>
                <a:spcPts val="1157"/>
              </a:lnSpc>
              <a:spcBef>
                <a:spcPts val="8"/>
              </a:spcBef>
              <a:spcAft>
                <a:spcPts val="0"/>
              </a:spcAft>
            </a:pPr>
            <a:r>
              <a:rPr sz="1200" dirty="0">
                <a:solidFill>
                  <a:srgbClr val="000000"/>
                </a:solidFill>
                <a:latin typeface="IDNLAK+EBGaramond-Medium"/>
                <a:cs typeface="IDNLAK+EBGaramond-Medium"/>
              </a:rPr>
              <a:t>Handle</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errors</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in</a:t>
            </a:r>
            <a:r>
              <a:rPr lang="en-US" sz="1200" dirty="0">
                <a:solidFill>
                  <a:srgbClr val="000000"/>
                </a:solidFill>
                <a:latin typeface="IDNLAK+EBGaramond-Medium"/>
                <a:cs typeface="IDNLAK+EBGaramond-Medium"/>
              </a:rPr>
              <a:t> </a:t>
            </a:r>
            <a:r>
              <a:rPr sz="1200" dirty="0" smtClean="0">
                <a:solidFill>
                  <a:srgbClr val="000000"/>
                </a:solidFill>
                <a:latin typeface="IDNLAK+EBGaramond-Medium"/>
                <a:cs typeface="IDNLAK+EBGaramond-Medium"/>
              </a:rPr>
              <a:t>the</a:t>
            </a:r>
            <a:r>
              <a:rPr lang="en-US" sz="1200" dirty="0" smtClean="0">
                <a:solidFill>
                  <a:srgbClr val="000000"/>
                </a:solidFill>
                <a:latin typeface="IDNLAK+EBGaramond-Medium"/>
                <a:cs typeface="IDNLAK+EBGaramond-Medium"/>
              </a:rPr>
              <a:t> </a:t>
            </a:r>
            <a:r>
              <a:rPr sz="1200" dirty="0" smtClean="0">
                <a:solidFill>
                  <a:srgbClr val="000000"/>
                </a:solidFill>
                <a:latin typeface="IDNLAK+EBGaramond-Medium"/>
                <a:cs typeface="IDNLAK+EBGaramond-Medium"/>
              </a:rPr>
              <a:t>output</a:t>
            </a:r>
            <a:endParaRPr sz="1200" dirty="0">
              <a:solidFill>
                <a:srgbClr val="000000"/>
              </a:solidFill>
              <a:latin typeface="IDNLAK+EBGaramond-Medium"/>
              <a:cs typeface="IDNLAK+EBGaramond-Medium"/>
            </a:endParaRPr>
          </a:p>
          <a:p>
            <a:pPr marL="0" marR="0">
              <a:lnSpc>
                <a:spcPts val="1157"/>
              </a:lnSpc>
              <a:spcBef>
                <a:spcPts val="8"/>
              </a:spcBef>
              <a:spcAft>
                <a:spcPts val="0"/>
              </a:spcAft>
            </a:pPr>
            <a:r>
              <a:rPr sz="1200" dirty="0">
                <a:solidFill>
                  <a:srgbClr val="000000"/>
                </a:solidFill>
                <a:latin typeface="IDNLAK+EBGaramond-Medium"/>
                <a:cs typeface="IDNLAK+EBGaramond-Medium"/>
              </a:rPr>
              <a:t>Render</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output</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of</a:t>
            </a:r>
            <a:r>
              <a:rPr lang="en-US" sz="1200" dirty="0">
                <a:solidFill>
                  <a:srgbClr val="000000"/>
                </a:solidFill>
                <a:latin typeface="IDNLAK+EBGaramond-Medium"/>
                <a:cs typeface="IDNLAK+EBGaramond-Medium"/>
              </a:rPr>
              <a:t> </a:t>
            </a:r>
            <a:r>
              <a:rPr sz="1200" dirty="0" err="1">
                <a:solidFill>
                  <a:srgbClr val="000000"/>
                </a:solidFill>
                <a:latin typeface="IDNLAK+EBGaramond-Medium"/>
                <a:cs typeface="IDNLAK+EBGaramond-Medium"/>
              </a:rPr>
              <a:t>apis</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to</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different</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low</a:t>
            </a:r>
            <a:r>
              <a:rPr lang="en-US" sz="1200" dirty="0">
                <a:solidFill>
                  <a:srgbClr val="000000"/>
                </a:solidFill>
                <a:latin typeface="IDNLAK+EBGaramond-Medium"/>
                <a:cs typeface="IDNLAK+EBGaramond-Medium"/>
              </a:rPr>
              <a:t> </a:t>
            </a:r>
            <a:r>
              <a:rPr sz="1200" dirty="0" err="1" smtClean="0">
                <a:solidFill>
                  <a:srgbClr val="000000"/>
                </a:solidFill>
                <a:latin typeface="IDNLAK+EBGaramond-Medium"/>
                <a:cs typeface="IDNLAK+EBGaramond-Medium"/>
              </a:rPr>
              <a:t>levelcomponents</a:t>
            </a:r>
            <a:r>
              <a:rPr lang="en-US" sz="1200" dirty="0">
                <a:solidFill>
                  <a:srgbClr val="000000"/>
                </a:solidFill>
                <a:latin typeface="IDNLAK+EBGaramond-Medium"/>
                <a:cs typeface="IDNLAK+EBGaramond-Medium"/>
              </a:rPr>
              <a:t> </a:t>
            </a:r>
            <a:r>
              <a:rPr sz="1200" dirty="0" smtClean="0">
                <a:solidFill>
                  <a:srgbClr val="000000"/>
                </a:solidFill>
                <a:latin typeface="IDNLAK+EBGaramond-Medium"/>
                <a:cs typeface="IDNLAK+EBGaramond-Medium"/>
              </a:rPr>
              <a:t>Secure</a:t>
            </a:r>
            <a:r>
              <a:rPr lang="en-US" sz="1200" dirty="0" smtClean="0">
                <a:solidFill>
                  <a:srgbClr val="000000"/>
                </a:solidFill>
                <a:latin typeface="IDNLAK+EBGaramond-Medium"/>
                <a:cs typeface="IDNLAK+EBGaramond-Medium"/>
              </a:rPr>
              <a:t> </a:t>
            </a:r>
            <a:r>
              <a:rPr sz="1200" dirty="0">
                <a:solidFill>
                  <a:srgbClr val="000000"/>
                </a:solidFill>
                <a:latin typeface="IDNLAK+EBGaramond-Medium"/>
                <a:cs typeface="IDNLAK+EBGaramond-Medium"/>
              </a:rPr>
              <a:t>content</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of</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post</a:t>
            </a:r>
            <a:r>
              <a:rPr lang="en-US" sz="1200" dirty="0">
                <a:solidFill>
                  <a:srgbClr val="000000"/>
                </a:solidFill>
                <a:latin typeface="IDNLAK+EBGaramond-Medium"/>
                <a:cs typeface="IDNLAK+EBGaramond-Medium"/>
              </a:rPr>
              <a:t> </a:t>
            </a:r>
            <a:r>
              <a:rPr sz="1200" dirty="0" err="1">
                <a:solidFill>
                  <a:srgbClr val="000000"/>
                </a:solidFill>
                <a:latin typeface="IDNLAK+EBGaramond-Medium"/>
                <a:cs typeface="IDNLAK+EBGaramond-Medium"/>
              </a:rPr>
              <a:t>apisx</a:t>
            </a:r>
            <a:endParaRPr sz="1200" dirty="0">
              <a:solidFill>
                <a:srgbClr val="000000"/>
              </a:solidFill>
              <a:latin typeface="IDNLAK+EBGaramond-Medium"/>
              <a:cs typeface="IDNLAK+EBGaramond-Medium"/>
            </a:endParaRPr>
          </a:p>
        </p:txBody>
      </p:sp>
      <p:sp>
        <p:nvSpPr>
          <p:cNvPr id="10" name="object 10"/>
          <p:cNvSpPr txBox="1"/>
          <p:nvPr/>
        </p:nvSpPr>
        <p:spPr>
          <a:xfrm>
            <a:off x="537204" y="2762954"/>
            <a:ext cx="1748942" cy="258340"/>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Evaluation</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Metric:</a:t>
            </a:r>
          </a:p>
        </p:txBody>
      </p:sp>
      <p:sp>
        <p:nvSpPr>
          <p:cNvPr id="11" name="object 11"/>
          <p:cNvSpPr txBox="1"/>
          <p:nvPr/>
        </p:nvSpPr>
        <p:spPr>
          <a:xfrm>
            <a:off x="733300" y="3146845"/>
            <a:ext cx="3020618" cy="220894"/>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SJNKRS+ArialMT"/>
                <a:cs typeface="SJNKRS+ArialMT"/>
              </a:rPr>
              <a:t>●</a:t>
            </a:r>
            <a:r>
              <a:rPr sz="1400" spc="1303" dirty="0">
                <a:solidFill>
                  <a:srgbClr val="000000"/>
                </a:solidFill>
                <a:latin typeface="Times New Roman"/>
                <a:cs typeface="Times New Roman"/>
              </a:rPr>
              <a:t> </a:t>
            </a:r>
            <a:r>
              <a:rPr sz="1400" dirty="0">
                <a:solidFill>
                  <a:srgbClr val="000000"/>
                </a:solidFill>
                <a:latin typeface="Times New Roman" panose="02020603050405020304" pitchFamily="18" charset="0"/>
                <a:cs typeface="Times New Roman" panose="02020603050405020304" pitchFamily="18" charset="0"/>
              </a:rPr>
              <a:t>100%</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Completion</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the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above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tasks</a:t>
            </a:r>
          </a:p>
        </p:txBody>
      </p:sp>
      <p:sp>
        <p:nvSpPr>
          <p:cNvPr id="12" name="object 12"/>
          <p:cNvSpPr txBox="1"/>
          <p:nvPr/>
        </p:nvSpPr>
        <p:spPr>
          <a:xfrm>
            <a:off x="638230" y="3595836"/>
            <a:ext cx="1717306" cy="205184"/>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Times New Roman" panose="02020603050405020304" pitchFamily="18" charset="0"/>
                <a:cs typeface="Times New Roman" panose="02020603050405020304" pitchFamily="18" charset="0"/>
              </a:rPr>
              <a:t>Learning Outcome</a:t>
            </a:r>
          </a:p>
        </p:txBody>
      </p:sp>
      <p:sp>
        <p:nvSpPr>
          <p:cNvPr id="13" name="object 13"/>
          <p:cNvSpPr txBox="1"/>
          <p:nvPr/>
        </p:nvSpPr>
        <p:spPr>
          <a:xfrm>
            <a:off x="573300" y="3999602"/>
            <a:ext cx="7527092" cy="1205458"/>
          </a:xfrm>
          <a:prstGeom prst="rect">
            <a:avLst/>
          </a:prstGeom>
        </p:spPr>
        <p:txBody>
          <a:bodyPr vert="horz" wrap="square" lIns="0" tIns="0" rIns="0" bIns="0" rtlCol="0">
            <a:spAutoFit/>
          </a:bodyPr>
          <a:lstStyle/>
          <a:p>
            <a:pPr marL="171450" indent="-171450">
              <a:lnSpc>
                <a:spcPts val="1340"/>
              </a:lnSpc>
              <a:buFont typeface="Wingdings" panose="05000000000000000000" pitchFamily="2" charset="2"/>
              <a:buChar char="§"/>
            </a:pPr>
            <a:r>
              <a:rPr lang="en-US" sz="1200" dirty="0" smtClean="0">
                <a:solidFill>
                  <a:srgbClr val="000000"/>
                </a:solidFill>
                <a:latin typeface="Times New Roman" panose="02020603050405020304" pitchFamily="18" charset="0"/>
                <a:cs typeface="Times New Roman" panose="02020603050405020304" pitchFamily="18" charset="0"/>
              </a:rPr>
              <a:t>The </a:t>
            </a:r>
            <a:r>
              <a:rPr lang="en-US" sz="1200" dirty="0">
                <a:solidFill>
                  <a:srgbClr val="000000"/>
                </a:solidFill>
                <a:latin typeface="Times New Roman" panose="02020603050405020304" pitchFamily="18" charset="0"/>
                <a:cs typeface="Times New Roman" panose="02020603050405020304" pitchFamily="18" charset="0"/>
              </a:rPr>
              <a:t>Random Color Generator is a versatile tool that provides several valuable learning outcomes. First and foremost, it aids in mastering color theory by demonstrating various color combinations, helping users understand color contrasts, harmonies, and complementary shades. This knowledge is essential for those in design and visual arts.</a:t>
            </a:r>
          </a:p>
          <a:p>
            <a:pPr marL="171450" indent="-171450">
              <a:lnSpc>
                <a:spcPts val="1340"/>
              </a:lnSpc>
              <a:buFont typeface="Wingdings" panose="05000000000000000000" pitchFamily="2" charset="2"/>
              <a:buChar char="§"/>
            </a:pPr>
            <a:r>
              <a:rPr lang="en-US" sz="1200" dirty="0">
                <a:solidFill>
                  <a:srgbClr val="000000"/>
                </a:solidFill>
                <a:latin typeface="Times New Roman" panose="02020603050405020304" pitchFamily="18" charset="0"/>
                <a:cs typeface="Times New Roman" panose="02020603050405020304" pitchFamily="18" charset="0"/>
              </a:rPr>
              <a:t>the Random Color Generator offers a comprehensive learning experience, equipping individuals with a deeper understanding of color, enhanced creativity, design versatility, problem-solving acumen, improved aesthetics, and the adaptability needed to excel in the design world.</a:t>
            </a:r>
            <a:endParaRPr sz="1200" dirty="0">
              <a:solidFill>
                <a:srgbClr val="000000"/>
              </a:solidFill>
              <a:latin typeface="Times New Roman" panose="02020603050405020304" pitchFamily="18" charset="0"/>
              <a:cs typeface="Times New Roman" panose="02020603050405020304" pitchFamily="18" charset="0"/>
            </a:endParaRPr>
          </a:p>
          <a:p>
            <a:pPr marL="0" marR="0">
              <a:lnSpc>
                <a:spcPts val="1340"/>
              </a:lnSpc>
              <a:spcBef>
                <a:spcPts val="263"/>
              </a:spcBef>
              <a:spcAft>
                <a:spcPts val="0"/>
              </a:spcAft>
            </a:pPr>
            <a:endParaRPr sz="1200" dirty="0">
              <a:solidFill>
                <a:srgbClr val="000000"/>
              </a:solidFill>
              <a:latin typeface="Times New Roman" panose="02020603050405020304" pitchFamily="18" charset="0"/>
              <a:cs typeface="Times New Roman" panose="02020603050405020304" pitchFamily="18" charset="0"/>
            </a:endParaRPr>
          </a:p>
        </p:txBody>
      </p:sp>
      <p:sp>
        <p:nvSpPr>
          <p:cNvPr id="14" name="object 14"/>
          <p:cNvSpPr txBox="1"/>
          <p:nvPr/>
        </p:nvSpPr>
        <p:spPr>
          <a:xfrm>
            <a:off x="1038100" y="3986841"/>
            <a:ext cx="3270351" cy="180306"/>
          </a:xfrm>
          <a:prstGeom prst="rect">
            <a:avLst/>
          </a:prstGeom>
        </p:spPr>
        <p:txBody>
          <a:bodyPr vert="horz" wrap="square" lIns="0" tIns="0" rIns="0" bIns="0" rtlCol="0">
            <a:spAutoFit/>
          </a:bodyPr>
          <a:lstStyle/>
          <a:p>
            <a:pPr marL="0" marR="0">
              <a:lnSpc>
                <a:spcPts val="1543"/>
              </a:lnSpc>
              <a:spcBef>
                <a:spcPts val="0"/>
              </a:spcBef>
              <a:spcAft>
                <a:spcPts val="0"/>
              </a:spcAft>
            </a:pPr>
            <a:endParaRPr sz="12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2367" y="12966"/>
            <a:ext cx="9144000" cy="5143500"/>
          </a:xfrm>
          <a:prstGeom prst="rect">
            <a:avLst/>
          </a:prstGeom>
          <a:blipFill>
            <a:blip r:embed="rId3" cstate="print"/>
            <a:stretch>
              <a:fillRect/>
            </a:stretch>
          </a:blipFill>
        </p:spPr>
        <p:txBody>
          <a:bodyPr wrap="square" lIns="0" tIns="0" rIns="0" bIns="0" rtlCol="0">
            <a:spAutoFit/>
          </a:bodyPr>
          <a:lstStyle/>
          <a:p>
            <a:endParaRPr dirty="0"/>
          </a:p>
        </p:txBody>
      </p:sp>
      <p:sp>
        <p:nvSpPr>
          <p:cNvPr id="3" name="object 3"/>
          <p:cNvSpPr txBox="1"/>
          <p:nvPr/>
        </p:nvSpPr>
        <p:spPr>
          <a:xfrm>
            <a:off x="537204" y="264756"/>
            <a:ext cx="2309241" cy="2845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cs typeface="Times New Roman" panose="02020603050405020304" pitchFamily="18" charset="0"/>
              </a:rPr>
              <a:t>Step-Wise</a:t>
            </a:r>
            <a:r>
              <a:rPr lang="en-US" sz="1800" b="1" dirty="0">
                <a:solidFill>
                  <a:srgbClr val="223669"/>
                </a:solidFill>
                <a:latin typeface="Times New Roman" panose="02020603050405020304" pitchFamily="18" charset="0"/>
                <a:cs typeface="Times New Roman" panose="02020603050405020304" pitchFamily="18" charset="0"/>
              </a:rPr>
              <a:t> </a:t>
            </a:r>
            <a:r>
              <a:rPr sz="1800" b="1" dirty="0">
                <a:solidFill>
                  <a:srgbClr val="223669"/>
                </a:solidFill>
                <a:latin typeface="Times New Roman" panose="02020603050405020304" pitchFamily="18" charset="0"/>
                <a:cs typeface="Times New Roman" panose="02020603050405020304" pitchFamily="18" charset="0"/>
              </a:rPr>
              <a:t>Description</a:t>
            </a:r>
          </a:p>
        </p:txBody>
      </p:sp>
      <p:sp>
        <p:nvSpPr>
          <p:cNvPr id="5" name="TextBox 4">
            <a:extLst>
              <a:ext uri="{FF2B5EF4-FFF2-40B4-BE49-F238E27FC236}">
                <a16:creationId xmlns:a16="http://schemas.microsoft.com/office/drawing/2014/main" xmlns="" id="{20C1C786-A6E0-F248-C8D7-897AE193BE47}"/>
              </a:ext>
            </a:extLst>
          </p:cNvPr>
          <p:cNvSpPr txBox="1"/>
          <p:nvPr/>
        </p:nvSpPr>
        <p:spPr>
          <a:xfrm flipH="1">
            <a:off x="467544" y="642096"/>
            <a:ext cx="8330410" cy="4278094"/>
          </a:xfrm>
          <a:prstGeom prst="rect">
            <a:avLst/>
          </a:prstGeom>
          <a:noFill/>
        </p:spPr>
        <p:txBody>
          <a:bodyPr wrap="square" rtlCol="0">
            <a:spAutoFit/>
          </a:bodyPr>
          <a:lstStyle/>
          <a:p>
            <a:r>
              <a:rPr lang="en-US" sz="1600" b="1" dirty="0"/>
              <a:t>Step 1: User </a:t>
            </a:r>
            <a:r>
              <a:rPr lang="en-US" sz="1600" b="1" dirty="0" smtClean="0"/>
              <a:t>Interface</a:t>
            </a:r>
          </a:p>
          <a:p>
            <a:r>
              <a:rPr lang="en-US" sz="1600" dirty="0" smtClean="0"/>
              <a:t>When </a:t>
            </a:r>
            <a:r>
              <a:rPr lang="en-US" sz="1600" dirty="0"/>
              <a:t>you open the Random Color Generator, you'll typically find a user-friendly interface.</a:t>
            </a:r>
          </a:p>
          <a:p>
            <a:r>
              <a:rPr lang="en-US" sz="1600" b="1" dirty="0" smtClean="0"/>
              <a:t>Step </a:t>
            </a:r>
            <a:r>
              <a:rPr lang="en-US" sz="1600" b="1" dirty="0"/>
              <a:t>2: Generate Color </a:t>
            </a:r>
            <a:endParaRPr lang="en-US" sz="1600" b="1" dirty="0" smtClean="0"/>
          </a:p>
          <a:p>
            <a:r>
              <a:rPr lang="en-US" sz="1600" dirty="0" smtClean="0"/>
              <a:t>To </a:t>
            </a:r>
            <a:r>
              <a:rPr lang="en-US" sz="1600" dirty="0"/>
              <a:t>generate a random color, simply click a "Generate" button or a similar option provided by the tool.</a:t>
            </a:r>
          </a:p>
          <a:p>
            <a:r>
              <a:rPr lang="en-US" sz="1600" b="1" dirty="0" smtClean="0"/>
              <a:t>Step </a:t>
            </a:r>
            <a:r>
              <a:rPr lang="en-US" sz="1600" b="1" dirty="0"/>
              <a:t>3: Display the </a:t>
            </a:r>
            <a:r>
              <a:rPr lang="en-US" sz="1600" b="1" dirty="0" smtClean="0"/>
              <a:t>Color</a:t>
            </a:r>
          </a:p>
          <a:p>
            <a:r>
              <a:rPr lang="en-US" sz="1600" dirty="0" smtClean="0"/>
              <a:t>The </a:t>
            </a:r>
            <a:r>
              <a:rPr lang="en-US" sz="1600" dirty="0"/>
              <a:t>randomly generated color will then appear in the central area of the interface.</a:t>
            </a:r>
          </a:p>
          <a:p>
            <a:r>
              <a:rPr lang="en-US" sz="1600" b="1" dirty="0" smtClean="0"/>
              <a:t>Step </a:t>
            </a:r>
            <a:r>
              <a:rPr lang="en-US" sz="1600" b="1" dirty="0"/>
              <a:t>4: Copy the Color </a:t>
            </a:r>
            <a:r>
              <a:rPr lang="en-US" sz="1600" b="1" dirty="0" smtClean="0"/>
              <a:t>Code</a:t>
            </a:r>
          </a:p>
          <a:p>
            <a:r>
              <a:rPr lang="en-US" sz="1600" dirty="0" smtClean="0"/>
              <a:t>If </a:t>
            </a:r>
            <a:r>
              <a:rPr lang="en-US" sz="1600" dirty="0"/>
              <a:t>you wish to use this color in your project, you can usually copy the color code (e.g., HEX or RGB) to your clipboard by clicking a "Copy" button next to the color code</a:t>
            </a:r>
            <a:r>
              <a:rPr lang="en-US" sz="1600" dirty="0" smtClean="0"/>
              <a:t>.</a:t>
            </a:r>
          </a:p>
          <a:p>
            <a:r>
              <a:rPr lang="en-US" sz="1600" b="1" dirty="0" smtClean="0"/>
              <a:t>Step </a:t>
            </a:r>
            <a:r>
              <a:rPr lang="en-US" sz="1600" b="1" dirty="0"/>
              <a:t>5: Use the Color </a:t>
            </a:r>
            <a:endParaRPr lang="en-US" sz="1600" b="1" dirty="0" smtClean="0"/>
          </a:p>
          <a:p>
            <a:r>
              <a:rPr lang="en-US" sz="1600" dirty="0" smtClean="0"/>
              <a:t>With </a:t>
            </a:r>
            <a:r>
              <a:rPr lang="en-US" sz="1600" dirty="0"/>
              <a:t>the color code copied, you can now paste it into your design software, website code, or any application where you're working on a project.</a:t>
            </a:r>
          </a:p>
          <a:p>
            <a:r>
              <a:rPr lang="en-US" sz="1600" b="1" dirty="0" smtClean="0"/>
              <a:t>Step </a:t>
            </a:r>
            <a:r>
              <a:rPr lang="en-US" sz="1600" b="1" dirty="0"/>
              <a:t>6: Customize or Regenerate (Optional</a:t>
            </a:r>
            <a:r>
              <a:rPr lang="en-US" sz="1600" b="1" dirty="0" smtClean="0"/>
              <a:t>)</a:t>
            </a:r>
          </a:p>
          <a:p>
            <a:r>
              <a:rPr lang="en-US" sz="1600" dirty="0" smtClean="0"/>
              <a:t>Some </a:t>
            </a:r>
            <a:r>
              <a:rPr lang="en-US" sz="1600" dirty="0"/>
              <a:t>Random Color Generators allow for customization.</a:t>
            </a:r>
          </a:p>
          <a:p>
            <a:endParaRPr lang="en-US" sz="1600" dirty="0"/>
          </a:p>
          <a:p>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2367" y="12966"/>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6"/>
            <a:ext cx="2309241" cy="284565"/>
          </a:xfrm>
          <a:prstGeom prst="rect">
            <a:avLst/>
          </a:prstGeom>
        </p:spPr>
        <p:txBody>
          <a:bodyPr vert="horz" wrap="square" lIns="0" tIns="0" rIns="0" bIns="0" rtlCol="0">
            <a:spAutoFit/>
          </a:bodyPr>
          <a:lstStyle/>
          <a:p>
            <a:pPr marL="0" marR="0">
              <a:lnSpc>
                <a:spcPts val="2345"/>
              </a:lnSpc>
              <a:spcBef>
                <a:spcPts val="0"/>
              </a:spcBef>
              <a:spcAft>
                <a:spcPts val="0"/>
              </a:spcAft>
            </a:pPr>
            <a:endParaRPr sz="1800" b="1" dirty="0">
              <a:solidFill>
                <a:srgbClr val="223669"/>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511546" y="1946322"/>
            <a:ext cx="2263292" cy="2845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C88C32"/>
                </a:solidFill>
                <a:latin typeface="Times New Roman" panose="02020603050405020304" pitchFamily="18" charset="0"/>
                <a:cs typeface="Times New Roman" panose="02020603050405020304" pitchFamily="18" charset="0"/>
              </a:rPr>
              <a:t>Summary</a:t>
            </a:r>
            <a:r>
              <a:rPr lang="en-US" sz="1800" b="1" dirty="0">
                <a:solidFill>
                  <a:srgbClr val="C88C32"/>
                </a:solidFill>
                <a:latin typeface="Times New Roman" panose="02020603050405020304" pitchFamily="18" charset="0"/>
                <a:cs typeface="Times New Roman" panose="02020603050405020304" pitchFamily="18" charset="0"/>
              </a:rPr>
              <a:t> </a:t>
            </a:r>
            <a:r>
              <a:rPr sz="1800" b="1" dirty="0">
                <a:solidFill>
                  <a:srgbClr val="C88C32"/>
                </a:solidFill>
                <a:latin typeface="Times New Roman" panose="02020603050405020304" pitchFamily="18" charset="0"/>
                <a:cs typeface="Times New Roman" panose="02020603050405020304" pitchFamily="18" charset="0"/>
              </a:rPr>
              <a:t>of</a:t>
            </a:r>
            <a:r>
              <a:rPr lang="en-US" b="1" dirty="0">
                <a:solidFill>
                  <a:srgbClr val="C88C32"/>
                </a:solidFill>
                <a:latin typeface="Times New Roman" panose="02020603050405020304" pitchFamily="18" charset="0"/>
                <a:cs typeface="Times New Roman" panose="02020603050405020304" pitchFamily="18" charset="0"/>
              </a:rPr>
              <a:t> </a:t>
            </a:r>
            <a:r>
              <a:rPr sz="1800" b="1" dirty="0">
                <a:solidFill>
                  <a:srgbClr val="C88C32"/>
                </a:solidFill>
                <a:latin typeface="Times New Roman" panose="02020603050405020304" pitchFamily="18" charset="0"/>
                <a:cs typeface="Times New Roman" panose="02020603050405020304" pitchFamily="18" charset="0"/>
              </a:rPr>
              <a:t>your</a:t>
            </a:r>
            <a:r>
              <a:rPr lang="en-US" b="1" dirty="0">
                <a:solidFill>
                  <a:srgbClr val="C88C32"/>
                </a:solidFill>
                <a:latin typeface="Times New Roman" panose="02020603050405020304" pitchFamily="18" charset="0"/>
                <a:cs typeface="Times New Roman" panose="02020603050405020304" pitchFamily="18" charset="0"/>
              </a:rPr>
              <a:t> </a:t>
            </a:r>
            <a:r>
              <a:rPr sz="1800" b="1" dirty="0">
                <a:solidFill>
                  <a:srgbClr val="C88C32"/>
                </a:solidFill>
                <a:latin typeface="Times New Roman" panose="02020603050405020304" pitchFamily="18" charset="0"/>
                <a:cs typeface="Times New Roman" panose="02020603050405020304" pitchFamily="18" charset="0"/>
              </a:rPr>
              <a:t>task</a:t>
            </a:r>
          </a:p>
        </p:txBody>
      </p:sp>
      <p:sp>
        <p:nvSpPr>
          <p:cNvPr id="5" name="TextBox 4">
            <a:extLst>
              <a:ext uri="{FF2B5EF4-FFF2-40B4-BE49-F238E27FC236}">
                <a16:creationId xmlns:a16="http://schemas.microsoft.com/office/drawing/2014/main" xmlns="" id="{20C1C786-A6E0-F248-C8D7-897AE193BE47}"/>
              </a:ext>
            </a:extLst>
          </p:cNvPr>
          <p:cNvSpPr txBox="1"/>
          <p:nvPr/>
        </p:nvSpPr>
        <p:spPr>
          <a:xfrm flipH="1">
            <a:off x="467544" y="642097"/>
            <a:ext cx="8330410" cy="1569660"/>
          </a:xfrm>
          <a:prstGeom prst="rect">
            <a:avLst/>
          </a:prstGeom>
          <a:noFill/>
        </p:spPr>
        <p:txBody>
          <a:bodyPr wrap="square" rtlCol="0">
            <a:spAutoFit/>
          </a:bodyPr>
          <a:lstStyle/>
          <a:p>
            <a:r>
              <a:rPr lang="en-US" sz="1600" b="1" dirty="0"/>
              <a:t>Step 7: Save or Store Colors (Optional</a:t>
            </a:r>
            <a:r>
              <a:rPr lang="en-US" sz="1600" b="1" dirty="0" smtClean="0"/>
              <a:t>)</a:t>
            </a:r>
          </a:p>
          <a:p>
            <a:r>
              <a:rPr lang="en-US" sz="1600" dirty="0" smtClean="0"/>
              <a:t>If </a:t>
            </a:r>
            <a:r>
              <a:rPr lang="en-US" sz="1600" dirty="0"/>
              <a:t>the tool includes a feature for saving or storing colors, you can save colors you like for future reference or to maintain a consistent color palette for your projects.</a:t>
            </a:r>
          </a:p>
          <a:p>
            <a:r>
              <a:rPr lang="en-US" sz="1600" b="1" dirty="0" smtClean="0"/>
              <a:t>Step </a:t>
            </a:r>
            <a:r>
              <a:rPr lang="en-US" sz="1600" b="1" dirty="0"/>
              <a:t>8: Experiment and Iterate </a:t>
            </a:r>
            <a:endParaRPr lang="en-US" sz="1600" b="1" dirty="0" smtClean="0"/>
          </a:p>
          <a:p>
            <a:r>
              <a:rPr lang="en-US" sz="1600" dirty="0" smtClean="0"/>
              <a:t>Repeat </a:t>
            </a:r>
            <a:r>
              <a:rPr lang="en-US" sz="1600" dirty="0"/>
              <a:t>the process as needed for different elements within your project.</a:t>
            </a:r>
          </a:p>
          <a:p>
            <a:endParaRPr lang="en-US" sz="1600" dirty="0"/>
          </a:p>
        </p:txBody>
      </p:sp>
      <p:sp>
        <p:nvSpPr>
          <p:cNvPr id="6" name="TextBox 5">
            <a:extLst>
              <a:ext uri="{FF2B5EF4-FFF2-40B4-BE49-F238E27FC236}">
                <a16:creationId xmlns:a16="http://schemas.microsoft.com/office/drawing/2014/main" xmlns="" id="{001AC952-3AFC-9D4B-38AA-C0C53D70543E}"/>
              </a:ext>
            </a:extLst>
          </p:cNvPr>
          <p:cNvSpPr txBox="1"/>
          <p:nvPr/>
        </p:nvSpPr>
        <p:spPr>
          <a:xfrm flipH="1">
            <a:off x="537203" y="3961706"/>
            <a:ext cx="8427284" cy="338554"/>
          </a:xfrm>
          <a:prstGeom prst="rect">
            <a:avLst/>
          </a:prstGeom>
          <a:noFill/>
        </p:spPr>
        <p:txBody>
          <a:bodyPr wrap="square" rtlCol="0">
            <a:spAutoFit/>
          </a:bodyPr>
          <a:lstStyle/>
          <a:p>
            <a:endParaRPr lang="en-US" sz="16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20777" y="2308663"/>
            <a:ext cx="8427283"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t>A Random Color Generator is a creative tool designed to generate unpredictable and unique color combinations.</a:t>
            </a:r>
          </a:p>
          <a:p>
            <a:pPr marL="285750" indent="-285750">
              <a:buFont typeface="Arial" panose="020B0604020202020204" pitchFamily="34" charset="0"/>
              <a:buChar char="•"/>
            </a:pPr>
            <a:r>
              <a:rPr lang="en-US" sz="1600" dirty="0" smtClean="0"/>
              <a:t>It </a:t>
            </a:r>
            <a:r>
              <a:rPr lang="en-US" sz="1600" dirty="0"/>
              <a:t>typically consists of a user-friendly interface with options to generate and display random colors along with their associated color codes. Users can copy these codes for use in design projects. Some generators allow for color customization and the option to save or store favorite colors.</a:t>
            </a:r>
          </a:p>
          <a:p>
            <a:pPr marL="285750" indent="-285750">
              <a:buFont typeface="Arial" panose="020B0604020202020204" pitchFamily="34" charset="0"/>
              <a:buChar char="•"/>
            </a:pPr>
            <a:r>
              <a:rPr lang="en-US" sz="1600" dirty="0" smtClean="0"/>
              <a:t>The </a:t>
            </a:r>
            <a:r>
              <a:rPr lang="en-US" sz="1600" dirty="0"/>
              <a:t>tool is particularly useful for designers and artists seeking inspiration, experimentation, and a diverse color palette for their projects. It encourages creative thinking and helps users explore unconventional design directions by introducing unexpected color choices.</a:t>
            </a:r>
          </a:p>
          <a:p>
            <a:endParaRPr lang="en-US" sz="1600" dirty="0"/>
          </a:p>
          <a:p>
            <a:endParaRPr lang="en-IN" sz="1600" dirty="0"/>
          </a:p>
        </p:txBody>
      </p:sp>
    </p:spTree>
    <p:extLst>
      <p:ext uri="{BB962C8B-B14F-4D97-AF65-F5344CB8AC3E}">
        <p14:creationId xmlns:p14="http://schemas.microsoft.com/office/powerpoint/2010/main" xmlns="" val="3990571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8520" y="-92546"/>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84724" y="192514"/>
            <a:ext cx="2988868" cy="382605"/>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Times New Roman" panose="02020603050405020304" pitchFamily="18" charset="0"/>
                <a:cs typeface="Times New Roman" panose="02020603050405020304" pitchFamily="18" charset="0"/>
              </a:rPr>
              <a:t>Assessment</a:t>
            </a:r>
            <a:r>
              <a:rPr lang="en-US" sz="2400" b="1" dirty="0">
                <a:solidFill>
                  <a:srgbClr val="C88C32"/>
                </a:solidFill>
                <a:latin typeface="Times New Roman" panose="02020603050405020304" pitchFamily="18" charset="0"/>
                <a:cs typeface="Times New Roman" panose="02020603050405020304" pitchFamily="18" charset="0"/>
              </a:rPr>
              <a:t> </a:t>
            </a:r>
            <a:r>
              <a:rPr sz="2400" b="1" dirty="0">
                <a:solidFill>
                  <a:srgbClr val="C88C32"/>
                </a:solidFill>
                <a:latin typeface="Times New Roman" panose="02020603050405020304" pitchFamily="18" charset="0"/>
                <a:cs typeface="Times New Roman" panose="02020603050405020304" pitchFamily="18" charset="0"/>
              </a:rPr>
              <a:t>Parameter</a:t>
            </a:r>
          </a:p>
        </p:txBody>
      </p:sp>
      <p:sp>
        <p:nvSpPr>
          <p:cNvPr id="4" name="object 4"/>
          <p:cNvSpPr txBox="1"/>
          <p:nvPr/>
        </p:nvSpPr>
        <p:spPr>
          <a:xfrm>
            <a:off x="899218" y="900759"/>
            <a:ext cx="1542414" cy="338554"/>
          </a:xfrm>
          <a:prstGeom prst="rect">
            <a:avLst/>
          </a:prstGeom>
        </p:spPr>
        <p:txBody>
          <a:bodyPr vert="horz" wrap="square" lIns="0" tIns="0" rIns="0" bIns="0" rtlCol="0">
            <a:spAutoFit/>
          </a:bodyPr>
          <a:lstStyle/>
          <a:p>
            <a:pPr algn="r"/>
            <a:r>
              <a:rPr lang="en-US" sz="1100" b="0" i="0" u="none" strike="noStrike" baseline="0" dirty="0">
                <a:solidFill>
                  <a:srgbClr val="000000"/>
                </a:solidFill>
                <a:latin typeface="Times New Roman" panose="02020603050405020304" pitchFamily="18" charset="0"/>
              </a:rPr>
              <a:t>Gather requirements for the </a:t>
            </a:r>
          </a:p>
          <a:p>
            <a:pPr algn="r"/>
            <a:r>
              <a:rPr lang="en-US" sz="1100" b="0" i="0" u="none" strike="noStrike" baseline="0" dirty="0">
                <a:solidFill>
                  <a:srgbClr val="000000"/>
                </a:solidFill>
                <a:latin typeface="Times New Roman" panose="02020603050405020304" pitchFamily="18" charset="0"/>
              </a:rPr>
              <a:t>project </a:t>
            </a:r>
            <a:endParaRPr lang="en-US" sz="600" dirty="0">
              <a:solidFill>
                <a:srgbClr val="000000"/>
              </a:solidFill>
              <a:latin typeface="HP Simplified" panose="020B0604020204020204" pitchFamily="34" charset="0"/>
              <a:cs typeface="LNEEUU+EBGaramond-Regular"/>
            </a:endParaRPr>
          </a:p>
        </p:txBody>
      </p:sp>
      <p:sp>
        <p:nvSpPr>
          <p:cNvPr id="5" name="object 5"/>
          <p:cNvSpPr txBox="1"/>
          <p:nvPr/>
        </p:nvSpPr>
        <p:spPr>
          <a:xfrm>
            <a:off x="6444208" y="907010"/>
            <a:ext cx="1537842" cy="326051"/>
          </a:xfrm>
          <a:prstGeom prst="rect">
            <a:avLst/>
          </a:prstGeom>
        </p:spPr>
        <p:txBody>
          <a:bodyPr vert="horz" wrap="square" lIns="0" tIns="0" rIns="0" bIns="0" rtlCol="0">
            <a:spAutoFit/>
          </a:bodyPr>
          <a:lstStyle/>
          <a:p>
            <a:pPr marL="0" marR="0">
              <a:lnSpc>
                <a:spcPts val="1273"/>
              </a:lnSpc>
              <a:spcBef>
                <a:spcPts val="0"/>
              </a:spcBef>
              <a:spcAft>
                <a:spcPts val="0"/>
              </a:spcAft>
            </a:pPr>
            <a:r>
              <a:rPr lang="en-US" sz="1000" dirty="0">
                <a:solidFill>
                  <a:srgbClr val="000000"/>
                </a:solidFill>
                <a:latin typeface="Times New Roman" panose="02020603050405020304" pitchFamily="18" charset="0"/>
              </a:rPr>
              <a:t>A</a:t>
            </a:r>
            <a:r>
              <a:rPr lang="en-US" sz="1000" b="0" i="0" u="none" strike="noStrike" baseline="0" dirty="0">
                <a:solidFill>
                  <a:srgbClr val="000000"/>
                </a:solidFill>
                <a:latin typeface="Times New Roman" panose="02020603050405020304" pitchFamily="18" charset="0"/>
              </a:rPr>
              <a:t>dd Readme.md file with description of the project </a:t>
            </a:r>
            <a:endParaRPr lang="en-US" sz="1000" dirty="0">
              <a:solidFill>
                <a:srgbClr val="000000"/>
              </a:solidFill>
              <a:latin typeface="LNEEUU+EBGaramond-Regular"/>
              <a:cs typeface="LNEEUU+EBGaramond-Regular"/>
            </a:endParaRPr>
          </a:p>
        </p:txBody>
      </p:sp>
      <p:sp>
        <p:nvSpPr>
          <p:cNvPr id="6" name="object 6"/>
          <p:cNvSpPr txBox="1"/>
          <p:nvPr/>
        </p:nvSpPr>
        <p:spPr>
          <a:xfrm>
            <a:off x="323528" y="2019274"/>
            <a:ext cx="1869185" cy="307777"/>
          </a:xfrm>
          <a:prstGeom prst="rect">
            <a:avLst/>
          </a:prstGeom>
        </p:spPr>
        <p:txBody>
          <a:bodyPr vert="horz" wrap="square" lIns="0" tIns="0" rIns="0" bIns="0" rtlCol="0">
            <a:spAutoFit/>
          </a:bodyPr>
          <a:lstStyle/>
          <a:p>
            <a:pPr algn="r"/>
            <a:r>
              <a:rPr lang="en-US" sz="1000" b="0" i="0" u="none" strike="noStrike" baseline="0" dirty="0">
                <a:solidFill>
                  <a:srgbClr val="000000"/>
                </a:solidFill>
                <a:latin typeface="Times New Roman" panose="02020603050405020304" pitchFamily="18" charset="0"/>
              </a:rPr>
              <a:t>Prepare database design </a:t>
            </a:r>
          </a:p>
          <a:p>
            <a:pPr algn="r"/>
            <a:r>
              <a:rPr lang="en-US" sz="1000" b="0" i="0" u="none" strike="noStrike" baseline="0" dirty="0">
                <a:solidFill>
                  <a:srgbClr val="000000"/>
                </a:solidFill>
                <a:latin typeface="Times New Roman" panose="02020603050405020304" pitchFamily="18" charset="0"/>
              </a:rPr>
              <a:t>schemas </a:t>
            </a:r>
            <a:endParaRPr lang="en-US" sz="1000" dirty="0">
              <a:solidFill>
                <a:srgbClr val="000000"/>
              </a:solidFill>
              <a:latin typeface="LNEEUU+EBGaramond-Regular"/>
              <a:cs typeface="LNEEUU+EBGaramond-Regular"/>
            </a:endParaRPr>
          </a:p>
        </p:txBody>
      </p:sp>
      <p:sp>
        <p:nvSpPr>
          <p:cNvPr id="7" name="object 7"/>
          <p:cNvSpPr txBox="1"/>
          <p:nvPr/>
        </p:nvSpPr>
        <p:spPr>
          <a:xfrm>
            <a:off x="6631882" y="2034616"/>
            <a:ext cx="1612900" cy="307777"/>
          </a:xfrm>
          <a:prstGeom prst="rect">
            <a:avLst/>
          </a:prstGeom>
        </p:spPr>
        <p:txBody>
          <a:bodyPr vert="horz" wrap="square" lIns="0" tIns="0" rIns="0" bIns="0" rtlCol="0">
            <a:spAutoFit/>
          </a:bodyPr>
          <a:lstStyle/>
          <a:p>
            <a:r>
              <a:rPr lang="en-US" sz="1000" b="0" i="0" u="none" strike="noStrike" baseline="0" dirty="0">
                <a:solidFill>
                  <a:srgbClr val="000000"/>
                </a:solidFill>
                <a:latin typeface="Times New Roman" panose="02020603050405020304" pitchFamily="18" charset="0"/>
              </a:rPr>
              <a:t>Commit all changes with "first commit" </a:t>
            </a:r>
          </a:p>
        </p:txBody>
      </p:sp>
      <p:sp>
        <p:nvSpPr>
          <p:cNvPr id="8" name="object 8"/>
          <p:cNvSpPr txBox="1"/>
          <p:nvPr/>
        </p:nvSpPr>
        <p:spPr>
          <a:xfrm>
            <a:off x="3972992" y="2067945"/>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CSBFGQ+EBGaramond-Bold"/>
                <a:cs typeface="CSBFGQ+EBGaramond-Bold"/>
              </a:rPr>
              <a:t>Check-List</a:t>
            </a:r>
          </a:p>
        </p:txBody>
      </p:sp>
      <p:sp>
        <p:nvSpPr>
          <p:cNvPr id="9" name="object 9"/>
          <p:cNvSpPr txBox="1"/>
          <p:nvPr/>
        </p:nvSpPr>
        <p:spPr>
          <a:xfrm>
            <a:off x="932930" y="3319288"/>
            <a:ext cx="1534540" cy="307777"/>
          </a:xfrm>
          <a:prstGeom prst="rect">
            <a:avLst/>
          </a:prstGeom>
        </p:spPr>
        <p:txBody>
          <a:bodyPr vert="horz" wrap="square" lIns="0" tIns="0" rIns="0" bIns="0" rtlCol="0">
            <a:spAutoFit/>
          </a:bodyPr>
          <a:lstStyle/>
          <a:p>
            <a:pPr algn="r"/>
            <a:r>
              <a:rPr lang="en-US" sz="1000" b="0" i="0" u="none" strike="noStrike" baseline="0" dirty="0">
                <a:solidFill>
                  <a:srgbClr val="000000"/>
                </a:solidFill>
                <a:latin typeface="Times New Roman" panose="02020603050405020304" pitchFamily="18" charset="0"/>
              </a:rPr>
              <a:t>Get your initial project </a:t>
            </a:r>
          </a:p>
          <a:p>
            <a:pPr algn="r"/>
            <a:r>
              <a:rPr lang="en-US" sz="1000" b="0" i="0" u="none" strike="noStrike" baseline="0" dirty="0">
                <a:solidFill>
                  <a:srgbClr val="000000"/>
                </a:solidFill>
                <a:latin typeface="Times New Roman" panose="02020603050405020304" pitchFamily="18" charset="0"/>
              </a:rPr>
              <a:t>Structure ready </a:t>
            </a:r>
            <a:endParaRPr lang="en-US" sz="1000" dirty="0">
              <a:solidFill>
                <a:srgbClr val="000000"/>
              </a:solidFill>
              <a:latin typeface="LNEEUU+EBGaramond-Regular"/>
              <a:cs typeface="LNEEUU+EBGaramond-Regular"/>
            </a:endParaRPr>
          </a:p>
        </p:txBody>
      </p:sp>
      <p:sp>
        <p:nvSpPr>
          <p:cNvPr id="10" name="object 10"/>
          <p:cNvSpPr txBox="1"/>
          <p:nvPr/>
        </p:nvSpPr>
        <p:spPr>
          <a:xfrm>
            <a:off x="6516216" y="3365312"/>
            <a:ext cx="1513840" cy="461665"/>
          </a:xfrm>
          <a:prstGeom prst="rect">
            <a:avLst/>
          </a:prstGeom>
        </p:spPr>
        <p:txBody>
          <a:bodyPr vert="horz" wrap="square" lIns="0" tIns="0" rIns="0" bIns="0" rtlCol="0">
            <a:spAutoFit/>
          </a:bodyPr>
          <a:lstStyle/>
          <a:p>
            <a:r>
              <a:rPr lang="en-US" sz="1000" dirty="0">
                <a:solidFill>
                  <a:srgbClr val="000000"/>
                </a:solidFill>
                <a:latin typeface="Times New Roman" panose="02020603050405020304" pitchFamily="18" charset="0"/>
              </a:rPr>
              <a:t>C</a:t>
            </a:r>
            <a:r>
              <a:rPr lang="en-US" sz="1000" b="0" i="0" u="none" strike="noStrike" baseline="0" dirty="0">
                <a:solidFill>
                  <a:srgbClr val="000000"/>
                </a:solidFill>
                <a:latin typeface="Times New Roman" panose="02020603050405020304" pitchFamily="18" charset="0"/>
              </a:rPr>
              <a:t>reate a repository on </a:t>
            </a:r>
            <a:r>
              <a:rPr lang="en-US" sz="1000" b="0" i="0" u="none" strike="noStrike" baseline="0" dirty="0" err="1">
                <a:solidFill>
                  <a:srgbClr val="000000"/>
                </a:solidFill>
                <a:latin typeface="Times New Roman" panose="02020603050405020304" pitchFamily="18" charset="0"/>
              </a:rPr>
              <a:t>github</a:t>
            </a:r>
            <a:r>
              <a:rPr lang="en-US" sz="1000" b="0" i="0" u="none" strike="noStrike" baseline="0" dirty="0">
                <a:solidFill>
                  <a:srgbClr val="000000"/>
                </a:solidFill>
                <a:latin typeface="Times New Roman" panose="02020603050405020304" pitchFamily="18" charset="0"/>
              </a:rPr>
              <a:t> </a:t>
            </a:r>
            <a:r>
              <a:rPr lang="en-US" sz="1000" b="0" i="0" u="none" strike="noStrike" baseline="0" dirty="0" err="1">
                <a:solidFill>
                  <a:srgbClr val="000000"/>
                </a:solidFill>
                <a:latin typeface="Times New Roman" panose="02020603050405020304" pitchFamily="18" charset="0"/>
              </a:rPr>
              <a:t>realted</a:t>
            </a:r>
            <a:r>
              <a:rPr lang="en-US" sz="1000" b="0" i="0" u="none" strike="noStrike" baseline="0" dirty="0">
                <a:solidFill>
                  <a:srgbClr val="000000"/>
                </a:solidFill>
                <a:latin typeface="Times New Roman" panose="02020603050405020304" pitchFamily="18" charset="0"/>
              </a:rPr>
              <a:t> to project </a:t>
            </a:r>
          </a:p>
          <a:p>
            <a:r>
              <a:rPr lang="en-US" sz="1000" b="0" i="0" u="none" strike="noStrike" baseline="0" dirty="0">
                <a:solidFill>
                  <a:srgbClr val="000000"/>
                </a:solidFill>
                <a:latin typeface="Times New Roman" panose="02020603050405020304" pitchFamily="18" charset="0"/>
              </a:rPr>
              <a:t>Initiate a </a:t>
            </a:r>
            <a:endParaRPr lang="en-US" sz="1000" dirty="0">
              <a:solidFill>
                <a:srgbClr val="000000"/>
              </a:solidFill>
              <a:latin typeface="LNEEUU+EBGaramond-Regular"/>
              <a:cs typeface="LNEEUU+EBGaramond-Regular"/>
            </a:endParaRPr>
          </a:p>
        </p:txBody>
      </p:sp>
      <p:sp>
        <p:nvSpPr>
          <p:cNvPr id="11" name="object 11"/>
          <p:cNvSpPr txBox="1"/>
          <p:nvPr/>
        </p:nvSpPr>
        <p:spPr>
          <a:xfrm>
            <a:off x="2265423" y="4195378"/>
            <a:ext cx="1557147" cy="159339"/>
          </a:xfrm>
          <a:prstGeom prst="rect">
            <a:avLst/>
          </a:prstGeom>
        </p:spPr>
        <p:txBody>
          <a:bodyPr vert="horz" wrap="square" lIns="0" tIns="0" rIns="0" bIns="0" rtlCol="0">
            <a:spAutoFit/>
          </a:bodyPr>
          <a:lstStyle/>
          <a:p>
            <a:pPr marL="0" marR="0">
              <a:lnSpc>
                <a:spcPts val="1273"/>
              </a:lnSpc>
              <a:spcBef>
                <a:spcPts val="0"/>
              </a:spcBef>
              <a:spcAft>
                <a:spcPts val="0"/>
              </a:spcAft>
            </a:pPr>
            <a:r>
              <a:rPr lang="en-US" sz="1000" b="0" i="0" u="none" strike="noStrike" baseline="0" dirty="0">
                <a:solidFill>
                  <a:srgbClr val="000000"/>
                </a:solidFill>
                <a:latin typeface="Times New Roman" panose="02020603050405020304" pitchFamily="18" charset="0"/>
              </a:rPr>
              <a:t>Initiate a git repository </a:t>
            </a:r>
            <a:endParaRPr lang="en-US" sz="1000" dirty="0">
              <a:solidFill>
                <a:srgbClr val="000000"/>
              </a:solidFill>
              <a:latin typeface="LNEEUU+EBGaramond-Regular"/>
              <a:cs typeface="LNEEUU+EBGaramond-Regular"/>
            </a:endParaRPr>
          </a:p>
        </p:txBody>
      </p:sp>
      <p:sp>
        <p:nvSpPr>
          <p:cNvPr id="12" name="object 12"/>
          <p:cNvSpPr txBox="1"/>
          <p:nvPr/>
        </p:nvSpPr>
        <p:spPr>
          <a:xfrm>
            <a:off x="5492499" y="4184831"/>
            <a:ext cx="1386078" cy="339773"/>
          </a:xfrm>
          <a:prstGeom prst="rect">
            <a:avLst/>
          </a:prstGeom>
        </p:spPr>
        <p:txBody>
          <a:bodyPr vert="horz" wrap="square" lIns="0" tIns="0" rIns="0" bIns="0" rtlCol="0">
            <a:spAutoFit/>
          </a:bodyPr>
          <a:lstStyle/>
          <a:p>
            <a:pPr marL="0" marR="0">
              <a:lnSpc>
                <a:spcPts val="1273"/>
              </a:lnSpc>
              <a:spcBef>
                <a:spcPts val="0"/>
              </a:spcBef>
              <a:spcAft>
                <a:spcPts val="0"/>
              </a:spcAft>
            </a:pPr>
            <a:r>
              <a:rPr lang="en-US" sz="1100" b="0" i="0" u="none" strike="noStrike" baseline="0" dirty="0">
                <a:solidFill>
                  <a:srgbClr val="000000"/>
                </a:solidFill>
                <a:latin typeface="Times New Roman" panose="02020603050405020304" pitchFamily="18" charset="0"/>
              </a:rPr>
              <a:t>Push your changes to </a:t>
            </a:r>
            <a:r>
              <a:rPr lang="en-US" sz="1100" b="0" i="0" u="none" strike="noStrike" baseline="0" dirty="0" err="1">
                <a:solidFill>
                  <a:srgbClr val="000000"/>
                </a:solidFill>
                <a:latin typeface="Times New Roman" panose="02020603050405020304" pitchFamily="18" charset="0"/>
              </a:rPr>
              <a:t>github</a:t>
            </a:r>
            <a:r>
              <a:rPr lang="en-US" sz="1100" b="0" i="0" u="none" strike="noStrike" baseline="0" dirty="0">
                <a:solidFill>
                  <a:srgbClr val="000000"/>
                </a:solidFill>
                <a:latin typeface="Times New Roman" panose="02020603050405020304" pitchFamily="18" charset="0"/>
              </a:rPr>
              <a:t> </a:t>
            </a:r>
            <a:endParaRPr lang="en-US" sz="600" dirty="0">
              <a:solidFill>
                <a:srgbClr val="000000"/>
              </a:solidFill>
              <a:latin typeface="LNEEUU+EBGaramond-Regular"/>
              <a:cs typeface="LNEEUU+EBGaramond-Regul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SLFRMA+PublicSans-BoldItalic"/>
                <a:cs typeface="SLFRMA+PublicSans-BoldItalic"/>
              </a:rPr>
              <a:t>Submission</a:t>
            </a:r>
            <a:r>
              <a:rPr sz="1800" b="1" spc="-45" dirty="0">
                <a:solidFill>
                  <a:srgbClr val="FFFFFF"/>
                </a:solidFill>
                <a:latin typeface="SLFRMA+PublicSans-BoldItalic"/>
                <a:cs typeface="SLFRMA+PublicSans-BoldItalic"/>
              </a:rPr>
              <a:t> </a:t>
            </a:r>
            <a:r>
              <a:rPr sz="1800" b="1" dirty="0">
                <a:solidFill>
                  <a:srgbClr val="FFFFFF"/>
                </a:solidFill>
                <a:latin typeface="SLFRMA+PublicSans-BoldItalic"/>
                <a:cs typeface="SLFRMA+PublicSans-BoldItalic"/>
              </a:rPr>
              <a:t>Github</a:t>
            </a:r>
          </a:p>
        </p:txBody>
      </p:sp>
      <p:sp>
        <p:nvSpPr>
          <p:cNvPr id="4" name="object 4"/>
          <p:cNvSpPr txBox="1"/>
          <p:nvPr/>
        </p:nvSpPr>
        <p:spPr>
          <a:xfrm>
            <a:off x="4273458" y="2270922"/>
            <a:ext cx="2527274"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BD8738"/>
                </a:solidFill>
                <a:latin typeface="SLFRMA+PublicSans-BoldItalic"/>
                <a:cs typeface="SLFRMA+PublicSans-BoldItalic"/>
              </a:rPr>
              <a:t>Insert</a:t>
            </a:r>
            <a:r>
              <a:rPr sz="1400" b="1" spc="-34" dirty="0">
                <a:solidFill>
                  <a:srgbClr val="BD8738"/>
                </a:solidFill>
                <a:latin typeface="SLFRMA+PublicSans-BoldItalic"/>
                <a:cs typeface="SLFRMA+PublicSans-BoldItalic"/>
              </a:rPr>
              <a:t> </a:t>
            </a:r>
            <a:r>
              <a:rPr sz="1400" b="1" dirty="0">
                <a:solidFill>
                  <a:srgbClr val="BD8738"/>
                </a:solidFill>
                <a:latin typeface="SLFRMA+PublicSans-BoldItalic"/>
                <a:cs typeface="SLFRMA+PublicSans-BoldItalic"/>
              </a:rPr>
              <a:t>Your</a:t>
            </a:r>
            <a:r>
              <a:rPr sz="1400" b="1" spc="-34" dirty="0">
                <a:solidFill>
                  <a:srgbClr val="BD8738"/>
                </a:solidFill>
                <a:latin typeface="SLFRMA+PublicSans-BoldItalic"/>
                <a:cs typeface="SLFRMA+PublicSans-BoldItalic"/>
              </a:rPr>
              <a:t> </a:t>
            </a:r>
            <a:r>
              <a:rPr sz="1400" b="1" dirty="0">
                <a:solidFill>
                  <a:srgbClr val="BD8738"/>
                </a:solidFill>
                <a:latin typeface="SLFRMA+PublicSans-BoldItalic"/>
                <a:cs typeface="SLFRMA+PublicSans-BoldItalic"/>
              </a:rPr>
              <a:t>Github</a:t>
            </a:r>
            <a:r>
              <a:rPr sz="1400" b="1" spc="-34" dirty="0">
                <a:solidFill>
                  <a:srgbClr val="BD8738"/>
                </a:solidFill>
                <a:latin typeface="SLFRMA+PublicSans-BoldItalic"/>
                <a:cs typeface="SLFRMA+PublicSans-BoldItalic"/>
              </a:rPr>
              <a:t> </a:t>
            </a:r>
            <a:r>
              <a:rPr sz="1400" b="1" dirty="0">
                <a:solidFill>
                  <a:srgbClr val="BD8738"/>
                </a:solidFill>
                <a:latin typeface="SLFRMA+PublicSans-BoldItalic"/>
                <a:cs typeface="SLFRMA+PublicSans-BoldItalic"/>
              </a:rPr>
              <a:t>Link</a:t>
            </a:r>
            <a:r>
              <a:rPr sz="1400" b="1" spc="-34" dirty="0">
                <a:solidFill>
                  <a:srgbClr val="BD8738"/>
                </a:solidFill>
                <a:latin typeface="SLFRMA+PublicSans-BoldItalic"/>
                <a:cs typeface="SLFRMA+PublicSans-BoldItalic"/>
              </a:rPr>
              <a:t> </a:t>
            </a:r>
            <a:r>
              <a:rPr sz="1400" b="1" dirty="0">
                <a:solidFill>
                  <a:srgbClr val="BD8738"/>
                </a:solidFill>
                <a:latin typeface="SLFRMA+PublicSans-BoldItalic"/>
                <a:cs typeface="SLFRMA+PublicSans-BoldItalic"/>
              </a:rPr>
              <a:t>Here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TotalTime>
  <Words>663</Words>
  <Application>Microsoft Office PowerPoint</Application>
  <PresentationFormat>On-screen Show (16:9)</PresentationFormat>
  <Paragraphs>75</Paragraphs>
  <Slides>8</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vt:i4>
      </vt:variant>
    </vt:vector>
  </HeadingPairs>
  <TitlesOfParts>
    <vt:vector size="22" baseType="lpstr">
      <vt:lpstr>Arial</vt:lpstr>
      <vt:lpstr>Calibri</vt:lpstr>
      <vt:lpstr>Times New Roman</vt:lpstr>
      <vt:lpstr>Wingdings</vt:lpstr>
      <vt:lpstr>Helsinki</vt:lpstr>
      <vt:lpstr>WTWGOU+Arial-BoldMT</vt:lpstr>
      <vt:lpstr>Arial Black</vt:lpstr>
      <vt:lpstr>CSBFGQ+EBGaramond-Bold</vt:lpstr>
      <vt:lpstr>SJNKRS+ArialMT</vt:lpstr>
      <vt:lpstr>IDNLAK+EBGaramond-Medium</vt:lpstr>
      <vt:lpstr>HP Simplified</vt:lpstr>
      <vt:lpstr>LNEEUU+EBGaramond-Regular</vt:lpstr>
      <vt:lpstr>SLFRMA+PublicSans-BoldItalic</vt:lpstr>
      <vt:lpstr>Theme Office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Administrator</dc:creator>
  <cp:lastModifiedBy>4IT22</cp:lastModifiedBy>
  <cp:revision>23</cp:revision>
  <dcterms:modified xsi:type="dcterms:W3CDTF">2023-10-31T06:13:51Z</dcterms:modified>
</cp:coreProperties>
</file>