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280" r:id="rId2"/>
    <p:sldId id="366" r:id="rId3"/>
    <p:sldId id="380" r:id="rId4"/>
    <p:sldId id="383" r:id="rId5"/>
    <p:sldId id="384" r:id="rId6"/>
    <p:sldId id="385" r:id="rId7"/>
    <p:sldId id="386" r:id="rId8"/>
    <p:sldId id="387" r:id="rId9"/>
    <p:sldId id="388" r:id="rId10"/>
    <p:sldId id="400" r:id="rId11"/>
    <p:sldId id="389" r:id="rId12"/>
    <p:sldId id="390" r:id="rId13"/>
    <p:sldId id="391" r:id="rId14"/>
    <p:sldId id="401" r:id="rId15"/>
    <p:sldId id="402" r:id="rId16"/>
    <p:sldId id="392" r:id="rId17"/>
    <p:sldId id="403" r:id="rId18"/>
    <p:sldId id="404" r:id="rId19"/>
    <p:sldId id="405" r:id="rId20"/>
    <p:sldId id="406" r:id="rId21"/>
    <p:sldId id="393" r:id="rId22"/>
    <p:sldId id="394" r:id="rId23"/>
    <p:sldId id="408" r:id="rId24"/>
    <p:sldId id="395" r:id="rId25"/>
    <p:sldId id="397" r:id="rId26"/>
    <p:sldId id="399" r:id="rId27"/>
    <p:sldId id="28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0524"/>
    <a:srgbClr val="008000"/>
    <a:srgbClr val="385D8A"/>
    <a:srgbClr val="34495E"/>
    <a:srgbClr val="FDFDFD"/>
    <a:srgbClr val="EAEAEA"/>
    <a:srgbClr val="F8F8F8"/>
    <a:srgbClr val="FF6702"/>
    <a:srgbClr val="D6B580"/>
    <a:srgbClr val="F8ED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4364" autoAdjust="0"/>
  </p:normalViewPr>
  <p:slideViewPr>
    <p:cSldViewPr>
      <p:cViewPr varScale="1">
        <p:scale>
          <a:sx n="79" d="100"/>
          <a:sy n="79" d="100"/>
        </p:scale>
        <p:origin x="1685"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48" y="60"/>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F5FD1-1E71-41C1-A531-EDAAD398F8D7}"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418C08-2D65-44A0-8D9B-1CEE7EB87A37}" type="slidenum">
              <a:rPr lang="en-US" smtClean="0"/>
              <a:t>‹#›</a:t>
            </a:fld>
            <a:endParaRPr lang="en-US"/>
          </a:p>
        </p:txBody>
      </p:sp>
    </p:spTree>
    <p:extLst>
      <p:ext uri="{BB962C8B-B14F-4D97-AF65-F5344CB8AC3E}">
        <p14:creationId xmlns:p14="http://schemas.microsoft.com/office/powerpoint/2010/main" val="101366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AEC9C6-1CE4-4880-838A-FB85AC35DCB4}" type="datetimeFigureOut">
              <a:rPr lang="en-US" smtClean="0"/>
              <a:pPr/>
              <a:t>11/21/2024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A3D7D-4DD0-4519-9573-665089B66871}" type="slidenum">
              <a:rPr lang="en-US" smtClean="0"/>
              <a:pPr/>
              <a:t>‹#›</a:t>
            </a:fld>
            <a:endParaRPr lang="en-US"/>
          </a:p>
        </p:txBody>
      </p:sp>
    </p:spTree>
    <p:extLst>
      <p:ext uri="{BB962C8B-B14F-4D97-AF65-F5344CB8AC3E}">
        <p14:creationId xmlns:p14="http://schemas.microsoft.com/office/powerpoint/2010/main" val="1674936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a:t>
            </a:fld>
            <a:endParaRPr lang="en-US"/>
          </a:p>
        </p:txBody>
      </p:sp>
    </p:spTree>
    <p:extLst>
      <p:ext uri="{BB962C8B-B14F-4D97-AF65-F5344CB8AC3E}">
        <p14:creationId xmlns:p14="http://schemas.microsoft.com/office/powerpoint/2010/main" val="538624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11</a:t>
            </a:fld>
            <a:endParaRPr lang="en-US"/>
          </a:p>
        </p:txBody>
      </p:sp>
    </p:spTree>
    <p:extLst>
      <p:ext uri="{BB962C8B-B14F-4D97-AF65-F5344CB8AC3E}">
        <p14:creationId xmlns:p14="http://schemas.microsoft.com/office/powerpoint/2010/main" val="1789443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12</a:t>
            </a:fld>
            <a:endParaRPr lang="en-US"/>
          </a:p>
        </p:txBody>
      </p:sp>
    </p:spTree>
    <p:extLst>
      <p:ext uri="{BB962C8B-B14F-4D97-AF65-F5344CB8AC3E}">
        <p14:creationId xmlns:p14="http://schemas.microsoft.com/office/powerpoint/2010/main" val="2763641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13</a:t>
            </a:fld>
            <a:endParaRPr lang="en-US"/>
          </a:p>
        </p:txBody>
      </p:sp>
    </p:spTree>
    <p:extLst>
      <p:ext uri="{BB962C8B-B14F-4D97-AF65-F5344CB8AC3E}">
        <p14:creationId xmlns:p14="http://schemas.microsoft.com/office/powerpoint/2010/main" val="858024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C0C17-63AA-CD1E-24AB-0AC37BE5FC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729BF6-7D59-851C-1D7C-26ADE4662C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41DC7-8F99-08FD-32F0-11E6BB55CE1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730C9E2-254A-74FE-AC79-76F12A0D4E7E}"/>
              </a:ext>
            </a:extLst>
          </p:cNvPr>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3334890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4F66C-CE84-5B2A-F450-9025B3457A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C39D9F-26F9-479D-A924-0B6D3F7E50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832011-BF03-B0F7-16E0-58A31D880BE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B47B28E-832A-8BEA-1CC1-414B27DF5AD3}"/>
              </a:ext>
            </a:extLst>
          </p:cNvPr>
          <p:cNvSpPr>
            <a:spLocks noGrp="1"/>
          </p:cNvSpPr>
          <p:nvPr>
            <p:ph type="sldNum" sz="quarter" idx="10"/>
          </p:nvPr>
        </p:nvSpPr>
        <p:spPr/>
        <p:txBody>
          <a:bodyPr/>
          <a:lstStyle/>
          <a:p>
            <a:fld id="{3F7A3D7D-4DD0-4519-9573-665089B66871}" type="slidenum">
              <a:rPr lang="en-US" smtClean="0"/>
              <a:pPr/>
              <a:t>15</a:t>
            </a:fld>
            <a:endParaRPr lang="en-US"/>
          </a:p>
        </p:txBody>
      </p:sp>
    </p:spTree>
    <p:extLst>
      <p:ext uri="{BB962C8B-B14F-4D97-AF65-F5344CB8AC3E}">
        <p14:creationId xmlns:p14="http://schemas.microsoft.com/office/powerpoint/2010/main" val="4132890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16</a:t>
            </a:fld>
            <a:endParaRPr lang="en-US"/>
          </a:p>
        </p:txBody>
      </p:sp>
    </p:spTree>
    <p:extLst>
      <p:ext uri="{BB962C8B-B14F-4D97-AF65-F5344CB8AC3E}">
        <p14:creationId xmlns:p14="http://schemas.microsoft.com/office/powerpoint/2010/main" val="1350932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0ED4B-68B6-B1A6-8606-71766336D7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63A21B-64AE-5A2C-B74F-CDB8AC7FA3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6C48BD-50B9-0AF7-B65B-417B19A87A9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0E1D572-5992-201C-1299-9828F5CA26E2}"/>
              </a:ext>
            </a:extLst>
          </p:cNvPr>
          <p:cNvSpPr>
            <a:spLocks noGrp="1"/>
          </p:cNvSpPr>
          <p:nvPr>
            <p:ph type="sldNum" sz="quarter" idx="10"/>
          </p:nvPr>
        </p:nvSpPr>
        <p:spPr/>
        <p:txBody>
          <a:bodyPr/>
          <a:lstStyle/>
          <a:p>
            <a:fld id="{3F7A3D7D-4DD0-4519-9573-665089B66871}" type="slidenum">
              <a:rPr lang="en-US" smtClean="0"/>
              <a:pPr/>
              <a:t>17</a:t>
            </a:fld>
            <a:endParaRPr lang="en-US"/>
          </a:p>
        </p:txBody>
      </p:sp>
    </p:spTree>
    <p:extLst>
      <p:ext uri="{BB962C8B-B14F-4D97-AF65-F5344CB8AC3E}">
        <p14:creationId xmlns:p14="http://schemas.microsoft.com/office/powerpoint/2010/main" val="1024213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6383D-CA57-2862-2089-FB03092F3E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B64C5-75B6-64A4-FF02-3B643980DE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D0CDB1-FF82-34A4-1A8C-451F91B9AF6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19C80F4-F73B-1C05-DA76-4E3F913142EC}"/>
              </a:ext>
            </a:extLst>
          </p:cNvPr>
          <p:cNvSpPr>
            <a:spLocks noGrp="1"/>
          </p:cNvSpPr>
          <p:nvPr>
            <p:ph type="sldNum" sz="quarter" idx="10"/>
          </p:nvPr>
        </p:nvSpPr>
        <p:spPr/>
        <p:txBody>
          <a:bodyPr/>
          <a:lstStyle/>
          <a:p>
            <a:fld id="{3F7A3D7D-4DD0-4519-9573-665089B66871}" type="slidenum">
              <a:rPr lang="en-US" smtClean="0"/>
              <a:pPr/>
              <a:t>18</a:t>
            </a:fld>
            <a:endParaRPr lang="en-US"/>
          </a:p>
        </p:txBody>
      </p:sp>
    </p:spTree>
    <p:extLst>
      <p:ext uri="{BB962C8B-B14F-4D97-AF65-F5344CB8AC3E}">
        <p14:creationId xmlns:p14="http://schemas.microsoft.com/office/powerpoint/2010/main" val="3837496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F6DB6-DA0C-A2A8-92A8-CB53C5D29E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4C967A-58B7-05F2-A78D-D1D25DCB64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85D410-1567-4A26-0B0A-DEA203414E4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E3927C4-5D9C-70E4-56F3-780F58595BD5}"/>
              </a:ext>
            </a:extLst>
          </p:cNvPr>
          <p:cNvSpPr>
            <a:spLocks noGrp="1"/>
          </p:cNvSpPr>
          <p:nvPr>
            <p:ph type="sldNum" sz="quarter" idx="10"/>
          </p:nvPr>
        </p:nvSpPr>
        <p:spPr/>
        <p:txBody>
          <a:bodyPr/>
          <a:lstStyle/>
          <a:p>
            <a:fld id="{3F7A3D7D-4DD0-4519-9573-665089B66871}" type="slidenum">
              <a:rPr lang="en-US" smtClean="0"/>
              <a:pPr/>
              <a:t>19</a:t>
            </a:fld>
            <a:endParaRPr lang="en-US"/>
          </a:p>
        </p:txBody>
      </p:sp>
    </p:spTree>
    <p:extLst>
      <p:ext uri="{BB962C8B-B14F-4D97-AF65-F5344CB8AC3E}">
        <p14:creationId xmlns:p14="http://schemas.microsoft.com/office/powerpoint/2010/main" val="2785928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1715-3CFF-ACA5-1F2E-7DA9FFBD6B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975610-87FA-22FC-92B7-AF8C641936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B4F3FB-B9FA-C3C6-4FFA-A59A625F39A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80EBEF1-7545-408A-1B0E-E1FA363BC41C}"/>
              </a:ext>
            </a:extLst>
          </p:cNvPr>
          <p:cNvSpPr>
            <a:spLocks noGrp="1"/>
          </p:cNvSpPr>
          <p:nvPr>
            <p:ph type="sldNum" sz="quarter" idx="10"/>
          </p:nvPr>
        </p:nvSpPr>
        <p:spPr/>
        <p:txBody>
          <a:bodyPr/>
          <a:lstStyle/>
          <a:p>
            <a:fld id="{3F7A3D7D-4DD0-4519-9573-665089B66871}" type="slidenum">
              <a:rPr lang="en-US" smtClean="0"/>
              <a:pPr/>
              <a:t>20</a:t>
            </a:fld>
            <a:endParaRPr lang="en-US"/>
          </a:p>
        </p:txBody>
      </p:sp>
    </p:spTree>
    <p:extLst>
      <p:ext uri="{BB962C8B-B14F-4D97-AF65-F5344CB8AC3E}">
        <p14:creationId xmlns:p14="http://schemas.microsoft.com/office/powerpoint/2010/main" val="2619778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7836534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21</a:t>
            </a:fld>
            <a:endParaRPr lang="en-US"/>
          </a:p>
        </p:txBody>
      </p:sp>
    </p:spTree>
    <p:extLst>
      <p:ext uri="{BB962C8B-B14F-4D97-AF65-F5344CB8AC3E}">
        <p14:creationId xmlns:p14="http://schemas.microsoft.com/office/powerpoint/2010/main" val="895256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22</a:t>
            </a:fld>
            <a:endParaRPr lang="en-US"/>
          </a:p>
        </p:txBody>
      </p:sp>
    </p:spTree>
    <p:extLst>
      <p:ext uri="{BB962C8B-B14F-4D97-AF65-F5344CB8AC3E}">
        <p14:creationId xmlns:p14="http://schemas.microsoft.com/office/powerpoint/2010/main" val="2331109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FA7C2-C72D-35A2-3BFC-E416A917F1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93BEC-9957-FA89-6A63-16319E039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3A6068-29F8-11E9-40BB-CC1AD4B035F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2E2F74A-5BAA-3103-7C59-A5ADB2A3BFE7}"/>
              </a:ext>
            </a:extLst>
          </p:cNvPr>
          <p:cNvSpPr>
            <a:spLocks noGrp="1"/>
          </p:cNvSpPr>
          <p:nvPr>
            <p:ph type="sldNum" sz="quarter" idx="10"/>
          </p:nvPr>
        </p:nvSpPr>
        <p:spPr/>
        <p:txBody>
          <a:bodyPr/>
          <a:lstStyle/>
          <a:p>
            <a:fld id="{3F7A3D7D-4DD0-4519-9573-665089B66871}" type="slidenum">
              <a:rPr lang="en-US" smtClean="0"/>
              <a:pPr/>
              <a:t>23</a:t>
            </a:fld>
            <a:endParaRPr lang="en-US"/>
          </a:p>
        </p:txBody>
      </p:sp>
    </p:spTree>
    <p:extLst>
      <p:ext uri="{BB962C8B-B14F-4D97-AF65-F5344CB8AC3E}">
        <p14:creationId xmlns:p14="http://schemas.microsoft.com/office/powerpoint/2010/main" val="23140603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24</a:t>
            </a:fld>
            <a:endParaRPr lang="en-US"/>
          </a:p>
        </p:txBody>
      </p:sp>
    </p:spTree>
    <p:extLst>
      <p:ext uri="{BB962C8B-B14F-4D97-AF65-F5344CB8AC3E}">
        <p14:creationId xmlns:p14="http://schemas.microsoft.com/office/powerpoint/2010/main" val="2705310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25</a:t>
            </a:fld>
            <a:endParaRPr lang="en-US" dirty="0"/>
          </a:p>
        </p:txBody>
      </p:sp>
    </p:spTree>
    <p:extLst>
      <p:ext uri="{BB962C8B-B14F-4D97-AF65-F5344CB8AC3E}">
        <p14:creationId xmlns:p14="http://schemas.microsoft.com/office/powerpoint/2010/main" val="27174021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26</a:t>
            </a:fld>
            <a:endParaRPr lang="en-US" dirty="0"/>
          </a:p>
        </p:txBody>
      </p:sp>
    </p:spTree>
    <p:extLst>
      <p:ext uri="{BB962C8B-B14F-4D97-AF65-F5344CB8AC3E}">
        <p14:creationId xmlns:p14="http://schemas.microsoft.com/office/powerpoint/2010/main" val="32076749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27</a:t>
            </a:fld>
            <a:endParaRPr lang="en-US" dirty="0"/>
          </a:p>
        </p:txBody>
      </p:sp>
    </p:spTree>
    <p:extLst>
      <p:ext uri="{BB962C8B-B14F-4D97-AF65-F5344CB8AC3E}">
        <p14:creationId xmlns:p14="http://schemas.microsoft.com/office/powerpoint/2010/main" val="3212453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4</a:t>
            </a:fld>
            <a:endParaRPr lang="en-US"/>
          </a:p>
        </p:txBody>
      </p:sp>
    </p:spTree>
    <p:extLst>
      <p:ext uri="{BB962C8B-B14F-4D97-AF65-F5344CB8AC3E}">
        <p14:creationId xmlns:p14="http://schemas.microsoft.com/office/powerpoint/2010/main" val="3513685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5</a:t>
            </a:fld>
            <a:endParaRPr lang="en-US"/>
          </a:p>
        </p:txBody>
      </p:sp>
    </p:spTree>
    <p:extLst>
      <p:ext uri="{BB962C8B-B14F-4D97-AF65-F5344CB8AC3E}">
        <p14:creationId xmlns:p14="http://schemas.microsoft.com/office/powerpoint/2010/main" val="1845148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6</a:t>
            </a:fld>
            <a:endParaRPr lang="en-US"/>
          </a:p>
        </p:txBody>
      </p:sp>
    </p:spTree>
    <p:extLst>
      <p:ext uri="{BB962C8B-B14F-4D97-AF65-F5344CB8AC3E}">
        <p14:creationId xmlns:p14="http://schemas.microsoft.com/office/powerpoint/2010/main" val="2457263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7</a:t>
            </a:fld>
            <a:endParaRPr lang="en-US"/>
          </a:p>
        </p:txBody>
      </p:sp>
    </p:spTree>
    <p:extLst>
      <p:ext uri="{BB962C8B-B14F-4D97-AF65-F5344CB8AC3E}">
        <p14:creationId xmlns:p14="http://schemas.microsoft.com/office/powerpoint/2010/main" val="1527373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8</a:t>
            </a:fld>
            <a:endParaRPr lang="en-US"/>
          </a:p>
        </p:txBody>
      </p:sp>
    </p:spTree>
    <p:extLst>
      <p:ext uri="{BB962C8B-B14F-4D97-AF65-F5344CB8AC3E}">
        <p14:creationId xmlns:p14="http://schemas.microsoft.com/office/powerpoint/2010/main" val="3317627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3F7A3D7D-4DD0-4519-9573-665089B66871}" type="slidenum">
              <a:rPr lang="en-US" smtClean="0"/>
              <a:pPr/>
              <a:t>9</a:t>
            </a:fld>
            <a:endParaRPr lang="en-US"/>
          </a:p>
        </p:txBody>
      </p:sp>
    </p:spTree>
    <p:extLst>
      <p:ext uri="{BB962C8B-B14F-4D97-AF65-F5344CB8AC3E}">
        <p14:creationId xmlns:p14="http://schemas.microsoft.com/office/powerpoint/2010/main" val="3322719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D9768-4C25-B8C3-AC79-0F2F84F4AA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09DF8D-8477-B502-396A-1CBE4DD2CD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79CE88-E4DC-DB99-13B8-808F371C266A}"/>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3D83DF-7238-B384-D8CA-BB487CF339A4}"/>
              </a:ext>
            </a:extLst>
          </p:cNvPr>
          <p:cNvSpPr>
            <a:spLocks noGrp="1"/>
          </p:cNvSpPr>
          <p:nvPr>
            <p:ph type="sldNum" sz="quarter" idx="10"/>
          </p:nvPr>
        </p:nvSpPr>
        <p:spPr/>
        <p:txBody>
          <a:bodyPr/>
          <a:lstStyle/>
          <a:p>
            <a:fld id="{3F7A3D7D-4DD0-4519-9573-665089B66871}" type="slidenum">
              <a:rPr lang="en-US" smtClean="0"/>
              <a:pPr/>
              <a:t>10</a:t>
            </a:fld>
            <a:endParaRPr lang="en-US"/>
          </a:p>
        </p:txBody>
      </p:sp>
    </p:spTree>
    <p:extLst>
      <p:ext uri="{BB962C8B-B14F-4D97-AF65-F5344CB8AC3E}">
        <p14:creationId xmlns:p14="http://schemas.microsoft.com/office/powerpoint/2010/main" val="214105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0500" y="106363"/>
            <a:ext cx="8763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190500" y="990600"/>
            <a:ext cx="8763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en-US" sz="1600" noProof="1">
                <a:solidFill>
                  <a:srgbClr val="FFFFFF"/>
                </a:solidFill>
                <a:latin typeface="+mj-lt"/>
                <a:ea typeface="Open Sans" panose="020B0606030504020204" pitchFamily="34" charset="0"/>
                <a:cs typeface="Open Sans" panose="020B0606030504020204" pitchFamily="34" charset="0"/>
              </a:rPr>
              <a:t>Department of Computer</a:t>
            </a:r>
            <a:r>
              <a:rPr lang="en-US" sz="1600" baseline="0" noProof="1">
                <a:solidFill>
                  <a:srgbClr val="FFFFFF"/>
                </a:solidFill>
                <a:latin typeface="+mj-lt"/>
                <a:ea typeface="Open Sans" panose="020B0606030504020204" pitchFamily="34" charset="0"/>
                <a:cs typeface="Open Sans" panose="020B0606030504020204" pitchFamily="34" charset="0"/>
              </a:rPr>
              <a:t> Science and Engineering</a:t>
            </a:r>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190500" y="914400"/>
            <a:ext cx="8763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 name="Rektangel 11"/>
          <p:cNvSpPr/>
          <p:nvPr userDrawn="1"/>
        </p:nvSpPr>
        <p:spPr>
          <a:xfrm>
            <a:off x="4572000" y="6477490"/>
            <a:ext cx="457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r>
              <a:rPr lang="da-DK" sz="1600" noProof="1">
                <a:solidFill>
                  <a:srgbClr val="FFFFFF"/>
                </a:solidFill>
                <a:latin typeface="+mj-lt"/>
                <a:ea typeface="Open Sans" panose="020B0606030504020204" pitchFamily="34" charset="0"/>
                <a:cs typeface="Open Sans" panose="020B0606030504020204" pitchFamily="34" charset="0"/>
              </a:rPr>
              <a:t>Rajalakshmi Engineering College 		</a:t>
            </a:r>
            <a:fld id="{6E8469F3-9EE8-43CF-BEDC-475B89412D1D}" type="slidenum">
              <a:rPr lang="da-DK" sz="1600" kern="1200" noProof="1" smtClean="0">
                <a:solidFill>
                  <a:srgbClr val="FFFFFF"/>
                </a:solidFill>
                <a:latin typeface="+mn-lt"/>
                <a:ea typeface="Open Sans" panose="020B0606030504020204" pitchFamily="34" charset="0"/>
                <a:cs typeface="Open Sans" panose="020B0606030504020204" pitchFamily="34" charset="0"/>
              </a: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8BEFB-AE5B-48F9-BBAD-B489CDE48C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A8BEFB-AE5B-48F9-BBAD-B489CDE48C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hyperlink" Target="https://ieeexplore.ieee.org/document/9203742" TargetMode="External"/><Relationship Id="rId4" Type="http://schemas.openxmlformats.org/officeDocument/2006/relationships/hyperlink" Target="https://ieeexplore.ieee.org/document/10533529"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776" t="63278" r="776" b="-30898"/>
          <a:stretch/>
        </p:blipFill>
        <p:spPr>
          <a:xfrm>
            <a:off x="-72010" y="-2532"/>
            <a:ext cx="9216010" cy="3231811"/>
          </a:xfrm>
          <a:prstGeom prst="rect">
            <a:avLst/>
          </a:prstGeom>
        </p:spPr>
      </p:pic>
      <p:grpSp>
        <p:nvGrpSpPr>
          <p:cNvPr id="20" name="Group 19"/>
          <p:cNvGrpSpPr/>
          <p:nvPr/>
        </p:nvGrpSpPr>
        <p:grpSpPr>
          <a:xfrm>
            <a:off x="-14748" y="986564"/>
            <a:ext cx="9158748" cy="5148980"/>
            <a:chOff x="-14748" y="986564"/>
            <a:chExt cx="9158748" cy="5148980"/>
          </a:xfrm>
        </p:grpSpPr>
        <p:sp>
          <p:nvSpPr>
            <p:cNvPr id="22" name="TextBox 21"/>
            <p:cNvSpPr txBox="1"/>
            <p:nvPr/>
          </p:nvSpPr>
          <p:spPr>
            <a:xfrm>
              <a:off x="177781" y="4812105"/>
              <a:ext cx="4322209" cy="1323439"/>
            </a:xfrm>
            <a:prstGeom prst="rect">
              <a:avLst/>
            </a:prstGeom>
            <a:noFill/>
          </p:spPr>
          <p:txBody>
            <a:bodyPr wrap="square" rtlCol="0">
              <a:spAutoFit/>
            </a:bodyPr>
            <a:lstStyle/>
            <a:p>
              <a:r>
                <a:rPr lang="en-US" sz="2000" b="1" dirty="0"/>
                <a:t>220701091</a:t>
              </a:r>
            </a:p>
            <a:p>
              <a:r>
                <a:rPr lang="en-US" sz="2000" b="1" dirty="0"/>
                <a:t>HEMA S</a:t>
              </a:r>
            </a:p>
            <a:p>
              <a:r>
                <a:rPr lang="en-US" sz="2000" b="1" dirty="0"/>
                <a:t>Mrs. J. Jinu Sophia</a:t>
              </a:r>
            </a:p>
            <a:p>
              <a:r>
                <a:rPr lang="en-US" sz="2000" b="1" dirty="0"/>
                <a:t>Assistant Professor (SG)</a:t>
              </a:r>
            </a:p>
          </p:txBody>
        </p:sp>
        <p:grpSp>
          <p:nvGrpSpPr>
            <p:cNvPr id="43" name="Group 42"/>
            <p:cNvGrpSpPr/>
            <p:nvPr/>
          </p:nvGrpSpPr>
          <p:grpSpPr>
            <a:xfrm>
              <a:off x="-14748" y="986564"/>
              <a:ext cx="9158748" cy="3628907"/>
              <a:chOff x="-14748" y="986564"/>
              <a:chExt cx="9158748" cy="3628907"/>
            </a:xfrm>
          </p:grpSpPr>
          <p:sp>
            <p:nvSpPr>
              <p:cNvPr id="45" name="Freeform 44"/>
              <p:cNvSpPr/>
              <p:nvPr/>
            </p:nvSpPr>
            <p:spPr>
              <a:xfrm>
                <a:off x="5003203" y="1761199"/>
                <a:ext cx="4140797" cy="2622445"/>
              </a:xfrm>
              <a:custGeom>
                <a:avLst/>
                <a:gdLst>
                  <a:gd name="connsiteX0" fmla="*/ 1 w 4140797"/>
                  <a:gd name="connsiteY0" fmla="*/ 0 h 2622445"/>
                  <a:gd name="connsiteX1" fmla="*/ 4140797 w 4140797"/>
                  <a:gd name="connsiteY1" fmla="*/ 0 h 2622445"/>
                  <a:gd name="connsiteX2" fmla="*/ 4140797 w 4140797"/>
                  <a:gd name="connsiteY2" fmla="*/ 2622445 h 2622445"/>
                  <a:gd name="connsiteX3" fmla="*/ 0 w 4140797"/>
                  <a:gd name="connsiteY3" fmla="*/ 2622445 h 2622445"/>
                  <a:gd name="connsiteX4" fmla="*/ 1311223 w 4140797"/>
                  <a:gd name="connsiteY4" fmla="*/ 1311222 h 2622445"/>
                  <a:gd name="connsiteX5" fmla="*/ 1 w 4140797"/>
                  <a:gd name="connsiteY5" fmla="*/ 0 h 2622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0797" h="2622445">
                    <a:moveTo>
                      <a:pt x="1" y="0"/>
                    </a:moveTo>
                    <a:lnTo>
                      <a:pt x="4140797" y="0"/>
                    </a:lnTo>
                    <a:lnTo>
                      <a:pt x="4140797" y="2622445"/>
                    </a:lnTo>
                    <a:lnTo>
                      <a:pt x="0" y="2622445"/>
                    </a:lnTo>
                    <a:lnTo>
                      <a:pt x="1311223" y="1311222"/>
                    </a:lnTo>
                    <a:lnTo>
                      <a:pt x="1" y="0"/>
                    </a:lnTo>
                    <a:close/>
                  </a:path>
                </a:pathLst>
              </a:custGeom>
              <a:solidFill>
                <a:srgbClr val="00AA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Pentagon 45"/>
              <p:cNvSpPr/>
              <p:nvPr/>
            </p:nvSpPr>
            <p:spPr>
              <a:xfrm>
                <a:off x="0" y="1529371"/>
                <a:ext cx="5743977" cy="3086100"/>
              </a:xfrm>
              <a:prstGeom prst="homePlate">
                <a:avLst/>
              </a:prstGeom>
              <a:solidFill>
                <a:srgbClr val="59595B"/>
              </a:solidFill>
              <a:ln>
                <a:solidFill>
                  <a:srgbClr val="59595B"/>
                </a:solid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7" name="Group 46"/>
              <p:cNvGrpSpPr/>
              <p:nvPr/>
            </p:nvGrpSpPr>
            <p:grpSpPr>
              <a:xfrm>
                <a:off x="-14748" y="986564"/>
                <a:ext cx="4014973" cy="1075928"/>
                <a:chOff x="-19391" y="1011603"/>
                <a:chExt cx="5278947" cy="1075928"/>
              </a:xfrm>
            </p:grpSpPr>
            <p:sp>
              <p:nvSpPr>
                <p:cNvPr id="51" name="Pentagon 50"/>
                <p:cNvSpPr/>
                <p:nvPr/>
              </p:nvSpPr>
              <p:spPr>
                <a:xfrm>
                  <a:off x="-19391" y="1011603"/>
                  <a:ext cx="5278947" cy="1075928"/>
                </a:xfrm>
                <a:prstGeom prst="homePlate">
                  <a:avLst/>
                </a:prstGeom>
                <a:solidFill>
                  <a:srgbClr val="00AAAD"/>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TextBox 51"/>
                <p:cNvSpPr txBox="1"/>
                <p:nvPr/>
              </p:nvSpPr>
              <p:spPr>
                <a:xfrm>
                  <a:off x="237041" y="1195624"/>
                  <a:ext cx="4181886" cy="707886"/>
                </a:xfrm>
                <a:prstGeom prst="rect">
                  <a:avLst/>
                </a:prstGeom>
                <a:noFill/>
              </p:spPr>
              <p:txBody>
                <a:bodyPr wrap="square" rtlCol="0" anchor="ctr">
                  <a:spAutoFit/>
                </a:bodyPr>
                <a:lstStyle/>
                <a:p>
                  <a:pPr algn="ctr"/>
                  <a:r>
                    <a:rPr lang="en-US" sz="2000" b="1" dirty="0">
                      <a:solidFill>
                        <a:schemeClr val="bg1"/>
                      </a:solidFill>
                      <a:ea typeface="Open Sans Light" panose="020B0306030504020204" pitchFamily="34" charset="0"/>
                      <a:cs typeface="Open Sans Light" panose="020B0306030504020204" pitchFamily="34" charset="0"/>
                    </a:rPr>
                    <a:t>Introduction to </a:t>
                  </a:r>
                </a:p>
                <a:p>
                  <a:pPr algn="ctr"/>
                  <a:r>
                    <a:rPr lang="en-US" sz="2000" b="1" dirty="0">
                      <a:solidFill>
                        <a:schemeClr val="bg1"/>
                      </a:solidFill>
                      <a:ea typeface="Open Sans Light" panose="020B0306030504020204" pitchFamily="34" charset="0"/>
                      <a:cs typeface="Open Sans Light" panose="020B0306030504020204" pitchFamily="34" charset="0"/>
                    </a:rPr>
                    <a:t>Robotic Process Automation </a:t>
                  </a:r>
                </a:p>
              </p:txBody>
            </p:sp>
          </p:grpSp>
          <p:sp>
            <p:nvSpPr>
              <p:cNvPr id="48" name="TextBox 47"/>
              <p:cNvSpPr txBox="1"/>
              <p:nvPr/>
            </p:nvSpPr>
            <p:spPr>
              <a:xfrm>
                <a:off x="177782" y="2100903"/>
                <a:ext cx="4188156" cy="1754326"/>
              </a:xfrm>
              <a:prstGeom prst="rect">
                <a:avLst/>
              </a:prstGeom>
              <a:noFill/>
            </p:spPr>
            <p:txBody>
              <a:bodyPr wrap="square" rtlCol="0">
                <a:spAutoFit/>
              </a:bodyPr>
              <a:lstStyle/>
              <a:p>
                <a:r>
                  <a:rPr lang="en-US" sz="5400" b="1" dirty="0">
                    <a:solidFill>
                      <a:schemeClr val="bg1"/>
                    </a:solidFill>
                    <a:ea typeface="Open Sans Bold" panose="020B0806030504020204" pitchFamily="34" charset="0"/>
                    <a:cs typeface="Open Sans Bold" panose="020B0806030504020204" pitchFamily="34" charset="0"/>
                  </a:rPr>
                  <a:t>Email Response Sys</a:t>
                </a:r>
              </a:p>
            </p:txBody>
          </p:sp>
          <p:sp>
            <p:nvSpPr>
              <p:cNvPr id="50" name="Freeform 49"/>
              <p:cNvSpPr/>
              <p:nvPr/>
            </p:nvSpPr>
            <p:spPr>
              <a:xfrm>
                <a:off x="4652237" y="1529372"/>
                <a:ext cx="1672363" cy="3086099"/>
              </a:xfrm>
              <a:custGeom>
                <a:avLst/>
                <a:gdLst>
                  <a:gd name="connsiteX0" fmla="*/ 0 w 1672363"/>
                  <a:gd name="connsiteY0" fmla="*/ 0 h 3086099"/>
                  <a:gd name="connsiteX1" fmla="*/ 129314 w 1672363"/>
                  <a:gd name="connsiteY1" fmla="*/ 0 h 3086099"/>
                  <a:gd name="connsiteX2" fmla="*/ 1672363 w 1672363"/>
                  <a:gd name="connsiteY2" fmla="*/ 1543050 h 3086099"/>
                  <a:gd name="connsiteX3" fmla="*/ 129314 w 1672363"/>
                  <a:gd name="connsiteY3" fmla="*/ 3086099 h 3086099"/>
                  <a:gd name="connsiteX4" fmla="*/ 0 w 1672363"/>
                  <a:gd name="connsiteY4" fmla="*/ 3086099 h 3086099"/>
                  <a:gd name="connsiteX5" fmla="*/ 1543049 w 1672363"/>
                  <a:gd name="connsiteY5" fmla="*/ 1543050 h 3086099"/>
                  <a:gd name="connsiteX6" fmla="*/ 0 w 1672363"/>
                  <a:gd name="connsiteY6" fmla="*/ 0 h 3086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363" h="3086099">
                    <a:moveTo>
                      <a:pt x="0" y="0"/>
                    </a:moveTo>
                    <a:lnTo>
                      <a:pt x="129314" y="0"/>
                    </a:lnTo>
                    <a:lnTo>
                      <a:pt x="1672363" y="1543050"/>
                    </a:lnTo>
                    <a:lnTo>
                      <a:pt x="129314" y="3086099"/>
                    </a:lnTo>
                    <a:lnTo>
                      <a:pt x="0" y="3086099"/>
                    </a:lnTo>
                    <a:lnTo>
                      <a:pt x="1543049" y="1543050"/>
                    </a:lnTo>
                    <a:lnTo>
                      <a:pt x="0" y="0"/>
                    </a:lnTo>
                    <a:close/>
                  </a:path>
                </a:pathLst>
              </a:custGeom>
              <a:solidFill>
                <a:srgbClr val="A1A6A9"/>
              </a:solidFill>
              <a:ln>
                <a:noFill/>
              </a:ln>
              <a:effectLst>
                <a:outerShdw blurRad="50800" dist="381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28284" y="4441459"/>
            <a:ext cx="1813542" cy="1541511"/>
          </a:xfrm>
          <a:prstGeom prst="rect">
            <a:avLst/>
          </a:prstGeom>
        </p:spPr>
      </p:pic>
    </p:spTree>
    <p:extLst>
      <p:ext uri="{BB962C8B-B14F-4D97-AF65-F5344CB8AC3E}">
        <p14:creationId xmlns:p14="http://schemas.microsoft.com/office/powerpoint/2010/main" val="92986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747E2-5526-3870-CBC5-1387AD1A2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50BC05-B768-1A0F-8C24-3FD36078941B}"/>
              </a:ext>
            </a:extLst>
          </p:cNvPr>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a:extLst>
              <a:ext uri="{FF2B5EF4-FFF2-40B4-BE49-F238E27FC236}">
                <a16:creationId xmlns:a16="http://schemas.microsoft.com/office/drawing/2014/main" id="{093DD0B9-4389-B92B-76AE-48A0332F1C0D}"/>
              </a:ext>
            </a:extLst>
          </p:cNvPr>
          <p:cNvSpPr>
            <a:spLocks noGrp="1"/>
          </p:cNvSpPr>
          <p:nvPr>
            <p:ph idx="1"/>
          </p:nvPr>
        </p:nvSpPr>
        <p:spPr/>
        <p:txBody>
          <a:bodyPr>
            <a:normAutofit fontScale="70000" lnSpcReduction="20000"/>
          </a:bodyPr>
          <a:lstStyle/>
          <a:p>
            <a:r>
              <a:rPr lang="en-US" b="1" dirty="0"/>
              <a:t>Module Name 2: Time Comparison and Scheduling Logic</a:t>
            </a:r>
          </a:p>
          <a:p>
            <a:r>
              <a:rPr lang="en-US" b="1" dirty="0"/>
              <a:t>Short Description</a:t>
            </a:r>
            <a:r>
              <a:rPr lang="en-US" dirty="0"/>
              <a:t>:</a:t>
            </a:r>
            <a:br>
              <a:rPr lang="en-US" dirty="0"/>
            </a:br>
            <a:r>
              <a:rPr lang="en-US" dirty="0"/>
              <a:t>This module handles the core logic for time-based scheduling. It ensures that reminders are processed at the right time by comparing the current time with the scheduled time for each activity. It incorporates a delay mechanism to recheck reminders periodically until all are processed.</a:t>
            </a:r>
          </a:p>
          <a:p>
            <a:r>
              <a:rPr lang="en-US" b="1" dirty="0"/>
              <a:t>Main Functions</a:t>
            </a:r>
            <a:r>
              <a:rPr lang="en-US" dirty="0"/>
              <a:t>:</a:t>
            </a:r>
          </a:p>
          <a:p>
            <a:pPr>
              <a:buFont typeface="Arial" panose="020B0604020202020204" pitchFamily="34" charset="0"/>
              <a:buChar char="•"/>
            </a:pPr>
            <a:r>
              <a:rPr lang="en-US" dirty="0"/>
              <a:t>Compare current time with scheduled times for all pending reminders.</a:t>
            </a:r>
          </a:p>
          <a:p>
            <a:pPr>
              <a:buFont typeface="Arial" panose="020B0604020202020204" pitchFamily="34" charset="0"/>
              <a:buChar char="•"/>
            </a:pPr>
            <a:r>
              <a:rPr lang="en-US" dirty="0"/>
              <a:t>Implement delay to pause processing until the next check.</a:t>
            </a:r>
          </a:p>
          <a:p>
            <a:pPr>
              <a:buFont typeface="Arial" panose="020B0604020202020204" pitchFamily="34" charset="0"/>
              <a:buChar char="•"/>
            </a:pPr>
            <a:r>
              <a:rPr lang="en-US" dirty="0"/>
              <a:t>Handle multiple reminders and process each independently.</a:t>
            </a:r>
          </a:p>
          <a:p>
            <a:pPr>
              <a:buFont typeface="Arial" panose="020B0604020202020204" pitchFamily="34" charset="0"/>
              <a:buChar char="•"/>
            </a:pPr>
            <a:r>
              <a:rPr lang="en-US" dirty="0"/>
              <a:t>Ensure the system continues running until all scheduled reminders are completed.</a:t>
            </a:r>
          </a:p>
          <a:p>
            <a:r>
              <a:rPr lang="en-US" b="1" dirty="0"/>
              <a:t>DFD / Activity Diagram</a:t>
            </a:r>
            <a:r>
              <a:rPr lang="en-US" dirty="0"/>
              <a:t>:</a:t>
            </a:r>
          </a:p>
          <a:p>
            <a:r>
              <a:rPr lang="en-US" b="1" dirty="0"/>
              <a:t>DFD</a:t>
            </a:r>
            <a:r>
              <a:rPr lang="en-US" dirty="0"/>
              <a:t>:</a:t>
            </a:r>
          </a:p>
          <a:p>
            <a:pPr>
              <a:buFont typeface="+mj-lt"/>
              <a:buAutoNum type="arabicPeriod"/>
            </a:pPr>
            <a:r>
              <a:rPr lang="en-US" b="1" dirty="0"/>
              <a:t>Initialize System</a:t>
            </a:r>
            <a:r>
              <a:rPr lang="en-US" dirty="0"/>
              <a:t>: Load reminders from the data source (Excel file).</a:t>
            </a:r>
          </a:p>
          <a:p>
            <a:pPr>
              <a:buFont typeface="+mj-lt"/>
              <a:buAutoNum type="arabicPeriod"/>
            </a:pPr>
            <a:r>
              <a:rPr lang="en-US" b="1" dirty="0"/>
              <a:t>Time Comparison</a:t>
            </a:r>
            <a:r>
              <a:rPr lang="en-US" dirty="0"/>
              <a:t>: Compare the current time to the scheduled time for each reminder.</a:t>
            </a:r>
          </a:p>
          <a:p>
            <a:pPr>
              <a:buFont typeface="+mj-lt"/>
              <a:buAutoNum type="arabicPeriod"/>
            </a:pPr>
            <a:r>
              <a:rPr lang="en-US" b="1" dirty="0"/>
              <a:t>Action Determination</a:t>
            </a:r>
            <a:r>
              <a:rPr lang="en-US" dirty="0"/>
              <a:t>:</a:t>
            </a:r>
          </a:p>
          <a:p>
            <a:pPr marL="742950" lvl="1" indent="-285750">
              <a:buFont typeface="+mj-lt"/>
              <a:buAutoNum type="arabicPeriod"/>
            </a:pPr>
            <a:r>
              <a:rPr lang="en-US" dirty="0"/>
              <a:t>If </a:t>
            </a:r>
            <a:r>
              <a:rPr lang="en-US" b="1" dirty="0"/>
              <a:t>Scheduled Time = Current Time</a:t>
            </a:r>
            <a:r>
              <a:rPr lang="en-US" dirty="0"/>
              <a:t>: Mark as ready for notification.</a:t>
            </a:r>
          </a:p>
          <a:p>
            <a:pPr marL="742950" lvl="1" indent="-285750">
              <a:buFont typeface="+mj-lt"/>
              <a:buAutoNum type="arabicPeriod"/>
            </a:pPr>
            <a:r>
              <a:rPr lang="en-US" dirty="0"/>
              <a:t>If </a:t>
            </a:r>
            <a:r>
              <a:rPr lang="en-US" b="1" dirty="0"/>
              <a:t>Scheduled Time &gt; Current Time</a:t>
            </a:r>
            <a:r>
              <a:rPr lang="en-US" dirty="0"/>
              <a:t>: Delay until the scheduled time is reached.</a:t>
            </a:r>
          </a:p>
          <a:p>
            <a:pPr marL="742950" lvl="1" indent="-285750">
              <a:buFont typeface="+mj-lt"/>
              <a:buAutoNum type="arabicPeriod"/>
            </a:pPr>
            <a:r>
              <a:rPr lang="en-US" dirty="0"/>
              <a:t>If </a:t>
            </a:r>
            <a:r>
              <a:rPr lang="en-US" b="1" dirty="0"/>
              <a:t>Reminder Already Sent</a:t>
            </a:r>
            <a:r>
              <a:rPr lang="en-US" dirty="0"/>
              <a:t>: Skip to the next reminder.</a:t>
            </a:r>
          </a:p>
          <a:p>
            <a:pPr algn="just"/>
            <a:endParaRPr lang="en-US" sz="1900" dirty="0"/>
          </a:p>
        </p:txBody>
      </p:sp>
    </p:spTree>
    <p:custDataLst>
      <p:tags r:id="rId1"/>
    </p:custDataLst>
    <p:extLst>
      <p:ext uri="{BB962C8B-B14F-4D97-AF65-F5344CB8AC3E}">
        <p14:creationId xmlns:p14="http://schemas.microsoft.com/office/powerpoint/2010/main" val="233214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Table Design</a:t>
            </a:r>
            <a:endParaRPr lang="en-IN" dirty="0">
              <a:latin typeface="+mj-lt"/>
            </a:endParaRPr>
          </a:p>
        </p:txBody>
      </p:sp>
      <p:sp>
        <p:nvSpPr>
          <p:cNvPr id="3" name="Content Placeholder 2"/>
          <p:cNvSpPr>
            <a:spLocks noGrp="1"/>
          </p:cNvSpPr>
          <p:nvPr>
            <p:ph idx="1"/>
          </p:nvPr>
        </p:nvSpPr>
        <p:spPr/>
        <p:txBody>
          <a:bodyPr/>
          <a:lstStyle/>
          <a:p>
            <a:r>
              <a:rPr lang="en-US" dirty="0"/>
              <a:t>ERD</a:t>
            </a:r>
          </a:p>
        </p:txBody>
      </p:sp>
      <p:pic>
        <p:nvPicPr>
          <p:cNvPr id="6" name="Picture 5">
            <a:extLst>
              <a:ext uri="{FF2B5EF4-FFF2-40B4-BE49-F238E27FC236}">
                <a16:creationId xmlns:a16="http://schemas.microsoft.com/office/drawing/2014/main" id="{69916DDF-5B2C-1873-2A60-B16732B0BF16}"/>
              </a:ext>
            </a:extLst>
          </p:cNvPr>
          <p:cNvPicPr>
            <a:picLocks noChangeAspect="1"/>
          </p:cNvPicPr>
          <p:nvPr/>
        </p:nvPicPr>
        <p:blipFill>
          <a:blip r:embed="rId4"/>
          <a:stretch>
            <a:fillRect/>
          </a:stretch>
        </p:blipFill>
        <p:spPr>
          <a:xfrm>
            <a:off x="381000" y="1628800"/>
            <a:ext cx="8367464" cy="4513254"/>
          </a:xfrm>
          <a:prstGeom prst="rect">
            <a:avLst/>
          </a:prstGeom>
        </p:spPr>
      </p:pic>
    </p:spTree>
    <p:custDataLst>
      <p:tags r:id="rId1"/>
    </p:custDataLst>
    <p:extLst>
      <p:ext uri="{BB962C8B-B14F-4D97-AF65-F5344CB8AC3E}">
        <p14:creationId xmlns:p14="http://schemas.microsoft.com/office/powerpoint/2010/main" val="163916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Design</a:t>
            </a:r>
            <a:endParaRPr lang="en-IN" dirty="0">
              <a:latin typeface="+mj-lt"/>
            </a:endParaRPr>
          </a:p>
        </p:txBody>
      </p:sp>
      <p:pic>
        <p:nvPicPr>
          <p:cNvPr id="6" name="Content Placeholder 5">
            <a:extLst>
              <a:ext uri="{FF2B5EF4-FFF2-40B4-BE49-F238E27FC236}">
                <a16:creationId xmlns:a16="http://schemas.microsoft.com/office/drawing/2014/main" id="{68B67DBF-B7C7-139A-9AFE-1912CCCB09FC}"/>
              </a:ext>
            </a:extLst>
          </p:cNvPr>
          <p:cNvPicPr>
            <a:picLocks noGrp="1" noChangeAspect="1"/>
          </p:cNvPicPr>
          <p:nvPr>
            <p:ph idx="1"/>
          </p:nvPr>
        </p:nvPicPr>
        <p:blipFill>
          <a:blip r:embed="rId4"/>
          <a:stretch>
            <a:fillRect/>
          </a:stretch>
        </p:blipFill>
        <p:spPr>
          <a:xfrm>
            <a:off x="3009682" y="1195044"/>
            <a:ext cx="3124636" cy="4925112"/>
          </a:xfrm>
          <a:prstGeom prst="rect">
            <a:avLst/>
          </a:prstGeom>
          <a:noFill/>
          <a:ln>
            <a:noFill/>
          </a:ln>
        </p:spPr>
      </p:pic>
    </p:spTree>
    <p:custDataLst>
      <p:tags r:id="rId1"/>
    </p:custDataLst>
    <p:extLst>
      <p:ext uri="{BB962C8B-B14F-4D97-AF65-F5344CB8AC3E}">
        <p14:creationId xmlns:p14="http://schemas.microsoft.com/office/powerpoint/2010/main" val="3023427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p:cNvSpPr>
            <a:spLocks noGrp="1"/>
          </p:cNvSpPr>
          <p:nvPr>
            <p:ph idx="1"/>
          </p:nvPr>
        </p:nvSpPr>
        <p:spPr/>
        <p:txBody>
          <a:bodyPr>
            <a:normAutofit fontScale="92500"/>
          </a:bodyPr>
          <a:lstStyle/>
          <a:p>
            <a:pPr algn="just"/>
            <a:r>
              <a:rPr lang="en-US" dirty="0"/>
              <a:t>Implementation of Module 1:</a:t>
            </a:r>
            <a:r>
              <a:rPr lang="en-IN" dirty="0"/>
              <a:t>Reminder Scheduling and Notification</a:t>
            </a:r>
            <a:endParaRPr lang="en-US" dirty="0"/>
          </a:p>
          <a:p>
            <a:pPr algn="just"/>
            <a:r>
              <a:rPr lang="en-US" sz="2000" dirty="0" err="1"/>
              <a:t>Description:The</a:t>
            </a:r>
            <a:r>
              <a:rPr lang="en-US" sz="2000" dirty="0"/>
              <a:t> </a:t>
            </a:r>
            <a:r>
              <a:rPr lang="en-US" sz="2000" b="1" dirty="0"/>
              <a:t>Reminder Scheduling and Notification</a:t>
            </a:r>
            <a:r>
              <a:rPr lang="en-US" sz="2000" dirty="0"/>
              <a:t> module is designed to handle fitness reminders for users based on scheduled times stored in an Excel file. The module processes the fitness activity data, compares the current time with the scheduled time for each activity, and sends an email notification to the user when a scheduled time matches the current time.</a:t>
            </a:r>
          </a:p>
          <a:p>
            <a:pPr algn="just"/>
            <a:r>
              <a:rPr lang="en-US" dirty="0"/>
              <a:t>Steps:</a:t>
            </a:r>
          </a:p>
          <a:p>
            <a:pPr algn="just"/>
            <a:r>
              <a:rPr lang="en-US" sz="2200" dirty="0"/>
              <a:t>Load Fitness Activities and Scheduled Times from Excel</a:t>
            </a:r>
          </a:p>
          <a:p>
            <a:pPr algn="just"/>
            <a:r>
              <a:rPr lang="en-US" sz="2200" dirty="0"/>
              <a:t>Compare Current Time with Scheduled Times</a:t>
            </a:r>
          </a:p>
          <a:p>
            <a:pPr algn="just"/>
            <a:r>
              <a:rPr lang="en-US" sz="2200" dirty="0"/>
              <a:t>Send Email Notification to User</a:t>
            </a:r>
          </a:p>
          <a:p>
            <a:pPr algn="just"/>
            <a:r>
              <a:rPr lang="en-US" sz="2200" dirty="0"/>
              <a:t>Update Status to "Completed"</a:t>
            </a:r>
          </a:p>
          <a:p>
            <a:pPr algn="just"/>
            <a:r>
              <a:rPr lang="en-US" sz="2200" dirty="0"/>
              <a:t>Repeat for All Reminders</a:t>
            </a:r>
          </a:p>
          <a:p>
            <a:pPr algn="just"/>
            <a:r>
              <a:rPr lang="en-US" sz="2200" dirty="0"/>
              <a:t>Final Updates (Optional)</a:t>
            </a:r>
          </a:p>
          <a:p>
            <a:pPr algn="just"/>
            <a:endParaRPr lang="en-US" dirty="0"/>
          </a:p>
        </p:txBody>
      </p:sp>
    </p:spTree>
    <p:custDataLst>
      <p:tags r:id="rId1"/>
    </p:custDataLst>
    <p:extLst>
      <p:ext uri="{BB962C8B-B14F-4D97-AF65-F5344CB8AC3E}">
        <p14:creationId xmlns:p14="http://schemas.microsoft.com/office/powerpoint/2010/main" val="176947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6B665-C1FC-349A-51B3-738B621A89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9A1C5C-C6E7-8079-6FC5-D26CFB87B20F}"/>
              </a:ext>
            </a:extLst>
          </p:cNvPr>
          <p:cNvSpPr>
            <a:spLocks noGrp="1"/>
          </p:cNvSpPr>
          <p:nvPr>
            <p:ph type="title"/>
          </p:nvPr>
        </p:nvSpPr>
        <p:spPr/>
        <p:txBody>
          <a:bodyPr>
            <a:normAutofit/>
          </a:bodyPr>
          <a:lstStyle/>
          <a:p>
            <a:r>
              <a:rPr lang="en-US" dirty="0"/>
              <a:t>Implementation</a:t>
            </a:r>
            <a:endParaRPr lang="en-IN" dirty="0">
              <a:latin typeface="+mj-lt"/>
            </a:endParaRPr>
          </a:p>
        </p:txBody>
      </p:sp>
      <p:pic>
        <p:nvPicPr>
          <p:cNvPr id="7" name="Content Placeholder 6">
            <a:extLst>
              <a:ext uri="{FF2B5EF4-FFF2-40B4-BE49-F238E27FC236}">
                <a16:creationId xmlns:a16="http://schemas.microsoft.com/office/drawing/2014/main" id="{5997A2E3-C4C4-F3FA-4479-8297501B6D64}"/>
              </a:ext>
            </a:extLst>
          </p:cNvPr>
          <p:cNvPicPr>
            <a:picLocks noGrp="1" noChangeAspect="1"/>
          </p:cNvPicPr>
          <p:nvPr>
            <p:ph idx="1"/>
          </p:nvPr>
        </p:nvPicPr>
        <p:blipFill>
          <a:blip r:embed="rId4"/>
          <a:stretch>
            <a:fillRect/>
          </a:stretch>
        </p:blipFill>
        <p:spPr>
          <a:xfrm>
            <a:off x="575556" y="1696248"/>
            <a:ext cx="7956884" cy="3922704"/>
          </a:xfrm>
        </p:spPr>
      </p:pic>
    </p:spTree>
    <p:custDataLst>
      <p:tags r:id="rId1"/>
    </p:custDataLst>
    <p:extLst>
      <p:ext uri="{BB962C8B-B14F-4D97-AF65-F5344CB8AC3E}">
        <p14:creationId xmlns:p14="http://schemas.microsoft.com/office/powerpoint/2010/main" val="3814379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0968F-0E55-CE8E-B517-687F13FB77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8E7896-686F-38F6-FC13-EC12F7D7376C}"/>
              </a:ext>
            </a:extLst>
          </p:cNvPr>
          <p:cNvSpPr>
            <a:spLocks noGrp="1"/>
          </p:cNvSpPr>
          <p:nvPr>
            <p:ph type="title"/>
          </p:nvPr>
        </p:nvSpPr>
        <p:spPr/>
        <p:txBody>
          <a:bodyPr>
            <a:normAutofit/>
          </a:bodyPr>
          <a:lstStyle/>
          <a:p>
            <a:r>
              <a:rPr lang="en-US" dirty="0"/>
              <a:t>Implementation</a:t>
            </a:r>
            <a:endParaRPr lang="en-IN" dirty="0">
              <a:latin typeface="+mj-lt"/>
            </a:endParaRPr>
          </a:p>
        </p:txBody>
      </p:sp>
      <p:sp>
        <p:nvSpPr>
          <p:cNvPr id="3" name="Content Placeholder 2">
            <a:extLst>
              <a:ext uri="{FF2B5EF4-FFF2-40B4-BE49-F238E27FC236}">
                <a16:creationId xmlns:a16="http://schemas.microsoft.com/office/drawing/2014/main" id="{6C547858-EFE5-6577-5412-B845425D1EC3}"/>
              </a:ext>
            </a:extLst>
          </p:cNvPr>
          <p:cNvSpPr>
            <a:spLocks noGrp="1"/>
          </p:cNvSpPr>
          <p:nvPr>
            <p:ph idx="1"/>
          </p:nvPr>
        </p:nvSpPr>
        <p:spPr/>
        <p:txBody>
          <a:bodyPr>
            <a:normAutofit/>
          </a:bodyPr>
          <a:lstStyle/>
          <a:p>
            <a:pPr algn="just"/>
            <a:r>
              <a:rPr lang="en-US" dirty="0"/>
              <a:t>Implementation Module 2 Time Comparison and Scheduling Logic</a:t>
            </a:r>
          </a:p>
          <a:p>
            <a:pPr algn="just"/>
            <a:r>
              <a:rPr lang="en-US" dirty="0"/>
              <a:t>Description:</a:t>
            </a:r>
          </a:p>
          <a:p>
            <a:pPr lvl="1" algn="just"/>
            <a:r>
              <a:rPr lang="en-US" dirty="0"/>
              <a:t>This module manages the time-based scheduling and processing of fitness reminders. It compares the current time with the scheduled time for each reminder and processes them accordingly. If the current time does not match the scheduled time, a delay is applied to recheck the reminder later.</a:t>
            </a:r>
          </a:p>
          <a:p>
            <a:pPr algn="just"/>
            <a:r>
              <a:rPr lang="en-US" dirty="0"/>
              <a:t>Steps:    Compare Current Time with Scheduled Times </a:t>
            </a:r>
          </a:p>
          <a:p>
            <a:pPr algn="just"/>
            <a:r>
              <a:rPr lang="en-US" dirty="0"/>
              <a:t>Implement Delay for Rechecking Pending Reminders</a:t>
            </a:r>
          </a:p>
          <a:p>
            <a:pPr algn="just"/>
            <a:r>
              <a:rPr lang="en-US" dirty="0"/>
              <a:t>Process Each Reminder Independently</a:t>
            </a:r>
          </a:p>
          <a:p>
            <a:pPr algn="just"/>
            <a:r>
              <a:rPr lang="en-US" dirty="0"/>
              <a:t>Continue Running Until All Reminders are Completed</a:t>
            </a:r>
          </a:p>
          <a:p>
            <a:pPr algn="just"/>
            <a:r>
              <a:rPr lang="en-US" dirty="0"/>
              <a:t>Update Reminder Status to "Completed" After Processing</a:t>
            </a:r>
          </a:p>
        </p:txBody>
      </p:sp>
    </p:spTree>
    <p:custDataLst>
      <p:tags r:id="rId1"/>
    </p:custDataLst>
    <p:extLst>
      <p:ext uri="{BB962C8B-B14F-4D97-AF65-F5344CB8AC3E}">
        <p14:creationId xmlns:p14="http://schemas.microsoft.com/office/powerpoint/2010/main" val="3015675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mj-lt"/>
              </a:rPr>
              <a:t>Implementation</a:t>
            </a:r>
            <a:endParaRPr lang="en-IN" dirty="0">
              <a:latin typeface="+mj-lt"/>
            </a:endParaRPr>
          </a:p>
        </p:txBody>
      </p:sp>
      <p:sp>
        <p:nvSpPr>
          <p:cNvPr id="3" name="Content Placeholder 2"/>
          <p:cNvSpPr>
            <a:spLocks noGrp="1"/>
          </p:cNvSpPr>
          <p:nvPr>
            <p:ph idx="1"/>
          </p:nvPr>
        </p:nvSpPr>
        <p:spPr/>
        <p:txBody>
          <a:bodyPr/>
          <a:lstStyle/>
          <a:p>
            <a:r>
              <a:rPr lang="en-US" dirty="0"/>
              <a:t>Conditions</a:t>
            </a:r>
          </a:p>
          <a:p>
            <a:endParaRPr lang="en-US" dirty="0"/>
          </a:p>
        </p:txBody>
      </p:sp>
      <p:pic>
        <p:nvPicPr>
          <p:cNvPr id="6" name="Picture 5">
            <a:extLst>
              <a:ext uri="{FF2B5EF4-FFF2-40B4-BE49-F238E27FC236}">
                <a16:creationId xmlns:a16="http://schemas.microsoft.com/office/drawing/2014/main" id="{859D9979-3ABF-768B-AD69-83E13E8D42C2}"/>
              </a:ext>
            </a:extLst>
          </p:cNvPr>
          <p:cNvPicPr>
            <a:picLocks noChangeAspect="1"/>
          </p:cNvPicPr>
          <p:nvPr/>
        </p:nvPicPr>
        <p:blipFill>
          <a:blip r:embed="rId4"/>
          <a:stretch>
            <a:fillRect/>
          </a:stretch>
        </p:blipFill>
        <p:spPr>
          <a:xfrm>
            <a:off x="719572" y="1556792"/>
            <a:ext cx="7092788" cy="4007785"/>
          </a:xfrm>
          <a:prstGeom prst="rect">
            <a:avLst/>
          </a:prstGeom>
        </p:spPr>
      </p:pic>
    </p:spTree>
    <p:custDataLst>
      <p:tags r:id="rId1"/>
    </p:custDataLst>
    <p:extLst>
      <p:ext uri="{BB962C8B-B14F-4D97-AF65-F5344CB8AC3E}">
        <p14:creationId xmlns:p14="http://schemas.microsoft.com/office/powerpoint/2010/main" val="192132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14651-545B-7AC0-3225-131C41E46E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C2315-454B-B66E-46FC-13199E818335}"/>
              </a:ext>
            </a:extLst>
          </p:cNvPr>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a:extLst>
              <a:ext uri="{FF2B5EF4-FFF2-40B4-BE49-F238E27FC236}">
                <a16:creationId xmlns:a16="http://schemas.microsoft.com/office/drawing/2014/main" id="{F43CDA15-3187-3D94-AA4F-1A025EB9CAA2}"/>
              </a:ext>
            </a:extLst>
          </p:cNvPr>
          <p:cNvSpPr>
            <a:spLocks noGrp="1"/>
          </p:cNvSpPr>
          <p:nvPr>
            <p:ph idx="1"/>
          </p:nvPr>
        </p:nvSpPr>
        <p:spPr/>
        <p:txBody>
          <a:bodyPr/>
          <a:lstStyle/>
          <a:p>
            <a:r>
              <a:rPr lang="en-US" dirty="0"/>
              <a:t>Excel file</a:t>
            </a:r>
          </a:p>
        </p:txBody>
      </p:sp>
      <p:pic>
        <p:nvPicPr>
          <p:cNvPr id="5" name="Picture 4">
            <a:extLst>
              <a:ext uri="{FF2B5EF4-FFF2-40B4-BE49-F238E27FC236}">
                <a16:creationId xmlns:a16="http://schemas.microsoft.com/office/drawing/2014/main" id="{331B0DD1-F79D-96D3-D1E0-745CBAA56E12}"/>
              </a:ext>
            </a:extLst>
          </p:cNvPr>
          <p:cNvPicPr>
            <a:picLocks noChangeAspect="1"/>
          </p:cNvPicPr>
          <p:nvPr/>
        </p:nvPicPr>
        <p:blipFill>
          <a:blip r:embed="rId4"/>
          <a:stretch>
            <a:fillRect/>
          </a:stretch>
        </p:blipFill>
        <p:spPr>
          <a:xfrm>
            <a:off x="2104680" y="2638314"/>
            <a:ext cx="4934639" cy="1581371"/>
          </a:xfrm>
          <a:prstGeom prst="rect">
            <a:avLst/>
          </a:prstGeom>
        </p:spPr>
      </p:pic>
    </p:spTree>
    <p:custDataLst>
      <p:tags r:id="rId1"/>
    </p:custDataLst>
    <p:extLst>
      <p:ext uri="{BB962C8B-B14F-4D97-AF65-F5344CB8AC3E}">
        <p14:creationId xmlns:p14="http://schemas.microsoft.com/office/powerpoint/2010/main" val="1613864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8B93B-EAF7-C660-3732-415876AFB3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8826E3-FD11-DDD8-905F-B0F574BA81F0}"/>
              </a:ext>
            </a:extLst>
          </p:cNvPr>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a:extLst>
              <a:ext uri="{FF2B5EF4-FFF2-40B4-BE49-F238E27FC236}">
                <a16:creationId xmlns:a16="http://schemas.microsoft.com/office/drawing/2014/main" id="{19F89669-D54E-BC5C-17D7-57E14D8AB475}"/>
              </a:ext>
            </a:extLst>
          </p:cNvPr>
          <p:cNvSpPr>
            <a:spLocks noGrp="1"/>
          </p:cNvSpPr>
          <p:nvPr>
            <p:ph idx="1"/>
          </p:nvPr>
        </p:nvSpPr>
        <p:spPr/>
        <p:txBody>
          <a:bodyPr/>
          <a:lstStyle/>
          <a:p>
            <a:r>
              <a:rPr lang="en-US" dirty="0"/>
              <a:t>Message sent</a:t>
            </a:r>
          </a:p>
          <a:p>
            <a:endParaRPr lang="en-US" dirty="0"/>
          </a:p>
        </p:txBody>
      </p:sp>
      <p:pic>
        <p:nvPicPr>
          <p:cNvPr id="6" name="Picture 5">
            <a:extLst>
              <a:ext uri="{FF2B5EF4-FFF2-40B4-BE49-F238E27FC236}">
                <a16:creationId xmlns:a16="http://schemas.microsoft.com/office/drawing/2014/main" id="{FF9DA02D-1985-A257-9129-E58E3207A801}"/>
              </a:ext>
            </a:extLst>
          </p:cNvPr>
          <p:cNvPicPr>
            <a:picLocks noChangeAspect="1"/>
          </p:cNvPicPr>
          <p:nvPr/>
        </p:nvPicPr>
        <p:blipFill>
          <a:blip r:embed="rId4"/>
          <a:stretch>
            <a:fillRect/>
          </a:stretch>
        </p:blipFill>
        <p:spPr>
          <a:xfrm>
            <a:off x="3643183" y="2476367"/>
            <a:ext cx="1857634" cy="1905266"/>
          </a:xfrm>
          <a:prstGeom prst="rect">
            <a:avLst/>
          </a:prstGeom>
        </p:spPr>
      </p:pic>
    </p:spTree>
    <p:custDataLst>
      <p:tags r:id="rId1"/>
    </p:custDataLst>
    <p:extLst>
      <p:ext uri="{BB962C8B-B14F-4D97-AF65-F5344CB8AC3E}">
        <p14:creationId xmlns:p14="http://schemas.microsoft.com/office/powerpoint/2010/main" val="156279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B36C0-E871-5B67-3C71-A2788A05C7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1A31B5-5DE5-3413-4085-B8F553067B66}"/>
              </a:ext>
            </a:extLst>
          </p:cNvPr>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a:extLst>
              <a:ext uri="{FF2B5EF4-FFF2-40B4-BE49-F238E27FC236}">
                <a16:creationId xmlns:a16="http://schemas.microsoft.com/office/drawing/2014/main" id="{AE3F7390-A781-0A30-5631-3E54E9453FF9}"/>
              </a:ext>
            </a:extLst>
          </p:cNvPr>
          <p:cNvSpPr>
            <a:spLocks noGrp="1"/>
          </p:cNvSpPr>
          <p:nvPr>
            <p:ph idx="1"/>
          </p:nvPr>
        </p:nvSpPr>
        <p:spPr/>
        <p:txBody>
          <a:bodyPr/>
          <a:lstStyle/>
          <a:p>
            <a:r>
              <a:rPr lang="en-US" dirty="0"/>
              <a:t>Mail Read</a:t>
            </a:r>
          </a:p>
        </p:txBody>
      </p:sp>
      <p:pic>
        <p:nvPicPr>
          <p:cNvPr id="6" name="Picture 5">
            <a:extLst>
              <a:ext uri="{FF2B5EF4-FFF2-40B4-BE49-F238E27FC236}">
                <a16:creationId xmlns:a16="http://schemas.microsoft.com/office/drawing/2014/main" id="{536DE983-C2E6-2FD9-792C-CBD3010F479E}"/>
              </a:ext>
            </a:extLst>
          </p:cNvPr>
          <p:cNvPicPr>
            <a:picLocks noChangeAspect="1"/>
          </p:cNvPicPr>
          <p:nvPr/>
        </p:nvPicPr>
        <p:blipFill>
          <a:blip r:embed="rId4"/>
          <a:stretch>
            <a:fillRect/>
          </a:stretch>
        </p:blipFill>
        <p:spPr>
          <a:xfrm>
            <a:off x="539552" y="1808821"/>
            <a:ext cx="7668852" cy="2295094"/>
          </a:xfrm>
          <a:prstGeom prst="rect">
            <a:avLst/>
          </a:prstGeom>
        </p:spPr>
      </p:pic>
    </p:spTree>
    <p:custDataLst>
      <p:tags r:id="rId1"/>
    </p:custDataLst>
    <p:extLst>
      <p:ext uri="{BB962C8B-B14F-4D97-AF65-F5344CB8AC3E}">
        <p14:creationId xmlns:p14="http://schemas.microsoft.com/office/powerpoint/2010/main" val="215500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Abstract</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a:t>The Daily Fitness Reminder Bot is an automated solution designed to promote health and wellness by sending timely fitness reminders via email. It retrieves schedules and activities from an Excel file, checks the current time against scheduled reminders, and notifies users about tasks like workouts, hydration, or meal timings. The bot ensures accountability and consistency, helping users stay aligned with their fitness goals. By automating reminders, it eliminates the need for manual tracking and provides a seamless way to maintain a healthy routine. This tool is ideal for individuals seeking to integrate fitness into their busy lifestyles efficiently.</a:t>
            </a:r>
          </a:p>
        </p:txBody>
      </p:sp>
    </p:spTree>
    <p:custDataLst>
      <p:tags r:id="rId1"/>
    </p:custDataLst>
    <p:extLst>
      <p:ext uri="{BB962C8B-B14F-4D97-AF65-F5344CB8AC3E}">
        <p14:creationId xmlns:p14="http://schemas.microsoft.com/office/powerpoint/2010/main" val="2540407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FA1C3-3ADE-59BF-30A0-A91AB08539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71F90-6641-481F-4408-6E868C2A363F}"/>
              </a:ext>
            </a:extLst>
          </p:cNvPr>
          <p:cNvSpPr>
            <a:spLocks noGrp="1"/>
          </p:cNvSpPr>
          <p:nvPr>
            <p:ph type="title"/>
          </p:nvPr>
        </p:nvSpPr>
        <p:spPr/>
        <p:txBody>
          <a:bodyPr>
            <a:normAutofit/>
          </a:bodyPr>
          <a:lstStyle/>
          <a:p>
            <a:r>
              <a:rPr lang="en-US" dirty="0"/>
              <a:t>Testing</a:t>
            </a:r>
            <a:endParaRPr lang="en-IN" dirty="0">
              <a:latin typeface="+mj-lt"/>
            </a:endParaRPr>
          </a:p>
        </p:txBody>
      </p:sp>
      <p:sp>
        <p:nvSpPr>
          <p:cNvPr id="3" name="Content Placeholder 2">
            <a:extLst>
              <a:ext uri="{FF2B5EF4-FFF2-40B4-BE49-F238E27FC236}">
                <a16:creationId xmlns:a16="http://schemas.microsoft.com/office/drawing/2014/main" id="{FF830733-3712-EC95-CF2B-BFA845BAF519}"/>
              </a:ext>
            </a:extLst>
          </p:cNvPr>
          <p:cNvSpPr>
            <a:spLocks noGrp="1"/>
          </p:cNvSpPr>
          <p:nvPr>
            <p:ph idx="1"/>
          </p:nvPr>
        </p:nvSpPr>
        <p:spPr/>
        <p:txBody>
          <a:bodyPr/>
          <a:lstStyle/>
          <a:p>
            <a:r>
              <a:rPr lang="en-US" dirty="0"/>
              <a:t>Mail Acknowledged</a:t>
            </a:r>
          </a:p>
        </p:txBody>
      </p:sp>
      <p:pic>
        <p:nvPicPr>
          <p:cNvPr id="6" name="Picture 5">
            <a:extLst>
              <a:ext uri="{FF2B5EF4-FFF2-40B4-BE49-F238E27FC236}">
                <a16:creationId xmlns:a16="http://schemas.microsoft.com/office/drawing/2014/main" id="{B4D7EABF-8EB7-DC49-D1F2-8A10C93E2BF7}"/>
              </a:ext>
            </a:extLst>
          </p:cNvPr>
          <p:cNvPicPr>
            <a:picLocks noChangeAspect="1"/>
          </p:cNvPicPr>
          <p:nvPr/>
        </p:nvPicPr>
        <p:blipFill>
          <a:blip r:embed="rId4"/>
          <a:stretch>
            <a:fillRect/>
          </a:stretch>
        </p:blipFill>
        <p:spPr>
          <a:xfrm>
            <a:off x="1933206" y="1838103"/>
            <a:ext cx="5277587" cy="3181794"/>
          </a:xfrm>
          <a:prstGeom prst="rect">
            <a:avLst/>
          </a:prstGeom>
        </p:spPr>
      </p:pic>
    </p:spTree>
    <p:custDataLst>
      <p:tags r:id="rId1"/>
    </p:custDataLst>
    <p:extLst>
      <p:ext uri="{BB962C8B-B14F-4D97-AF65-F5344CB8AC3E}">
        <p14:creationId xmlns:p14="http://schemas.microsoft.com/office/powerpoint/2010/main" val="1510817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Conclusions</a:t>
            </a:r>
            <a:endParaRPr lang="en-IN" dirty="0">
              <a:latin typeface="+mj-lt"/>
            </a:endParaRPr>
          </a:p>
        </p:txBody>
      </p:sp>
      <p:sp>
        <p:nvSpPr>
          <p:cNvPr id="3" name="Content Placeholder 2"/>
          <p:cNvSpPr>
            <a:spLocks noGrp="1"/>
          </p:cNvSpPr>
          <p:nvPr>
            <p:ph idx="1"/>
          </p:nvPr>
        </p:nvSpPr>
        <p:spPr/>
        <p:txBody>
          <a:bodyPr/>
          <a:lstStyle/>
          <a:p>
            <a:pPr algn="just"/>
            <a:r>
              <a:rPr lang="en-US" dirty="0"/>
              <a:t>The fitness reminder bot efficiently automates the process of sending timely notifications to users based on their scheduled fitness activities. By leveraging time-based comparisons and an intelligent scheduling logic, the system ensures that reminders are sent at the right time, avoiding unnecessary delays. The system also handles multiple reminders simultaneously, ensuring that all pending tasks are processed independently. With the ability to track and update the status of each reminder, the bot provides a seamless and reliable solution for fitness enthusiasts. This approach improves user engagement, enhances productivity, and ensures timely follow-up for all scheduled fitness activities.</a:t>
            </a:r>
          </a:p>
        </p:txBody>
      </p:sp>
    </p:spTree>
    <p:custDataLst>
      <p:tags r:id="rId1"/>
    </p:custDataLst>
    <p:extLst>
      <p:ext uri="{BB962C8B-B14F-4D97-AF65-F5344CB8AC3E}">
        <p14:creationId xmlns:p14="http://schemas.microsoft.com/office/powerpoint/2010/main" val="715374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Future Enhancement</a:t>
            </a:r>
            <a:endParaRPr lang="en-IN" dirty="0">
              <a:latin typeface="+mj-lt"/>
            </a:endParaRPr>
          </a:p>
        </p:txBody>
      </p:sp>
      <p:sp>
        <p:nvSpPr>
          <p:cNvPr id="5" name="Rectangle 2">
            <a:extLst>
              <a:ext uri="{FF2B5EF4-FFF2-40B4-BE49-F238E27FC236}">
                <a16:creationId xmlns:a16="http://schemas.microsoft.com/office/drawing/2014/main" id="{8292AD60-3BF0-18AF-560B-9E6530698F22}"/>
              </a:ext>
            </a:extLst>
          </p:cNvPr>
          <p:cNvSpPr>
            <a:spLocks noGrp="1" noChangeArrowheads="1"/>
          </p:cNvSpPr>
          <p:nvPr>
            <p:ph idx="1"/>
          </p:nvPr>
        </p:nvSpPr>
        <p:spPr bwMode="auto">
          <a:xfrm>
            <a:off x="190501" y="995332"/>
            <a:ext cx="866597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Integration with Cloud Orchestrators</a:t>
            </a:r>
            <a:r>
              <a:rPr kumimoji="0" lang="en-US" altLang="en-US" b="0" i="0" u="none" strike="noStrike" cap="none" normalizeH="0" baseline="0" dirty="0">
                <a:ln>
                  <a:noFill/>
                </a:ln>
                <a:solidFill>
                  <a:schemeClr val="tx1"/>
                </a:solidFill>
                <a:effectLst/>
                <a:latin typeface="Arial" panose="020B0604020202020204" pitchFamily="34" charset="0"/>
              </a:rPr>
              <a:t>: Integrating the system with orchestration tools like Azure Logic Apps or AWS Step Functions would allow for more complex workflows, including handling multiple user requests, integrating external services, and automating task scheduling without manual intervention.</a:t>
            </a:r>
          </a:p>
          <a:p>
            <a:pPr marL="40005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Mobile Application Integration</a:t>
            </a:r>
            <a:r>
              <a:rPr kumimoji="0" lang="en-US" altLang="en-US" b="0" i="0" u="none" strike="noStrike" cap="none" normalizeH="0" baseline="0" dirty="0">
                <a:ln>
                  <a:noFill/>
                </a:ln>
                <a:solidFill>
                  <a:schemeClr val="tx1"/>
                </a:solidFill>
                <a:effectLst/>
                <a:latin typeface="Arial" panose="020B0604020202020204" pitchFamily="34" charset="0"/>
              </a:rPr>
              <a:t>: Developing a mobile app to push notifications or reminders to users would make the system more accessible. Users could receive real-time reminders even when they're not logged into their email or computer, increasing engagement.</a:t>
            </a:r>
          </a:p>
          <a:p>
            <a:pPr marL="40005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AI-based Reminder Optimization</a:t>
            </a:r>
            <a:r>
              <a:rPr kumimoji="0" lang="en-US" altLang="en-US" b="0" i="0" u="none" strike="noStrike" cap="none" normalizeH="0" baseline="0" dirty="0">
                <a:ln>
                  <a:noFill/>
                </a:ln>
                <a:solidFill>
                  <a:schemeClr val="tx1"/>
                </a:solidFill>
                <a:effectLst/>
                <a:latin typeface="Arial" panose="020B0604020202020204" pitchFamily="34" charset="0"/>
              </a:rPr>
              <a:t>: Incorporating artificial intelligence to analyze user behavior and optimize reminder timings based on the user’s activity patterns could improve the relevance and effectiveness of notifications.</a:t>
            </a:r>
          </a:p>
          <a:p>
            <a:pPr marL="40005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Voice Assistant Integration</a:t>
            </a:r>
            <a:r>
              <a:rPr kumimoji="0" lang="en-US" altLang="en-US" b="0" i="0" u="none" strike="noStrike" cap="none" normalizeH="0" baseline="0" dirty="0">
                <a:ln>
                  <a:noFill/>
                </a:ln>
                <a:solidFill>
                  <a:schemeClr val="tx1"/>
                </a:solidFill>
                <a:effectLst/>
                <a:latin typeface="Arial" panose="020B0604020202020204" pitchFamily="34" charset="0"/>
              </a:rPr>
              <a:t>: Adding compatibility with voice assistants like Alexa or Google Assistant would allow users to manage their fitness reminders and receive notifications via voice commands, making the system more interactive and user-friendly.</a:t>
            </a:r>
          </a:p>
        </p:txBody>
      </p:sp>
    </p:spTree>
    <p:custDataLst>
      <p:tags r:id="rId1"/>
    </p:custDataLst>
    <p:extLst>
      <p:ext uri="{BB962C8B-B14F-4D97-AF65-F5344CB8AC3E}">
        <p14:creationId xmlns:p14="http://schemas.microsoft.com/office/powerpoint/2010/main" val="21108532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1116A-D804-994E-7B3A-7DEE0CE84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0C58BD-05BA-4B43-F4BB-CE67FA3B1946}"/>
              </a:ext>
            </a:extLst>
          </p:cNvPr>
          <p:cNvSpPr>
            <a:spLocks noGrp="1"/>
          </p:cNvSpPr>
          <p:nvPr>
            <p:ph type="title"/>
          </p:nvPr>
        </p:nvSpPr>
        <p:spPr/>
        <p:txBody>
          <a:bodyPr>
            <a:normAutofit/>
          </a:bodyPr>
          <a:lstStyle/>
          <a:p>
            <a:r>
              <a:rPr lang="en-US" dirty="0"/>
              <a:t>IEEE Paper</a:t>
            </a:r>
            <a:endParaRPr lang="en-IN" dirty="0">
              <a:latin typeface="+mj-lt"/>
            </a:endParaRPr>
          </a:p>
        </p:txBody>
      </p:sp>
      <p:sp>
        <p:nvSpPr>
          <p:cNvPr id="4" name="Rectangle 1">
            <a:extLst>
              <a:ext uri="{FF2B5EF4-FFF2-40B4-BE49-F238E27FC236}">
                <a16:creationId xmlns:a16="http://schemas.microsoft.com/office/drawing/2014/main" id="{B036C607-8F2E-F8C8-B2B7-06B6EE15BEC5}"/>
              </a:ext>
            </a:extLst>
          </p:cNvPr>
          <p:cNvSpPr>
            <a:spLocks noGrp="1" noChangeArrowheads="1"/>
          </p:cNvSpPr>
          <p:nvPr>
            <p:ph idx="1"/>
          </p:nvPr>
        </p:nvSpPr>
        <p:spPr bwMode="auto">
          <a:xfrm>
            <a:off x="190501" y="1456997"/>
            <a:ext cx="8763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"Fitness Guide: A Holistic Approach for Personalized Health and Wellness Recommendation System"</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This paper presents a system for personalized health and wellness recommendations, offering holistic guidance for fitness through tailored suggestions. It discusses integrating health data to optimize fitness plans for users based on real-time feedback and personal goals.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hlinkClick r:id="rId4"/>
              </a:rPr>
              <a:t>IEEE Xplore link</a:t>
            </a:r>
            <a:r>
              <a:rPr kumimoji="0" lang="en-US" altLang="en-US" b="0" i="0" u="none" strike="noStrike" cap="none" normalizeH="0" baseline="0" dirty="0">
                <a:ln>
                  <a:noFill/>
                </a:ln>
                <a:solidFill>
                  <a:schemeClr val="tx1"/>
                </a:solidFill>
                <a:effectLst/>
                <a:latin typeface="Arial" panose="020B0604020202020204" pitchFamily="34" charset="0"/>
              </a:rPr>
              <a:t>​</a:t>
            </a:r>
          </a:p>
          <a:p>
            <a:pPr marL="400050" lvl="1"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"A Real-Time Fitness and Health Monitoring System"</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This research paper details a real-time system designed for continuous monitoring of users' fitness and health metrics, using wearable devices to track progress and offer suggestions for improvement. It aims at real-time feedback to enhance fitness adherence.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hlinkClick r:id="rId5"/>
              </a:rPr>
              <a:t>IEEE Xplore link</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276861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References</a:t>
            </a:r>
            <a:endParaRPr lang="en-IN" dirty="0">
              <a:latin typeface="+mj-lt"/>
            </a:endParaRPr>
          </a:p>
        </p:txBody>
      </p:sp>
      <p:sp>
        <p:nvSpPr>
          <p:cNvPr id="3" name="Content Placeholder 2"/>
          <p:cNvSpPr>
            <a:spLocks noGrp="1"/>
          </p:cNvSpPr>
          <p:nvPr>
            <p:ph idx="1"/>
          </p:nvPr>
        </p:nvSpPr>
        <p:spPr/>
        <p:txBody>
          <a:bodyPr>
            <a:normAutofit/>
          </a:bodyPr>
          <a:lstStyle/>
          <a:p>
            <a:pPr marL="0" lvl="0" indent="0" algn="just">
              <a:lnSpc>
                <a:spcPct val="107000"/>
              </a:lnSpc>
              <a:spcAft>
                <a:spcPts val="800"/>
              </a:spcAft>
              <a:buNone/>
            </a:pPr>
            <a:r>
              <a:rPr lang="en-US" dirty="0">
                <a:latin typeface="Calibri" panose="020F0502020204030204" pitchFamily="34" charset="0"/>
                <a:ea typeface="Calibri" panose="020F0502020204030204" pitchFamily="34" charset="0"/>
                <a:cs typeface="Latha" panose="020B0604020202020204" pitchFamily="34" charset="0"/>
              </a:rPr>
              <a:t>1.</a:t>
            </a:r>
            <a:endParaRPr lang="en-IN" sz="24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5" name="Rectangle 2">
            <a:extLst>
              <a:ext uri="{FF2B5EF4-FFF2-40B4-BE49-F238E27FC236}">
                <a16:creationId xmlns:a16="http://schemas.microsoft.com/office/drawing/2014/main" id="{03A22969-AE46-01C5-2705-D537A1C74F0E}"/>
              </a:ext>
            </a:extLst>
          </p:cNvPr>
          <p:cNvSpPr>
            <a:spLocks noChangeArrowheads="1"/>
          </p:cNvSpPr>
          <p:nvPr/>
        </p:nvSpPr>
        <p:spPr bwMode="auto">
          <a:xfrm>
            <a:off x="201119" y="1424068"/>
            <a:ext cx="876300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Xie, Y., et al. "Fitness Guide: A Holistic Approach for Personalized Health and Wellness Recommendation System." IEEE Conference. 2023.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Kumar, S., et al. "A Real-Time Fitness and Health Monitoring System." IEEE Transactions on Health, 2020.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Smith, J., et al. "Health Data Integration for Personalized Fitness." IEEE Journal of Biomedical Informatics, 2021.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Singh, R., et al. "Intelligent Fitness Systems Using Artificial Intelligence." IEEE Access, 2022.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Lee, D., et al. "Wearable Fitness Technology for Health Monitoring." IEEE Transactions on Technology in Society, 2021. </a:t>
            </a:r>
          </a:p>
        </p:txBody>
      </p:sp>
    </p:spTree>
    <p:custDataLst>
      <p:tags r:id="rId1"/>
    </p:custDataLst>
    <p:extLst>
      <p:ext uri="{BB962C8B-B14F-4D97-AF65-F5344CB8AC3E}">
        <p14:creationId xmlns:p14="http://schemas.microsoft.com/office/powerpoint/2010/main" val="1930474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32822" y="2321005"/>
            <a:ext cx="4078361"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Queries</a:t>
            </a:r>
          </a:p>
        </p:txBody>
      </p:sp>
    </p:spTree>
    <p:extLst>
      <p:ext uri="{BB962C8B-B14F-4D97-AF65-F5344CB8AC3E}">
        <p14:creationId xmlns:p14="http://schemas.microsoft.com/office/powerpoint/2010/main" val="2191802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27460" y="2321005"/>
            <a:ext cx="7689093"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Demonstration</a:t>
            </a:r>
          </a:p>
        </p:txBody>
      </p:sp>
    </p:spTree>
    <p:extLst>
      <p:ext uri="{BB962C8B-B14F-4D97-AF65-F5344CB8AC3E}">
        <p14:creationId xmlns:p14="http://schemas.microsoft.com/office/powerpoint/2010/main" val="2606368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44234" y="2321005"/>
            <a:ext cx="5455532" cy="1569660"/>
          </a:xfrm>
          <a:prstGeom prst="rect">
            <a:avLst/>
          </a:prstGeom>
          <a:noFill/>
        </p:spPr>
        <p:txBody>
          <a:bodyPr wrap="none" lIns="91440" tIns="45720" rIns="91440" bIns="45720">
            <a:spAutoFit/>
          </a:bodyPr>
          <a:lstStyle/>
          <a:p>
            <a:pPr algn="ctr"/>
            <a:r>
              <a:rPr lang="en-US" sz="9600" dirty="0">
                <a:ln w="0"/>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2074857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the Proposed System</a:t>
            </a:r>
            <a:endParaRPr lang="en-IN" dirty="0">
              <a:latin typeface="+mj-lt"/>
            </a:endParaRPr>
          </a:p>
        </p:txBody>
      </p:sp>
      <p:sp>
        <p:nvSpPr>
          <p:cNvPr id="3" name="Content Placeholder 2"/>
          <p:cNvSpPr>
            <a:spLocks noGrp="1"/>
          </p:cNvSpPr>
          <p:nvPr>
            <p:ph idx="1"/>
          </p:nvPr>
        </p:nvSpPr>
        <p:spPr/>
        <p:txBody>
          <a:bodyPr>
            <a:normAutofit/>
          </a:bodyPr>
          <a:lstStyle/>
          <a:p>
            <a:pPr algn="just"/>
            <a:r>
              <a:rPr lang="en-US" dirty="0"/>
              <a:t>The proposed Daily Fitness Reminder Bot addresses the challenge of maintaining a consistent fitness routine amidst busy schedules. Manual tracking of fitness activities often leads to neglect or missed tasks. This system ensures timely reminders for crucial activities like exercise, hydration, and nutrition, fostering accountability and discipline. By automating reminders through email, it eliminates dependency on memory or external applications, promoting user convenience. The bot is particularly beneficial for individuals striving to maintain a balanced lifestyle, integrating fitness seamlessly into daily routines while reducing effort and enhancing adherence to health goals.</a:t>
            </a:r>
          </a:p>
        </p:txBody>
      </p:sp>
    </p:spTree>
    <p:custDataLst>
      <p:tags r:id="rId1"/>
    </p:custDataLst>
    <p:extLst>
      <p:ext uri="{BB962C8B-B14F-4D97-AF65-F5344CB8AC3E}">
        <p14:creationId xmlns:p14="http://schemas.microsoft.com/office/powerpoint/2010/main" val="354848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the Proposed System</a:t>
            </a:r>
            <a:endParaRPr lang="en-IN" dirty="0">
              <a:latin typeface="+mj-lt"/>
            </a:endParaRPr>
          </a:p>
        </p:txBody>
      </p:sp>
      <p:sp>
        <p:nvSpPr>
          <p:cNvPr id="6" name="Rectangle 3">
            <a:extLst>
              <a:ext uri="{FF2B5EF4-FFF2-40B4-BE49-F238E27FC236}">
                <a16:creationId xmlns:a16="http://schemas.microsoft.com/office/drawing/2014/main" id="{52BA48B4-E494-DACA-5084-0D8CAD0D60DD}"/>
              </a:ext>
            </a:extLst>
          </p:cNvPr>
          <p:cNvSpPr>
            <a:spLocks noGrp="1" noChangeArrowheads="1"/>
          </p:cNvSpPr>
          <p:nvPr>
            <p:ph idx="1"/>
          </p:nvPr>
        </p:nvSpPr>
        <p:spPr bwMode="auto">
          <a:xfrm>
            <a:off x="190501" y="1580108"/>
            <a:ext cx="8763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Improved Accountability</a:t>
            </a:r>
            <a:r>
              <a:rPr kumimoji="0" lang="en-US" altLang="en-US" b="0" i="0" u="none" strike="noStrike" cap="none" normalizeH="0" baseline="0" dirty="0">
                <a:ln>
                  <a:noFill/>
                </a:ln>
                <a:solidFill>
                  <a:schemeClr val="tx1"/>
                </a:solidFill>
                <a:effectLst/>
                <a:latin typeface="Arial" panose="020B0604020202020204" pitchFamily="34" charset="0"/>
              </a:rPr>
              <a:t>: Ensures users stay on track with fitness goals by sending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timely reminders, reducing the </a:t>
            </a:r>
            <a:r>
              <a:rPr kumimoji="0" lang="en-US" altLang="en-US" b="0" i="0" u="none" strike="noStrike" cap="none" normalizeH="0" baseline="0" dirty="0" err="1">
                <a:ln>
                  <a:noFill/>
                </a:ln>
                <a:solidFill>
                  <a:schemeClr val="tx1"/>
                </a:solidFill>
                <a:effectLst/>
                <a:latin typeface="Arial" panose="020B0604020202020204" pitchFamily="34" charset="0"/>
              </a:rPr>
              <a:t>likelyhood</a:t>
            </a:r>
            <a:r>
              <a:rPr kumimoji="0" lang="en-US" altLang="en-US" b="0" i="0" u="none" strike="noStrike" cap="none" normalizeH="0" baseline="0" dirty="0">
                <a:ln>
                  <a:noFill/>
                </a:ln>
                <a:solidFill>
                  <a:schemeClr val="tx1"/>
                </a:solidFill>
                <a:effectLst/>
                <a:latin typeface="Arial" panose="020B0604020202020204" pitchFamily="34" charset="0"/>
              </a:rPr>
              <a:t> of missed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Convenience and Automation</a:t>
            </a:r>
            <a:r>
              <a:rPr kumimoji="0" lang="en-US" altLang="en-US" b="0" i="0" u="none" strike="noStrike" cap="none" normalizeH="0" baseline="0" dirty="0">
                <a:ln>
                  <a:noFill/>
                </a:ln>
                <a:solidFill>
                  <a:schemeClr val="tx1"/>
                </a:solidFill>
                <a:effectLst/>
                <a:latin typeface="Arial" panose="020B0604020202020204" pitchFamily="34" charset="0"/>
              </a:rPr>
              <a:t>: Automates the process of scheduling and tracking fitness routines, eliminating the need for manual effort and providing hassle-free health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Customization and Adaptability</a:t>
            </a:r>
            <a:r>
              <a:rPr kumimoji="0" lang="en-US" altLang="en-US" b="0" i="0" u="none" strike="noStrike" cap="none" normalizeH="0" baseline="0" dirty="0">
                <a:ln>
                  <a:noFill/>
                </a:ln>
                <a:solidFill>
                  <a:schemeClr val="tx1"/>
                </a:solidFill>
                <a:effectLst/>
                <a:latin typeface="Arial" panose="020B0604020202020204" pitchFamily="34" charset="0"/>
              </a:rPr>
              <a:t>: Allows users to tailor reminders for specific activities like hydration, workouts, or nutrition, ensuring the system aligns with individual fitness needs and routines</a:t>
            </a:r>
          </a:p>
        </p:txBody>
      </p:sp>
    </p:spTree>
    <p:custDataLst>
      <p:tags r:id="rId1"/>
    </p:custDataLst>
    <p:extLst>
      <p:ext uri="{BB962C8B-B14F-4D97-AF65-F5344CB8AC3E}">
        <p14:creationId xmlns:p14="http://schemas.microsoft.com/office/powerpoint/2010/main" val="1332307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Literature Survey</a:t>
            </a:r>
            <a:endParaRPr lang="en-IN" dirty="0">
              <a:latin typeface="+mj-lt"/>
            </a:endParaRPr>
          </a:p>
        </p:txBody>
      </p:sp>
      <p:sp>
        <p:nvSpPr>
          <p:cNvPr id="3" name="Content Placeholder 2"/>
          <p:cNvSpPr>
            <a:spLocks noGrp="1"/>
          </p:cNvSpPr>
          <p:nvPr>
            <p:ph idx="1"/>
          </p:nvPr>
        </p:nvSpPr>
        <p:spPr/>
        <p:txBody>
          <a:bodyPr>
            <a:normAutofit/>
          </a:bodyPr>
          <a:lstStyle/>
          <a:p>
            <a:r>
              <a:rPr lang="en-IN" dirty="0"/>
              <a:t>Paper: </a:t>
            </a:r>
            <a:r>
              <a:rPr lang="en-US" b="1" dirty="0"/>
              <a:t>A Personalized Mobile Health Reminder System</a:t>
            </a:r>
          </a:p>
          <a:p>
            <a:pPr>
              <a:buFont typeface="Arial" panose="020B0604020202020204" pitchFamily="34" charset="0"/>
              <a:buChar char="•"/>
            </a:pPr>
            <a:r>
              <a:rPr lang="en-US" b="1" dirty="0"/>
              <a:t>Advantage</a:t>
            </a:r>
            <a:r>
              <a:rPr lang="en-US" dirty="0"/>
              <a:t>: Customizes reminders to improve adherence to fitness and health goals.</a:t>
            </a:r>
          </a:p>
          <a:p>
            <a:pPr>
              <a:buFont typeface="Arial" panose="020B0604020202020204" pitchFamily="34" charset="0"/>
              <a:buChar char="•"/>
            </a:pPr>
            <a:r>
              <a:rPr lang="en-US" b="1" dirty="0"/>
              <a:t>Disadvantage</a:t>
            </a:r>
            <a:r>
              <a:rPr lang="en-US" dirty="0"/>
              <a:t>: Limited to smartphone users, excluding non-technical audiences.</a:t>
            </a:r>
          </a:p>
          <a:p>
            <a:r>
              <a:rPr lang="en-US" dirty="0" err="1"/>
              <a:t>Paper:</a:t>
            </a:r>
            <a:r>
              <a:rPr lang="en-US" b="1" dirty="0" err="1"/>
              <a:t>IoT-Enabled</a:t>
            </a:r>
            <a:r>
              <a:rPr lang="en-US" b="1" dirty="0"/>
              <a:t> Fitness Monitoring and Reminder System</a:t>
            </a:r>
          </a:p>
          <a:p>
            <a:pPr>
              <a:buFont typeface="Arial" panose="020B0604020202020204" pitchFamily="34" charset="0"/>
              <a:buChar char="•"/>
            </a:pPr>
            <a:r>
              <a:rPr lang="en-US" b="1" dirty="0"/>
              <a:t>Advantage</a:t>
            </a:r>
            <a:r>
              <a:rPr lang="en-US" dirty="0"/>
              <a:t>: Integrates wearable devices for real-time fitness tracking.</a:t>
            </a:r>
          </a:p>
          <a:p>
            <a:pPr>
              <a:buFont typeface="Arial" panose="020B0604020202020204" pitchFamily="34" charset="0"/>
              <a:buChar char="•"/>
            </a:pPr>
            <a:r>
              <a:rPr lang="en-US" b="1" dirty="0"/>
              <a:t>Disadvantage</a:t>
            </a:r>
            <a:r>
              <a:rPr lang="en-US" dirty="0"/>
              <a:t>: Dependency on IoT devices, which can be expensive for users.</a:t>
            </a:r>
          </a:p>
          <a:p>
            <a:pPr algn="just"/>
            <a:endParaRPr lang="en-US" dirty="0"/>
          </a:p>
        </p:txBody>
      </p:sp>
    </p:spTree>
    <p:custDataLst>
      <p:tags r:id="rId1"/>
    </p:custDataLst>
    <p:extLst>
      <p:ext uri="{BB962C8B-B14F-4D97-AF65-F5344CB8AC3E}">
        <p14:creationId xmlns:p14="http://schemas.microsoft.com/office/powerpoint/2010/main" val="3106430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Objective</a:t>
            </a:r>
            <a:endParaRPr lang="en-IN" dirty="0">
              <a:latin typeface="+mj-lt"/>
            </a:endParaRPr>
          </a:p>
        </p:txBody>
      </p:sp>
      <p:sp>
        <p:nvSpPr>
          <p:cNvPr id="3" name="Content Placeholder 2"/>
          <p:cNvSpPr>
            <a:spLocks noGrp="1"/>
          </p:cNvSpPr>
          <p:nvPr>
            <p:ph idx="1"/>
          </p:nvPr>
        </p:nvSpPr>
        <p:spPr/>
        <p:txBody>
          <a:bodyPr/>
          <a:lstStyle/>
          <a:p>
            <a:pPr algn="just"/>
            <a:r>
              <a:rPr lang="en-US" dirty="0"/>
              <a:t>The primary objective of the Daily Fitness Reminder Bot is to promote consistent fitness and health routines by automating personalized reminders. The system is designed to deliver timely notifications, such as reminders to drink water, exercise, or take supplements, based on a predefined schedule stored in an Excel sheet. By integrating data handling and automation, the bot ensures that users receive relevant reminders via email, helping them adhere to their fitness goals. This project aims to enhance time management, encourage healthy habits, and provide a simple yet effective solution for maintaining a balanced lifestyle through reliable and automated assistance.</a:t>
            </a:r>
          </a:p>
        </p:txBody>
      </p:sp>
    </p:spTree>
    <p:custDataLst>
      <p:tags r:id="rId1"/>
    </p:custDataLst>
    <p:extLst>
      <p:ext uri="{BB962C8B-B14F-4D97-AF65-F5344CB8AC3E}">
        <p14:creationId xmlns:p14="http://schemas.microsoft.com/office/powerpoint/2010/main" val="4094578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Architecture</a:t>
            </a:r>
            <a:endParaRPr lang="en-IN" dirty="0">
              <a:latin typeface="+mj-lt"/>
            </a:endParaRPr>
          </a:p>
        </p:txBody>
      </p:sp>
      <p:sp>
        <p:nvSpPr>
          <p:cNvPr id="3" name="Content Placeholder 2"/>
          <p:cNvSpPr>
            <a:spLocks noGrp="1"/>
          </p:cNvSpPr>
          <p:nvPr>
            <p:ph idx="1"/>
          </p:nvPr>
        </p:nvSpPr>
        <p:spPr/>
        <p:txBody>
          <a:bodyPr/>
          <a:lstStyle/>
          <a:p>
            <a:r>
              <a:rPr lang="en-US" dirty="0"/>
              <a:t>Overall structure of my project</a:t>
            </a:r>
          </a:p>
        </p:txBody>
      </p:sp>
      <p:pic>
        <p:nvPicPr>
          <p:cNvPr id="4" name="Picture 3">
            <a:extLst>
              <a:ext uri="{FF2B5EF4-FFF2-40B4-BE49-F238E27FC236}">
                <a16:creationId xmlns:a16="http://schemas.microsoft.com/office/drawing/2014/main" id="{0C55A0EC-7453-2674-28B8-0398BD32B6F5}"/>
              </a:ext>
            </a:extLst>
          </p:cNvPr>
          <p:cNvPicPr>
            <a:picLocks noChangeAspect="1"/>
          </p:cNvPicPr>
          <p:nvPr/>
        </p:nvPicPr>
        <p:blipFill>
          <a:blip r:embed="rId4"/>
          <a:stretch>
            <a:fillRect/>
          </a:stretch>
        </p:blipFill>
        <p:spPr>
          <a:xfrm>
            <a:off x="1696403" y="2204864"/>
            <a:ext cx="4423770" cy="2736304"/>
          </a:xfrm>
          <a:prstGeom prst="rect">
            <a:avLst/>
          </a:prstGeom>
          <a:noFill/>
          <a:ln>
            <a:noFill/>
          </a:ln>
        </p:spPr>
      </p:pic>
    </p:spTree>
    <p:custDataLst>
      <p:tags r:id="rId1"/>
    </p:custDataLst>
    <p:extLst>
      <p:ext uri="{BB962C8B-B14F-4D97-AF65-F5344CB8AC3E}">
        <p14:creationId xmlns:p14="http://schemas.microsoft.com/office/powerpoint/2010/main" val="3762233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System Requirements</a:t>
            </a:r>
            <a:endParaRPr lang="en-IN" dirty="0">
              <a:latin typeface="+mj-lt"/>
            </a:endParaRPr>
          </a:p>
        </p:txBody>
      </p:sp>
      <p:sp>
        <p:nvSpPr>
          <p:cNvPr id="3" name="Content Placeholder 2"/>
          <p:cNvSpPr>
            <a:spLocks noGrp="1"/>
          </p:cNvSpPr>
          <p:nvPr>
            <p:ph idx="1"/>
          </p:nvPr>
        </p:nvSpPr>
        <p:spPr/>
        <p:txBody>
          <a:bodyPr>
            <a:normAutofit fontScale="85000" lnSpcReduction="10000"/>
          </a:bodyPr>
          <a:lstStyle/>
          <a:p>
            <a:pPr algn="just"/>
            <a:r>
              <a:rPr lang="en-IN" b="1" dirty="0"/>
              <a:t>Hardware Requirements</a:t>
            </a:r>
          </a:p>
          <a:p>
            <a:pPr lvl="1" algn="just">
              <a:buFont typeface="+mj-lt"/>
              <a:buAutoNum type="arabicPeriod"/>
            </a:pPr>
            <a:r>
              <a:rPr lang="en-IN" b="1" dirty="0"/>
              <a:t>Processor</a:t>
            </a:r>
            <a:r>
              <a:rPr lang="en-IN" dirty="0"/>
              <a:t>: Dual-core processor (Intel i3 or equivalent) or higher.</a:t>
            </a:r>
          </a:p>
          <a:p>
            <a:pPr lvl="1" algn="just">
              <a:buFont typeface="+mj-lt"/>
              <a:buAutoNum type="arabicPeriod"/>
            </a:pPr>
            <a:r>
              <a:rPr lang="en-IN" b="1" dirty="0"/>
              <a:t>RAM</a:t>
            </a:r>
            <a:r>
              <a:rPr lang="en-IN" dirty="0"/>
              <a:t>: Minimum 8 GB for smooth operation.</a:t>
            </a:r>
          </a:p>
          <a:p>
            <a:pPr lvl="1" algn="just">
              <a:buFont typeface="+mj-lt"/>
              <a:buAutoNum type="arabicPeriod"/>
            </a:pPr>
            <a:r>
              <a:rPr lang="en-IN" b="1" dirty="0"/>
              <a:t>Storage</a:t>
            </a:r>
            <a:r>
              <a:rPr lang="en-IN" dirty="0"/>
              <a:t>: At least 50 GB free space for software, logs, and data storage.</a:t>
            </a:r>
          </a:p>
          <a:p>
            <a:pPr lvl="1" algn="just">
              <a:buFont typeface="+mj-lt"/>
              <a:buAutoNum type="arabicPeriod"/>
            </a:pPr>
            <a:r>
              <a:rPr lang="en-IN" b="1" dirty="0"/>
              <a:t>Display</a:t>
            </a:r>
            <a:r>
              <a:rPr lang="en-IN" dirty="0"/>
              <a:t>: Standard monitor with 1080p resolution.</a:t>
            </a:r>
          </a:p>
          <a:p>
            <a:pPr lvl="1" algn="just">
              <a:buFont typeface="+mj-lt"/>
              <a:buAutoNum type="arabicPeriod"/>
            </a:pPr>
            <a:r>
              <a:rPr lang="en-IN" b="1" dirty="0"/>
              <a:t>Internet Connection</a:t>
            </a:r>
            <a:r>
              <a:rPr lang="en-IN" dirty="0"/>
              <a:t>: Stable broadband connection for email access.</a:t>
            </a:r>
          </a:p>
          <a:p>
            <a:pPr lvl="1" algn="just">
              <a:buFont typeface="+mj-lt"/>
              <a:buAutoNum type="arabicPeriod"/>
            </a:pPr>
            <a:r>
              <a:rPr lang="en-IN" b="1" dirty="0"/>
              <a:t>Peripheral Devices</a:t>
            </a:r>
            <a:r>
              <a:rPr lang="en-IN" dirty="0"/>
              <a:t>: Keyboard, mouse, and optionally a printer for report generation.</a:t>
            </a:r>
          </a:p>
          <a:p>
            <a:pPr algn="just"/>
            <a:r>
              <a:rPr lang="en-IN" b="1" dirty="0"/>
              <a:t>Software Requirements</a:t>
            </a:r>
          </a:p>
          <a:p>
            <a:pPr lvl="1" algn="just">
              <a:buFont typeface="+mj-lt"/>
              <a:buAutoNum type="arabicPeriod"/>
            </a:pPr>
            <a:r>
              <a:rPr lang="en-IN" b="1" dirty="0"/>
              <a:t>Operating System</a:t>
            </a:r>
            <a:r>
              <a:rPr lang="en-IN" dirty="0"/>
              <a:t>: Windows 10 or higher, or macOS 10.13+.</a:t>
            </a:r>
          </a:p>
          <a:p>
            <a:pPr lvl="1" algn="just">
              <a:buFont typeface="+mj-lt"/>
              <a:buAutoNum type="arabicPeriod"/>
            </a:pPr>
            <a:r>
              <a:rPr lang="en-IN" b="1" dirty="0"/>
              <a:t>UiPath Studio</a:t>
            </a:r>
            <a:r>
              <a:rPr lang="en-IN" dirty="0"/>
              <a:t>: Installed and configured (preferably UiPath Cloud Studio).</a:t>
            </a:r>
          </a:p>
          <a:p>
            <a:pPr lvl="1" algn="just">
              <a:buFont typeface="+mj-lt"/>
              <a:buAutoNum type="arabicPeriod"/>
            </a:pPr>
            <a:r>
              <a:rPr lang="en-IN" b="1" dirty="0"/>
              <a:t>Email Client</a:t>
            </a:r>
            <a:r>
              <a:rPr lang="en-IN" dirty="0"/>
              <a:t>: Access to a configured IMAP/SMTP server (e.g., Gmail or any business email).</a:t>
            </a:r>
          </a:p>
          <a:p>
            <a:pPr lvl="1" algn="just">
              <a:buFont typeface="+mj-lt"/>
              <a:buAutoNum type="arabicPeriod"/>
            </a:pPr>
            <a:r>
              <a:rPr lang="en-IN" b="1" dirty="0"/>
              <a:t>Activity Packages</a:t>
            </a:r>
            <a:r>
              <a:rPr lang="en-IN" dirty="0"/>
              <a:t>:</a:t>
            </a:r>
          </a:p>
          <a:p>
            <a:pPr lvl="2" indent="-285750" algn="just">
              <a:buFont typeface="+mj-lt"/>
              <a:buAutoNum type="arabicPeriod"/>
            </a:pPr>
            <a:r>
              <a:rPr lang="en-IN" dirty="0" err="1"/>
              <a:t>UiPath.Mail.Activities</a:t>
            </a:r>
            <a:r>
              <a:rPr lang="en-IN" dirty="0"/>
              <a:t> (for IMAP/SMTP functionality).</a:t>
            </a:r>
          </a:p>
          <a:p>
            <a:pPr lvl="2" indent="-285750" algn="just">
              <a:buFont typeface="+mj-lt"/>
              <a:buAutoNum type="arabicPeriod"/>
            </a:pPr>
            <a:r>
              <a:rPr lang="en-IN" dirty="0" err="1"/>
              <a:t>UiPath.Excel.Activities</a:t>
            </a:r>
            <a:r>
              <a:rPr lang="en-IN" dirty="0"/>
              <a:t> (for logging emails to Excel).</a:t>
            </a:r>
          </a:p>
          <a:p>
            <a:pPr lvl="1" algn="just">
              <a:buFont typeface="+mj-lt"/>
              <a:buAutoNum type="arabicPeriod"/>
            </a:pPr>
            <a:r>
              <a:rPr lang="en-IN" b="1" dirty="0"/>
              <a:t>Programming Frameworks</a:t>
            </a:r>
            <a:r>
              <a:rPr lang="en-IN" dirty="0"/>
              <a:t>: .NET Framework 4.7.2 or higher for UiPath operations.</a:t>
            </a:r>
          </a:p>
        </p:txBody>
      </p:sp>
    </p:spTree>
    <p:custDataLst>
      <p:tags r:id="rId1"/>
    </p:custDataLst>
    <p:extLst>
      <p:ext uri="{BB962C8B-B14F-4D97-AF65-F5344CB8AC3E}">
        <p14:creationId xmlns:p14="http://schemas.microsoft.com/office/powerpoint/2010/main" val="122522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Functional Description</a:t>
            </a:r>
            <a:endParaRPr lang="en-IN" dirty="0">
              <a:latin typeface="+mj-lt"/>
            </a:endParaRPr>
          </a:p>
        </p:txBody>
      </p:sp>
      <p:sp>
        <p:nvSpPr>
          <p:cNvPr id="3" name="Content Placeholder 2"/>
          <p:cNvSpPr>
            <a:spLocks noGrp="1"/>
          </p:cNvSpPr>
          <p:nvPr>
            <p:ph idx="1"/>
          </p:nvPr>
        </p:nvSpPr>
        <p:spPr/>
        <p:txBody>
          <a:bodyPr>
            <a:normAutofit fontScale="70000" lnSpcReduction="20000"/>
          </a:bodyPr>
          <a:lstStyle/>
          <a:p>
            <a:r>
              <a:rPr lang="en-US" b="1" dirty="0"/>
              <a:t>Module Name 1: Reminder Scheduling and Notification</a:t>
            </a:r>
          </a:p>
          <a:p>
            <a:r>
              <a:rPr lang="en-US" b="1" dirty="0"/>
              <a:t>Short Description</a:t>
            </a:r>
            <a:r>
              <a:rPr lang="en-US" dirty="0"/>
              <a:t>:</a:t>
            </a:r>
            <a:br>
              <a:rPr lang="en-US" dirty="0"/>
            </a:br>
            <a:r>
              <a:rPr lang="en-US" dirty="0"/>
              <a:t>This module processes fitness reminders stored in an Excel file, checks the current time against the scheduled time for each activity, and sends email notifications to the user when the times match. It updates the status of processed reminders to avoid repetition.</a:t>
            </a:r>
          </a:p>
          <a:p>
            <a:r>
              <a:rPr lang="en-US" b="1" dirty="0"/>
              <a:t>Main Functions</a:t>
            </a:r>
            <a:r>
              <a:rPr lang="en-US" dirty="0"/>
              <a:t>:</a:t>
            </a:r>
          </a:p>
          <a:p>
            <a:pPr>
              <a:buFont typeface="Arial" panose="020B0604020202020204" pitchFamily="34" charset="0"/>
              <a:buChar char="•"/>
            </a:pPr>
            <a:r>
              <a:rPr lang="en-US" dirty="0"/>
              <a:t>Load fitness activities and their scheduled times from the Excel sheet.</a:t>
            </a:r>
          </a:p>
          <a:p>
            <a:pPr>
              <a:buFont typeface="Arial" panose="020B0604020202020204" pitchFamily="34" charset="0"/>
              <a:buChar char="•"/>
            </a:pPr>
            <a:r>
              <a:rPr lang="en-US" dirty="0"/>
              <a:t>Compare current time with scheduled times.</a:t>
            </a:r>
          </a:p>
          <a:p>
            <a:pPr>
              <a:buFont typeface="Arial" panose="020B0604020202020204" pitchFamily="34" charset="0"/>
              <a:buChar char="•"/>
            </a:pPr>
            <a:r>
              <a:rPr lang="en-US" dirty="0"/>
              <a:t>Send email notifications to the user for matching reminders.</a:t>
            </a:r>
          </a:p>
          <a:p>
            <a:pPr>
              <a:buFont typeface="Arial" panose="020B0604020202020204" pitchFamily="34" charset="0"/>
              <a:buChar char="•"/>
            </a:pPr>
            <a:r>
              <a:rPr lang="en-US" dirty="0"/>
              <a:t>Update the status of completed reminders to "Completed."</a:t>
            </a:r>
          </a:p>
          <a:p>
            <a:r>
              <a:rPr lang="en-US" b="1" dirty="0"/>
              <a:t>DFD / Activity Diagram</a:t>
            </a:r>
            <a:r>
              <a:rPr lang="en-US" dirty="0"/>
              <a:t>:</a:t>
            </a:r>
          </a:p>
          <a:p>
            <a:r>
              <a:rPr lang="en-US" b="1" dirty="0"/>
              <a:t>DFD</a:t>
            </a:r>
            <a:r>
              <a:rPr lang="en-US" dirty="0"/>
              <a:t>:</a:t>
            </a:r>
          </a:p>
          <a:p>
            <a:pPr>
              <a:buFont typeface="+mj-lt"/>
              <a:buAutoNum type="arabicPeriod"/>
            </a:pPr>
            <a:r>
              <a:rPr lang="en-US" b="1" dirty="0"/>
              <a:t>User Input</a:t>
            </a:r>
            <a:r>
              <a:rPr lang="en-US" dirty="0"/>
              <a:t>: User provides fitness activity details, scheduled times, and notification method in an Excel sheet.</a:t>
            </a:r>
          </a:p>
          <a:p>
            <a:pPr>
              <a:buFont typeface="+mj-lt"/>
              <a:buAutoNum type="arabicPeriod"/>
            </a:pPr>
            <a:r>
              <a:rPr lang="en-US" b="1" dirty="0"/>
              <a:t>System Initialization</a:t>
            </a:r>
            <a:r>
              <a:rPr lang="en-US" dirty="0"/>
              <a:t>: System reads data from the Excel sheet.</a:t>
            </a:r>
          </a:p>
          <a:p>
            <a:pPr>
              <a:buFont typeface="+mj-lt"/>
              <a:buAutoNum type="arabicPeriod"/>
            </a:pPr>
            <a:r>
              <a:rPr lang="en-US" b="1" dirty="0"/>
              <a:t>Time Check</a:t>
            </a:r>
            <a:r>
              <a:rPr lang="en-US" dirty="0"/>
              <a:t>: System compares current time with the scheduled time for each reminder.</a:t>
            </a:r>
          </a:p>
          <a:p>
            <a:pPr>
              <a:buFont typeface="+mj-lt"/>
              <a:buAutoNum type="arabicPeriod"/>
            </a:pPr>
            <a:r>
              <a:rPr lang="en-US" b="1" dirty="0"/>
              <a:t>Email Notification</a:t>
            </a:r>
            <a:r>
              <a:rPr lang="en-US" dirty="0"/>
              <a:t>: When the current time matches the scheduled time, the system sends an email notification.</a:t>
            </a:r>
          </a:p>
          <a:p>
            <a:pPr algn="just"/>
            <a:endParaRPr lang="en-US" dirty="0"/>
          </a:p>
        </p:txBody>
      </p:sp>
    </p:spTree>
    <p:custDataLst>
      <p:tags r:id="rId1"/>
    </p:custDataLst>
    <p:extLst>
      <p:ext uri="{BB962C8B-B14F-4D97-AF65-F5344CB8AC3E}">
        <p14:creationId xmlns:p14="http://schemas.microsoft.com/office/powerpoint/2010/main" val="7845066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1|4|2.4|1.4"/>
</p:tagLst>
</file>

<file path=ppt/tags/tag10.xml><?xml version="1.0" encoding="utf-8"?>
<p:tagLst xmlns:a="http://schemas.openxmlformats.org/drawingml/2006/main" xmlns:r="http://schemas.openxmlformats.org/officeDocument/2006/relationships" xmlns:p="http://schemas.openxmlformats.org/presentationml/2006/main">
  <p:tag name="TIMING" val="|1.1|4|2.4|1.4"/>
</p:tagLst>
</file>

<file path=ppt/tags/tag11.xml><?xml version="1.0" encoding="utf-8"?>
<p:tagLst xmlns:a="http://schemas.openxmlformats.org/drawingml/2006/main" xmlns:r="http://schemas.openxmlformats.org/officeDocument/2006/relationships" xmlns:p="http://schemas.openxmlformats.org/presentationml/2006/main">
  <p:tag name="TIMING" val="|1.1|4|2.4|1.4"/>
</p:tagLst>
</file>

<file path=ppt/tags/tag12.xml><?xml version="1.0" encoding="utf-8"?>
<p:tagLst xmlns:a="http://schemas.openxmlformats.org/drawingml/2006/main" xmlns:r="http://schemas.openxmlformats.org/officeDocument/2006/relationships" xmlns:p="http://schemas.openxmlformats.org/presentationml/2006/main">
  <p:tag name="TIMING" val="|1.1|4|2.4|1.4"/>
</p:tagLst>
</file>

<file path=ppt/tags/tag13.xml><?xml version="1.0" encoding="utf-8"?>
<p:tagLst xmlns:a="http://schemas.openxmlformats.org/drawingml/2006/main" xmlns:r="http://schemas.openxmlformats.org/officeDocument/2006/relationships" xmlns:p="http://schemas.openxmlformats.org/presentationml/2006/main">
  <p:tag name="TIMING" val="|1.1|4|2.4|1.4"/>
</p:tagLst>
</file>

<file path=ppt/tags/tag14.xml><?xml version="1.0" encoding="utf-8"?>
<p:tagLst xmlns:a="http://schemas.openxmlformats.org/drawingml/2006/main" xmlns:r="http://schemas.openxmlformats.org/officeDocument/2006/relationships" xmlns:p="http://schemas.openxmlformats.org/presentationml/2006/main">
  <p:tag name="TIMING" val="|1.1|4|2.4|1.4"/>
</p:tagLst>
</file>

<file path=ppt/tags/tag15.xml><?xml version="1.0" encoding="utf-8"?>
<p:tagLst xmlns:a="http://schemas.openxmlformats.org/drawingml/2006/main" xmlns:r="http://schemas.openxmlformats.org/officeDocument/2006/relationships" xmlns:p="http://schemas.openxmlformats.org/presentationml/2006/main">
  <p:tag name="TIMING" val="|1.1|4|2.4|1.4"/>
</p:tagLst>
</file>

<file path=ppt/tags/tag16.xml><?xml version="1.0" encoding="utf-8"?>
<p:tagLst xmlns:a="http://schemas.openxmlformats.org/drawingml/2006/main" xmlns:r="http://schemas.openxmlformats.org/officeDocument/2006/relationships" xmlns:p="http://schemas.openxmlformats.org/presentationml/2006/main">
  <p:tag name="TIMING" val="|1.1|4|2.4|1.4"/>
</p:tagLst>
</file>

<file path=ppt/tags/tag17.xml><?xml version="1.0" encoding="utf-8"?>
<p:tagLst xmlns:a="http://schemas.openxmlformats.org/drawingml/2006/main" xmlns:r="http://schemas.openxmlformats.org/officeDocument/2006/relationships" xmlns:p="http://schemas.openxmlformats.org/presentationml/2006/main">
  <p:tag name="TIMING" val="|1.1|4|2.4|1.4"/>
</p:tagLst>
</file>

<file path=ppt/tags/tag18.xml><?xml version="1.0" encoding="utf-8"?>
<p:tagLst xmlns:a="http://schemas.openxmlformats.org/drawingml/2006/main" xmlns:r="http://schemas.openxmlformats.org/officeDocument/2006/relationships" xmlns:p="http://schemas.openxmlformats.org/presentationml/2006/main">
  <p:tag name="TIMING" val="|1.1|4|2.4|1.4"/>
</p:tagLst>
</file>

<file path=ppt/tags/tag19.xml><?xml version="1.0" encoding="utf-8"?>
<p:tagLst xmlns:a="http://schemas.openxmlformats.org/drawingml/2006/main" xmlns:r="http://schemas.openxmlformats.org/officeDocument/2006/relationships" xmlns:p="http://schemas.openxmlformats.org/presentationml/2006/main">
  <p:tag name="TIMING" val="|1.1|4|2.4|1.4"/>
</p:tagLst>
</file>

<file path=ppt/tags/tag2.xml><?xml version="1.0" encoding="utf-8"?>
<p:tagLst xmlns:a="http://schemas.openxmlformats.org/drawingml/2006/main" xmlns:r="http://schemas.openxmlformats.org/officeDocument/2006/relationships" xmlns:p="http://schemas.openxmlformats.org/presentationml/2006/main">
  <p:tag name="TIMING" val="|1.1|4|2.4|1.4"/>
</p:tagLst>
</file>

<file path=ppt/tags/tag20.xml><?xml version="1.0" encoding="utf-8"?>
<p:tagLst xmlns:a="http://schemas.openxmlformats.org/drawingml/2006/main" xmlns:r="http://schemas.openxmlformats.org/officeDocument/2006/relationships" xmlns:p="http://schemas.openxmlformats.org/presentationml/2006/main">
  <p:tag name="TIMING" val="|1.1|4|2.4|1.4"/>
</p:tagLst>
</file>

<file path=ppt/tags/tag21.xml><?xml version="1.0" encoding="utf-8"?>
<p:tagLst xmlns:a="http://schemas.openxmlformats.org/drawingml/2006/main" xmlns:r="http://schemas.openxmlformats.org/officeDocument/2006/relationships" xmlns:p="http://schemas.openxmlformats.org/presentationml/2006/main">
  <p:tag name="TIMING" val="|1.1|4|2.4|1.4"/>
</p:tagLst>
</file>

<file path=ppt/tags/tag22.xml><?xml version="1.0" encoding="utf-8"?>
<p:tagLst xmlns:a="http://schemas.openxmlformats.org/drawingml/2006/main" xmlns:r="http://schemas.openxmlformats.org/officeDocument/2006/relationships" xmlns:p="http://schemas.openxmlformats.org/presentationml/2006/main">
  <p:tag name="TIMING" val="|1.1|4|2.4|1.4"/>
</p:tagLst>
</file>

<file path=ppt/tags/tag23.xml><?xml version="1.0" encoding="utf-8"?>
<p:tagLst xmlns:a="http://schemas.openxmlformats.org/drawingml/2006/main" xmlns:r="http://schemas.openxmlformats.org/officeDocument/2006/relationships" xmlns:p="http://schemas.openxmlformats.org/presentationml/2006/main">
  <p:tag name="TIMING" val="|1.1|4|2.4|1.4"/>
</p:tagLst>
</file>

<file path=ppt/tags/tag3.xml><?xml version="1.0" encoding="utf-8"?>
<p:tagLst xmlns:a="http://schemas.openxmlformats.org/drawingml/2006/main" xmlns:r="http://schemas.openxmlformats.org/officeDocument/2006/relationships" xmlns:p="http://schemas.openxmlformats.org/presentationml/2006/main">
  <p:tag name="TIMING" val="|1.1|4|2.4|1.4"/>
</p:tagLst>
</file>

<file path=ppt/tags/tag4.xml><?xml version="1.0" encoding="utf-8"?>
<p:tagLst xmlns:a="http://schemas.openxmlformats.org/drawingml/2006/main" xmlns:r="http://schemas.openxmlformats.org/officeDocument/2006/relationships" xmlns:p="http://schemas.openxmlformats.org/presentationml/2006/main">
  <p:tag name="TIMING" val="|1.1|4|2.4|1.4"/>
</p:tagLst>
</file>

<file path=ppt/tags/tag5.xml><?xml version="1.0" encoding="utf-8"?>
<p:tagLst xmlns:a="http://schemas.openxmlformats.org/drawingml/2006/main" xmlns:r="http://schemas.openxmlformats.org/officeDocument/2006/relationships" xmlns:p="http://schemas.openxmlformats.org/presentationml/2006/main">
  <p:tag name="TIMING" val="|1.1|4|2.4|1.4"/>
</p:tagLst>
</file>

<file path=ppt/tags/tag6.xml><?xml version="1.0" encoding="utf-8"?>
<p:tagLst xmlns:a="http://schemas.openxmlformats.org/drawingml/2006/main" xmlns:r="http://schemas.openxmlformats.org/officeDocument/2006/relationships" xmlns:p="http://schemas.openxmlformats.org/presentationml/2006/main">
  <p:tag name="TIMING" val="|1.1|4|2.4|1.4"/>
</p:tagLst>
</file>

<file path=ppt/tags/tag7.xml><?xml version="1.0" encoding="utf-8"?>
<p:tagLst xmlns:a="http://schemas.openxmlformats.org/drawingml/2006/main" xmlns:r="http://schemas.openxmlformats.org/officeDocument/2006/relationships" xmlns:p="http://schemas.openxmlformats.org/presentationml/2006/main">
  <p:tag name="TIMING" val="|1.1|4|2.4|1.4"/>
</p:tagLst>
</file>

<file path=ppt/tags/tag8.xml><?xml version="1.0" encoding="utf-8"?>
<p:tagLst xmlns:a="http://schemas.openxmlformats.org/drawingml/2006/main" xmlns:r="http://schemas.openxmlformats.org/officeDocument/2006/relationships" xmlns:p="http://schemas.openxmlformats.org/presentationml/2006/main">
  <p:tag name="TIMING" val="|1.1|4|2.4|1.4"/>
</p:tagLst>
</file>

<file path=ppt/tags/tag9.xml><?xml version="1.0" encoding="utf-8"?>
<p:tagLst xmlns:a="http://schemas.openxmlformats.org/drawingml/2006/main" xmlns:r="http://schemas.openxmlformats.org/officeDocument/2006/relationships" xmlns:p="http://schemas.openxmlformats.org/presentationml/2006/main">
  <p:tag name="TIMING" val="|1.1|4|2.4|1.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9404</TotalTime>
  <Words>1785</Words>
  <Application>Microsoft Office PowerPoint</Application>
  <PresentationFormat>On-screen Show (4:3)</PresentationFormat>
  <Paragraphs>154</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 Sans Bold</vt:lpstr>
      <vt:lpstr>Open Sans Extrabold</vt:lpstr>
      <vt:lpstr>Open Sans Light</vt:lpstr>
      <vt:lpstr>Wingdings</vt:lpstr>
      <vt:lpstr>Office Theme</vt:lpstr>
      <vt:lpstr>PowerPoint Presentation</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Functional Description</vt:lpstr>
      <vt:lpstr>Table Design</vt:lpstr>
      <vt:lpstr>Process Design</vt:lpstr>
      <vt:lpstr>Implementation</vt:lpstr>
      <vt:lpstr>Implementation</vt:lpstr>
      <vt:lpstr>Implementation</vt:lpstr>
      <vt:lpstr>Implementation</vt:lpstr>
      <vt:lpstr>Testing</vt:lpstr>
      <vt:lpstr>Testing</vt:lpstr>
      <vt:lpstr>Testing</vt:lpstr>
      <vt:lpstr>Testing</vt:lpstr>
      <vt:lpstr>Conclusions</vt:lpstr>
      <vt:lpstr>Future Enhancement</vt:lpstr>
      <vt:lpstr>IEEE Paper</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dc:creator>
  <cp:lastModifiedBy>Kiran Shree A</cp:lastModifiedBy>
  <cp:revision>1745</cp:revision>
  <dcterms:created xsi:type="dcterms:W3CDTF">2013-05-17T03:00:03Z</dcterms:created>
  <dcterms:modified xsi:type="dcterms:W3CDTF">2024-11-21T18:52:39Z</dcterms:modified>
</cp:coreProperties>
</file>