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
      <p:font typeface="Amatic SC"/>
      <p:regular r:id="rId36"/>
      <p:bold r:id="rId37"/>
    </p:embeddedFont>
    <p:embeddedFont>
      <p:font typeface="Lato"/>
      <p:regular r:id="rId38"/>
      <p:bold r:id="rId39"/>
      <p:italic r:id="rId40"/>
      <p:boldItalic r:id="rId41"/>
    </p:embeddedFont>
    <p:embeddedFont>
      <p:font typeface="Source Code Pro"/>
      <p:regular r:id="rId42"/>
      <p:bold r:id="rId43"/>
      <p:italic r:id="rId44"/>
      <p:boldItalic r:id="rId45"/>
    </p:embeddedFont>
    <p:embeddedFont>
      <p:font typeface="Source Code Pro Medium"/>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E09287-2C35-422F-A722-C687F0D0818C}">
  <a:tblStyle styleId="{8BE09287-2C35-422F-A722-C687F0D0818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42" Type="http://schemas.openxmlformats.org/officeDocument/2006/relationships/font" Target="fonts/SourceCodePro-regular.fntdata"/><Relationship Id="rId41" Type="http://schemas.openxmlformats.org/officeDocument/2006/relationships/font" Target="fonts/Lato-boldItalic.fntdata"/><Relationship Id="rId44" Type="http://schemas.openxmlformats.org/officeDocument/2006/relationships/font" Target="fonts/SourceCodePro-italic.fntdata"/><Relationship Id="rId43" Type="http://schemas.openxmlformats.org/officeDocument/2006/relationships/font" Target="fonts/SourceCodePro-bold.fntdata"/><Relationship Id="rId46" Type="http://schemas.openxmlformats.org/officeDocument/2006/relationships/font" Target="fonts/SourceCodeProMedium-regular.fntdata"/><Relationship Id="rId45"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SourceCodeProMedium-italic.fntdata"/><Relationship Id="rId47" Type="http://schemas.openxmlformats.org/officeDocument/2006/relationships/font" Target="fonts/SourceCodeProMedium-bold.fntdata"/><Relationship Id="rId49" Type="http://schemas.openxmlformats.org/officeDocument/2006/relationships/font" Target="fonts/SourceCodeProMediu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Roboto-bold.fntdata"/><Relationship Id="rId32" Type="http://schemas.openxmlformats.org/officeDocument/2006/relationships/font" Target="fonts/Roboto-regular.fntdata"/><Relationship Id="rId35" Type="http://schemas.openxmlformats.org/officeDocument/2006/relationships/font" Target="fonts/Roboto-boldItalic.fntdata"/><Relationship Id="rId34" Type="http://schemas.openxmlformats.org/officeDocument/2006/relationships/font" Target="fonts/Roboto-italic.fntdata"/><Relationship Id="rId37" Type="http://schemas.openxmlformats.org/officeDocument/2006/relationships/font" Target="fonts/AmaticSC-bold.fntdata"/><Relationship Id="rId36" Type="http://schemas.openxmlformats.org/officeDocument/2006/relationships/font" Target="fonts/AmaticSC-regular.fntdata"/><Relationship Id="rId39" Type="http://schemas.openxmlformats.org/officeDocument/2006/relationships/font" Target="fonts/Lato-bold.fntdata"/><Relationship Id="rId38" Type="http://schemas.openxmlformats.org/officeDocument/2006/relationships/font" Target="fonts/Lato-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11"/>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57" name="Google Shape;57;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2"/>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2"/>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62" name="Google Shape;62;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5" name="Shape 15"/>
        <p:cNvGrpSpPr/>
        <p:nvPr/>
      </p:nvGrpSpPr>
      <p:grpSpPr>
        <a:xfrm>
          <a:off x="0" y="0"/>
          <a:ext cx="0" cy="0"/>
          <a:chOff x="0" y="0"/>
          <a:chExt cx="0" cy="0"/>
        </a:xfrm>
      </p:grpSpPr>
      <p:sp>
        <p:nvSpPr>
          <p:cNvPr id="16" name="Google Shape;16;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4"/>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21" name="Google Shape;21;p4"/>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2" name="Google Shape;22;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3" name="Google Shape;23;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4" name="Google Shape;34;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35" name="Shape 35"/>
        <p:cNvGrpSpPr/>
        <p:nvPr/>
      </p:nvGrpSpPr>
      <p:grpSpPr>
        <a:xfrm>
          <a:off x="0" y="0"/>
          <a:ext cx="0" cy="0"/>
          <a:chOff x="0" y="0"/>
          <a:chExt cx="0" cy="0"/>
        </a:xfrm>
      </p:grpSpPr>
      <p:sp>
        <p:nvSpPr>
          <p:cNvPr id="36" name="Google Shape;36;p7"/>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37" name="Google Shape;37;p7"/>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8" name="Google Shape;38;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8"/>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41" name="Google Shape;41;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46" name="Google Shape;46;p9"/>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7" name="Google Shape;47;p9"/>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10"/>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0"/>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54" name="Google Shape;54;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docs.microsoft.com/en-us/cpp/cpp/functions-cpp?view=vs-201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www.educative.io/edpresso/pass-by-value-vs-pass-by-referen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www.educative.io/edpresso/pass-by-value-vs-pass-by-reference"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cs.uic.edu/~jbell/CourseNotes/OperatingSystems/3_Processes.html"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sachin235/CP-DSAlgo_August2020" TargetMode="External"/><Relationship Id="rId4" Type="http://schemas.openxmlformats.org/officeDocument/2006/relationships/hyperlink" Target="https://leetcode.com/problemset/top-100-liked-questions/" TargetMode="External"/><Relationship Id="rId5" Type="http://schemas.openxmlformats.org/officeDocument/2006/relationships/hyperlink" Target="https://www.w3schools.com/cpp/default.asp" TargetMode="External"/><Relationship Id="rId6" Type="http://schemas.openxmlformats.org/officeDocument/2006/relationships/hyperlink" Target="https://www.tutorialspoint.com/cplusplus/cpp_references.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www.educative.io/edpresso/what-are-class-templates-in-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ocs.microsoft.com/en-us/cpp/cpp/functions-cpp?view=vs-201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docs.microsoft.com/en-us/cpp/cpp/functions-cpp?view=vs-201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docs.microsoft.com/en-us/cpp/cpp/functions-cpp?view=vs-201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ocs.microsoft.com/en-us/cpp/cpp/function-overloading?view=vs-201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4800">
                <a:latin typeface="Amatic SC"/>
                <a:ea typeface="Amatic SC"/>
                <a:cs typeface="Amatic SC"/>
                <a:sym typeface="Amatic SC"/>
              </a:rPr>
              <a:t> C++ Basic Constructs</a:t>
            </a:r>
            <a:endParaRPr sz="4800">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3200" u="sng">
                <a:solidFill>
                  <a:schemeClr val="hlink"/>
                </a:solidFill>
                <a:hlinkClick r:id="rId3"/>
              </a:rPr>
              <a:t>Function</a:t>
            </a:r>
            <a:r>
              <a:rPr lang="en" sz="3200">
                <a:solidFill>
                  <a:srgbClr val="FFFFFF"/>
                </a:solidFill>
              </a:rPr>
              <a:t> Default Arguments</a:t>
            </a:r>
            <a:endParaRPr sz="3200">
              <a:solidFill>
                <a:srgbClr val="FFFFFF"/>
              </a:solidFill>
            </a:endParaRPr>
          </a:p>
        </p:txBody>
      </p:sp>
      <p:sp>
        <p:nvSpPr>
          <p:cNvPr id="119" name="Google Shape;119;p22"/>
          <p:cNvSpPr txBox="1"/>
          <p:nvPr>
            <p:ph idx="4294967295" type="body"/>
          </p:nvPr>
        </p:nvSpPr>
        <p:spPr>
          <a:xfrm>
            <a:off x="412050" y="1329025"/>
            <a:ext cx="7980900" cy="3375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A default argument is a value provided in a function declaration that is automatically assigned by the compiler if the caller of the function doesn't provide a value for the argument with a default value.</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Default arguments are important because in many cases, functions have arguments that are used so infrequently that a default value would suffice. </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To address this, the default-argument facility allows for specifying only those arguments to a function that are meaningful in a given call.</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Once default value is used for an argument in function definition, all subsequent arguments to it must have default value. It can also be stated as default arguments are assigned from right to left.</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3200" u="sng">
                <a:solidFill>
                  <a:schemeClr val="hlink"/>
                </a:solidFill>
                <a:hlinkClick r:id="rId3"/>
              </a:rPr>
              <a:t>Pass by Value vs Pass by Reference</a:t>
            </a:r>
            <a:endParaRPr sz="3200">
              <a:solidFill>
                <a:srgbClr val="FFFFFF"/>
              </a:solidFill>
            </a:endParaRPr>
          </a:p>
        </p:txBody>
      </p:sp>
      <p:sp>
        <p:nvSpPr>
          <p:cNvPr id="125" name="Google Shape;125;p23"/>
          <p:cNvSpPr txBox="1"/>
          <p:nvPr>
            <p:ph idx="4294967295" type="body"/>
          </p:nvPr>
        </p:nvSpPr>
        <p:spPr>
          <a:xfrm>
            <a:off x="412050" y="878600"/>
            <a:ext cx="8445000" cy="3826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When a function is called, the arguments in a function can be passed by value or passed by reference.</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Callee is a function called by another and the caller is a function that calls another function (the callee).</a:t>
            </a:r>
            <a:endParaRPr>
              <a:latin typeface="Lato"/>
              <a:ea typeface="Lato"/>
              <a:cs typeface="Lato"/>
              <a:sym typeface="Lato"/>
            </a:endParaRPr>
          </a:p>
          <a:p>
            <a:pPr indent="-342900" lvl="1" marL="914400" rtl="0" algn="l">
              <a:lnSpc>
                <a:spcPct val="115000"/>
              </a:lnSpc>
              <a:spcBef>
                <a:spcPts val="0"/>
              </a:spcBef>
              <a:spcAft>
                <a:spcPts val="0"/>
              </a:spcAft>
              <a:buSzPts val="1800"/>
              <a:buFont typeface="Lato"/>
              <a:buChar char="○"/>
            </a:pPr>
            <a:r>
              <a:rPr lang="en" sz="1800">
                <a:latin typeface="Lato"/>
                <a:ea typeface="Lato"/>
                <a:cs typeface="Lato"/>
                <a:sym typeface="Lato"/>
              </a:rPr>
              <a:t>The values that are passed in the function call are called the actual parameters.</a:t>
            </a:r>
            <a:endParaRPr sz="1800">
              <a:latin typeface="Lato"/>
              <a:ea typeface="Lato"/>
              <a:cs typeface="Lato"/>
              <a:sym typeface="Lato"/>
            </a:endParaRPr>
          </a:p>
          <a:p>
            <a:pPr indent="-342900" lvl="1" marL="914400" rtl="0" algn="l">
              <a:lnSpc>
                <a:spcPct val="115000"/>
              </a:lnSpc>
              <a:spcBef>
                <a:spcPts val="0"/>
              </a:spcBef>
              <a:spcAft>
                <a:spcPts val="0"/>
              </a:spcAft>
              <a:buSzPts val="1800"/>
              <a:buFont typeface="Lato"/>
              <a:buChar char="○"/>
            </a:pPr>
            <a:r>
              <a:rPr lang="en" sz="1800">
                <a:latin typeface="Lato"/>
                <a:ea typeface="Lato"/>
                <a:cs typeface="Lato"/>
                <a:sym typeface="Lato"/>
              </a:rPr>
              <a:t>The values received by the function (when it is called ) are called the formal parameters.</a:t>
            </a:r>
            <a:endParaRPr sz="1800">
              <a:latin typeface="Lato"/>
              <a:ea typeface="Lato"/>
              <a:cs typeface="Lato"/>
              <a:sym typeface="Lato"/>
            </a:endParaRPr>
          </a:p>
          <a:p>
            <a:pPr indent="0" lvl="0" marL="0" rtl="0" algn="l">
              <a:lnSpc>
                <a:spcPct val="115000"/>
              </a:lnSpc>
              <a:spcBef>
                <a:spcPts val="1600"/>
              </a:spcBef>
              <a:spcAft>
                <a:spcPts val="1600"/>
              </a:spcAft>
              <a:buSzPts val="1800"/>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3200"/>
              <a:t>Pass by Value</a:t>
            </a:r>
            <a:endParaRPr sz="3200">
              <a:solidFill>
                <a:srgbClr val="FFFFFF"/>
              </a:solidFill>
            </a:endParaRPr>
          </a:p>
        </p:txBody>
      </p:sp>
      <p:sp>
        <p:nvSpPr>
          <p:cNvPr id="131" name="Google Shape;131;p24"/>
          <p:cNvSpPr txBox="1"/>
          <p:nvPr>
            <p:ph idx="4294967295" type="body"/>
          </p:nvPr>
        </p:nvSpPr>
        <p:spPr>
          <a:xfrm>
            <a:off x="412050" y="878600"/>
            <a:ext cx="8445000" cy="3826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Pass by value means that a copy of the actual parameter value is made in memory, i.e. the caller and callee have two independent variables with the same value. If the callee modifies the parameter value, the effect is not visible to the caller.</a:t>
            </a:r>
            <a:endParaRPr>
              <a:latin typeface="Lato"/>
              <a:ea typeface="Lato"/>
              <a:cs typeface="Lato"/>
              <a:sym typeface="Lato"/>
            </a:endParaRPr>
          </a:p>
          <a:p>
            <a:pPr indent="0" lvl="0" marL="0" rtl="0" algn="l">
              <a:lnSpc>
                <a:spcPct val="115000"/>
              </a:lnSpc>
              <a:spcBef>
                <a:spcPts val="1600"/>
              </a:spcBef>
              <a:spcAft>
                <a:spcPts val="0"/>
              </a:spcAft>
              <a:buSzPts val="1800"/>
              <a:buNone/>
            </a:pPr>
            <a:r>
              <a:rPr lang="en">
                <a:latin typeface="Lato"/>
                <a:ea typeface="Lato"/>
                <a:cs typeface="Lato"/>
                <a:sym typeface="Lato"/>
              </a:rPr>
              <a:t>Overview:</a:t>
            </a:r>
            <a:endParaRPr>
              <a:latin typeface="Lato"/>
              <a:ea typeface="Lato"/>
              <a:cs typeface="Lato"/>
              <a:sym typeface="Lato"/>
            </a:endParaRPr>
          </a:p>
          <a:p>
            <a:pPr indent="-342900" lvl="0" marL="457200" rtl="0" algn="l">
              <a:lnSpc>
                <a:spcPct val="115000"/>
              </a:lnSpc>
              <a:spcBef>
                <a:spcPts val="1600"/>
              </a:spcBef>
              <a:spcAft>
                <a:spcPts val="0"/>
              </a:spcAft>
              <a:buSzPts val="1800"/>
              <a:buFont typeface="Lato"/>
              <a:buAutoNum type="arabicPeriod"/>
            </a:pPr>
            <a:r>
              <a:rPr lang="en">
                <a:latin typeface="Lato"/>
                <a:ea typeface="Lato"/>
                <a:cs typeface="Lato"/>
                <a:sym typeface="Lato"/>
              </a:rPr>
              <a:t>Passes an argument by value.</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lang="en">
                <a:latin typeface="Lato"/>
                <a:ea typeface="Lato"/>
                <a:cs typeface="Lato"/>
                <a:sym typeface="Lato"/>
              </a:rPr>
              <a:t>Callee does not have any access to the underlying element in the calling code.</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lang="en">
                <a:latin typeface="Lato"/>
                <a:ea typeface="Lato"/>
                <a:cs typeface="Lato"/>
                <a:sym typeface="Lato"/>
              </a:rPr>
              <a:t>A copy of the data is sent to the callee.</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lang="en">
                <a:latin typeface="Lato"/>
                <a:ea typeface="Lato"/>
                <a:cs typeface="Lato"/>
                <a:sym typeface="Lato"/>
              </a:rPr>
              <a:t>Changes made to the passed variable do not affect the actual value.</a:t>
            </a:r>
            <a:endParaRPr>
              <a:latin typeface="Lato"/>
              <a:ea typeface="Lato"/>
              <a:cs typeface="Lato"/>
              <a:sym typeface="Lato"/>
            </a:endParaRPr>
          </a:p>
          <a:p>
            <a:pPr indent="0" lvl="0" marL="0" rtl="0" algn="l">
              <a:lnSpc>
                <a:spcPct val="115000"/>
              </a:lnSpc>
              <a:spcBef>
                <a:spcPts val="1600"/>
              </a:spcBef>
              <a:spcAft>
                <a:spcPts val="1600"/>
              </a:spcAft>
              <a:buSzPts val="1800"/>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3200"/>
              <a:t>Pass by Value</a:t>
            </a:r>
            <a:endParaRPr sz="3200">
              <a:solidFill>
                <a:srgbClr val="FFFFFF"/>
              </a:solidFill>
            </a:endParaRPr>
          </a:p>
        </p:txBody>
      </p:sp>
      <p:pic>
        <p:nvPicPr>
          <p:cNvPr id="137" name="Google Shape;137;p25"/>
          <p:cNvPicPr preferRelativeResize="0"/>
          <p:nvPr/>
        </p:nvPicPr>
        <p:blipFill rotWithShape="1">
          <a:blip r:embed="rId3">
            <a:alphaModFix/>
          </a:blip>
          <a:srcRect b="0" l="1709" r="0" t="4196"/>
          <a:stretch/>
        </p:blipFill>
        <p:spPr>
          <a:xfrm>
            <a:off x="639950" y="753150"/>
            <a:ext cx="8003026" cy="4091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3200"/>
              <a:t>Pass by</a:t>
            </a:r>
            <a:r>
              <a:rPr lang="en" sz="3200">
                <a:solidFill>
                  <a:srgbClr val="FFFFFF"/>
                </a:solidFill>
              </a:rPr>
              <a:t> Reference</a:t>
            </a:r>
            <a:endParaRPr sz="3200">
              <a:solidFill>
                <a:srgbClr val="FFFFFF"/>
              </a:solidFill>
            </a:endParaRPr>
          </a:p>
        </p:txBody>
      </p:sp>
      <p:sp>
        <p:nvSpPr>
          <p:cNvPr id="143" name="Google Shape;143;p26"/>
          <p:cNvSpPr txBox="1"/>
          <p:nvPr>
            <p:ph idx="4294967295" type="body"/>
          </p:nvPr>
        </p:nvSpPr>
        <p:spPr>
          <a:xfrm>
            <a:off x="412050" y="878600"/>
            <a:ext cx="8445000" cy="4039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Pass by reference (also called pass by address) means to pass the reference of an argument in the calling function to the corresponding formal parameter of the called function so that a copy of the address of the actual parameter is made in memory, i.e. the caller and the callee use the same variable for the parameter. If the callee modifies the parameter variable, the effect is visible to the caller’s variable.</a:t>
            </a:r>
            <a:endParaRPr>
              <a:latin typeface="Lato"/>
              <a:ea typeface="Lato"/>
              <a:cs typeface="Lato"/>
              <a:sym typeface="Lato"/>
            </a:endParaRPr>
          </a:p>
          <a:p>
            <a:pPr indent="0" lvl="0" marL="0" rtl="0" algn="l">
              <a:lnSpc>
                <a:spcPct val="115000"/>
              </a:lnSpc>
              <a:spcBef>
                <a:spcPts val="1600"/>
              </a:spcBef>
              <a:spcAft>
                <a:spcPts val="0"/>
              </a:spcAft>
              <a:buSzPts val="1800"/>
              <a:buNone/>
            </a:pPr>
            <a:r>
              <a:rPr lang="en">
                <a:latin typeface="Lato"/>
                <a:ea typeface="Lato"/>
                <a:cs typeface="Lato"/>
                <a:sym typeface="Lato"/>
              </a:rPr>
              <a:t>Overview:</a:t>
            </a:r>
            <a:endParaRPr>
              <a:latin typeface="Lato"/>
              <a:ea typeface="Lato"/>
              <a:cs typeface="Lato"/>
              <a:sym typeface="Lato"/>
            </a:endParaRPr>
          </a:p>
          <a:p>
            <a:pPr indent="-342900" lvl="0" marL="457200" rtl="0" algn="l">
              <a:lnSpc>
                <a:spcPct val="115000"/>
              </a:lnSpc>
              <a:spcBef>
                <a:spcPts val="1600"/>
              </a:spcBef>
              <a:spcAft>
                <a:spcPts val="0"/>
              </a:spcAft>
              <a:buSzPts val="1800"/>
              <a:buFont typeface="Lato"/>
              <a:buAutoNum type="arabicPeriod"/>
            </a:pPr>
            <a:r>
              <a:rPr lang="en">
                <a:latin typeface="Lato"/>
                <a:ea typeface="Lato"/>
                <a:cs typeface="Lato"/>
                <a:sym typeface="Lato"/>
              </a:rPr>
              <a:t>Passes an argument by reference.</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lang="en">
                <a:latin typeface="Lato"/>
                <a:ea typeface="Lato"/>
                <a:cs typeface="Lato"/>
                <a:sym typeface="Lato"/>
              </a:rPr>
              <a:t>Callee gives a direct reference to the programming element in the calling code.</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lang="en">
                <a:latin typeface="Lato"/>
                <a:ea typeface="Lato"/>
                <a:cs typeface="Lato"/>
                <a:sym typeface="Lato"/>
              </a:rPr>
              <a:t>The memory address of the stored data is passed.</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lang="en">
                <a:latin typeface="Lato"/>
                <a:ea typeface="Lato"/>
                <a:cs typeface="Lato"/>
                <a:sym typeface="Lato"/>
              </a:rPr>
              <a:t>Changes to the value have an effect on the original data.</a:t>
            </a:r>
            <a:endParaRPr>
              <a:latin typeface="Lato"/>
              <a:ea typeface="Lato"/>
              <a:cs typeface="Lato"/>
              <a:sym typeface="Lato"/>
            </a:endParaRPr>
          </a:p>
          <a:p>
            <a:pPr indent="0" lvl="0" marL="0" rtl="0" algn="l">
              <a:lnSpc>
                <a:spcPct val="115000"/>
              </a:lnSpc>
              <a:spcBef>
                <a:spcPts val="1600"/>
              </a:spcBef>
              <a:spcAft>
                <a:spcPts val="1600"/>
              </a:spcAft>
              <a:buSzPts val="1800"/>
              <a:buNone/>
            </a:pPr>
            <a:r>
              <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3200" u="sng">
                <a:solidFill>
                  <a:schemeClr val="hlink"/>
                </a:solidFill>
                <a:hlinkClick r:id="rId3"/>
              </a:rPr>
              <a:t>Pass by </a:t>
            </a:r>
            <a:r>
              <a:rPr lang="en" sz="3200" u="sng">
                <a:solidFill>
                  <a:srgbClr val="FFFFFF"/>
                </a:solidFill>
              </a:rPr>
              <a:t>Reference</a:t>
            </a:r>
            <a:endParaRPr sz="3200">
              <a:solidFill>
                <a:srgbClr val="FFFFFF"/>
              </a:solidFill>
            </a:endParaRPr>
          </a:p>
        </p:txBody>
      </p:sp>
      <p:pic>
        <p:nvPicPr>
          <p:cNvPr id="149" name="Google Shape;149;p27"/>
          <p:cNvPicPr preferRelativeResize="0"/>
          <p:nvPr/>
        </p:nvPicPr>
        <p:blipFill rotWithShape="1">
          <a:blip r:embed="rId4">
            <a:alphaModFix/>
          </a:blip>
          <a:srcRect b="0" l="1709" r="0" t="3724"/>
          <a:stretch/>
        </p:blipFill>
        <p:spPr>
          <a:xfrm>
            <a:off x="666350" y="903700"/>
            <a:ext cx="7811301" cy="4062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3" name="Shape 153"/>
        <p:cNvGrpSpPr/>
        <p:nvPr/>
      </p:nvGrpSpPr>
      <p:grpSpPr>
        <a:xfrm>
          <a:off x="0" y="0"/>
          <a:ext cx="0" cy="0"/>
          <a:chOff x="0" y="0"/>
          <a:chExt cx="0" cy="0"/>
        </a:xfrm>
      </p:grpSpPr>
      <p:sp>
        <p:nvSpPr>
          <p:cNvPr id="154" name="Google Shape;154;p28"/>
          <p:cNvSpPr txBox="1"/>
          <p:nvPr>
            <p:ph type="title"/>
          </p:nvPr>
        </p:nvSpPr>
        <p:spPr>
          <a:xfrm>
            <a:off x="265500" y="1656400"/>
            <a:ext cx="4045200" cy="1380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latin typeface="Lato"/>
                <a:ea typeface="Lato"/>
                <a:cs typeface="Lato"/>
                <a:sym typeface="Lato"/>
              </a:rPr>
              <a:t>Pointers </a:t>
            </a:r>
            <a:endParaRPr>
              <a:latin typeface="Lato"/>
              <a:ea typeface="Lato"/>
              <a:cs typeface="Lato"/>
              <a:sym typeface="Lato"/>
            </a:endParaRPr>
          </a:p>
          <a:p>
            <a:pPr indent="0" lvl="0" marL="0" rtl="0" algn="ctr">
              <a:lnSpc>
                <a:spcPct val="100000"/>
              </a:lnSpc>
              <a:spcBef>
                <a:spcPts val="0"/>
              </a:spcBef>
              <a:spcAft>
                <a:spcPts val="0"/>
              </a:spcAft>
              <a:buSzPts val="4200"/>
              <a:buNone/>
            </a:pPr>
            <a:r>
              <a:rPr lang="en">
                <a:latin typeface="Lato"/>
                <a:ea typeface="Lato"/>
                <a:cs typeface="Lato"/>
                <a:sym typeface="Lato"/>
              </a:rPr>
              <a:t>&amp; References</a:t>
            </a:r>
            <a:endParaRPr>
              <a:latin typeface="Lato"/>
              <a:ea typeface="Lato"/>
              <a:cs typeface="Lato"/>
              <a:sym typeface="Lato"/>
            </a:endParaRPr>
          </a:p>
        </p:txBody>
      </p:sp>
      <p:sp>
        <p:nvSpPr>
          <p:cNvPr id="155" name="Google Shape;155;p28"/>
          <p:cNvSpPr txBox="1"/>
          <p:nvPr>
            <p:ph idx="2" type="body"/>
          </p:nvPr>
        </p:nvSpPr>
        <p:spPr>
          <a:xfrm>
            <a:off x="4572000" y="724200"/>
            <a:ext cx="4572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Dynamic memory allocation</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Stack vs Heap</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What is pointer?</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What are references?</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Pointer arithmetics</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new and delete operators</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Smart pointer (*)</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auto_ptr, unique_ptr, shared_ptr and weak_ptr (*)</a:t>
            </a:r>
            <a:endParaRPr>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t>Pointers &amp; References</a:t>
            </a:r>
            <a:endParaRPr/>
          </a:p>
        </p:txBody>
      </p:sp>
      <p:sp>
        <p:nvSpPr>
          <p:cNvPr id="161" name="Google Shape;161;p29"/>
          <p:cNvSpPr txBox="1"/>
          <p:nvPr/>
        </p:nvSpPr>
        <p:spPr>
          <a:xfrm>
            <a:off x="251050" y="853500"/>
            <a:ext cx="8505600" cy="4056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Pointers are variables which stores the address of another variable. </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When we allocate memory to a variable, pointer points to the address of the variable. </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Unary operator ( * ) is used to declare a variable and it returns the address of the allocated memory.</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The following is the syntax of pointers.</a:t>
            </a:r>
            <a:endParaRPr b="0" i="0" sz="1800" u="none" cap="none" strike="noStrike">
              <a:solidFill>
                <a:srgbClr val="000000"/>
              </a:solidFill>
              <a:latin typeface="Lato"/>
              <a:ea typeface="Lato"/>
              <a:cs typeface="Lato"/>
              <a:sym typeface="Lato"/>
            </a:endParaRPr>
          </a:p>
          <a:p>
            <a:pPr indent="-342900" lvl="1" marL="914400" marR="0" rtl="0" algn="l">
              <a:lnSpc>
                <a:spcPct val="100000"/>
              </a:lnSpc>
              <a:spcBef>
                <a:spcPts val="0"/>
              </a:spcBef>
              <a:spcAft>
                <a:spcPts val="0"/>
              </a:spcAft>
              <a:buClr>
                <a:srgbClr val="000000"/>
              </a:buClr>
              <a:buSzPts val="1800"/>
              <a:buFont typeface="Source Code Pro"/>
              <a:buChar char="○"/>
            </a:pPr>
            <a:r>
              <a:rPr b="0" i="0" lang="en" sz="1800" u="none" cap="none" strike="noStrike">
                <a:solidFill>
                  <a:srgbClr val="000000"/>
                </a:solidFill>
                <a:latin typeface="Source Code Pro"/>
                <a:ea typeface="Source Code Pro"/>
                <a:cs typeface="Source Code Pro"/>
                <a:sym typeface="Source Code Pro"/>
              </a:rPr>
              <a:t>datatype *variable_name;</a:t>
            </a:r>
            <a:endParaRPr b="0" i="0" sz="18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A reference variable is an alias, that is, another name for an already existing variable. Once a reference is initialized with a variable, either the variable name or the reference name may be used to refer to the variable.</a:t>
            </a:r>
            <a:endParaRPr b="0" i="0" sz="1800" u="none" cap="none" strike="noStrike">
              <a:solidFill>
                <a:srgbClr val="000000"/>
              </a:solidFill>
              <a:latin typeface="Lato"/>
              <a:ea typeface="Lato"/>
              <a:cs typeface="Lato"/>
              <a:sym typeface="Lato"/>
            </a:endParaRPr>
          </a:p>
          <a:p>
            <a:pPr indent="-342900" lvl="1" marL="914400" marR="0" rtl="0" algn="l">
              <a:lnSpc>
                <a:spcPct val="100000"/>
              </a:lnSpc>
              <a:spcBef>
                <a:spcPts val="0"/>
              </a:spcBef>
              <a:spcAft>
                <a:spcPts val="0"/>
              </a:spcAft>
              <a:buClr>
                <a:srgbClr val="000000"/>
              </a:buClr>
              <a:buSzPts val="1800"/>
              <a:buFont typeface="Source Code Pro"/>
              <a:buChar char="○"/>
            </a:pPr>
            <a:r>
              <a:rPr b="0" i="0" lang="en" sz="1800" u="none" cap="none" strike="noStrike">
                <a:solidFill>
                  <a:srgbClr val="000000"/>
                </a:solidFill>
                <a:latin typeface="Source Code Pro"/>
                <a:ea typeface="Source Code Pro"/>
                <a:cs typeface="Source Code Pro"/>
                <a:sym typeface="Source Code Pro"/>
              </a:rPr>
              <a:t>int a = 30;</a:t>
            </a:r>
            <a:endParaRPr b="0" i="0" sz="1800" u="none" cap="none" strike="noStrike">
              <a:solidFill>
                <a:srgbClr val="000000"/>
              </a:solidFill>
              <a:latin typeface="Source Code Pro"/>
              <a:ea typeface="Source Code Pro"/>
              <a:cs typeface="Source Code Pro"/>
              <a:sym typeface="Source Code Pro"/>
            </a:endParaRPr>
          </a:p>
          <a:p>
            <a:pPr indent="-342900" lvl="1" marL="914400" marR="0" rtl="0" algn="l">
              <a:lnSpc>
                <a:spcPct val="100000"/>
              </a:lnSpc>
              <a:spcBef>
                <a:spcPts val="0"/>
              </a:spcBef>
              <a:spcAft>
                <a:spcPts val="0"/>
              </a:spcAft>
              <a:buClr>
                <a:srgbClr val="000000"/>
              </a:buClr>
              <a:buSzPts val="1800"/>
              <a:buFont typeface="Source Code Pro"/>
              <a:buChar char="○"/>
            </a:pPr>
            <a:r>
              <a:rPr b="0" i="0" lang="en" sz="1800" u="none" cap="none" strike="noStrike">
                <a:solidFill>
                  <a:srgbClr val="000000"/>
                </a:solidFill>
                <a:latin typeface="Source Code Pro"/>
                <a:ea typeface="Source Code Pro"/>
                <a:cs typeface="Source Code Pro"/>
                <a:sym typeface="Source Code Pro"/>
              </a:rPr>
              <a:t>int&amp; r = a;</a:t>
            </a:r>
            <a:endParaRPr b="0" i="0" sz="18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u="sng">
                <a:solidFill>
                  <a:schemeClr val="hlink"/>
                </a:solidFill>
                <a:hlinkClick r:id="rId3"/>
              </a:rPr>
              <a:t>Process Memory Diagram</a:t>
            </a:r>
            <a:endParaRPr>
              <a:solidFill>
                <a:srgbClr val="FFFFFF"/>
              </a:solidFill>
            </a:endParaRPr>
          </a:p>
        </p:txBody>
      </p:sp>
      <p:pic>
        <p:nvPicPr>
          <p:cNvPr id="167" name="Google Shape;167;p30"/>
          <p:cNvPicPr preferRelativeResize="0"/>
          <p:nvPr/>
        </p:nvPicPr>
        <p:blipFill rotWithShape="1">
          <a:blip r:embed="rId4">
            <a:alphaModFix/>
          </a:blip>
          <a:srcRect b="0" l="0" r="0" t="0"/>
          <a:stretch/>
        </p:blipFill>
        <p:spPr>
          <a:xfrm>
            <a:off x="152400" y="771450"/>
            <a:ext cx="2629503" cy="4227175"/>
          </a:xfrm>
          <a:prstGeom prst="rect">
            <a:avLst/>
          </a:prstGeom>
          <a:noFill/>
          <a:ln>
            <a:noFill/>
          </a:ln>
        </p:spPr>
      </p:pic>
      <p:sp>
        <p:nvSpPr>
          <p:cNvPr id="168" name="Google Shape;168;p30"/>
          <p:cNvSpPr txBox="1"/>
          <p:nvPr/>
        </p:nvSpPr>
        <p:spPr>
          <a:xfrm>
            <a:off x="2946050" y="845175"/>
            <a:ext cx="5699100" cy="4032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Lato"/>
              <a:buAutoNum type="arabicPeriod"/>
            </a:pPr>
            <a:r>
              <a:rPr b="1" i="0" lang="en" sz="1400" u="none" cap="none" strike="noStrike">
                <a:solidFill>
                  <a:srgbClr val="000000"/>
                </a:solidFill>
                <a:latin typeface="Lato"/>
                <a:ea typeface="Lato"/>
                <a:cs typeface="Lato"/>
                <a:sym typeface="Lato"/>
              </a:rPr>
              <a:t>The text section</a:t>
            </a:r>
            <a:r>
              <a:rPr b="0" i="0" lang="en" sz="1400" u="none" cap="none" strike="noStrike">
                <a:solidFill>
                  <a:srgbClr val="000000"/>
                </a:solidFill>
                <a:latin typeface="Lato"/>
                <a:ea typeface="Lato"/>
                <a:cs typeface="Lato"/>
                <a:sym typeface="Lato"/>
              </a:rPr>
              <a:t> comprises the compiled program code, read in from non-volatile storage when the program is launched.</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1" i="0" lang="en" sz="1400" u="none" cap="none" strike="noStrike">
                <a:solidFill>
                  <a:srgbClr val="000000"/>
                </a:solidFill>
                <a:latin typeface="Lato"/>
                <a:ea typeface="Lato"/>
                <a:cs typeface="Lato"/>
                <a:sym typeface="Lato"/>
              </a:rPr>
              <a:t>The data section </a:t>
            </a:r>
            <a:r>
              <a:rPr b="0" i="0" lang="en" sz="1400" u="none" cap="none" strike="noStrike">
                <a:solidFill>
                  <a:srgbClr val="000000"/>
                </a:solidFill>
                <a:latin typeface="Lato"/>
                <a:ea typeface="Lato"/>
                <a:cs typeface="Lato"/>
                <a:sym typeface="Lato"/>
              </a:rPr>
              <a:t>stores global and static variables, allocated and initialized prior to executing main.</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1" i="0" lang="en" sz="1400" u="none" cap="none" strike="noStrike">
                <a:solidFill>
                  <a:srgbClr val="000000"/>
                </a:solidFill>
                <a:latin typeface="Lato"/>
                <a:ea typeface="Lato"/>
                <a:cs typeface="Lato"/>
                <a:sym typeface="Lato"/>
              </a:rPr>
              <a:t>The heap</a:t>
            </a:r>
            <a:r>
              <a:rPr b="0" i="0" lang="en" sz="1400" u="none" cap="none" strike="noStrike">
                <a:solidFill>
                  <a:srgbClr val="000000"/>
                </a:solidFill>
                <a:latin typeface="Lato"/>
                <a:ea typeface="Lato"/>
                <a:cs typeface="Lato"/>
                <a:sym typeface="Lato"/>
              </a:rPr>
              <a:t> is used for dynamic memory allocation, and is managed via calls to new, delete, malloc, free, etc.</a:t>
            </a:r>
            <a:endParaRPr b="0" i="0" sz="1400" u="none" cap="none" strike="noStrike">
              <a:solidFill>
                <a:srgbClr val="000000"/>
              </a:solidFill>
              <a:latin typeface="Lato"/>
              <a:ea typeface="Lato"/>
              <a:cs typeface="Lato"/>
              <a:sym typeface="Lato"/>
            </a:endParaRPr>
          </a:p>
          <a:p>
            <a:pPr indent="-317500" lvl="0" marL="457200" marR="0" rtl="0" algn="l">
              <a:lnSpc>
                <a:spcPct val="100000"/>
              </a:lnSpc>
              <a:spcBef>
                <a:spcPts val="0"/>
              </a:spcBef>
              <a:spcAft>
                <a:spcPts val="0"/>
              </a:spcAft>
              <a:buClr>
                <a:srgbClr val="000000"/>
              </a:buClr>
              <a:buSzPts val="1400"/>
              <a:buFont typeface="Lato"/>
              <a:buAutoNum type="arabicPeriod"/>
            </a:pPr>
            <a:r>
              <a:rPr b="1" i="0" lang="en" sz="1400" u="none" cap="none" strike="noStrike">
                <a:solidFill>
                  <a:srgbClr val="000000"/>
                </a:solidFill>
                <a:latin typeface="Lato"/>
                <a:ea typeface="Lato"/>
                <a:cs typeface="Lato"/>
                <a:sym typeface="Lato"/>
              </a:rPr>
              <a:t>The stack</a:t>
            </a:r>
            <a:r>
              <a:rPr b="0" i="0" lang="en" sz="1400" u="none" cap="none" strike="noStrike">
                <a:solidFill>
                  <a:srgbClr val="000000"/>
                </a:solidFill>
                <a:latin typeface="Lato"/>
                <a:ea typeface="Lato"/>
                <a:cs typeface="Lato"/>
                <a:sym typeface="Lato"/>
              </a:rPr>
              <a:t> is used for local variables. Space on the stack is reserved for local variables when they are declared ( at function entrance or elsewhere, depending on the language ), and the space is freed up when the variables go out of scope. Note that the stack is also used for function return values, and the exact mechanisms of stack management may be language specific.</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Lato"/>
                <a:ea typeface="Lato"/>
                <a:cs typeface="Lato"/>
                <a:sym typeface="Lato"/>
              </a:rPr>
              <a:t>Note that the stack and the heap start at opposite ends of the process's free space and grow towards each other. If they should ever meet, then either a stack overflow error will occur, or else a call to new or malloc will fail due to insufficient memory available.</a:t>
            </a:r>
            <a:endParaRPr b="0" i="0" sz="1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2" name="Shape 172"/>
        <p:cNvGrpSpPr/>
        <p:nvPr/>
      </p:nvGrpSpPr>
      <p:grpSpPr>
        <a:xfrm>
          <a:off x="0" y="0"/>
          <a:ext cx="0" cy="0"/>
          <a:chOff x="0" y="0"/>
          <a:chExt cx="0" cy="0"/>
        </a:xfrm>
      </p:grpSpPr>
      <p:sp>
        <p:nvSpPr>
          <p:cNvPr id="173" name="Google Shape;173;p31"/>
          <p:cNvSpPr txBox="1"/>
          <p:nvPr>
            <p:ph type="title"/>
          </p:nvPr>
        </p:nvSpPr>
        <p:spPr>
          <a:xfrm>
            <a:off x="265500" y="1392950"/>
            <a:ext cx="4045200" cy="199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latin typeface="Lato"/>
                <a:ea typeface="Lato"/>
                <a:cs typeface="Lato"/>
                <a:sym typeface="Lato"/>
              </a:rPr>
              <a:t>Object</a:t>
            </a:r>
            <a:endParaRPr>
              <a:latin typeface="Lato"/>
              <a:ea typeface="Lato"/>
              <a:cs typeface="Lato"/>
              <a:sym typeface="Lato"/>
            </a:endParaRPr>
          </a:p>
          <a:p>
            <a:pPr indent="0" lvl="0" marL="0" rtl="0" algn="ctr">
              <a:lnSpc>
                <a:spcPct val="100000"/>
              </a:lnSpc>
              <a:spcBef>
                <a:spcPts val="0"/>
              </a:spcBef>
              <a:spcAft>
                <a:spcPts val="0"/>
              </a:spcAft>
              <a:buSzPts val="4200"/>
              <a:buNone/>
            </a:pPr>
            <a:r>
              <a:rPr lang="en">
                <a:latin typeface="Lato"/>
                <a:ea typeface="Lato"/>
                <a:cs typeface="Lato"/>
                <a:sym typeface="Lato"/>
              </a:rPr>
              <a:t>Oriented </a:t>
            </a:r>
            <a:endParaRPr>
              <a:latin typeface="Lato"/>
              <a:ea typeface="Lato"/>
              <a:cs typeface="Lato"/>
              <a:sym typeface="Lato"/>
            </a:endParaRPr>
          </a:p>
          <a:p>
            <a:pPr indent="0" lvl="0" marL="0" rtl="0" algn="ctr">
              <a:lnSpc>
                <a:spcPct val="100000"/>
              </a:lnSpc>
              <a:spcBef>
                <a:spcPts val="0"/>
              </a:spcBef>
              <a:spcAft>
                <a:spcPts val="0"/>
              </a:spcAft>
              <a:buSzPts val="4200"/>
              <a:buNone/>
            </a:pPr>
            <a:r>
              <a:rPr lang="en">
                <a:latin typeface="Lato"/>
                <a:ea typeface="Lato"/>
                <a:cs typeface="Lato"/>
                <a:sym typeface="Lato"/>
              </a:rPr>
              <a:t>Programming</a:t>
            </a:r>
            <a:endParaRPr>
              <a:latin typeface="Lato"/>
              <a:ea typeface="Lato"/>
              <a:cs typeface="Lato"/>
              <a:sym typeface="Lato"/>
            </a:endParaRPr>
          </a:p>
        </p:txBody>
      </p:sp>
      <p:sp>
        <p:nvSpPr>
          <p:cNvPr id="174" name="Google Shape;174;p31"/>
          <p:cNvSpPr txBox="1"/>
          <p:nvPr>
            <p:ph idx="2" type="body"/>
          </p:nvPr>
        </p:nvSpPr>
        <p:spPr>
          <a:xfrm>
            <a:off x="4572000" y="724200"/>
            <a:ext cx="4572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What is a Class?</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Access Modifiers - public, private, and protected</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Constructor and Destructor</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Inheritance, Overloading, Polymorphism, Overriding</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Friend class and function, Local class, Nested Class</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Char char="○"/>
            </a:pPr>
            <a:r>
              <a:rPr b="1" lang="en">
                <a:solidFill>
                  <a:srgbClr val="000000"/>
                </a:solidFill>
                <a:latin typeface="Lato"/>
                <a:ea typeface="Lato"/>
                <a:cs typeface="Lato"/>
                <a:sym typeface="Lato"/>
              </a:rPr>
              <a:t>this </a:t>
            </a:r>
            <a:r>
              <a:rPr lang="en">
                <a:solidFill>
                  <a:srgbClr val="000000"/>
                </a:solidFill>
                <a:latin typeface="Lato"/>
                <a:ea typeface="Lato"/>
                <a:cs typeface="Lato"/>
                <a:sym typeface="Lato"/>
              </a:rPr>
              <a:t>pointer</a:t>
            </a:r>
            <a:endParaRPr>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nvSpPr>
        <p:spPr>
          <a:xfrm>
            <a:off x="958950" y="213700"/>
            <a:ext cx="7226100" cy="4528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Font typeface="Amatic SC"/>
              <a:buAutoNum type="arabicPeriod"/>
            </a:pPr>
            <a:r>
              <a:rPr b="1" i="0" lang="en" sz="2400" u="none" cap="none" strike="noStrike">
                <a:solidFill>
                  <a:srgbClr val="000000"/>
                </a:solidFill>
                <a:latin typeface="Amatic SC"/>
                <a:ea typeface="Amatic SC"/>
                <a:cs typeface="Amatic SC"/>
                <a:sym typeface="Amatic SC"/>
              </a:rPr>
              <a:t>Teaching </a:t>
            </a:r>
            <a:endParaRPr b="1" i="0" sz="2400" u="none" cap="none" strike="noStrike">
              <a:solidFill>
                <a:srgbClr val="000000"/>
              </a:solidFill>
              <a:latin typeface="Amatic SC"/>
              <a:ea typeface="Amatic SC"/>
              <a:cs typeface="Amatic SC"/>
              <a:sym typeface="Amatic SC"/>
            </a:endParaRPr>
          </a:p>
          <a:p>
            <a:pPr indent="-381000" lvl="1" marL="914400" marR="0" rtl="0" algn="l">
              <a:lnSpc>
                <a:spcPct val="100000"/>
              </a:lnSpc>
              <a:spcBef>
                <a:spcPts val="0"/>
              </a:spcBef>
              <a:spcAft>
                <a:spcPts val="0"/>
              </a:spcAft>
              <a:buClr>
                <a:srgbClr val="000000"/>
              </a:buClr>
              <a:buSzPts val="2400"/>
              <a:buFont typeface="Amatic SC"/>
              <a:buAutoNum type="alphaLcPeriod"/>
            </a:pPr>
            <a:r>
              <a:rPr b="1" i="0" lang="en" sz="2400" u="none" cap="none" strike="noStrike">
                <a:solidFill>
                  <a:srgbClr val="000000"/>
                </a:solidFill>
                <a:latin typeface="Amatic SC"/>
                <a:ea typeface="Amatic SC"/>
                <a:cs typeface="Amatic SC"/>
                <a:sym typeface="Amatic SC"/>
              </a:rPr>
              <a:t>Class Schedule </a:t>
            </a:r>
            <a:endParaRPr b="1" i="0" sz="2400" u="none" cap="none" strike="noStrike">
              <a:solidFill>
                <a:srgbClr val="000000"/>
              </a:solidFill>
              <a:latin typeface="Amatic SC"/>
              <a:ea typeface="Amatic SC"/>
              <a:cs typeface="Amatic SC"/>
              <a:sym typeface="Amatic SC"/>
            </a:endParaRPr>
          </a:p>
          <a:p>
            <a:pPr indent="-381000" lvl="1" marL="914400" marR="0" rtl="0" algn="l">
              <a:lnSpc>
                <a:spcPct val="100000"/>
              </a:lnSpc>
              <a:spcBef>
                <a:spcPts val="0"/>
              </a:spcBef>
              <a:spcAft>
                <a:spcPts val="0"/>
              </a:spcAft>
              <a:buClr>
                <a:srgbClr val="000000"/>
              </a:buClr>
              <a:buSzPts val="2400"/>
              <a:buFont typeface="Amatic SC"/>
              <a:buAutoNum type="alphaLcPeriod"/>
            </a:pPr>
            <a:r>
              <a:rPr b="1" i="0" lang="en" sz="2400" u="none" cap="none" strike="noStrike">
                <a:solidFill>
                  <a:srgbClr val="000000"/>
                </a:solidFill>
                <a:latin typeface="Amatic SC"/>
                <a:ea typeface="Amatic SC"/>
                <a:cs typeface="Amatic SC"/>
                <a:sym typeface="Amatic SC"/>
              </a:rPr>
              <a:t>Getting to know your Instructor and TA (Naman)</a:t>
            </a:r>
            <a:endParaRPr b="1" i="0" sz="2400" u="none" cap="none" strike="noStrike">
              <a:solidFill>
                <a:srgbClr val="000000"/>
              </a:solidFill>
              <a:latin typeface="Amatic SC"/>
              <a:ea typeface="Amatic SC"/>
              <a:cs typeface="Amatic SC"/>
              <a:sym typeface="Amatic SC"/>
            </a:endParaRPr>
          </a:p>
          <a:p>
            <a:pPr indent="-381000" lvl="0" marL="457200" marR="0" rtl="0" algn="l">
              <a:lnSpc>
                <a:spcPct val="100000"/>
              </a:lnSpc>
              <a:spcBef>
                <a:spcPts val="0"/>
              </a:spcBef>
              <a:spcAft>
                <a:spcPts val="0"/>
              </a:spcAft>
              <a:buClr>
                <a:srgbClr val="000000"/>
              </a:buClr>
              <a:buSzPts val="2400"/>
              <a:buFont typeface="Amatic SC"/>
              <a:buAutoNum type="arabicPeriod"/>
            </a:pPr>
            <a:r>
              <a:rPr b="1" i="0" lang="en" sz="2400" u="none" cap="none" strike="noStrike">
                <a:solidFill>
                  <a:srgbClr val="000000"/>
                </a:solidFill>
                <a:latin typeface="Amatic SC"/>
                <a:ea typeface="Amatic SC"/>
                <a:cs typeface="Amatic SC"/>
                <a:sym typeface="Amatic SC"/>
              </a:rPr>
              <a:t>Doubts</a:t>
            </a:r>
            <a:endParaRPr b="1" i="0" sz="2400" u="none" cap="none" strike="noStrike">
              <a:solidFill>
                <a:srgbClr val="000000"/>
              </a:solidFill>
              <a:latin typeface="Amatic SC"/>
              <a:ea typeface="Amatic SC"/>
              <a:cs typeface="Amatic SC"/>
              <a:sym typeface="Amatic SC"/>
            </a:endParaRPr>
          </a:p>
          <a:p>
            <a:pPr indent="-381000" lvl="1" marL="914400" marR="0" rtl="0" algn="l">
              <a:lnSpc>
                <a:spcPct val="100000"/>
              </a:lnSpc>
              <a:spcBef>
                <a:spcPts val="0"/>
              </a:spcBef>
              <a:spcAft>
                <a:spcPts val="0"/>
              </a:spcAft>
              <a:buClr>
                <a:srgbClr val="000000"/>
              </a:buClr>
              <a:buSzPts val="2400"/>
              <a:buFont typeface="Amatic SC"/>
              <a:buAutoNum type="alphaLcPeriod"/>
            </a:pPr>
            <a:r>
              <a:rPr b="1" i="0" lang="en" sz="2400" u="none" cap="none" strike="noStrike">
                <a:solidFill>
                  <a:srgbClr val="000000"/>
                </a:solidFill>
                <a:latin typeface="Amatic SC"/>
                <a:ea typeface="Amatic SC"/>
                <a:cs typeface="Amatic SC"/>
                <a:sym typeface="Amatic SC"/>
              </a:rPr>
              <a:t>Slack Channel</a:t>
            </a:r>
            <a:endParaRPr b="1" i="0" sz="2400" u="none" cap="none" strike="noStrike">
              <a:solidFill>
                <a:srgbClr val="000000"/>
              </a:solidFill>
              <a:latin typeface="Amatic SC"/>
              <a:ea typeface="Amatic SC"/>
              <a:cs typeface="Amatic SC"/>
              <a:sym typeface="Amatic SC"/>
            </a:endParaRPr>
          </a:p>
          <a:p>
            <a:pPr indent="-381000" lvl="1" marL="914400" marR="0" rtl="0" algn="l">
              <a:lnSpc>
                <a:spcPct val="100000"/>
              </a:lnSpc>
              <a:spcBef>
                <a:spcPts val="0"/>
              </a:spcBef>
              <a:spcAft>
                <a:spcPts val="0"/>
              </a:spcAft>
              <a:buClr>
                <a:srgbClr val="000000"/>
              </a:buClr>
              <a:buSzPts val="2400"/>
              <a:buFont typeface="Amatic SC"/>
              <a:buAutoNum type="alphaLcPeriod"/>
            </a:pPr>
            <a:r>
              <a:rPr b="1" i="0" lang="en" sz="2400" u="none" cap="none" strike="noStrike">
                <a:solidFill>
                  <a:srgbClr val="000000"/>
                </a:solidFill>
                <a:latin typeface="Amatic SC"/>
                <a:ea typeface="Amatic SC"/>
                <a:cs typeface="Amatic SC"/>
                <a:sym typeface="Amatic SC"/>
              </a:rPr>
              <a:t>WhatsApp Group</a:t>
            </a:r>
            <a:endParaRPr b="1" i="0" sz="2400" u="none" cap="none" strike="noStrike">
              <a:solidFill>
                <a:srgbClr val="000000"/>
              </a:solidFill>
              <a:latin typeface="Amatic SC"/>
              <a:ea typeface="Amatic SC"/>
              <a:cs typeface="Amatic SC"/>
              <a:sym typeface="Amatic SC"/>
            </a:endParaRPr>
          </a:p>
          <a:p>
            <a:pPr indent="-381000" lvl="0" marL="457200" marR="0" rtl="0" algn="l">
              <a:lnSpc>
                <a:spcPct val="100000"/>
              </a:lnSpc>
              <a:spcBef>
                <a:spcPts val="0"/>
              </a:spcBef>
              <a:spcAft>
                <a:spcPts val="0"/>
              </a:spcAft>
              <a:buClr>
                <a:srgbClr val="000000"/>
              </a:buClr>
              <a:buSzPts val="2400"/>
              <a:buFont typeface="Amatic SC"/>
              <a:buAutoNum type="arabicPeriod"/>
            </a:pPr>
            <a:r>
              <a:rPr b="1" i="0" lang="en" sz="2400" u="none" cap="none" strike="noStrike">
                <a:solidFill>
                  <a:srgbClr val="000000"/>
                </a:solidFill>
                <a:latin typeface="Amatic SC"/>
                <a:ea typeface="Amatic SC"/>
                <a:cs typeface="Amatic SC"/>
                <a:sym typeface="Amatic SC"/>
              </a:rPr>
              <a:t>Contribution</a:t>
            </a:r>
            <a:endParaRPr b="1" i="0" sz="2400" u="none" cap="none" strike="noStrike">
              <a:solidFill>
                <a:srgbClr val="000000"/>
              </a:solidFill>
              <a:latin typeface="Amatic SC"/>
              <a:ea typeface="Amatic SC"/>
              <a:cs typeface="Amatic SC"/>
              <a:sym typeface="Amatic SC"/>
            </a:endParaRPr>
          </a:p>
          <a:p>
            <a:pPr indent="-381000" lvl="1" marL="914400" marR="0" rtl="0" algn="l">
              <a:lnSpc>
                <a:spcPct val="100000"/>
              </a:lnSpc>
              <a:spcBef>
                <a:spcPts val="0"/>
              </a:spcBef>
              <a:spcAft>
                <a:spcPts val="0"/>
              </a:spcAft>
              <a:buClr>
                <a:srgbClr val="000000"/>
              </a:buClr>
              <a:buSzPts val="2400"/>
              <a:buFont typeface="Amatic SC"/>
              <a:buAutoNum type="alphaLcPeriod"/>
            </a:pPr>
            <a:r>
              <a:rPr b="1" i="0" lang="en" sz="2400" u="none" cap="none" strike="noStrike">
                <a:solidFill>
                  <a:srgbClr val="000000"/>
                </a:solidFill>
                <a:latin typeface="Amatic SC"/>
                <a:ea typeface="Amatic SC"/>
                <a:cs typeface="Amatic SC"/>
                <a:sym typeface="Amatic SC"/>
              </a:rPr>
              <a:t>Github Repository (</a:t>
            </a:r>
            <a:r>
              <a:rPr b="0" i="0" lang="en" sz="1400" u="sng" cap="none" strike="noStrike">
                <a:solidFill>
                  <a:schemeClr val="hlink"/>
                </a:solidFill>
                <a:latin typeface="Arial"/>
                <a:ea typeface="Arial"/>
                <a:cs typeface="Arial"/>
                <a:sym typeface="Arial"/>
                <a:hlinkClick r:id="rId3"/>
              </a:rPr>
              <a:t>https://github.com/sachin235/CP-DSAlgo_August2020</a:t>
            </a:r>
            <a:r>
              <a:rPr b="1" i="0" lang="en" sz="2400" u="none" cap="none" strike="noStrike">
                <a:solidFill>
                  <a:srgbClr val="000000"/>
                </a:solidFill>
                <a:latin typeface="Amatic SC"/>
                <a:ea typeface="Amatic SC"/>
                <a:cs typeface="Amatic SC"/>
                <a:sym typeface="Amatic SC"/>
              </a:rPr>
              <a:t>)</a:t>
            </a:r>
            <a:endParaRPr b="1" i="0" sz="2400" u="none" cap="none" strike="noStrike">
              <a:solidFill>
                <a:srgbClr val="000000"/>
              </a:solidFill>
              <a:latin typeface="Amatic SC"/>
              <a:ea typeface="Amatic SC"/>
              <a:cs typeface="Amatic SC"/>
              <a:sym typeface="Amatic SC"/>
            </a:endParaRPr>
          </a:p>
          <a:p>
            <a:pPr indent="-381000" lvl="1" marL="914400" marR="0" rtl="0" algn="l">
              <a:lnSpc>
                <a:spcPct val="100000"/>
              </a:lnSpc>
              <a:spcBef>
                <a:spcPts val="0"/>
              </a:spcBef>
              <a:spcAft>
                <a:spcPts val="0"/>
              </a:spcAft>
              <a:buClr>
                <a:srgbClr val="000000"/>
              </a:buClr>
              <a:buSzPts val="2400"/>
              <a:buFont typeface="Amatic SC"/>
              <a:buAutoNum type="alphaLcPeriod"/>
            </a:pPr>
            <a:r>
              <a:rPr b="1" i="0" lang="en" sz="2400" u="none" cap="none" strike="noStrike">
                <a:solidFill>
                  <a:srgbClr val="000000"/>
                </a:solidFill>
                <a:latin typeface="Amatic SC"/>
                <a:ea typeface="Amatic SC"/>
                <a:cs typeface="Amatic SC"/>
                <a:sym typeface="Amatic SC"/>
              </a:rPr>
              <a:t>Leetcode (</a:t>
            </a:r>
            <a:r>
              <a:rPr b="0" i="0" lang="en" sz="1400" u="sng" cap="none" strike="noStrike">
                <a:solidFill>
                  <a:schemeClr val="hlink"/>
                </a:solidFill>
                <a:latin typeface="Arial"/>
                <a:ea typeface="Arial"/>
                <a:cs typeface="Arial"/>
                <a:sym typeface="Arial"/>
                <a:hlinkClick r:id="rId4"/>
              </a:rPr>
              <a:t>https://leetcode.com/problemset/top-100-liked-questions/</a:t>
            </a:r>
            <a:r>
              <a:rPr b="1" i="0" lang="en" sz="2400" u="none" cap="none" strike="noStrike">
                <a:solidFill>
                  <a:srgbClr val="000000"/>
                </a:solidFill>
                <a:latin typeface="Amatic SC"/>
                <a:ea typeface="Amatic SC"/>
                <a:cs typeface="Amatic SC"/>
                <a:sym typeface="Amatic SC"/>
              </a:rPr>
              <a:t>)</a:t>
            </a:r>
            <a:endParaRPr b="1" i="0" sz="2400" u="none" cap="none" strike="noStrike">
              <a:solidFill>
                <a:srgbClr val="000000"/>
              </a:solidFill>
              <a:latin typeface="Amatic SC"/>
              <a:ea typeface="Amatic SC"/>
              <a:cs typeface="Amatic SC"/>
              <a:sym typeface="Amatic SC"/>
            </a:endParaRPr>
          </a:p>
          <a:p>
            <a:pPr indent="-381000" lvl="0" marL="457200" marR="0" rtl="0" algn="l">
              <a:lnSpc>
                <a:spcPct val="100000"/>
              </a:lnSpc>
              <a:spcBef>
                <a:spcPts val="0"/>
              </a:spcBef>
              <a:spcAft>
                <a:spcPts val="0"/>
              </a:spcAft>
              <a:buClr>
                <a:srgbClr val="000000"/>
              </a:buClr>
              <a:buSzPts val="2400"/>
              <a:buFont typeface="Amatic SC"/>
              <a:buAutoNum type="arabicPeriod"/>
            </a:pPr>
            <a:r>
              <a:rPr b="1" i="0" lang="en" sz="2400" u="none" cap="none" strike="noStrike">
                <a:solidFill>
                  <a:srgbClr val="000000"/>
                </a:solidFill>
                <a:latin typeface="Amatic SC"/>
                <a:ea typeface="Amatic SC"/>
                <a:cs typeface="Amatic SC"/>
                <a:sym typeface="Amatic SC"/>
              </a:rPr>
              <a:t>Additional</a:t>
            </a:r>
            <a:endParaRPr b="1" i="0" sz="2400" u="none" cap="none" strike="noStrike">
              <a:solidFill>
                <a:srgbClr val="000000"/>
              </a:solidFill>
              <a:latin typeface="Amatic SC"/>
              <a:ea typeface="Amatic SC"/>
              <a:cs typeface="Amatic SC"/>
              <a:sym typeface="Amatic SC"/>
            </a:endParaRPr>
          </a:p>
          <a:p>
            <a:pPr indent="-381000" lvl="1" marL="914400" marR="0" rtl="0" algn="l">
              <a:lnSpc>
                <a:spcPct val="100000"/>
              </a:lnSpc>
              <a:spcBef>
                <a:spcPts val="0"/>
              </a:spcBef>
              <a:spcAft>
                <a:spcPts val="0"/>
              </a:spcAft>
              <a:buClr>
                <a:srgbClr val="000000"/>
              </a:buClr>
              <a:buSzPts val="2400"/>
              <a:buFont typeface="Amatic SC"/>
              <a:buAutoNum type="alphaLcPeriod"/>
            </a:pPr>
            <a:r>
              <a:rPr b="1" i="0" lang="en" sz="2400" u="sng" cap="none" strike="noStrike">
                <a:solidFill>
                  <a:schemeClr val="hlink"/>
                </a:solidFill>
                <a:latin typeface="Amatic SC"/>
                <a:ea typeface="Amatic SC"/>
                <a:cs typeface="Amatic SC"/>
                <a:sym typeface="Amatic SC"/>
                <a:hlinkClick r:id="rId5"/>
              </a:rPr>
              <a:t>C++ Tutorial</a:t>
            </a:r>
            <a:r>
              <a:rPr b="1" i="0" lang="en" sz="2400" u="none" cap="none" strike="noStrike">
                <a:solidFill>
                  <a:srgbClr val="000000"/>
                </a:solidFill>
                <a:latin typeface="Amatic SC"/>
                <a:ea typeface="Amatic SC"/>
                <a:cs typeface="Amatic SC"/>
                <a:sym typeface="Amatic SC"/>
              </a:rPr>
              <a:t> </a:t>
            </a:r>
            <a:endParaRPr b="1" i="0" sz="2400" u="none" cap="none" strike="noStrike">
              <a:solidFill>
                <a:srgbClr val="000000"/>
              </a:solidFill>
              <a:latin typeface="Amatic SC"/>
              <a:ea typeface="Amatic SC"/>
              <a:cs typeface="Amatic SC"/>
              <a:sym typeface="Amatic SC"/>
            </a:endParaRPr>
          </a:p>
          <a:p>
            <a:pPr indent="-381000" lvl="1" marL="914400" marR="0" rtl="0" algn="l">
              <a:lnSpc>
                <a:spcPct val="100000"/>
              </a:lnSpc>
              <a:spcBef>
                <a:spcPts val="0"/>
              </a:spcBef>
              <a:spcAft>
                <a:spcPts val="0"/>
              </a:spcAft>
              <a:buClr>
                <a:srgbClr val="000000"/>
              </a:buClr>
              <a:buSzPts val="2400"/>
              <a:buFont typeface="Amatic SC"/>
              <a:buAutoNum type="alphaLcPeriod"/>
            </a:pPr>
            <a:r>
              <a:rPr b="1" i="0" lang="en" sz="2400" u="sng" cap="none" strike="noStrike">
                <a:solidFill>
                  <a:schemeClr val="hlink"/>
                </a:solidFill>
                <a:latin typeface="Amatic SC"/>
                <a:ea typeface="Amatic SC"/>
                <a:cs typeface="Amatic SC"/>
                <a:sym typeface="Amatic SC"/>
                <a:hlinkClick r:id="rId6"/>
              </a:rPr>
              <a:t>C++ References</a:t>
            </a:r>
            <a:r>
              <a:rPr b="1" i="0" lang="en" sz="2400" u="none" cap="none" strike="noStrike">
                <a:solidFill>
                  <a:srgbClr val="000000"/>
                </a:solidFill>
                <a:latin typeface="Amatic SC"/>
                <a:ea typeface="Amatic SC"/>
                <a:cs typeface="Amatic SC"/>
                <a:sym typeface="Amatic SC"/>
              </a:rPr>
              <a:t> </a:t>
            </a:r>
            <a:endParaRPr b="1" i="0" sz="2400" u="none" cap="none" strike="noStrike">
              <a:solidFill>
                <a:srgbClr val="000000"/>
              </a:solidFill>
              <a:latin typeface="Amatic SC"/>
              <a:ea typeface="Amatic SC"/>
              <a:cs typeface="Amatic SC"/>
              <a:sym typeface="Amatic S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8" name="Shape 178"/>
        <p:cNvGrpSpPr/>
        <p:nvPr/>
      </p:nvGrpSpPr>
      <p:grpSpPr>
        <a:xfrm>
          <a:off x="0" y="0"/>
          <a:ext cx="0" cy="0"/>
          <a:chOff x="0" y="0"/>
          <a:chExt cx="0" cy="0"/>
        </a:xfrm>
      </p:grpSpPr>
      <p:sp>
        <p:nvSpPr>
          <p:cNvPr id="179" name="Google Shape;179;p32"/>
          <p:cNvSpPr txBox="1"/>
          <p:nvPr>
            <p:ph type="title"/>
          </p:nvPr>
        </p:nvSpPr>
        <p:spPr>
          <a:xfrm>
            <a:off x="441125" y="2032750"/>
            <a:ext cx="4045200" cy="94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latin typeface="Lato"/>
                <a:ea typeface="Lato"/>
                <a:cs typeface="Lato"/>
                <a:sym typeface="Lato"/>
              </a:rPr>
              <a:t>Template</a:t>
            </a:r>
            <a:endParaRPr>
              <a:latin typeface="Lato"/>
              <a:ea typeface="Lato"/>
              <a:cs typeface="Lato"/>
              <a:sym typeface="Lato"/>
            </a:endParaRPr>
          </a:p>
        </p:txBody>
      </p:sp>
      <p:sp>
        <p:nvSpPr>
          <p:cNvPr id="180" name="Google Shape;180;p32"/>
          <p:cNvSpPr txBox="1"/>
          <p:nvPr>
            <p:ph idx="2" type="body"/>
          </p:nvPr>
        </p:nvSpPr>
        <p:spPr>
          <a:xfrm>
            <a:off x="4572000" y="724200"/>
            <a:ext cx="4572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What is template (generic programming)?</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Class Template</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Function Template</a:t>
            </a:r>
            <a:endParaRPr>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3200" u="sng">
                <a:solidFill>
                  <a:schemeClr val="hlink"/>
                </a:solidFill>
                <a:latin typeface="Lato"/>
                <a:ea typeface="Lato"/>
                <a:cs typeface="Lato"/>
                <a:sym typeface="Lato"/>
                <a:hlinkClick r:id="rId3"/>
              </a:rPr>
              <a:t>Templates in C++</a:t>
            </a:r>
            <a:endParaRPr sz="3200">
              <a:solidFill>
                <a:srgbClr val="FFFFFF"/>
              </a:solidFill>
            </a:endParaRPr>
          </a:p>
        </p:txBody>
      </p:sp>
      <p:sp>
        <p:nvSpPr>
          <p:cNvPr id="186" name="Google Shape;186;p33"/>
          <p:cNvSpPr txBox="1"/>
          <p:nvPr/>
        </p:nvSpPr>
        <p:spPr>
          <a:xfrm>
            <a:off x="98250" y="840525"/>
            <a:ext cx="8826600" cy="3952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Templates are the mechanism by which C++ implements the generic concept. Simply, they allow you to pass data type as a parameter so that you don’t need to write the same code for different data types.</a:t>
            </a:r>
            <a:endParaRPr b="0" i="0" sz="1800" u="none" cap="none" strike="noStrike">
              <a:solidFill>
                <a:srgbClr val="000000"/>
              </a:solidFill>
              <a:latin typeface="Lato"/>
              <a:ea typeface="Lato"/>
              <a:cs typeface="Lato"/>
              <a:sym typeface="Lato"/>
            </a:endParaRPr>
          </a:p>
          <a:p>
            <a:pPr indent="-342900" lvl="0" marL="457200" marR="0" rtl="0" algn="l">
              <a:lnSpc>
                <a:spcPct val="100000"/>
              </a:lnSpc>
              <a:spcBef>
                <a:spcPts val="0"/>
              </a:spcBef>
              <a:spcAft>
                <a:spcPts val="0"/>
              </a:spcAft>
              <a:buClr>
                <a:srgbClr val="000000"/>
              </a:buClr>
              <a:buSzPts val="1800"/>
              <a:buFont typeface="Lato"/>
              <a:buChar char="●"/>
            </a:pPr>
            <a:r>
              <a:rPr b="0" i="0" lang="en" sz="1800" u="none" cap="none" strike="noStrike">
                <a:solidFill>
                  <a:srgbClr val="000000"/>
                </a:solidFill>
                <a:latin typeface="Lato"/>
                <a:ea typeface="Lato"/>
                <a:cs typeface="Lato"/>
                <a:sym typeface="Lato"/>
              </a:rPr>
              <a:t>A powerful feature of C++ is that you can make ​template classes​ which are ​classes ​that can have ​members ​of the ​generic​ type, i.e., members that use template parameters as types.</a:t>
            </a:r>
            <a:endParaRPr b="0" i="0" sz="1800" u="none" cap="none" strike="noStrike">
              <a:solidFill>
                <a:srgbClr val="00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0" name="Shape 190"/>
        <p:cNvGrpSpPr/>
        <p:nvPr/>
      </p:nvGrpSpPr>
      <p:grpSpPr>
        <a:xfrm>
          <a:off x="0" y="0"/>
          <a:ext cx="0" cy="0"/>
          <a:chOff x="0" y="0"/>
          <a:chExt cx="0" cy="0"/>
        </a:xfrm>
      </p:grpSpPr>
      <p:sp>
        <p:nvSpPr>
          <p:cNvPr id="191" name="Google Shape;191;p34"/>
          <p:cNvSpPr txBox="1"/>
          <p:nvPr>
            <p:ph type="title"/>
          </p:nvPr>
        </p:nvSpPr>
        <p:spPr>
          <a:xfrm>
            <a:off x="403475" y="1881600"/>
            <a:ext cx="4045200" cy="138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latin typeface="Lato"/>
                <a:ea typeface="Lato"/>
                <a:cs typeface="Lato"/>
                <a:sym typeface="Lato"/>
              </a:rPr>
              <a:t>Exception Handling</a:t>
            </a:r>
            <a:endParaRPr>
              <a:latin typeface="Lato"/>
              <a:ea typeface="Lato"/>
              <a:cs typeface="Lato"/>
              <a:sym typeface="Lato"/>
            </a:endParaRPr>
          </a:p>
        </p:txBody>
      </p:sp>
      <p:sp>
        <p:nvSpPr>
          <p:cNvPr id="192" name="Google Shape;192;p34"/>
          <p:cNvSpPr txBox="1"/>
          <p:nvPr>
            <p:ph idx="2" type="body"/>
          </p:nvPr>
        </p:nvSpPr>
        <p:spPr>
          <a:xfrm>
            <a:off x="4572000" y="724200"/>
            <a:ext cx="4572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What is Exception Handling?</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Try - Catch - Throw</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Unhandled Exception</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Exceptions vs Assertions</a:t>
            </a:r>
            <a:endParaRPr>
              <a:solidFill>
                <a:srgbClr val="000000"/>
              </a:solidFill>
              <a:latin typeface="Lato"/>
              <a:ea typeface="Lato"/>
              <a:cs typeface="Lato"/>
              <a:sym typeface="Lato"/>
            </a:endParaRPr>
          </a:p>
          <a:p>
            <a:pPr indent="-342900" lvl="0" marL="457200" rtl="0" algn="l">
              <a:lnSpc>
                <a:spcPct val="115000"/>
              </a:lnSpc>
              <a:spcBef>
                <a:spcPts val="0"/>
              </a:spcBef>
              <a:spcAft>
                <a:spcPts val="0"/>
              </a:spcAft>
              <a:buClr>
                <a:srgbClr val="000000"/>
              </a:buClr>
              <a:buSzPts val="1800"/>
              <a:buFont typeface="Lato"/>
              <a:buChar char="○"/>
            </a:pPr>
            <a:r>
              <a:rPr lang="en">
                <a:solidFill>
                  <a:srgbClr val="000000"/>
                </a:solidFill>
                <a:latin typeface="Lato"/>
                <a:ea typeface="Lato"/>
                <a:cs typeface="Lato"/>
                <a:sym typeface="Lato"/>
              </a:rPr>
              <a:t>Debugging (IMPORTANT)</a:t>
            </a:r>
            <a:endParaRPr>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latin typeface="Lato"/>
                <a:ea typeface="Lato"/>
                <a:cs typeface="Lato"/>
                <a:sym typeface="Lato"/>
              </a:rPr>
              <a:t>Data types &amp; Modifiers</a:t>
            </a:r>
            <a:endParaRPr>
              <a:latin typeface="Lato"/>
              <a:ea typeface="Lato"/>
              <a:cs typeface="Lato"/>
              <a:sym typeface="Lato"/>
            </a:endParaRPr>
          </a:p>
        </p:txBody>
      </p:sp>
      <p:sp>
        <p:nvSpPr>
          <p:cNvPr id="198" name="Google Shape;198;p35"/>
          <p:cNvSpPr txBox="1"/>
          <p:nvPr>
            <p:ph idx="1" type="body"/>
          </p:nvPr>
        </p:nvSpPr>
        <p:spPr>
          <a:xfrm>
            <a:off x="311700" y="1993900"/>
            <a:ext cx="4260300" cy="2334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Boolean (bool)</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Character (char)</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Integer (int)</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Floating Point (float)</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Double Floating Point (double)</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No Value (void)</a:t>
            </a:r>
            <a:endParaRPr>
              <a:latin typeface="Lato"/>
              <a:ea typeface="Lato"/>
              <a:cs typeface="Lato"/>
              <a:sym typeface="Lato"/>
            </a:endParaRPr>
          </a:p>
        </p:txBody>
      </p:sp>
      <p:sp>
        <p:nvSpPr>
          <p:cNvPr id="199" name="Google Shape;199;p35"/>
          <p:cNvSpPr/>
          <p:nvPr/>
        </p:nvSpPr>
        <p:spPr>
          <a:xfrm>
            <a:off x="5600725" y="2483800"/>
            <a:ext cx="2729400" cy="1768800"/>
          </a:xfrm>
          <a:prstGeom prst="rect">
            <a:avLst/>
          </a:prstGeom>
          <a:solidFill>
            <a:srgbClr val="FFE599"/>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Data Type Modifier</a:t>
            </a:r>
            <a:endParaRPr b="0" i="0" sz="1400" u="none" cap="none" strike="noStrike">
              <a:solidFill>
                <a:srgbClr val="000000"/>
              </a:solidFill>
              <a:latin typeface="Source Code Pro"/>
              <a:ea typeface="Source Code Pro"/>
              <a:cs typeface="Source Code Pro"/>
              <a:sym typeface="Source Code Pro"/>
            </a:endParaRPr>
          </a:p>
          <a:p>
            <a:pPr indent="-317500" lvl="0" marL="457200" marR="0" rtl="0" algn="l">
              <a:lnSpc>
                <a:spcPct val="115000"/>
              </a:lnSpc>
              <a:spcBef>
                <a:spcPts val="1600"/>
              </a:spcBef>
              <a:spcAft>
                <a:spcPts val="0"/>
              </a:spcAft>
              <a:buClr>
                <a:srgbClr val="000000"/>
              </a:buClr>
              <a:buSzPts val="1400"/>
              <a:buFont typeface="Source Code Pro"/>
              <a:buChar char="●"/>
            </a:pPr>
            <a:r>
              <a:rPr b="0" i="0" lang="en" sz="1400" u="none" cap="none" strike="noStrike">
                <a:solidFill>
                  <a:srgbClr val="000000"/>
                </a:solidFill>
                <a:latin typeface="Source Code Pro"/>
                <a:ea typeface="Source Code Pro"/>
                <a:cs typeface="Source Code Pro"/>
                <a:sym typeface="Source Code Pro"/>
              </a:rPr>
              <a:t>signed</a:t>
            </a:r>
            <a:endParaRPr b="0" i="0" sz="1400" u="none" cap="none" strike="noStrike">
              <a:solidFill>
                <a:srgbClr val="000000"/>
              </a:solidFill>
              <a:latin typeface="Source Code Pro"/>
              <a:ea typeface="Source Code Pro"/>
              <a:cs typeface="Source Code Pro"/>
              <a:sym typeface="Source Code Pro"/>
            </a:endParaRPr>
          </a:p>
          <a:p>
            <a:pPr indent="-317500" lvl="0" marL="457200" marR="0" rtl="0" algn="l">
              <a:lnSpc>
                <a:spcPct val="115000"/>
              </a:lnSpc>
              <a:spcBef>
                <a:spcPts val="0"/>
              </a:spcBef>
              <a:spcAft>
                <a:spcPts val="0"/>
              </a:spcAft>
              <a:buClr>
                <a:srgbClr val="000000"/>
              </a:buClr>
              <a:buSzPts val="1400"/>
              <a:buFont typeface="Source Code Pro"/>
              <a:buChar char="●"/>
            </a:pPr>
            <a:r>
              <a:rPr b="0" i="0" lang="en" sz="1400" u="none" cap="none" strike="noStrike">
                <a:solidFill>
                  <a:srgbClr val="000000"/>
                </a:solidFill>
                <a:latin typeface="Source Code Pro"/>
                <a:ea typeface="Source Code Pro"/>
                <a:cs typeface="Source Code Pro"/>
                <a:sym typeface="Source Code Pro"/>
              </a:rPr>
              <a:t>unsigned</a:t>
            </a:r>
            <a:endParaRPr b="0" i="0" sz="1400" u="none" cap="none" strike="noStrike">
              <a:solidFill>
                <a:srgbClr val="000000"/>
              </a:solidFill>
              <a:latin typeface="Source Code Pro"/>
              <a:ea typeface="Source Code Pro"/>
              <a:cs typeface="Source Code Pro"/>
              <a:sym typeface="Source Code Pro"/>
            </a:endParaRPr>
          </a:p>
          <a:p>
            <a:pPr indent="-317500" lvl="0" marL="457200" marR="0" rtl="0" algn="l">
              <a:lnSpc>
                <a:spcPct val="115000"/>
              </a:lnSpc>
              <a:spcBef>
                <a:spcPts val="0"/>
              </a:spcBef>
              <a:spcAft>
                <a:spcPts val="0"/>
              </a:spcAft>
              <a:buClr>
                <a:srgbClr val="000000"/>
              </a:buClr>
              <a:buSzPts val="1400"/>
              <a:buFont typeface="Source Code Pro"/>
              <a:buChar char="●"/>
            </a:pPr>
            <a:r>
              <a:rPr b="0" i="0" lang="en" sz="1400" u="none" cap="none" strike="noStrike">
                <a:solidFill>
                  <a:srgbClr val="000000"/>
                </a:solidFill>
                <a:latin typeface="Source Code Pro"/>
                <a:ea typeface="Source Code Pro"/>
                <a:cs typeface="Source Code Pro"/>
                <a:sym typeface="Source Code Pro"/>
              </a:rPr>
              <a:t>short</a:t>
            </a:r>
            <a:endParaRPr b="0" i="0" sz="1400" u="none" cap="none" strike="noStrike">
              <a:solidFill>
                <a:srgbClr val="000000"/>
              </a:solidFill>
              <a:latin typeface="Source Code Pro"/>
              <a:ea typeface="Source Code Pro"/>
              <a:cs typeface="Source Code Pro"/>
              <a:sym typeface="Source Code Pro"/>
            </a:endParaRPr>
          </a:p>
          <a:p>
            <a:pPr indent="-317500" lvl="0" marL="457200" marR="0" rtl="0" algn="l">
              <a:lnSpc>
                <a:spcPct val="115000"/>
              </a:lnSpc>
              <a:spcBef>
                <a:spcPts val="0"/>
              </a:spcBef>
              <a:spcAft>
                <a:spcPts val="0"/>
              </a:spcAft>
              <a:buClr>
                <a:srgbClr val="000000"/>
              </a:buClr>
              <a:buSzPts val="1400"/>
              <a:buFont typeface="Source Code Pro"/>
              <a:buChar char="●"/>
            </a:pPr>
            <a:r>
              <a:rPr b="0" i="0" lang="en" sz="1400" u="none" cap="none" strike="noStrike">
                <a:solidFill>
                  <a:srgbClr val="000000"/>
                </a:solidFill>
                <a:latin typeface="Source Code Pro"/>
                <a:ea typeface="Source Code Pro"/>
                <a:cs typeface="Source Code Pro"/>
                <a:sym typeface="Source Code Pro"/>
              </a:rPr>
              <a:t>long</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15000"/>
              </a:lnSpc>
              <a:spcBef>
                <a:spcPts val="160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a:p>
            <a:pPr indent="0" lvl="0" marL="0" marR="0" rtl="0" algn="l">
              <a:lnSpc>
                <a:spcPct val="100000"/>
              </a:lnSpc>
              <a:spcBef>
                <a:spcPts val="16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3200">
                <a:latin typeface="Lato"/>
                <a:ea typeface="Lato"/>
                <a:cs typeface="Lato"/>
                <a:sym typeface="Lato"/>
              </a:rPr>
              <a:t>Data types &amp; Modifiers</a:t>
            </a:r>
            <a:endParaRPr sz="3200">
              <a:latin typeface="Lato"/>
              <a:ea typeface="Lato"/>
              <a:cs typeface="Lato"/>
              <a:sym typeface="Lato"/>
            </a:endParaRPr>
          </a:p>
        </p:txBody>
      </p:sp>
      <p:graphicFrame>
        <p:nvGraphicFramePr>
          <p:cNvPr id="205" name="Google Shape;205;p36"/>
          <p:cNvGraphicFramePr/>
          <p:nvPr/>
        </p:nvGraphicFramePr>
        <p:xfrm>
          <a:off x="425025" y="958250"/>
          <a:ext cx="3000000" cy="3000000"/>
        </p:xfrm>
        <a:graphic>
          <a:graphicData uri="http://schemas.openxmlformats.org/drawingml/2006/table">
            <a:tbl>
              <a:tblPr>
                <a:noFill/>
                <a:tableStyleId>{8BE09287-2C35-422F-A722-C687F0D0818C}</a:tableStyleId>
              </a:tblPr>
              <a:tblGrid>
                <a:gridCol w="2442250"/>
                <a:gridCol w="5964300"/>
              </a:tblGrid>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unsigned char (default)</a:t>
                      </a:r>
                      <a:endParaRPr sz="12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 1 byte = 0 - 255</a:t>
                      </a:r>
                      <a:endParaRPr sz="1200" u="none" cap="none" strike="noStrike">
                        <a:latin typeface="Source Code Pro Medium"/>
                        <a:ea typeface="Source Code Pro Medium"/>
                        <a:cs typeface="Source Code Pro Medium"/>
                        <a:sym typeface="Source Code Pro Medium"/>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int</a:t>
                      </a:r>
                      <a:endParaRPr sz="12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 4 byte = -2,147,483,648 to 2,147,483,647</a:t>
                      </a:r>
                      <a:endParaRPr sz="1200" u="none" cap="none" strike="noStrike">
                        <a:latin typeface="Source Code Pro Medium"/>
                        <a:ea typeface="Source Code Pro Medium"/>
                        <a:cs typeface="Source Code Pro Medium"/>
                        <a:sym typeface="Source Code Pro Medium"/>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unsigned int</a:t>
                      </a:r>
                      <a:endParaRPr sz="12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 4 byte = 0 to 4,294,967,295</a:t>
                      </a:r>
                      <a:endParaRPr sz="1200" u="none" cap="none" strike="noStrike">
                        <a:latin typeface="Source Code Pro Medium"/>
                        <a:ea typeface="Source Code Pro Medium"/>
                        <a:cs typeface="Source Code Pro Medium"/>
                        <a:sym typeface="Source Code Pro Medium"/>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long int</a:t>
                      </a:r>
                      <a:endParaRPr sz="12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 4 byte = -2,147,483,648 to 2,147,483,647</a:t>
                      </a:r>
                      <a:endParaRPr sz="1200" u="none" cap="none" strike="noStrike">
                        <a:latin typeface="Source Code Pro Medium"/>
                        <a:ea typeface="Source Code Pro Medium"/>
                        <a:cs typeface="Source Code Pro Medium"/>
                        <a:sym typeface="Source Code Pro Medium"/>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long long int</a:t>
                      </a:r>
                      <a:endParaRPr sz="1200" u="none" cap="none" strike="noStrike">
                        <a:latin typeface="Source Code Pro Medium"/>
                        <a:ea typeface="Source Code Pro Medium"/>
                        <a:cs typeface="Source Code Pro Medium"/>
                        <a:sym typeface="Source Code Pro Medium"/>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 8 bytes </a:t>
                      </a:r>
                      <a:endParaRPr sz="1200" u="none" cap="none" strike="noStrike">
                        <a:latin typeface="Source Code Pro Medium"/>
                        <a:ea typeface="Source Code Pro Medium"/>
                        <a:cs typeface="Source Code Pro Medium"/>
                        <a:sym typeface="Source Code Pro Medium"/>
                      </a:endParaRPr>
                    </a:p>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 -9,223,372,036,854,775,808 to 9,223,372,036,854,775,807</a:t>
                      </a:r>
                      <a:endParaRPr sz="1200" u="none" cap="none" strike="noStrike">
                        <a:latin typeface="Source Code Pro Medium"/>
                        <a:ea typeface="Source Code Pro Medium"/>
                        <a:cs typeface="Source Code Pro Medium"/>
                        <a:sym typeface="Source Code Pro Medium"/>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unsigned long long int</a:t>
                      </a:r>
                      <a:endParaRPr sz="1200" u="none" cap="none" strike="noStrike">
                        <a:latin typeface="Source Code Pro Medium"/>
                        <a:ea typeface="Source Code Pro Medium"/>
                        <a:cs typeface="Source Code Pro Medium"/>
                        <a:sym typeface="Source Code Pr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 8 bytes = 0 to 18,446,744,073,709,551,615</a:t>
                      </a:r>
                      <a:endParaRPr sz="1200" u="none" cap="none" strike="noStrike">
                        <a:latin typeface="Source Code Pro Medium"/>
                        <a:ea typeface="Source Code Pro Medium"/>
                        <a:cs typeface="Source Code Pro Medium"/>
                        <a:sym typeface="Source Code Pr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float </a:t>
                      </a:r>
                      <a:endParaRPr sz="1200" u="none" cap="none" strike="noStrike">
                        <a:latin typeface="Source Code Pro Medium"/>
                        <a:ea typeface="Source Code Pro Medium"/>
                        <a:cs typeface="Source Code Pro Medium"/>
                        <a:sym typeface="Source Code Pro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 4 bytes = 3.4E +/- 38 (7 digits)</a:t>
                      </a:r>
                      <a:endParaRPr sz="1200" u="none" cap="none" strike="noStrike">
                        <a:latin typeface="Source Code Pro Medium"/>
                        <a:ea typeface="Source Code Pro Medium"/>
                        <a:cs typeface="Source Code Pro Medium"/>
                        <a:sym typeface="Source Code Pro Medium"/>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double </a:t>
                      </a:r>
                      <a:endParaRPr sz="1200" u="none" cap="none" strike="noStrike">
                        <a:latin typeface="Source Code Pro Medium"/>
                        <a:ea typeface="Source Code Pro Medium"/>
                        <a:cs typeface="Source Code Pro Medium"/>
                        <a:sym typeface="Source Code Pr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Source Code Pro Medium"/>
                          <a:ea typeface="Source Code Pro Medium"/>
                          <a:cs typeface="Source Code Pro Medium"/>
                          <a:sym typeface="Source Code Pro Medium"/>
                        </a:rPr>
                        <a:t>= 8 bytes = 1.7E +/- 308 (15 digits)</a:t>
                      </a:r>
                      <a:endParaRPr sz="1200" u="none" cap="none" strike="noStrike">
                        <a:latin typeface="Source Code Pro Medium"/>
                        <a:ea typeface="Source Code Pro Medium"/>
                        <a:cs typeface="Source Code Pro Medium"/>
                        <a:sym typeface="Source Code Pro Medium"/>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0"/>
              <a:buNone/>
            </a:pPr>
            <a:r>
              <a:rPr lang="en"/>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4294967295" type="title"/>
          </p:nvPr>
        </p:nvSpPr>
        <p:spPr>
          <a:xfrm>
            <a:off x="539575" y="426950"/>
            <a:ext cx="8279700" cy="4177500"/>
          </a:xfrm>
          <a:prstGeom prst="rect">
            <a:avLst/>
          </a:prstGeom>
          <a:noFill/>
          <a:ln>
            <a:noFill/>
          </a:ln>
        </p:spPr>
        <p:txBody>
          <a:bodyPr anchorCtr="0" anchor="b" bIns="91425" lIns="91425" spcFirstLastPara="1" rIns="91425" wrap="square" tIns="91425">
            <a:noAutofit/>
          </a:bodyPr>
          <a:lstStyle/>
          <a:p>
            <a:pPr indent="-381000" lvl="0" marL="1828800" rtl="0" algn="l">
              <a:lnSpc>
                <a:spcPct val="115000"/>
              </a:lnSpc>
              <a:spcBef>
                <a:spcPts val="0"/>
              </a:spcBef>
              <a:spcAft>
                <a:spcPts val="0"/>
              </a:spcAft>
              <a:buClr>
                <a:srgbClr val="666666"/>
              </a:buClr>
              <a:buSzPts val="2400"/>
              <a:buFont typeface="Amatic SC"/>
              <a:buChar char="○"/>
            </a:pPr>
            <a:r>
              <a:rPr b="1" lang="en" sz="2400">
                <a:solidFill>
                  <a:srgbClr val="666666"/>
                </a:solidFill>
                <a:latin typeface="Amatic SC"/>
                <a:ea typeface="Amatic SC"/>
                <a:cs typeface="Amatic SC"/>
                <a:sym typeface="Amatic SC"/>
              </a:rPr>
              <a:t>Functions</a:t>
            </a:r>
            <a:endParaRPr b="1" sz="2400">
              <a:solidFill>
                <a:srgbClr val="666666"/>
              </a:solidFill>
              <a:latin typeface="Amatic SC"/>
              <a:ea typeface="Amatic SC"/>
              <a:cs typeface="Amatic SC"/>
              <a:sym typeface="Amatic SC"/>
            </a:endParaRPr>
          </a:p>
          <a:p>
            <a:pPr indent="-381000" lvl="0" marL="1828800" rtl="0" algn="l">
              <a:lnSpc>
                <a:spcPct val="115000"/>
              </a:lnSpc>
              <a:spcBef>
                <a:spcPts val="0"/>
              </a:spcBef>
              <a:spcAft>
                <a:spcPts val="0"/>
              </a:spcAft>
              <a:buClr>
                <a:srgbClr val="666666"/>
              </a:buClr>
              <a:buSzPts val="2400"/>
              <a:buFont typeface="Amatic SC"/>
              <a:buChar char="○"/>
            </a:pPr>
            <a:r>
              <a:rPr b="1" lang="en" sz="2400">
                <a:solidFill>
                  <a:srgbClr val="666666"/>
                </a:solidFill>
                <a:latin typeface="Amatic SC"/>
                <a:ea typeface="Amatic SC"/>
                <a:cs typeface="Amatic SC"/>
                <a:sym typeface="Amatic SC"/>
              </a:rPr>
              <a:t>OOPS -  Classes</a:t>
            </a:r>
            <a:endParaRPr b="1" sz="2400">
              <a:solidFill>
                <a:srgbClr val="666666"/>
              </a:solidFill>
              <a:latin typeface="Amatic SC"/>
              <a:ea typeface="Amatic SC"/>
              <a:cs typeface="Amatic SC"/>
              <a:sym typeface="Amatic SC"/>
            </a:endParaRPr>
          </a:p>
          <a:p>
            <a:pPr indent="-381000" lvl="0" marL="1828800" rtl="0" algn="l">
              <a:lnSpc>
                <a:spcPct val="115000"/>
              </a:lnSpc>
              <a:spcBef>
                <a:spcPts val="0"/>
              </a:spcBef>
              <a:spcAft>
                <a:spcPts val="0"/>
              </a:spcAft>
              <a:buClr>
                <a:srgbClr val="666666"/>
              </a:buClr>
              <a:buSzPts val="2400"/>
              <a:buFont typeface="Amatic SC"/>
              <a:buChar char="○"/>
            </a:pPr>
            <a:r>
              <a:rPr b="1" lang="en" sz="2400">
                <a:solidFill>
                  <a:srgbClr val="666666"/>
                </a:solidFill>
                <a:latin typeface="Amatic SC"/>
                <a:ea typeface="Amatic SC"/>
                <a:cs typeface="Amatic SC"/>
                <a:sym typeface="Amatic SC"/>
              </a:rPr>
              <a:t>Lambda Expressions (*)</a:t>
            </a:r>
            <a:endParaRPr b="1" sz="2400">
              <a:solidFill>
                <a:srgbClr val="666666"/>
              </a:solidFill>
              <a:latin typeface="Amatic SC"/>
              <a:ea typeface="Amatic SC"/>
              <a:cs typeface="Amatic SC"/>
              <a:sym typeface="Amatic SC"/>
            </a:endParaRPr>
          </a:p>
          <a:p>
            <a:pPr indent="-381000" lvl="0" marL="1828800" rtl="0" algn="l">
              <a:lnSpc>
                <a:spcPct val="115000"/>
              </a:lnSpc>
              <a:spcBef>
                <a:spcPts val="0"/>
              </a:spcBef>
              <a:spcAft>
                <a:spcPts val="0"/>
              </a:spcAft>
              <a:buClr>
                <a:srgbClr val="666666"/>
              </a:buClr>
              <a:buSzPts val="2400"/>
              <a:buFont typeface="Amatic SC"/>
              <a:buChar char="○"/>
            </a:pPr>
            <a:r>
              <a:rPr b="1" lang="en" sz="2400">
                <a:solidFill>
                  <a:srgbClr val="666666"/>
                </a:solidFill>
                <a:latin typeface="Amatic SC"/>
                <a:ea typeface="Amatic SC"/>
                <a:cs typeface="Amatic SC"/>
                <a:sym typeface="Amatic SC"/>
              </a:rPr>
              <a:t>References</a:t>
            </a:r>
            <a:endParaRPr b="1" sz="2400">
              <a:solidFill>
                <a:srgbClr val="666666"/>
              </a:solidFill>
              <a:latin typeface="Amatic SC"/>
              <a:ea typeface="Amatic SC"/>
              <a:cs typeface="Amatic SC"/>
              <a:sym typeface="Amatic SC"/>
            </a:endParaRPr>
          </a:p>
          <a:p>
            <a:pPr indent="-381000" lvl="0" marL="1828800" rtl="0" algn="l">
              <a:lnSpc>
                <a:spcPct val="115000"/>
              </a:lnSpc>
              <a:spcBef>
                <a:spcPts val="0"/>
              </a:spcBef>
              <a:spcAft>
                <a:spcPts val="0"/>
              </a:spcAft>
              <a:buClr>
                <a:srgbClr val="666666"/>
              </a:buClr>
              <a:buSzPts val="2400"/>
              <a:buFont typeface="Amatic SC"/>
              <a:buChar char="○"/>
            </a:pPr>
            <a:r>
              <a:rPr b="1" lang="en" sz="2400">
                <a:solidFill>
                  <a:srgbClr val="666666"/>
                </a:solidFill>
                <a:latin typeface="Amatic SC"/>
                <a:ea typeface="Amatic SC"/>
                <a:cs typeface="Amatic SC"/>
                <a:sym typeface="Amatic SC"/>
              </a:rPr>
              <a:t>Pointers</a:t>
            </a:r>
            <a:endParaRPr b="1" sz="2400">
              <a:solidFill>
                <a:srgbClr val="666666"/>
              </a:solidFill>
              <a:latin typeface="Amatic SC"/>
              <a:ea typeface="Amatic SC"/>
              <a:cs typeface="Amatic SC"/>
              <a:sym typeface="Amatic SC"/>
            </a:endParaRPr>
          </a:p>
          <a:p>
            <a:pPr indent="-381000" lvl="0" marL="1828800" rtl="0" algn="l">
              <a:lnSpc>
                <a:spcPct val="115000"/>
              </a:lnSpc>
              <a:spcBef>
                <a:spcPts val="0"/>
              </a:spcBef>
              <a:spcAft>
                <a:spcPts val="0"/>
              </a:spcAft>
              <a:buClr>
                <a:srgbClr val="666666"/>
              </a:buClr>
              <a:buSzPts val="2400"/>
              <a:buFont typeface="Amatic SC"/>
              <a:buChar char="○"/>
            </a:pPr>
            <a:r>
              <a:rPr b="1" lang="en" sz="2400">
                <a:solidFill>
                  <a:srgbClr val="666666"/>
                </a:solidFill>
                <a:latin typeface="Amatic SC"/>
                <a:ea typeface="Amatic SC"/>
                <a:cs typeface="Amatic SC"/>
                <a:sym typeface="Amatic SC"/>
              </a:rPr>
              <a:t>Exception Handling</a:t>
            </a:r>
            <a:endParaRPr b="1" sz="2400">
              <a:solidFill>
                <a:srgbClr val="666666"/>
              </a:solidFill>
              <a:latin typeface="Amatic SC"/>
              <a:ea typeface="Amatic SC"/>
              <a:cs typeface="Amatic SC"/>
              <a:sym typeface="Amatic SC"/>
            </a:endParaRPr>
          </a:p>
          <a:p>
            <a:pPr indent="-381000" lvl="0" marL="1828800" rtl="0" algn="l">
              <a:lnSpc>
                <a:spcPct val="115000"/>
              </a:lnSpc>
              <a:spcBef>
                <a:spcPts val="0"/>
              </a:spcBef>
              <a:spcAft>
                <a:spcPts val="0"/>
              </a:spcAft>
              <a:buClr>
                <a:srgbClr val="666666"/>
              </a:buClr>
              <a:buSzPts val="2400"/>
              <a:buFont typeface="Amatic SC"/>
              <a:buChar char="○"/>
            </a:pPr>
            <a:r>
              <a:rPr b="1" lang="en" sz="2400">
                <a:solidFill>
                  <a:srgbClr val="666666"/>
                </a:solidFill>
                <a:latin typeface="Amatic SC"/>
                <a:ea typeface="Amatic SC"/>
                <a:cs typeface="Amatic SC"/>
                <a:sym typeface="Amatic SC"/>
              </a:rPr>
              <a:t>Modules (*)</a:t>
            </a:r>
            <a:endParaRPr b="1" sz="2400">
              <a:solidFill>
                <a:srgbClr val="666666"/>
              </a:solidFill>
              <a:latin typeface="Amatic SC"/>
              <a:ea typeface="Amatic SC"/>
              <a:cs typeface="Amatic SC"/>
              <a:sym typeface="Amatic SC"/>
            </a:endParaRPr>
          </a:p>
          <a:p>
            <a:pPr indent="-381000" lvl="0" marL="1828800" rtl="0" algn="l">
              <a:lnSpc>
                <a:spcPct val="115000"/>
              </a:lnSpc>
              <a:spcBef>
                <a:spcPts val="0"/>
              </a:spcBef>
              <a:spcAft>
                <a:spcPts val="0"/>
              </a:spcAft>
              <a:buClr>
                <a:srgbClr val="666666"/>
              </a:buClr>
              <a:buSzPts val="2400"/>
              <a:buFont typeface="Amatic SC"/>
              <a:buChar char="○"/>
            </a:pPr>
            <a:r>
              <a:rPr b="1" lang="en" sz="2400">
                <a:solidFill>
                  <a:srgbClr val="666666"/>
                </a:solidFill>
                <a:latin typeface="Amatic SC"/>
                <a:ea typeface="Amatic SC"/>
                <a:cs typeface="Amatic SC"/>
                <a:sym typeface="Amatic SC"/>
              </a:rPr>
              <a:t>Generic programming a.k.a Templates (*)</a:t>
            </a:r>
            <a:endParaRPr b="1" sz="2400">
              <a:solidFill>
                <a:srgbClr val="666666"/>
              </a:solidFill>
              <a:latin typeface="Amatic SC"/>
              <a:ea typeface="Amatic SC"/>
              <a:cs typeface="Amatic SC"/>
              <a:sym typeface="Amatic SC"/>
            </a:endParaRPr>
          </a:p>
          <a:p>
            <a:pPr indent="-381000" lvl="0" marL="1828800" rtl="0" algn="l">
              <a:lnSpc>
                <a:spcPct val="115000"/>
              </a:lnSpc>
              <a:spcBef>
                <a:spcPts val="0"/>
              </a:spcBef>
              <a:spcAft>
                <a:spcPts val="0"/>
              </a:spcAft>
              <a:buClr>
                <a:srgbClr val="666666"/>
              </a:buClr>
              <a:buSzPts val="2400"/>
              <a:buFont typeface="Amatic SC"/>
              <a:buChar char="○"/>
            </a:pPr>
            <a:r>
              <a:rPr b="1" lang="en" sz="2400">
                <a:solidFill>
                  <a:srgbClr val="666666"/>
                </a:solidFill>
                <a:latin typeface="Amatic SC"/>
                <a:ea typeface="Amatic SC"/>
                <a:cs typeface="Amatic SC"/>
                <a:sym typeface="Amatic SC"/>
              </a:rPr>
              <a:t>Multithreading (*)</a:t>
            </a:r>
            <a:endParaRPr b="1" sz="2400">
              <a:solidFill>
                <a:srgbClr val="666666"/>
              </a:solidFill>
              <a:latin typeface="Amatic SC"/>
              <a:ea typeface="Amatic SC"/>
              <a:cs typeface="Amatic SC"/>
              <a:sym typeface="Amatic S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Functions</a:t>
            </a:r>
            <a:endParaRPr/>
          </a:p>
        </p:txBody>
      </p:sp>
      <p:sp>
        <p:nvSpPr>
          <p:cNvPr id="83" name="Google Shape;83;p16"/>
          <p:cNvSpPr txBox="1"/>
          <p:nvPr>
            <p:ph idx="2" type="body"/>
          </p:nvPr>
        </p:nvSpPr>
        <p:spPr>
          <a:xfrm>
            <a:off x="4572000" y="724200"/>
            <a:ext cx="4572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a:solidFill>
                  <a:srgbClr val="000000"/>
                </a:solidFill>
              </a:rPr>
              <a:t>What is function?</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Declaration &amp; Definition</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Parameters &amp; Arguments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Returning multiple values from function</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Function Overloading</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Default Parameters</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
                <a:solidFill>
                  <a:srgbClr val="000000"/>
                </a:solidFill>
              </a:rPr>
              <a:t>Pass by Value &amp; Pass by Reference</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u="sng">
                <a:solidFill>
                  <a:schemeClr val="hlink"/>
                </a:solidFill>
                <a:hlinkClick r:id="rId3"/>
              </a:rPr>
              <a:t>Functions</a:t>
            </a:r>
            <a:endParaRPr>
              <a:solidFill>
                <a:srgbClr val="FFFFFF"/>
              </a:solidFill>
            </a:endParaRPr>
          </a:p>
        </p:txBody>
      </p:sp>
      <p:sp>
        <p:nvSpPr>
          <p:cNvPr id="89" name="Google Shape;89;p17"/>
          <p:cNvSpPr txBox="1"/>
          <p:nvPr>
            <p:ph idx="1" type="body"/>
          </p:nvPr>
        </p:nvSpPr>
        <p:spPr>
          <a:xfrm>
            <a:off x="311700" y="2081725"/>
            <a:ext cx="7980900" cy="2096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A function is a block of code that performs some operation.</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A function can also define input parameters that enable calling function can pass in the arguments which can be vital in performing the operations.</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Functions are useful for encapsulating common operations in a single reusable block, ideally with a name that clearly describes what the function does.</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3200" u="sng">
                <a:solidFill>
                  <a:schemeClr val="hlink"/>
                </a:solidFill>
                <a:hlinkClick r:id="rId3"/>
              </a:rPr>
              <a:t>Function</a:t>
            </a:r>
            <a:r>
              <a:rPr lang="en" sz="3200">
                <a:solidFill>
                  <a:srgbClr val="FFFFFF"/>
                </a:solidFill>
              </a:rPr>
              <a:t> </a:t>
            </a:r>
            <a:r>
              <a:rPr lang="en" sz="3200"/>
              <a:t>Declaration &amp; Definition </a:t>
            </a:r>
            <a:endParaRPr sz="3200"/>
          </a:p>
        </p:txBody>
      </p:sp>
      <p:sp>
        <p:nvSpPr>
          <p:cNvPr id="95" name="Google Shape;95;p18"/>
          <p:cNvSpPr txBox="1"/>
          <p:nvPr>
            <p:ph idx="4294967295" type="body"/>
          </p:nvPr>
        </p:nvSpPr>
        <p:spPr>
          <a:xfrm>
            <a:off x="311700" y="903675"/>
            <a:ext cx="8495100" cy="40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a:latin typeface="Lato"/>
                <a:ea typeface="Lato"/>
                <a:cs typeface="Lato"/>
                <a:sym typeface="Lato"/>
              </a:rPr>
              <a:t>Declaration</a:t>
            </a:r>
            <a:endParaRPr b="1">
              <a:latin typeface="Lato"/>
              <a:ea typeface="Lato"/>
              <a:cs typeface="Lato"/>
              <a:sym typeface="Lato"/>
            </a:endParaRPr>
          </a:p>
          <a:p>
            <a:pPr indent="-330200" lvl="0" marL="457200" rtl="0" algn="l">
              <a:lnSpc>
                <a:spcPct val="115000"/>
              </a:lnSpc>
              <a:spcBef>
                <a:spcPts val="1600"/>
              </a:spcBef>
              <a:spcAft>
                <a:spcPts val="0"/>
              </a:spcAft>
              <a:buSzPts val="1600"/>
              <a:buFont typeface="Lato"/>
              <a:buChar char="●"/>
            </a:pPr>
            <a:r>
              <a:rPr lang="en" sz="1600">
                <a:latin typeface="Lato"/>
                <a:ea typeface="Lato"/>
                <a:cs typeface="Lato"/>
                <a:sym typeface="Lato"/>
              </a:rPr>
              <a:t>Function name :  which must begin with a letter or underscore and cannot contain spaces and special characters</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Parameter list : a brace delimited, comma-separated set of zero or more parameters that specify the type and optionally a local name by which the values may be accessed inside the function body.</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lang="en" sz="1600">
                <a:latin typeface="Lato"/>
                <a:ea typeface="Lato"/>
                <a:cs typeface="Lato"/>
                <a:sym typeface="Lato"/>
              </a:rPr>
              <a:t>Return type : which specifies the type of the value that the function returns, or void if no value is returned</a:t>
            </a:r>
            <a:endParaRPr sz="1600">
              <a:latin typeface="Lato"/>
              <a:ea typeface="Lato"/>
              <a:cs typeface="Lato"/>
              <a:sym typeface="Lato"/>
            </a:endParaRPr>
          </a:p>
          <a:p>
            <a:pPr indent="0" lvl="0" marL="0" rtl="0" algn="l">
              <a:lnSpc>
                <a:spcPct val="115000"/>
              </a:lnSpc>
              <a:spcBef>
                <a:spcPts val="1600"/>
              </a:spcBef>
              <a:spcAft>
                <a:spcPts val="0"/>
              </a:spcAft>
              <a:buSzPts val="1800"/>
              <a:buNone/>
            </a:pPr>
            <a:r>
              <a:rPr b="1" lang="en">
                <a:latin typeface="Lato"/>
                <a:ea typeface="Lato"/>
                <a:cs typeface="Lato"/>
                <a:sym typeface="Lato"/>
              </a:rPr>
              <a:t>Definition </a:t>
            </a:r>
            <a:endParaRPr b="1">
              <a:latin typeface="Lato"/>
              <a:ea typeface="Lato"/>
              <a:cs typeface="Lato"/>
              <a:sym typeface="Lato"/>
            </a:endParaRPr>
          </a:p>
          <a:p>
            <a:pPr indent="-342900" lvl="0" marL="457200" rtl="0" algn="l">
              <a:lnSpc>
                <a:spcPct val="115000"/>
              </a:lnSpc>
              <a:spcBef>
                <a:spcPts val="1600"/>
              </a:spcBef>
              <a:spcAft>
                <a:spcPts val="0"/>
              </a:spcAft>
              <a:buSzPts val="1800"/>
              <a:buFont typeface="Lato"/>
              <a:buChar char="●"/>
            </a:pPr>
            <a:r>
              <a:rPr lang="en">
                <a:latin typeface="Lato"/>
                <a:ea typeface="Lato"/>
                <a:cs typeface="Lato"/>
                <a:sym typeface="Lato"/>
              </a:rPr>
              <a:t>A function definition consists of the declaration + function body, enclosed in curly braces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3200" u="sng">
                <a:solidFill>
                  <a:schemeClr val="hlink"/>
                </a:solidFill>
                <a:hlinkClick r:id="rId3"/>
              </a:rPr>
              <a:t>Function</a:t>
            </a:r>
            <a:r>
              <a:rPr lang="en" sz="3200">
                <a:solidFill>
                  <a:srgbClr val="FFFFFF"/>
                </a:solidFill>
              </a:rPr>
              <a:t> </a:t>
            </a:r>
            <a:r>
              <a:rPr lang="en" sz="3200"/>
              <a:t>Parameters vs arguments</a:t>
            </a:r>
            <a:endParaRPr sz="3200"/>
          </a:p>
        </p:txBody>
      </p:sp>
      <p:sp>
        <p:nvSpPr>
          <p:cNvPr id="101" name="Google Shape;101;p19"/>
          <p:cNvSpPr txBox="1"/>
          <p:nvPr>
            <p:ph idx="4294967295" type="body"/>
          </p:nvPr>
        </p:nvSpPr>
        <p:spPr>
          <a:xfrm>
            <a:off x="412050" y="1329025"/>
            <a:ext cx="7980900" cy="1443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1" lang="en">
                <a:highlight>
                  <a:srgbClr val="FFFF00"/>
                </a:highlight>
                <a:latin typeface="Lato"/>
                <a:ea typeface="Lato"/>
                <a:cs typeface="Lato"/>
                <a:sym typeface="Lato"/>
              </a:rPr>
              <a:t>Parameters</a:t>
            </a:r>
            <a:r>
              <a:rPr lang="en">
                <a:latin typeface="Lato"/>
                <a:ea typeface="Lato"/>
                <a:cs typeface="Lato"/>
                <a:sym typeface="Lato"/>
              </a:rPr>
              <a:t>:  Comma separated list of zero or more types, each of which has a name by which it can be accessed inside the function body.</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1" lang="en">
                <a:highlight>
                  <a:srgbClr val="FFFF00"/>
                </a:highlight>
                <a:latin typeface="Lato"/>
                <a:ea typeface="Lato"/>
                <a:cs typeface="Lato"/>
                <a:sym typeface="Lato"/>
              </a:rPr>
              <a:t>Arguments</a:t>
            </a:r>
            <a:r>
              <a:rPr lang="en">
                <a:latin typeface="Lato"/>
                <a:ea typeface="Lato"/>
                <a:cs typeface="Lato"/>
                <a:sym typeface="Lato"/>
              </a:rPr>
              <a:t>: When a method is called, the arguments are the type compatible data you pass into the method's parameters.</a:t>
            </a:r>
            <a:endParaRPr>
              <a:latin typeface="Lato"/>
              <a:ea typeface="Lato"/>
              <a:cs typeface="Lato"/>
              <a:sym typeface="Lato"/>
            </a:endParaRPr>
          </a:p>
          <a:p>
            <a:pPr indent="0" lvl="0" marL="0" rtl="0" algn="l">
              <a:lnSpc>
                <a:spcPct val="115000"/>
              </a:lnSpc>
              <a:spcBef>
                <a:spcPts val="1600"/>
              </a:spcBef>
              <a:spcAft>
                <a:spcPts val="0"/>
              </a:spcAft>
              <a:buSzPts val="1800"/>
              <a:buNone/>
            </a:pPr>
            <a:r>
              <a:t/>
            </a:r>
            <a:endParaRPr sz="1400">
              <a:solidFill>
                <a:srgbClr val="000000"/>
              </a:solidFill>
              <a:latin typeface="Lato"/>
              <a:ea typeface="Lato"/>
              <a:cs typeface="Lato"/>
              <a:sym typeface="Lato"/>
            </a:endParaRPr>
          </a:p>
          <a:p>
            <a:pPr indent="0" lvl="0" marL="0" rtl="0" algn="l">
              <a:lnSpc>
                <a:spcPct val="115000"/>
              </a:lnSpc>
              <a:spcBef>
                <a:spcPts val="1600"/>
              </a:spcBef>
              <a:spcAft>
                <a:spcPts val="1600"/>
              </a:spcAft>
              <a:buSzPts val="1800"/>
              <a:buNone/>
            </a:pPr>
            <a:r>
              <a:t/>
            </a:r>
            <a:endParaRPr>
              <a:latin typeface="Lato"/>
              <a:ea typeface="Lato"/>
              <a:cs typeface="Lato"/>
              <a:sym typeface="Lato"/>
            </a:endParaRPr>
          </a:p>
        </p:txBody>
      </p:sp>
      <p:sp>
        <p:nvSpPr>
          <p:cNvPr id="102" name="Google Shape;102;p19"/>
          <p:cNvSpPr/>
          <p:nvPr/>
        </p:nvSpPr>
        <p:spPr>
          <a:xfrm>
            <a:off x="865750" y="2961075"/>
            <a:ext cx="7527300" cy="16812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0" i="0" lang="en" sz="1400" u="none" cap="none" strike="noStrike">
                <a:solidFill>
                  <a:srgbClr val="000000"/>
                </a:solidFill>
                <a:latin typeface="Source Code Pro"/>
                <a:ea typeface="Source Code Pro"/>
                <a:cs typeface="Source Code Pro"/>
                <a:sym typeface="Source Code Pro"/>
              </a:rPr>
              <a:t>void foo(</a:t>
            </a:r>
            <a:r>
              <a:rPr b="0" i="0" lang="en" sz="1400" u="none" cap="none" strike="noStrike">
                <a:solidFill>
                  <a:srgbClr val="000000"/>
                </a:solidFill>
                <a:highlight>
                  <a:srgbClr val="FFFF00"/>
                </a:highlight>
                <a:latin typeface="Source Code Pro"/>
                <a:ea typeface="Source Code Pro"/>
                <a:cs typeface="Source Code Pro"/>
                <a:sym typeface="Source Code Pro"/>
              </a:rPr>
              <a:t>string name</a:t>
            </a:r>
            <a:r>
              <a:rPr b="0" i="0" lang="en" sz="1400" u="none" cap="none" strike="noStrike">
                <a:solidFill>
                  <a:srgbClr val="000000"/>
                </a:solidFill>
                <a:latin typeface="Source Code Pro"/>
                <a:ea typeface="Source Code Pro"/>
                <a:cs typeface="Source Code Pro"/>
                <a:sym typeface="Source Code Pro"/>
              </a:rPr>
              <a:t>) { }</a:t>
            </a:r>
            <a:br>
              <a:rPr b="0" i="0" lang="en" sz="1400" u="none" cap="none" strike="noStrike">
                <a:solidFill>
                  <a:srgbClr val="000000"/>
                </a:solidFill>
                <a:latin typeface="Source Code Pro"/>
                <a:ea typeface="Source Code Pro"/>
                <a:cs typeface="Source Code Pro"/>
                <a:sym typeface="Source Code Pro"/>
              </a:rPr>
            </a:br>
            <a:r>
              <a:rPr b="0" i="0" lang="en" sz="1400" u="none" cap="none" strike="noStrike">
                <a:solidFill>
                  <a:srgbClr val="000000"/>
                </a:solidFill>
                <a:latin typeface="Source Code Pro"/>
                <a:ea typeface="Source Code Pro"/>
                <a:cs typeface="Source Code Pro"/>
                <a:sym typeface="Source Code Pro"/>
              </a:rPr>
              <a:t>…</a:t>
            </a:r>
            <a:br>
              <a:rPr b="0" i="0" lang="en" sz="1400" u="none" cap="none" strike="noStrike">
                <a:solidFill>
                  <a:srgbClr val="000000"/>
                </a:solidFill>
                <a:latin typeface="Source Code Pro"/>
                <a:ea typeface="Source Code Pro"/>
                <a:cs typeface="Source Code Pro"/>
                <a:sym typeface="Source Code Pro"/>
              </a:rPr>
            </a:br>
            <a:r>
              <a:rPr b="0" i="0" lang="en" sz="1400" u="none" cap="none" strike="noStrike">
                <a:solidFill>
                  <a:srgbClr val="000000"/>
                </a:solidFill>
                <a:latin typeface="Source Code Pro"/>
                <a:ea typeface="Source Code Pro"/>
                <a:cs typeface="Source Code Pro"/>
                <a:sym typeface="Source Code Pro"/>
              </a:rPr>
              <a:t>string studentName = "Alpha";</a:t>
            </a:r>
            <a:br>
              <a:rPr b="0" i="0" lang="en" sz="1400" u="none" cap="none" strike="noStrike">
                <a:solidFill>
                  <a:srgbClr val="000000"/>
                </a:solidFill>
                <a:latin typeface="Source Code Pro"/>
                <a:ea typeface="Source Code Pro"/>
                <a:cs typeface="Source Code Pro"/>
                <a:sym typeface="Source Code Pro"/>
              </a:rPr>
            </a:br>
            <a:r>
              <a:rPr b="0" i="0" lang="en" sz="1400" u="none" cap="none" strike="noStrike">
                <a:solidFill>
                  <a:srgbClr val="000000"/>
                </a:solidFill>
                <a:latin typeface="Source Code Pro"/>
                <a:ea typeface="Source Code Pro"/>
                <a:cs typeface="Source Code Pro"/>
                <a:sym typeface="Source Code Pro"/>
              </a:rPr>
              <a:t>foo(</a:t>
            </a:r>
            <a:r>
              <a:rPr b="0" i="0" lang="en" sz="1400" u="none" cap="none" strike="noStrike">
                <a:solidFill>
                  <a:srgbClr val="000000"/>
                </a:solidFill>
                <a:highlight>
                  <a:srgbClr val="FFFF00"/>
                </a:highlight>
                <a:latin typeface="Source Code Pro"/>
                <a:ea typeface="Source Code Pro"/>
                <a:cs typeface="Source Code Pro"/>
                <a:sym typeface="Source Code Pro"/>
              </a:rPr>
              <a:t>studentName</a:t>
            </a:r>
            <a:r>
              <a:rPr b="0" i="0" lang="en" sz="1400" u="none" cap="none" strike="noStrike">
                <a:solidFill>
                  <a:srgbClr val="000000"/>
                </a:solidFill>
                <a:latin typeface="Source Code Pro"/>
                <a:ea typeface="Source Code Pro"/>
                <a:cs typeface="Source Code Pro"/>
                <a:sym typeface="Source Code Pro"/>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4294967295" type="title"/>
          </p:nvPr>
        </p:nvSpPr>
        <p:spPr>
          <a:xfrm>
            <a:off x="311700" y="2024075"/>
            <a:ext cx="8520600" cy="801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200"/>
              <a:buNone/>
            </a:pPr>
            <a:r>
              <a:rPr lang="en">
                <a:solidFill>
                  <a:srgbClr val="000000"/>
                </a:solidFill>
              </a:rPr>
              <a:t>Returning multiple values from a function</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u="sng">
                <a:solidFill>
                  <a:schemeClr val="hlink"/>
                </a:solidFill>
                <a:hlinkClick r:id="rId3"/>
              </a:rPr>
              <a:t>Function</a:t>
            </a:r>
            <a:r>
              <a:rPr lang="en">
                <a:solidFill>
                  <a:srgbClr val="FFFFFF"/>
                </a:solidFill>
              </a:rPr>
              <a:t> </a:t>
            </a:r>
            <a:r>
              <a:rPr lang="en"/>
              <a:t>Overloading</a:t>
            </a:r>
            <a:endParaRPr/>
          </a:p>
        </p:txBody>
      </p:sp>
      <p:sp>
        <p:nvSpPr>
          <p:cNvPr id="113" name="Google Shape;113;p21"/>
          <p:cNvSpPr txBox="1"/>
          <p:nvPr>
            <p:ph idx="1" type="body"/>
          </p:nvPr>
        </p:nvSpPr>
        <p:spPr>
          <a:xfrm>
            <a:off x="251050" y="2095475"/>
            <a:ext cx="8041500" cy="2258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Two functions declared in the same scope can have the same name if the number and/or type of arguments passed is different. </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These functions having the same name but different arguments are known as overloaded functions.</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latin typeface="Lato"/>
                <a:ea typeface="Lato"/>
                <a:cs typeface="Lato"/>
                <a:sym typeface="Lato"/>
              </a:rPr>
              <a:t>Functions can not be overloaded if they differ only in the return type.</a:t>
            </a:r>
            <a:endParaRPr sz="1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