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Corbel" panose="020B0503020204020204" pitchFamily="34" charset="0"/>
      <p:regular r:id="rId33"/>
      <p:bold r:id="rId34"/>
      <p:italic r:id="rId35"/>
      <p:boldItalic r:id="rId36"/>
    </p:embeddedFont>
    <p:embeddedFont>
      <p:font typeface="Oswald" pitchFamily="2" charset="77"/>
      <p:regular r:id="rId37"/>
      <p:bold r:id="rId38"/>
    </p:embeddedFont>
    <p:embeddedFont>
      <p:font typeface="Playfair Display" pitchFamily="2" charset="77"/>
      <p:regular r:id="rId39"/>
      <p:bold r:id="rId40"/>
      <p:italic r:id="rId41"/>
      <p:boldItalic r:id="rId42"/>
    </p:embeddedFont>
    <p:embeddedFont>
      <p:font typeface="Wingdings 2" pitchFamily="2" charset="2"/>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B6910-C3F0-5A06-B896-30CA4A9B97CB}" v="50" dt="2023-05-15T06:32:46.927"/>
    <p1510:client id="{8572EDB5-7F48-F31A-F07C-B98478FFBD7B}" v="11" dt="2023-05-15T06:38:43.309"/>
    <p1510:client id="{F3C90939-2D3F-700C-DAA7-A4D71E983B77}" v="16" dt="2023-05-15T06:37:08.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0"/>
  </p:normalViewPr>
  <p:slideViewPr>
    <p:cSldViewPr snapToGrid="0">
      <p:cViewPr varScale="1">
        <p:scale>
          <a:sx n="148" d="100"/>
          <a:sy n="148" d="100"/>
        </p:scale>
        <p:origin x="6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0322B3-472C-4BEC-9892-7010A998894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3B0BECB-E876-4B4D-84C2-B55FB5B900F2}">
      <dgm:prSet/>
      <dgm:spPr/>
      <dgm:t>
        <a:bodyPr/>
        <a:lstStyle/>
        <a:p>
          <a:r>
            <a:rPr lang="en-US"/>
            <a:t>Over 200 million subscribers make Netflix the world's largest streaming platform, revolutionizing the way we consume media. Its ability to provide personalized recommendations and exclusive content has been a key to its success.</a:t>
          </a:r>
        </a:p>
      </dgm:t>
    </dgm:pt>
    <dgm:pt modelId="{BE29A196-5307-42D1-B5F6-A59B3D7762DF}" type="parTrans" cxnId="{0044777A-A49D-4193-B438-86014021EBB6}">
      <dgm:prSet/>
      <dgm:spPr/>
      <dgm:t>
        <a:bodyPr/>
        <a:lstStyle/>
        <a:p>
          <a:endParaRPr lang="en-US"/>
        </a:p>
      </dgm:t>
    </dgm:pt>
    <dgm:pt modelId="{261BF138-2996-4D93-A61E-0D0C310BA98A}" type="sibTrans" cxnId="{0044777A-A49D-4193-B438-86014021EBB6}">
      <dgm:prSet/>
      <dgm:spPr/>
      <dgm:t>
        <a:bodyPr/>
        <a:lstStyle/>
        <a:p>
          <a:endParaRPr lang="en-US"/>
        </a:p>
      </dgm:t>
    </dgm:pt>
    <dgm:pt modelId="{691A6E52-8B9B-455A-B398-CBB499B4050E}">
      <dgm:prSet/>
      <dgm:spPr/>
      <dgm:t>
        <a:bodyPr/>
        <a:lstStyle/>
        <a:p>
          <a:r>
            <a:rPr lang="en-US"/>
            <a:t>The aim of this project is to explore Netflix's dataset and create a series of visualizations that highlight key insights.</a:t>
          </a:r>
        </a:p>
      </dgm:t>
    </dgm:pt>
    <dgm:pt modelId="{0245B1DB-53A6-4F54-AE42-13089257B229}" type="parTrans" cxnId="{6F3CD358-D1A3-4A6F-93C8-2256C3EC21B0}">
      <dgm:prSet/>
      <dgm:spPr/>
      <dgm:t>
        <a:bodyPr/>
        <a:lstStyle/>
        <a:p>
          <a:endParaRPr lang="en-US"/>
        </a:p>
      </dgm:t>
    </dgm:pt>
    <dgm:pt modelId="{1C385615-C2CE-4345-91A4-FCA39A9ACC61}" type="sibTrans" cxnId="{6F3CD358-D1A3-4A6F-93C8-2256C3EC21B0}">
      <dgm:prSet/>
      <dgm:spPr/>
      <dgm:t>
        <a:bodyPr/>
        <a:lstStyle/>
        <a:p>
          <a:endParaRPr lang="en-US"/>
        </a:p>
      </dgm:t>
    </dgm:pt>
    <dgm:pt modelId="{1DA639CD-F20C-4F7A-82D0-2DD4A4375029}">
      <dgm:prSet/>
      <dgm:spPr/>
      <dgm:t>
        <a:bodyPr/>
        <a:lstStyle/>
        <a:p>
          <a:r>
            <a:rPr lang="en-US"/>
            <a:t>There are over 8,000 titles in the dataset, along with their titles, release dates, and countries of production.</a:t>
          </a:r>
        </a:p>
      </dgm:t>
    </dgm:pt>
    <dgm:pt modelId="{0D78B5F9-DF43-4206-B015-E44BCB1F7362}" type="parTrans" cxnId="{14077C7F-5A19-4EBB-BE72-D232213EF7AA}">
      <dgm:prSet/>
      <dgm:spPr/>
      <dgm:t>
        <a:bodyPr/>
        <a:lstStyle/>
        <a:p>
          <a:endParaRPr lang="en-US"/>
        </a:p>
      </dgm:t>
    </dgm:pt>
    <dgm:pt modelId="{B08D4552-5F92-4CC2-B070-DF11D9835E15}" type="sibTrans" cxnId="{14077C7F-5A19-4EBB-BE72-D232213EF7AA}">
      <dgm:prSet/>
      <dgm:spPr/>
      <dgm:t>
        <a:bodyPr/>
        <a:lstStyle/>
        <a:p>
          <a:endParaRPr lang="en-US"/>
        </a:p>
      </dgm:t>
    </dgm:pt>
    <dgm:pt modelId="{F5ADCB78-1588-4B1F-BFCD-2B1FCA783085}">
      <dgm:prSet/>
      <dgm:spPr/>
      <dgm:t>
        <a:bodyPr/>
        <a:lstStyle/>
        <a:p>
          <a:r>
            <a:rPr lang="en-US"/>
            <a:t>Additionally, each title credits list the directors, actors, and actresses who worked on it.</a:t>
          </a:r>
        </a:p>
      </dgm:t>
    </dgm:pt>
    <dgm:pt modelId="{1A8CB1B5-01E4-4BBA-84D5-21EB1DA63FD2}" type="parTrans" cxnId="{DED0234A-98F8-41D5-83F3-FB99926422C1}">
      <dgm:prSet/>
      <dgm:spPr/>
      <dgm:t>
        <a:bodyPr/>
        <a:lstStyle/>
        <a:p>
          <a:endParaRPr lang="en-US"/>
        </a:p>
      </dgm:t>
    </dgm:pt>
    <dgm:pt modelId="{C3300F5F-F533-4A63-8A59-3327A62E02C7}" type="sibTrans" cxnId="{DED0234A-98F8-41D5-83F3-FB99926422C1}">
      <dgm:prSet/>
      <dgm:spPr/>
      <dgm:t>
        <a:bodyPr/>
        <a:lstStyle/>
        <a:p>
          <a:endParaRPr lang="en-US"/>
        </a:p>
      </dgm:t>
    </dgm:pt>
    <dgm:pt modelId="{A5956967-FF10-459C-A529-AA7B5D5DEBF9}" type="pres">
      <dgm:prSet presAssocID="{8E0322B3-472C-4BEC-9892-7010A998894E}" presName="linear" presStyleCnt="0">
        <dgm:presLayoutVars>
          <dgm:animLvl val="lvl"/>
          <dgm:resizeHandles val="exact"/>
        </dgm:presLayoutVars>
      </dgm:prSet>
      <dgm:spPr/>
    </dgm:pt>
    <dgm:pt modelId="{6A034015-12DB-4357-9901-6A16D26F9176}" type="pres">
      <dgm:prSet presAssocID="{23B0BECB-E876-4B4D-84C2-B55FB5B900F2}" presName="parentText" presStyleLbl="node1" presStyleIdx="0" presStyleCnt="4">
        <dgm:presLayoutVars>
          <dgm:chMax val="0"/>
          <dgm:bulletEnabled val="1"/>
        </dgm:presLayoutVars>
      </dgm:prSet>
      <dgm:spPr/>
    </dgm:pt>
    <dgm:pt modelId="{3AA45B99-3A6E-4724-9E9D-555E2CBE0B82}" type="pres">
      <dgm:prSet presAssocID="{261BF138-2996-4D93-A61E-0D0C310BA98A}" presName="spacer" presStyleCnt="0"/>
      <dgm:spPr/>
    </dgm:pt>
    <dgm:pt modelId="{BC17398A-4DB5-446A-9607-967C351D2CDD}" type="pres">
      <dgm:prSet presAssocID="{691A6E52-8B9B-455A-B398-CBB499B4050E}" presName="parentText" presStyleLbl="node1" presStyleIdx="1" presStyleCnt="4">
        <dgm:presLayoutVars>
          <dgm:chMax val="0"/>
          <dgm:bulletEnabled val="1"/>
        </dgm:presLayoutVars>
      </dgm:prSet>
      <dgm:spPr/>
    </dgm:pt>
    <dgm:pt modelId="{3548B960-FF4B-46D6-90BA-E28A498A643E}" type="pres">
      <dgm:prSet presAssocID="{1C385615-C2CE-4345-91A4-FCA39A9ACC61}" presName="spacer" presStyleCnt="0"/>
      <dgm:spPr/>
    </dgm:pt>
    <dgm:pt modelId="{9AB8ADF6-B28E-4390-B18A-2926FC2B8D11}" type="pres">
      <dgm:prSet presAssocID="{1DA639CD-F20C-4F7A-82D0-2DD4A4375029}" presName="parentText" presStyleLbl="node1" presStyleIdx="2" presStyleCnt="4">
        <dgm:presLayoutVars>
          <dgm:chMax val="0"/>
          <dgm:bulletEnabled val="1"/>
        </dgm:presLayoutVars>
      </dgm:prSet>
      <dgm:spPr/>
    </dgm:pt>
    <dgm:pt modelId="{932B9D68-E156-4BC8-9830-C25936B1BA58}" type="pres">
      <dgm:prSet presAssocID="{B08D4552-5F92-4CC2-B070-DF11D9835E15}" presName="spacer" presStyleCnt="0"/>
      <dgm:spPr/>
    </dgm:pt>
    <dgm:pt modelId="{FAB472FB-C0C2-4E87-9CD0-8238FBF8949E}" type="pres">
      <dgm:prSet presAssocID="{F5ADCB78-1588-4B1F-BFCD-2B1FCA783085}" presName="parentText" presStyleLbl="node1" presStyleIdx="3" presStyleCnt="4">
        <dgm:presLayoutVars>
          <dgm:chMax val="0"/>
          <dgm:bulletEnabled val="1"/>
        </dgm:presLayoutVars>
      </dgm:prSet>
      <dgm:spPr/>
    </dgm:pt>
  </dgm:ptLst>
  <dgm:cxnLst>
    <dgm:cxn modelId="{0C8D5F07-6B16-477B-BEB5-F1915115BB16}" type="presOf" srcId="{23B0BECB-E876-4B4D-84C2-B55FB5B900F2}" destId="{6A034015-12DB-4357-9901-6A16D26F9176}" srcOrd="0" destOrd="0" presId="urn:microsoft.com/office/officeart/2005/8/layout/vList2"/>
    <dgm:cxn modelId="{8D5F2D29-5298-401A-9E92-D23F1624D28F}" type="presOf" srcId="{F5ADCB78-1588-4B1F-BFCD-2B1FCA783085}" destId="{FAB472FB-C0C2-4E87-9CD0-8238FBF8949E}" srcOrd="0" destOrd="0" presId="urn:microsoft.com/office/officeart/2005/8/layout/vList2"/>
    <dgm:cxn modelId="{D1CEEA3C-37DD-4BA2-92D7-7CAE72D62123}" type="presOf" srcId="{1DA639CD-F20C-4F7A-82D0-2DD4A4375029}" destId="{9AB8ADF6-B28E-4390-B18A-2926FC2B8D11}" srcOrd="0" destOrd="0" presId="urn:microsoft.com/office/officeart/2005/8/layout/vList2"/>
    <dgm:cxn modelId="{DED0234A-98F8-41D5-83F3-FB99926422C1}" srcId="{8E0322B3-472C-4BEC-9892-7010A998894E}" destId="{F5ADCB78-1588-4B1F-BFCD-2B1FCA783085}" srcOrd="3" destOrd="0" parTransId="{1A8CB1B5-01E4-4BBA-84D5-21EB1DA63FD2}" sibTransId="{C3300F5F-F533-4A63-8A59-3327A62E02C7}"/>
    <dgm:cxn modelId="{6F3CD358-D1A3-4A6F-93C8-2256C3EC21B0}" srcId="{8E0322B3-472C-4BEC-9892-7010A998894E}" destId="{691A6E52-8B9B-455A-B398-CBB499B4050E}" srcOrd="1" destOrd="0" parTransId="{0245B1DB-53A6-4F54-AE42-13089257B229}" sibTransId="{1C385615-C2CE-4345-91A4-FCA39A9ACC61}"/>
    <dgm:cxn modelId="{01E6795E-8310-4D02-A3CE-F40FA2AD17A5}" type="presOf" srcId="{8E0322B3-472C-4BEC-9892-7010A998894E}" destId="{A5956967-FF10-459C-A529-AA7B5D5DEBF9}" srcOrd="0" destOrd="0" presId="urn:microsoft.com/office/officeart/2005/8/layout/vList2"/>
    <dgm:cxn modelId="{BDD05871-B894-48AC-85BC-2A7F47A564D6}" type="presOf" srcId="{691A6E52-8B9B-455A-B398-CBB499B4050E}" destId="{BC17398A-4DB5-446A-9607-967C351D2CDD}" srcOrd="0" destOrd="0" presId="urn:microsoft.com/office/officeart/2005/8/layout/vList2"/>
    <dgm:cxn modelId="{0044777A-A49D-4193-B438-86014021EBB6}" srcId="{8E0322B3-472C-4BEC-9892-7010A998894E}" destId="{23B0BECB-E876-4B4D-84C2-B55FB5B900F2}" srcOrd="0" destOrd="0" parTransId="{BE29A196-5307-42D1-B5F6-A59B3D7762DF}" sibTransId="{261BF138-2996-4D93-A61E-0D0C310BA98A}"/>
    <dgm:cxn modelId="{14077C7F-5A19-4EBB-BE72-D232213EF7AA}" srcId="{8E0322B3-472C-4BEC-9892-7010A998894E}" destId="{1DA639CD-F20C-4F7A-82D0-2DD4A4375029}" srcOrd="2" destOrd="0" parTransId="{0D78B5F9-DF43-4206-B015-E44BCB1F7362}" sibTransId="{B08D4552-5F92-4CC2-B070-DF11D9835E15}"/>
    <dgm:cxn modelId="{09C0BA01-8655-489D-9470-AB71D690D1C7}" type="presParOf" srcId="{A5956967-FF10-459C-A529-AA7B5D5DEBF9}" destId="{6A034015-12DB-4357-9901-6A16D26F9176}" srcOrd="0" destOrd="0" presId="urn:microsoft.com/office/officeart/2005/8/layout/vList2"/>
    <dgm:cxn modelId="{51D59CCF-DD2C-4C21-A3B2-A8A9BE4B99FB}" type="presParOf" srcId="{A5956967-FF10-459C-A529-AA7B5D5DEBF9}" destId="{3AA45B99-3A6E-4724-9E9D-555E2CBE0B82}" srcOrd="1" destOrd="0" presId="urn:microsoft.com/office/officeart/2005/8/layout/vList2"/>
    <dgm:cxn modelId="{797E49CE-A804-4D0C-98EB-DA19B9D331BF}" type="presParOf" srcId="{A5956967-FF10-459C-A529-AA7B5D5DEBF9}" destId="{BC17398A-4DB5-446A-9607-967C351D2CDD}" srcOrd="2" destOrd="0" presId="urn:microsoft.com/office/officeart/2005/8/layout/vList2"/>
    <dgm:cxn modelId="{C8020BA4-F0EE-4694-9CBA-B5B5D38B6335}" type="presParOf" srcId="{A5956967-FF10-459C-A529-AA7B5D5DEBF9}" destId="{3548B960-FF4B-46D6-90BA-E28A498A643E}" srcOrd="3" destOrd="0" presId="urn:microsoft.com/office/officeart/2005/8/layout/vList2"/>
    <dgm:cxn modelId="{2B1AF7E4-7F47-4DE8-AFC6-AD39BDB66EE6}" type="presParOf" srcId="{A5956967-FF10-459C-A529-AA7B5D5DEBF9}" destId="{9AB8ADF6-B28E-4390-B18A-2926FC2B8D11}" srcOrd="4" destOrd="0" presId="urn:microsoft.com/office/officeart/2005/8/layout/vList2"/>
    <dgm:cxn modelId="{8B9B9989-C90D-4F85-9B97-8E7702CDA7E9}" type="presParOf" srcId="{A5956967-FF10-459C-A529-AA7B5D5DEBF9}" destId="{932B9D68-E156-4BC8-9830-C25936B1BA58}" srcOrd="5" destOrd="0" presId="urn:microsoft.com/office/officeart/2005/8/layout/vList2"/>
    <dgm:cxn modelId="{5DAC3C7A-6BFA-4028-831D-3C1EF9F4E81F}" type="presParOf" srcId="{A5956967-FF10-459C-A529-AA7B5D5DEBF9}" destId="{FAB472FB-C0C2-4E87-9CD0-8238FBF8949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AF0CEB-2E38-4FD1-816A-70A7AD5B141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DE190B2-7901-49B6-8EA4-CDA2594B25D8}">
      <dgm:prSet/>
      <dgm:spPr/>
      <dgm:t>
        <a:bodyPr/>
        <a:lstStyle/>
        <a:p>
          <a:r>
            <a:rPr lang="en-US"/>
            <a:t>Netflix's massive user base presents analysts and researchers with a unique challenge due to the sheer volume of data generated, which stood as a challenging task that motivated us to choose this topic.</a:t>
          </a:r>
        </a:p>
      </dgm:t>
    </dgm:pt>
    <dgm:pt modelId="{22BA56AF-E541-472C-BF74-AEB178CDD7B4}" type="parTrans" cxnId="{67D924ED-7F63-48ED-9821-B65B0CADBE60}">
      <dgm:prSet/>
      <dgm:spPr/>
      <dgm:t>
        <a:bodyPr/>
        <a:lstStyle/>
        <a:p>
          <a:endParaRPr lang="en-US"/>
        </a:p>
      </dgm:t>
    </dgm:pt>
    <dgm:pt modelId="{76EA960C-131C-4860-B6BD-F736814DD251}" type="sibTrans" cxnId="{67D924ED-7F63-48ED-9821-B65B0CADBE60}">
      <dgm:prSet/>
      <dgm:spPr/>
      <dgm:t>
        <a:bodyPr/>
        <a:lstStyle/>
        <a:p>
          <a:endParaRPr lang="en-US"/>
        </a:p>
      </dgm:t>
    </dgm:pt>
    <dgm:pt modelId="{5995F5F9-4B67-4E10-BF31-9D48F8D25719}">
      <dgm:prSet/>
      <dgm:spPr/>
      <dgm:t>
        <a:bodyPr/>
        <a:lstStyle/>
        <a:p>
          <a:r>
            <a:rPr lang="en-US"/>
            <a:t>Using Data Visualization technology, by creating visual representations of the data, we can identify trends, patterns, and insights, which are often looked over.</a:t>
          </a:r>
        </a:p>
      </dgm:t>
    </dgm:pt>
    <dgm:pt modelId="{515329A7-C57D-4677-B139-D1866503B267}" type="parTrans" cxnId="{F2986119-7E8B-47E8-A605-248D09EB0FC0}">
      <dgm:prSet/>
      <dgm:spPr/>
      <dgm:t>
        <a:bodyPr/>
        <a:lstStyle/>
        <a:p>
          <a:endParaRPr lang="en-US"/>
        </a:p>
      </dgm:t>
    </dgm:pt>
    <dgm:pt modelId="{0B1D8E00-14EF-46AE-95ED-5E4BA8C720EA}" type="sibTrans" cxnId="{F2986119-7E8B-47E8-A605-248D09EB0FC0}">
      <dgm:prSet/>
      <dgm:spPr/>
      <dgm:t>
        <a:bodyPr/>
        <a:lstStyle/>
        <a:p>
          <a:endParaRPr lang="en-US"/>
        </a:p>
      </dgm:t>
    </dgm:pt>
    <dgm:pt modelId="{139E242D-60ED-49BD-88AB-702B48E144F8}">
      <dgm:prSet/>
      <dgm:spPr/>
      <dgm:t>
        <a:bodyPr/>
        <a:lstStyle/>
        <a:p>
          <a:r>
            <a:rPr lang="en-US"/>
            <a:t>In order to understand Netflix's success, we can use data visualization to learn about user behavior and content performance.</a:t>
          </a:r>
        </a:p>
      </dgm:t>
    </dgm:pt>
    <dgm:pt modelId="{55A99177-2D49-4568-958F-ED0356C6C56E}" type="parTrans" cxnId="{9944844E-706D-4069-8832-8D13FE5F4865}">
      <dgm:prSet/>
      <dgm:spPr/>
      <dgm:t>
        <a:bodyPr/>
        <a:lstStyle/>
        <a:p>
          <a:endParaRPr lang="en-US"/>
        </a:p>
      </dgm:t>
    </dgm:pt>
    <dgm:pt modelId="{31564F0E-B121-48EF-AA40-BDFE2F0024BE}" type="sibTrans" cxnId="{9944844E-706D-4069-8832-8D13FE5F4865}">
      <dgm:prSet/>
      <dgm:spPr/>
      <dgm:t>
        <a:bodyPr/>
        <a:lstStyle/>
        <a:p>
          <a:endParaRPr lang="en-US"/>
        </a:p>
      </dgm:t>
    </dgm:pt>
    <dgm:pt modelId="{FAF8564E-8A1B-4DF4-B06C-6AC34A9637D1}">
      <dgm:prSet/>
      <dgm:spPr/>
      <dgm:t>
        <a:bodyPr/>
        <a:lstStyle/>
        <a:p>
          <a:r>
            <a:rPr lang="en-US"/>
            <a:t>We hoped and were able to explore popular genres, audience retention rates, and the impact of original content through this project.</a:t>
          </a:r>
        </a:p>
      </dgm:t>
    </dgm:pt>
    <dgm:pt modelId="{4260F3CE-BE27-4E56-B2AB-A6F05C129AAD}" type="parTrans" cxnId="{96C865D6-5FF8-4BB2-B61D-1323EDC06B31}">
      <dgm:prSet/>
      <dgm:spPr/>
      <dgm:t>
        <a:bodyPr/>
        <a:lstStyle/>
        <a:p>
          <a:endParaRPr lang="en-US"/>
        </a:p>
      </dgm:t>
    </dgm:pt>
    <dgm:pt modelId="{7D461191-0E6D-4987-8861-1BF9605C106B}" type="sibTrans" cxnId="{96C865D6-5FF8-4BB2-B61D-1323EDC06B31}">
      <dgm:prSet/>
      <dgm:spPr/>
      <dgm:t>
        <a:bodyPr/>
        <a:lstStyle/>
        <a:p>
          <a:endParaRPr lang="en-US"/>
        </a:p>
      </dgm:t>
    </dgm:pt>
    <dgm:pt modelId="{90C14D5D-6D48-41B8-A2C9-69D250DC5ACD}" type="pres">
      <dgm:prSet presAssocID="{CDAF0CEB-2E38-4FD1-816A-70A7AD5B1412}" presName="linear" presStyleCnt="0">
        <dgm:presLayoutVars>
          <dgm:animLvl val="lvl"/>
          <dgm:resizeHandles val="exact"/>
        </dgm:presLayoutVars>
      </dgm:prSet>
      <dgm:spPr/>
    </dgm:pt>
    <dgm:pt modelId="{63324C98-C952-4DA5-95C4-250748F72AEE}" type="pres">
      <dgm:prSet presAssocID="{BDE190B2-7901-49B6-8EA4-CDA2594B25D8}" presName="parentText" presStyleLbl="node1" presStyleIdx="0" presStyleCnt="4">
        <dgm:presLayoutVars>
          <dgm:chMax val="0"/>
          <dgm:bulletEnabled val="1"/>
        </dgm:presLayoutVars>
      </dgm:prSet>
      <dgm:spPr/>
    </dgm:pt>
    <dgm:pt modelId="{264C29D9-8866-4539-8167-50CE7CE22142}" type="pres">
      <dgm:prSet presAssocID="{76EA960C-131C-4860-B6BD-F736814DD251}" presName="spacer" presStyleCnt="0"/>
      <dgm:spPr/>
    </dgm:pt>
    <dgm:pt modelId="{C8542C6F-884D-4BB3-93F0-44077B96FD30}" type="pres">
      <dgm:prSet presAssocID="{5995F5F9-4B67-4E10-BF31-9D48F8D25719}" presName="parentText" presStyleLbl="node1" presStyleIdx="1" presStyleCnt="4">
        <dgm:presLayoutVars>
          <dgm:chMax val="0"/>
          <dgm:bulletEnabled val="1"/>
        </dgm:presLayoutVars>
      </dgm:prSet>
      <dgm:spPr/>
    </dgm:pt>
    <dgm:pt modelId="{462A9C7A-E259-4642-BC8B-63493C6ADCA9}" type="pres">
      <dgm:prSet presAssocID="{0B1D8E00-14EF-46AE-95ED-5E4BA8C720EA}" presName="spacer" presStyleCnt="0"/>
      <dgm:spPr/>
    </dgm:pt>
    <dgm:pt modelId="{FEBB22FA-2589-4C52-806F-A9DDB127433E}" type="pres">
      <dgm:prSet presAssocID="{139E242D-60ED-49BD-88AB-702B48E144F8}" presName="parentText" presStyleLbl="node1" presStyleIdx="2" presStyleCnt="4">
        <dgm:presLayoutVars>
          <dgm:chMax val="0"/>
          <dgm:bulletEnabled val="1"/>
        </dgm:presLayoutVars>
      </dgm:prSet>
      <dgm:spPr/>
    </dgm:pt>
    <dgm:pt modelId="{37040263-6608-4511-B9F9-049C17C3F123}" type="pres">
      <dgm:prSet presAssocID="{31564F0E-B121-48EF-AA40-BDFE2F0024BE}" presName="spacer" presStyleCnt="0"/>
      <dgm:spPr/>
    </dgm:pt>
    <dgm:pt modelId="{A5A9E0C7-5B88-4011-AA48-4E9A81D0C302}" type="pres">
      <dgm:prSet presAssocID="{FAF8564E-8A1B-4DF4-B06C-6AC34A9637D1}" presName="parentText" presStyleLbl="node1" presStyleIdx="3" presStyleCnt="4">
        <dgm:presLayoutVars>
          <dgm:chMax val="0"/>
          <dgm:bulletEnabled val="1"/>
        </dgm:presLayoutVars>
      </dgm:prSet>
      <dgm:spPr/>
    </dgm:pt>
  </dgm:ptLst>
  <dgm:cxnLst>
    <dgm:cxn modelId="{EC5BF214-B6B1-45E5-AD8A-E72C85676D9D}" type="presOf" srcId="{FAF8564E-8A1B-4DF4-B06C-6AC34A9637D1}" destId="{A5A9E0C7-5B88-4011-AA48-4E9A81D0C302}" srcOrd="0" destOrd="0" presId="urn:microsoft.com/office/officeart/2005/8/layout/vList2"/>
    <dgm:cxn modelId="{F2986119-7E8B-47E8-A605-248D09EB0FC0}" srcId="{CDAF0CEB-2E38-4FD1-816A-70A7AD5B1412}" destId="{5995F5F9-4B67-4E10-BF31-9D48F8D25719}" srcOrd="1" destOrd="0" parTransId="{515329A7-C57D-4677-B139-D1866503B267}" sibTransId="{0B1D8E00-14EF-46AE-95ED-5E4BA8C720EA}"/>
    <dgm:cxn modelId="{DBA36C20-6827-42CD-9658-19B2A3FFC029}" type="presOf" srcId="{5995F5F9-4B67-4E10-BF31-9D48F8D25719}" destId="{C8542C6F-884D-4BB3-93F0-44077B96FD30}" srcOrd="0" destOrd="0" presId="urn:microsoft.com/office/officeart/2005/8/layout/vList2"/>
    <dgm:cxn modelId="{9944844E-706D-4069-8832-8D13FE5F4865}" srcId="{CDAF0CEB-2E38-4FD1-816A-70A7AD5B1412}" destId="{139E242D-60ED-49BD-88AB-702B48E144F8}" srcOrd="2" destOrd="0" parTransId="{55A99177-2D49-4568-958F-ED0356C6C56E}" sibTransId="{31564F0E-B121-48EF-AA40-BDFE2F0024BE}"/>
    <dgm:cxn modelId="{E4A34D57-5DB1-41E9-9EBD-8692F5880821}" type="presOf" srcId="{BDE190B2-7901-49B6-8EA4-CDA2594B25D8}" destId="{63324C98-C952-4DA5-95C4-250748F72AEE}" srcOrd="0" destOrd="0" presId="urn:microsoft.com/office/officeart/2005/8/layout/vList2"/>
    <dgm:cxn modelId="{93D062B8-2794-4F1E-A57B-B5D6210E1A4E}" type="presOf" srcId="{139E242D-60ED-49BD-88AB-702B48E144F8}" destId="{FEBB22FA-2589-4C52-806F-A9DDB127433E}" srcOrd="0" destOrd="0" presId="urn:microsoft.com/office/officeart/2005/8/layout/vList2"/>
    <dgm:cxn modelId="{96C865D6-5FF8-4BB2-B61D-1323EDC06B31}" srcId="{CDAF0CEB-2E38-4FD1-816A-70A7AD5B1412}" destId="{FAF8564E-8A1B-4DF4-B06C-6AC34A9637D1}" srcOrd="3" destOrd="0" parTransId="{4260F3CE-BE27-4E56-B2AB-A6F05C129AAD}" sibTransId="{7D461191-0E6D-4987-8861-1BF9605C106B}"/>
    <dgm:cxn modelId="{1D1903E0-713C-4B1B-AB62-C0A83FF3E67C}" type="presOf" srcId="{CDAF0CEB-2E38-4FD1-816A-70A7AD5B1412}" destId="{90C14D5D-6D48-41B8-A2C9-69D250DC5ACD}" srcOrd="0" destOrd="0" presId="urn:microsoft.com/office/officeart/2005/8/layout/vList2"/>
    <dgm:cxn modelId="{67D924ED-7F63-48ED-9821-B65B0CADBE60}" srcId="{CDAF0CEB-2E38-4FD1-816A-70A7AD5B1412}" destId="{BDE190B2-7901-49B6-8EA4-CDA2594B25D8}" srcOrd="0" destOrd="0" parTransId="{22BA56AF-E541-472C-BF74-AEB178CDD7B4}" sibTransId="{76EA960C-131C-4860-B6BD-F736814DD251}"/>
    <dgm:cxn modelId="{BE6825D9-861C-4917-A901-9B0397B2D715}" type="presParOf" srcId="{90C14D5D-6D48-41B8-A2C9-69D250DC5ACD}" destId="{63324C98-C952-4DA5-95C4-250748F72AEE}" srcOrd="0" destOrd="0" presId="urn:microsoft.com/office/officeart/2005/8/layout/vList2"/>
    <dgm:cxn modelId="{FDCA090F-C459-4614-AF29-9031C121F6DC}" type="presParOf" srcId="{90C14D5D-6D48-41B8-A2C9-69D250DC5ACD}" destId="{264C29D9-8866-4539-8167-50CE7CE22142}" srcOrd="1" destOrd="0" presId="urn:microsoft.com/office/officeart/2005/8/layout/vList2"/>
    <dgm:cxn modelId="{31610B11-A0E9-4C37-B217-860EDEDF4547}" type="presParOf" srcId="{90C14D5D-6D48-41B8-A2C9-69D250DC5ACD}" destId="{C8542C6F-884D-4BB3-93F0-44077B96FD30}" srcOrd="2" destOrd="0" presId="urn:microsoft.com/office/officeart/2005/8/layout/vList2"/>
    <dgm:cxn modelId="{A868F9E4-63A6-4CE2-89DD-EC9AF82CDC8C}" type="presParOf" srcId="{90C14D5D-6D48-41B8-A2C9-69D250DC5ACD}" destId="{462A9C7A-E259-4642-BC8B-63493C6ADCA9}" srcOrd="3" destOrd="0" presId="urn:microsoft.com/office/officeart/2005/8/layout/vList2"/>
    <dgm:cxn modelId="{241885B0-2ECD-4F78-B5E2-02FDE1DE6362}" type="presParOf" srcId="{90C14D5D-6D48-41B8-A2C9-69D250DC5ACD}" destId="{FEBB22FA-2589-4C52-806F-A9DDB127433E}" srcOrd="4" destOrd="0" presId="urn:microsoft.com/office/officeart/2005/8/layout/vList2"/>
    <dgm:cxn modelId="{14AE4F8E-DED1-4922-AE0B-1561E57FDBE2}" type="presParOf" srcId="{90C14D5D-6D48-41B8-A2C9-69D250DC5ACD}" destId="{37040263-6608-4511-B9F9-049C17C3F123}" srcOrd="5" destOrd="0" presId="urn:microsoft.com/office/officeart/2005/8/layout/vList2"/>
    <dgm:cxn modelId="{31AEC6E8-0340-4ADE-976E-3F86F0DD6E95}" type="presParOf" srcId="{90C14D5D-6D48-41B8-A2C9-69D250DC5ACD}" destId="{A5A9E0C7-5B88-4011-AA48-4E9A81D0C30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4D65AA-0E01-4F28-A467-3F482F9D97FD}" type="doc">
      <dgm:prSet loTypeId="urn:microsoft.com/office/officeart/2005/8/layout/matrix3" loCatId="matrix" qsTypeId="urn:microsoft.com/office/officeart/2005/8/quickstyle/simple1" qsCatId="simple" csTypeId="urn:microsoft.com/office/officeart/2005/8/colors/accent0_3" csCatId="mainScheme"/>
      <dgm:spPr/>
      <dgm:t>
        <a:bodyPr/>
        <a:lstStyle/>
        <a:p>
          <a:endParaRPr lang="en-US"/>
        </a:p>
      </dgm:t>
    </dgm:pt>
    <dgm:pt modelId="{B9DD934E-0298-47D5-81B9-C52C52D0BD9B}">
      <dgm:prSet/>
      <dgm:spPr/>
      <dgm:t>
        <a:bodyPr/>
        <a:lstStyle/>
        <a:p>
          <a:r>
            <a:rPr lang="en-US"/>
            <a:t>A key objective of this project is to analyze the Netflix dataset and create an informative and visually appealing data visualization highlighting key insights into the platform's performance.</a:t>
          </a:r>
        </a:p>
      </dgm:t>
    </dgm:pt>
    <dgm:pt modelId="{2C3F39D3-21A0-458E-B2E6-83F82F942C19}" type="parTrans" cxnId="{58501C8B-486C-41FD-9202-C7D0194DA337}">
      <dgm:prSet/>
      <dgm:spPr/>
      <dgm:t>
        <a:bodyPr/>
        <a:lstStyle/>
        <a:p>
          <a:endParaRPr lang="en-US"/>
        </a:p>
      </dgm:t>
    </dgm:pt>
    <dgm:pt modelId="{82DCEB95-DC81-4BBC-9DB1-556D483EEAE0}" type="sibTrans" cxnId="{58501C8B-486C-41FD-9202-C7D0194DA337}">
      <dgm:prSet/>
      <dgm:spPr/>
      <dgm:t>
        <a:bodyPr/>
        <a:lstStyle/>
        <a:p>
          <a:endParaRPr lang="en-US"/>
        </a:p>
      </dgm:t>
    </dgm:pt>
    <dgm:pt modelId="{4A64F62F-20D8-430E-9001-F7A2E287AD7C}">
      <dgm:prSet/>
      <dgm:spPr/>
      <dgm:t>
        <a:bodyPr/>
        <a:lstStyle/>
        <a:p>
          <a:r>
            <a:rPr lang="en-US"/>
            <a:t>Analyzing Netflix user demographics, content preferences, and viewing habits allows us to build a comprehensive picture of the service.</a:t>
          </a:r>
        </a:p>
      </dgm:t>
    </dgm:pt>
    <dgm:pt modelId="{A7127C89-55E9-4F8E-98BB-616D3859DE42}" type="parTrans" cxnId="{0A68D35F-ECAF-4E2E-BEED-A360BE07B1C9}">
      <dgm:prSet/>
      <dgm:spPr/>
      <dgm:t>
        <a:bodyPr/>
        <a:lstStyle/>
        <a:p>
          <a:endParaRPr lang="en-US"/>
        </a:p>
      </dgm:t>
    </dgm:pt>
    <dgm:pt modelId="{EF39FDB1-51ED-41F3-B1B7-CA4972CA9B34}" type="sibTrans" cxnId="{0A68D35F-ECAF-4E2E-BEED-A360BE07B1C9}">
      <dgm:prSet/>
      <dgm:spPr/>
      <dgm:t>
        <a:bodyPr/>
        <a:lstStyle/>
        <a:p>
          <a:endParaRPr lang="en-US"/>
        </a:p>
      </dgm:t>
    </dgm:pt>
    <dgm:pt modelId="{E4C9A01D-964A-460A-8FD7-95BE033B7663}">
      <dgm:prSet/>
      <dgm:spPr/>
      <dgm:t>
        <a:bodyPr/>
        <a:lstStyle/>
        <a:p>
          <a:r>
            <a:rPr lang="en-US"/>
            <a:t>We can communicate complex information in an accessible and intuitive format through data visualization, making it easier for stakeholders to understand and act on insights.</a:t>
          </a:r>
        </a:p>
      </dgm:t>
    </dgm:pt>
    <dgm:pt modelId="{A6B20566-3B7E-4E59-9D95-D975078E1D3B}" type="parTrans" cxnId="{56541EB9-5788-4E6E-BB0D-6EC0229B46CE}">
      <dgm:prSet/>
      <dgm:spPr/>
      <dgm:t>
        <a:bodyPr/>
        <a:lstStyle/>
        <a:p>
          <a:endParaRPr lang="en-US"/>
        </a:p>
      </dgm:t>
    </dgm:pt>
    <dgm:pt modelId="{75CE0B39-3E87-4F78-97EC-9A128371AD19}" type="sibTrans" cxnId="{56541EB9-5788-4E6E-BB0D-6EC0229B46CE}">
      <dgm:prSet/>
      <dgm:spPr/>
      <dgm:t>
        <a:bodyPr/>
        <a:lstStyle/>
        <a:p>
          <a:endParaRPr lang="en-US"/>
        </a:p>
      </dgm:t>
    </dgm:pt>
    <dgm:pt modelId="{CC32F71C-99B9-4D3B-9A48-B9E587F2D86A}">
      <dgm:prSet/>
      <dgm:spPr/>
      <dgm:t>
        <a:bodyPr/>
        <a:lstStyle/>
        <a:p>
          <a:r>
            <a:rPr lang="en-US"/>
            <a:t>Ultimately, the objective is to provide valuable data-driven insights to content creators, marketers, and industry analysts.</a:t>
          </a:r>
        </a:p>
      </dgm:t>
    </dgm:pt>
    <dgm:pt modelId="{EE6EEB40-A228-4741-979A-DC2108DEAD0D}" type="parTrans" cxnId="{3EECA1FA-1DB6-42AA-AAD9-485B99F038CB}">
      <dgm:prSet/>
      <dgm:spPr/>
      <dgm:t>
        <a:bodyPr/>
        <a:lstStyle/>
        <a:p>
          <a:endParaRPr lang="en-US"/>
        </a:p>
      </dgm:t>
    </dgm:pt>
    <dgm:pt modelId="{0326E16D-5EF7-4C69-9632-487AD8946A97}" type="sibTrans" cxnId="{3EECA1FA-1DB6-42AA-AAD9-485B99F038CB}">
      <dgm:prSet/>
      <dgm:spPr/>
      <dgm:t>
        <a:bodyPr/>
        <a:lstStyle/>
        <a:p>
          <a:endParaRPr lang="en-US"/>
        </a:p>
      </dgm:t>
    </dgm:pt>
    <dgm:pt modelId="{2F7F1E2F-0DFD-46A8-A3FF-93C298681BBA}" type="pres">
      <dgm:prSet presAssocID="{0E4D65AA-0E01-4F28-A467-3F482F9D97FD}" presName="matrix" presStyleCnt="0">
        <dgm:presLayoutVars>
          <dgm:chMax val="1"/>
          <dgm:dir/>
          <dgm:resizeHandles val="exact"/>
        </dgm:presLayoutVars>
      </dgm:prSet>
      <dgm:spPr/>
    </dgm:pt>
    <dgm:pt modelId="{FCD5D82C-DFDE-4EE9-9220-E7BFA51F2CC6}" type="pres">
      <dgm:prSet presAssocID="{0E4D65AA-0E01-4F28-A467-3F482F9D97FD}" presName="diamond" presStyleLbl="bgShp" presStyleIdx="0" presStyleCnt="1"/>
      <dgm:spPr/>
    </dgm:pt>
    <dgm:pt modelId="{BAEDFC43-CD4F-4AE3-B601-BC1A113FEECD}" type="pres">
      <dgm:prSet presAssocID="{0E4D65AA-0E01-4F28-A467-3F482F9D97FD}" presName="quad1" presStyleLbl="node1" presStyleIdx="0" presStyleCnt="4">
        <dgm:presLayoutVars>
          <dgm:chMax val="0"/>
          <dgm:chPref val="0"/>
          <dgm:bulletEnabled val="1"/>
        </dgm:presLayoutVars>
      </dgm:prSet>
      <dgm:spPr/>
    </dgm:pt>
    <dgm:pt modelId="{4AA38C88-F99B-4F5F-A3D6-0EA75B0A3937}" type="pres">
      <dgm:prSet presAssocID="{0E4D65AA-0E01-4F28-A467-3F482F9D97FD}" presName="quad2" presStyleLbl="node1" presStyleIdx="1" presStyleCnt="4">
        <dgm:presLayoutVars>
          <dgm:chMax val="0"/>
          <dgm:chPref val="0"/>
          <dgm:bulletEnabled val="1"/>
        </dgm:presLayoutVars>
      </dgm:prSet>
      <dgm:spPr/>
    </dgm:pt>
    <dgm:pt modelId="{8B97BA16-08CE-4B52-824D-086918339845}" type="pres">
      <dgm:prSet presAssocID="{0E4D65AA-0E01-4F28-A467-3F482F9D97FD}" presName="quad3" presStyleLbl="node1" presStyleIdx="2" presStyleCnt="4">
        <dgm:presLayoutVars>
          <dgm:chMax val="0"/>
          <dgm:chPref val="0"/>
          <dgm:bulletEnabled val="1"/>
        </dgm:presLayoutVars>
      </dgm:prSet>
      <dgm:spPr/>
    </dgm:pt>
    <dgm:pt modelId="{FF3D1046-7AE5-4133-840A-0EBE5B6D2DF8}" type="pres">
      <dgm:prSet presAssocID="{0E4D65AA-0E01-4F28-A467-3F482F9D97FD}" presName="quad4" presStyleLbl="node1" presStyleIdx="3" presStyleCnt="4">
        <dgm:presLayoutVars>
          <dgm:chMax val="0"/>
          <dgm:chPref val="0"/>
          <dgm:bulletEnabled val="1"/>
        </dgm:presLayoutVars>
      </dgm:prSet>
      <dgm:spPr/>
    </dgm:pt>
  </dgm:ptLst>
  <dgm:cxnLst>
    <dgm:cxn modelId="{0A68D35F-ECAF-4E2E-BEED-A360BE07B1C9}" srcId="{0E4D65AA-0E01-4F28-A467-3F482F9D97FD}" destId="{4A64F62F-20D8-430E-9001-F7A2E287AD7C}" srcOrd="1" destOrd="0" parTransId="{A7127C89-55E9-4F8E-98BB-616D3859DE42}" sibTransId="{EF39FDB1-51ED-41F3-B1B7-CA4972CA9B34}"/>
    <dgm:cxn modelId="{98272C80-C2E2-4A97-80E6-738CF78B7F66}" type="presOf" srcId="{4A64F62F-20D8-430E-9001-F7A2E287AD7C}" destId="{4AA38C88-F99B-4F5F-A3D6-0EA75B0A3937}" srcOrd="0" destOrd="0" presId="urn:microsoft.com/office/officeart/2005/8/layout/matrix3"/>
    <dgm:cxn modelId="{58501C8B-486C-41FD-9202-C7D0194DA337}" srcId="{0E4D65AA-0E01-4F28-A467-3F482F9D97FD}" destId="{B9DD934E-0298-47D5-81B9-C52C52D0BD9B}" srcOrd="0" destOrd="0" parTransId="{2C3F39D3-21A0-458E-B2E6-83F82F942C19}" sibTransId="{82DCEB95-DC81-4BBC-9DB1-556D483EEAE0}"/>
    <dgm:cxn modelId="{EF646297-6D92-43E1-81C6-5AA1C6A73A81}" type="presOf" srcId="{E4C9A01D-964A-460A-8FD7-95BE033B7663}" destId="{8B97BA16-08CE-4B52-824D-086918339845}" srcOrd="0" destOrd="0" presId="urn:microsoft.com/office/officeart/2005/8/layout/matrix3"/>
    <dgm:cxn modelId="{97B13BA1-8E9E-4484-B9AA-AF362450CEDD}" type="presOf" srcId="{0E4D65AA-0E01-4F28-A467-3F482F9D97FD}" destId="{2F7F1E2F-0DFD-46A8-A3FF-93C298681BBA}" srcOrd="0" destOrd="0" presId="urn:microsoft.com/office/officeart/2005/8/layout/matrix3"/>
    <dgm:cxn modelId="{C3B820B8-F3F2-4FB9-8BD8-F140E77547D5}" type="presOf" srcId="{B9DD934E-0298-47D5-81B9-C52C52D0BD9B}" destId="{BAEDFC43-CD4F-4AE3-B601-BC1A113FEECD}" srcOrd="0" destOrd="0" presId="urn:microsoft.com/office/officeart/2005/8/layout/matrix3"/>
    <dgm:cxn modelId="{56541EB9-5788-4E6E-BB0D-6EC0229B46CE}" srcId="{0E4D65AA-0E01-4F28-A467-3F482F9D97FD}" destId="{E4C9A01D-964A-460A-8FD7-95BE033B7663}" srcOrd="2" destOrd="0" parTransId="{A6B20566-3B7E-4E59-9D95-D975078E1D3B}" sibTransId="{75CE0B39-3E87-4F78-97EC-9A128371AD19}"/>
    <dgm:cxn modelId="{984143D9-179F-45E8-8DFA-055DF8681C08}" type="presOf" srcId="{CC32F71C-99B9-4D3B-9A48-B9E587F2D86A}" destId="{FF3D1046-7AE5-4133-840A-0EBE5B6D2DF8}" srcOrd="0" destOrd="0" presId="urn:microsoft.com/office/officeart/2005/8/layout/matrix3"/>
    <dgm:cxn modelId="{3EECA1FA-1DB6-42AA-AAD9-485B99F038CB}" srcId="{0E4D65AA-0E01-4F28-A467-3F482F9D97FD}" destId="{CC32F71C-99B9-4D3B-9A48-B9E587F2D86A}" srcOrd="3" destOrd="0" parTransId="{EE6EEB40-A228-4741-979A-DC2108DEAD0D}" sibTransId="{0326E16D-5EF7-4C69-9632-487AD8946A97}"/>
    <dgm:cxn modelId="{DE79D4D9-13BE-44FC-95DA-62290518758E}" type="presParOf" srcId="{2F7F1E2F-0DFD-46A8-A3FF-93C298681BBA}" destId="{FCD5D82C-DFDE-4EE9-9220-E7BFA51F2CC6}" srcOrd="0" destOrd="0" presId="urn:microsoft.com/office/officeart/2005/8/layout/matrix3"/>
    <dgm:cxn modelId="{D2FDC382-124E-4A2A-880C-ABCE87D2F267}" type="presParOf" srcId="{2F7F1E2F-0DFD-46A8-A3FF-93C298681BBA}" destId="{BAEDFC43-CD4F-4AE3-B601-BC1A113FEECD}" srcOrd="1" destOrd="0" presId="urn:microsoft.com/office/officeart/2005/8/layout/matrix3"/>
    <dgm:cxn modelId="{1C892CCA-4569-4EF6-845C-32C025285A07}" type="presParOf" srcId="{2F7F1E2F-0DFD-46A8-A3FF-93C298681BBA}" destId="{4AA38C88-F99B-4F5F-A3D6-0EA75B0A3937}" srcOrd="2" destOrd="0" presId="urn:microsoft.com/office/officeart/2005/8/layout/matrix3"/>
    <dgm:cxn modelId="{059F7A02-14DC-4BBA-8679-6D3FCCB72B47}" type="presParOf" srcId="{2F7F1E2F-0DFD-46A8-A3FF-93C298681BBA}" destId="{8B97BA16-08CE-4B52-824D-086918339845}" srcOrd="3" destOrd="0" presId="urn:microsoft.com/office/officeart/2005/8/layout/matrix3"/>
    <dgm:cxn modelId="{B1A08FBA-920C-4B73-9DC2-7ECFFFF761F0}" type="presParOf" srcId="{2F7F1E2F-0DFD-46A8-A3FF-93C298681BBA}" destId="{FF3D1046-7AE5-4133-840A-0EBE5B6D2DF8}"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DD0353-2485-4521-8B6B-32ED608BF28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870C7BC-6E25-4FDE-89B7-0255C59C1851}">
      <dgm:prSet/>
      <dgm:spPr/>
      <dgm:t>
        <a:bodyPr/>
        <a:lstStyle/>
        <a:p>
          <a:r>
            <a:rPr lang="en-US"/>
            <a:t>The graph depicts that the top 10 number of movies and tv shows in netflix around the world.</a:t>
          </a:r>
        </a:p>
      </dgm:t>
    </dgm:pt>
    <dgm:pt modelId="{F36DD115-E25D-41C7-A396-1AF31B9F69FD}" type="parTrans" cxnId="{221704F7-F407-4CFD-92F7-72B16C3BA53B}">
      <dgm:prSet/>
      <dgm:spPr/>
      <dgm:t>
        <a:bodyPr/>
        <a:lstStyle/>
        <a:p>
          <a:endParaRPr lang="en-US"/>
        </a:p>
      </dgm:t>
    </dgm:pt>
    <dgm:pt modelId="{FA06FD57-3B3D-44D4-B82D-65E47BCAF5AC}" type="sibTrans" cxnId="{221704F7-F407-4CFD-92F7-72B16C3BA53B}">
      <dgm:prSet/>
      <dgm:spPr/>
      <dgm:t>
        <a:bodyPr/>
        <a:lstStyle/>
        <a:p>
          <a:endParaRPr lang="en-US"/>
        </a:p>
      </dgm:t>
    </dgm:pt>
    <dgm:pt modelId="{2028CC0F-137C-45D4-9B66-95BDF22C3651}">
      <dgm:prSet/>
      <dgm:spPr/>
      <dgm:t>
        <a:bodyPr/>
        <a:lstStyle/>
        <a:p>
          <a:r>
            <a:rPr lang="en-US"/>
            <a:t>Japan and South Korea are the only countries which produces more Tv show compared to movies.</a:t>
          </a:r>
        </a:p>
      </dgm:t>
    </dgm:pt>
    <dgm:pt modelId="{912630EE-AA9A-4DC6-BC50-779AC6D3957C}" type="parTrans" cxnId="{F27A8FF2-DCA2-4106-9621-9D0F8407AAE6}">
      <dgm:prSet/>
      <dgm:spPr/>
      <dgm:t>
        <a:bodyPr/>
        <a:lstStyle/>
        <a:p>
          <a:endParaRPr lang="en-US"/>
        </a:p>
      </dgm:t>
    </dgm:pt>
    <dgm:pt modelId="{A8A7E9EA-FE61-41F8-8C70-72127F02C870}" type="sibTrans" cxnId="{F27A8FF2-DCA2-4106-9621-9D0F8407AAE6}">
      <dgm:prSet/>
      <dgm:spPr/>
      <dgm:t>
        <a:bodyPr/>
        <a:lstStyle/>
        <a:p>
          <a:endParaRPr lang="en-US"/>
        </a:p>
      </dgm:t>
    </dgm:pt>
    <dgm:pt modelId="{10D3128F-5E4A-4F47-9101-FA6B6EE5576F}">
      <dgm:prSet/>
      <dgm:spPr/>
      <dgm:t>
        <a:bodyPr/>
        <a:lstStyle/>
        <a:p>
          <a:r>
            <a:rPr lang="en-US"/>
            <a:t>We can see that United states produces more content compared to any other country.</a:t>
          </a:r>
        </a:p>
      </dgm:t>
    </dgm:pt>
    <dgm:pt modelId="{B3B641E4-22FD-40C2-8165-D46B59B1FA4C}" type="parTrans" cxnId="{2E6E05E2-D02B-4A0A-A553-E71221DD90F7}">
      <dgm:prSet/>
      <dgm:spPr/>
      <dgm:t>
        <a:bodyPr/>
        <a:lstStyle/>
        <a:p>
          <a:endParaRPr lang="en-US"/>
        </a:p>
      </dgm:t>
    </dgm:pt>
    <dgm:pt modelId="{71034AD4-E244-469B-86F2-9693A48A0C43}" type="sibTrans" cxnId="{2E6E05E2-D02B-4A0A-A553-E71221DD90F7}">
      <dgm:prSet/>
      <dgm:spPr/>
      <dgm:t>
        <a:bodyPr/>
        <a:lstStyle/>
        <a:p>
          <a:endParaRPr lang="en-US"/>
        </a:p>
      </dgm:t>
    </dgm:pt>
    <dgm:pt modelId="{A667ADAD-03E7-4043-8B05-4D0506E9A50B}" type="pres">
      <dgm:prSet presAssocID="{AEDD0353-2485-4521-8B6B-32ED608BF286}" presName="linear" presStyleCnt="0">
        <dgm:presLayoutVars>
          <dgm:animLvl val="lvl"/>
          <dgm:resizeHandles val="exact"/>
        </dgm:presLayoutVars>
      </dgm:prSet>
      <dgm:spPr/>
    </dgm:pt>
    <dgm:pt modelId="{7816E8C7-4620-41EB-B051-7DCB9E342BBF}" type="pres">
      <dgm:prSet presAssocID="{7870C7BC-6E25-4FDE-89B7-0255C59C1851}" presName="parentText" presStyleLbl="node1" presStyleIdx="0" presStyleCnt="3">
        <dgm:presLayoutVars>
          <dgm:chMax val="0"/>
          <dgm:bulletEnabled val="1"/>
        </dgm:presLayoutVars>
      </dgm:prSet>
      <dgm:spPr/>
    </dgm:pt>
    <dgm:pt modelId="{8A619C2A-570F-4325-8E3A-BC783134530B}" type="pres">
      <dgm:prSet presAssocID="{FA06FD57-3B3D-44D4-B82D-65E47BCAF5AC}" presName="spacer" presStyleCnt="0"/>
      <dgm:spPr/>
    </dgm:pt>
    <dgm:pt modelId="{D2EDBFE8-B2E0-4B37-9A34-9ABAE0B56BB2}" type="pres">
      <dgm:prSet presAssocID="{2028CC0F-137C-45D4-9B66-95BDF22C3651}" presName="parentText" presStyleLbl="node1" presStyleIdx="1" presStyleCnt="3">
        <dgm:presLayoutVars>
          <dgm:chMax val="0"/>
          <dgm:bulletEnabled val="1"/>
        </dgm:presLayoutVars>
      </dgm:prSet>
      <dgm:spPr/>
    </dgm:pt>
    <dgm:pt modelId="{EAF3A874-A58C-436C-96C1-F6332C723AFE}" type="pres">
      <dgm:prSet presAssocID="{A8A7E9EA-FE61-41F8-8C70-72127F02C870}" presName="spacer" presStyleCnt="0"/>
      <dgm:spPr/>
    </dgm:pt>
    <dgm:pt modelId="{1BC16F28-C73A-4AD0-941D-7DFD05EA8C4D}" type="pres">
      <dgm:prSet presAssocID="{10D3128F-5E4A-4F47-9101-FA6B6EE5576F}" presName="parentText" presStyleLbl="node1" presStyleIdx="2" presStyleCnt="3">
        <dgm:presLayoutVars>
          <dgm:chMax val="0"/>
          <dgm:bulletEnabled val="1"/>
        </dgm:presLayoutVars>
      </dgm:prSet>
      <dgm:spPr/>
    </dgm:pt>
  </dgm:ptLst>
  <dgm:cxnLst>
    <dgm:cxn modelId="{6989A840-4343-44A8-8946-D7AB13964793}" type="presOf" srcId="{10D3128F-5E4A-4F47-9101-FA6B6EE5576F}" destId="{1BC16F28-C73A-4AD0-941D-7DFD05EA8C4D}" srcOrd="0" destOrd="0" presId="urn:microsoft.com/office/officeart/2005/8/layout/vList2"/>
    <dgm:cxn modelId="{2E6E05E2-D02B-4A0A-A553-E71221DD90F7}" srcId="{AEDD0353-2485-4521-8B6B-32ED608BF286}" destId="{10D3128F-5E4A-4F47-9101-FA6B6EE5576F}" srcOrd="2" destOrd="0" parTransId="{B3B641E4-22FD-40C2-8165-D46B59B1FA4C}" sibTransId="{71034AD4-E244-469B-86F2-9693A48A0C43}"/>
    <dgm:cxn modelId="{F6245AE8-0E59-4CFC-91CF-404EAA09FBE7}" type="presOf" srcId="{7870C7BC-6E25-4FDE-89B7-0255C59C1851}" destId="{7816E8C7-4620-41EB-B051-7DCB9E342BBF}" srcOrd="0" destOrd="0" presId="urn:microsoft.com/office/officeart/2005/8/layout/vList2"/>
    <dgm:cxn modelId="{33A781EB-366F-44E8-9736-94E9B073E72F}" type="presOf" srcId="{2028CC0F-137C-45D4-9B66-95BDF22C3651}" destId="{D2EDBFE8-B2E0-4B37-9A34-9ABAE0B56BB2}" srcOrd="0" destOrd="0" presId="urn:microsoft.com/office/officeart/2005/8/layout/vList2"/>
    <dgm:cxn modelId="{F27A8FF2-DCA2-4106-9621-9D0F8407AAE6}" srcId="{AEDD0353-2485-4521-8B6B-32ED608BF286}" destId="{2028CC0F-137C-45D4-9B66-95BDF22C3651}" srcOrd="1" destOrd="0" parTransId="{912630EE-AA9A-4DC6-BC50-779AC6D3957C}" sibTransId="{A8A7E9EA-FE61-41F8-8C70-72127F02C870}"/>
    <dgm:cxn modelId="{221704F7-F407-4CFD-92F7-72B16C3BA53B}" srcId="{AEDD0353-2485-4521-8B6B-32ED608BF286}" destId="{7870C7BC-6E25-4FDE-89B7-0255C59C1851}" srcOrd="0" destOrd="0" parTransId="{F36DD115-E25D-41C7-A396-1AF31B9F69FD}" sibTransId="{FA06FD57-3B3D-44D4-B82D-65E47BCAF5AC}"/>
    <dgm:cxn modelId="{7D25A5F7-716D-4008-91DB-836692F45619}" type="presOf" srcId="{AEDD0353-2485-4521-8B6B-32ED608BF286}" destId="{A667ADAD-03E7-4043-8B05-4D0506E9A50B}" srcOrd="0" destOrd="0" presId="urn:microsoft.com/office/officeart/2005/8/layout/vList2"/>
    <dgm:cxn modelId="{936F857D-BD3E-4807-9C9C-0E4081D676CB}" type="presParOf" srcId="{A667ADAD-03E7-4043-8B05-4D0506E9A50B}" destId="{7816E8C7-4620-41EB-B051-7DCB9E342BBF}" srcOrd="0" destOrd="0" presId="urn:microsoft.com/office/officeart/2005/8/layout/vList2"/>
    <dgm:cxn modelId="{6E09A66C-6FC5-4EAA-BDD2-436AC98F64EA}" type="presParOf" srcId="{A667ADAD-03E7-4043-8B05-4D0506E9A50B}" destId="{8A619C2A-570F-4325-8E3A-BC783134530B}" srcOrd="1" destOrd="0" presId="urn:microsoft.com/office/officeart/2005/8/layout/vList2"/>
    <dgm:cxn modelId="{7E871AFB-E74E-42B6-AC21-6E9CEE1A18F0}" type="presParOf" srcId="{A667ADAD-03E7-4043-8B05-4D0506E9A50B}" destId="{D2EDBFE8-B2E0-4B37-9A34-9ABAE0B56BB2}" srcOrd="2" destOrd="0" presId="urn:microsoft.com/office/officeart/2005/8/layout/vList2"/>
    <dgm:cxn modelId="{53BAB3FE-68D9-439D-8AA8-ED75E549714F}" type="presParOf" srcId="{A667ADAD-03E7-4043-8B05-4D0506E9A50B}" destId="{EAF3A874-A58C-436C-96C1-F6332C723AFE}" srcOrd="3" destOrd="0" presId="urn:microsoft.com/office/officeart/2005/8/layout/vList2"/>
    <dgm:cxn modelId="{26E49E60-CA98-461C-8B9C-046CB5B60DC2}" type="presParOf" srcId="{A667ADAD-03E7-4043-8B05-4D0506E9A50B}" destId="{1BC16F28-C73A-4AD0-941D-7DFD05EA8C4D}"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34015-12DB-4357-9901-6A16D26F9176}">
      <dsp:nvSpPr>
        <dsp:cNvPr id="0" name=""/>
        <dsp:cNvSpPr/>
      </dsp:nvSpPr>
      <dsp:spPr>
        <a:xfrm>
          <a:off x="0" y="421846"/>
          <a:ext cx="5796200" cy="71487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Over 200 million subscribers make Netflix the world's largest streaming platform, revolutionizing the way we consume media. Its ability to provide personalized recommendations and exclusive content has been a key to its success.</a:t>
          </a:r>
        </a:p>
      </dsp:txBody>
      <dsp:txXfrm>
        <a:off x="34897" y="456743"/>
        <a:ext cx="5726406" cy="645076"/>
      </dsp:txXfrm>
    </dsp:sp>
    <dsp:sp modelId="{BC17398A-4DB5-446A-9607-967C351D2CDD}">
      <dsp:nvSpPr>
        <dsp:cNvPr id="0" name=""/>
        <dsp:cNvSpPr/>
      </dsp:nvSpPr>
      <dsp:spPr>
        <a:xfrm>
          <a:off x="0" y="1174156"/>
          <a:ext cx="5796200" cy="714870"/>
        </a:xfrm>
        <a:prstGeom prst="roundRect">
          <a:avLst/>
        </a:prstGeom>
        <a:solidFill>
          <a:schemeClr val="accent2">
            <a:hueOff val="651485"/>
            <a:satOff val="-10511"/>
            <a:lumOff val="-183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aim of this project is to explore Netflix's dataset and create a series of visualizations that highlight key insights.</a:t>
          </a:r>
        </a:p>
      </dsp:txBody>
      <dsp:txXfrm>
        <a:off x="34897" y="1209053"/>
        <a:ext cx="5726406" cy="645076"/>
      </dsp:txXfrm>
    </dsp:sp>
    <dsp:sp modelId="{9AB8ADF6-B28E-4390-B18A-2926FC2B8D11}">
      <dsp:nvSpPr>
        <dsp:cNvPr id="0" name=""/>
        <dsp:cNvSpPr/>
      </dsp:nvSpPr>
      <dsp:spPr>
        <a:xfrm>
          <a:off x="0" y="1926466"/>
          <a:ext cx="5796200" cy="714870"/>
        </a:xfrm>
        <a:prstGeom prst="roundRect">
          <a:avLst/>
        </a:prstGeom>
        <a:solidFill>
          <a:schemeClr val="accent2">
            <a:hueOff val="1302969"/>
            <a:satOff val="-21023"/>
            <a:lumOff val="-36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There are over 8,000 titles in the dataset, along with their titles, release dates, and countries of production.</a:t>
          </a:r>
        </a:p>
      </dsp:txBody>
      <dsp:txXfrm>
        <a:off x="34897" y="1961363"/>
        <a:ext cx="5726406" cy="645076"/>
      </dsp:txXfrm>
    </dsp:sp>
    <dsp:sp modelId="{FAB472FB-C0C2-4E87-9CD0-8238FBF8949E}">
      <dsp:nvSpPr>
        <dsp:cNvPr id="0" name=""/>
        <dsp:cNvSpPr/>
      </dsp:nvSpPr>
      <dsp:spPr>
        <a:xfrm>
          <a:off x="0" y="2678776"/>
          <a:ext cx="5796200" cy="714870"/>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Additionally, each title credits list the directors, actors, and actresses who worked on it.</a:t>
          </a:r>
        </a:p>
      </dsp:txBody>
      <dsp:txXfrm>
        <a:off x="34897" y="2713673"/>
        <a:ext cx="5726406" cy="645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24C98-C952-4DA5-95C4-250748F72AEE}">
      <dsp:nvSpPr>
        <dsp:cNvPr id="0" name=""/>
        <dsp:cNvSpPr/>
      </dsp:nvSpPr>
      <dsp:spPr>
        <a:xfrm>
          <a:off x="0" y="193246"/>
          <a:ext cx="5796200" cy="82485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Netflix's massive user base presents analysts and researchers with a unique challenge due to the sheer volume of data generated, which stood as a challenging task that motivated us to choose this topic.</a:t>
          </a:r>
        </a:p>
      </dsp:txBody>
      <dsp:txXfrm>
        <a:off x="40266" y="233512"/>
        <a:ext cx="5715668" cy="744318"/>
      </dsp:txXfrm>
    </dsp:sp>
    <dsp:sp modelId="{C8542C6F-884D-4BB3-93F0-44077B96FD30}">
      <dsp:nvSpPr>
        <dsp:cNvPr id="0" name=""/>
        <dsp:cNvSpPr/>
      </dsp:nvSpPr>
      <dsp:spPr>
        <a:xfrm>
          <a:off x="0" y="1061296"/>
          <a:ext cx="5796200" cy="824850"/>
        </a:xfrm>
        <a:prstGeom prst="roundRect">
          <a:avLst/>
        </a:prstGeom>
        <a:solidFill>
          <a:schemeClr val="accent2">
            <a:hueOff val="651485"/>
            <a:satOff val="-10511"/>
            <a:lumOff val="-183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Using Data Visualization technology, by creating visual representations of the data, we can identify trends, patterns, and insights, which are often looked over.</a:t>
          </a:r>
        </a:p>
      </dsp:txBody>
      <dsp:txXfrm>
        <a:off x="40266" y="1101562"/>
        <a:ext cx="5715668" cy="744318"/>
      </dsp:txXfrm>
    </dsp:sp>
    <dsp:sp modelId="{FEBB22FA-2589-4C52-806F-A9DDB127433E}">
      <dsp:nvSpPr>
        <dsp:cNvPr id="0" name=""/>
        <dsp:cNvSpPr/>
      </dsp:nvSpPr>
      <dsp:spPr>
        <a:xfrm>
          <a:off x="0" y="1929346"/>
          <a:ext cx="5796200" cy="824850"/>
        </a:xfrm>
        <a:prstGeom prst="roundRect">
          <a:avLst/>
        </a:prstGeom>
        <a:solidFill>
          <a:schemeClr val="accent2">
            <a:hueOff val="1302969"/>
            <a:satOff val="-21023"/>
            <a:lumOff val="-36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 order to understand Netflix's success, we can use data visualization to learn about user behavior and content performance.</a:t>
          </a:r>
        </a:p>
      </dsp:txBody>
      <dsp:txXfrm>
        <a:off x="40266" y="1969612"/>
        <a:ext cx="5715668" cy="744318"/>
      </dsp:txXfrm>
    </dsp:sp>
    <dsp:sp modelId="{A5A9E0C7-5B88-4011-AA48-4E9A81D0C302}">
      <dsp:nvSpPr>
        <dsp:cNvPr id="0" name=""/>
        <dsp:cNvSpPr/>
      </dsp:nvSpPr>
      <dsp:spPr>
        <a:xfrm>
          <a:off x="0" y="2797396"/>
          <a:ext cx="5796200" cy="824850"/>
        </a:xfrm>
        <a:prstGeom prst="roundRect">
          <a:avLst/>
        </a:prstGeom>
        <a:solidFill>
          <a:schemeClr val="accent2">
            <a:hueOff val="1954454"/>
            <a:satOff val="-31534"/>
            <a:lumOff val="-54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We hoped and were able to explore popular genres, audience retention rates, and the impact of original content through this project.</a:t>
          </a:r>
        </a:p>
      </dsp:txBody>
      <dsp:txXfrm>
        <a:off x="40266" y="2837662"/>
        <a:ext cx="5715668" cy="7443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5D82C-DFDE-4EE9-9220-E7BFA51F2CC6}">
      <dsp:nvSpPr>
        <dsp:cNvPr id="0" name=""/>
        <dsp:cNvSpPr/>
      </dsp:nvSpPr>
      <dsp:spPr>
        <a:xfrm>
          <a:off x="844417" y="0"/>
          <a:ext cx="3781372" cy="3781372"/>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DFC43-CD4F-4AE3-B601-BC1A113FEECD}">
      <dsp:nvSpPr>
        <dsp:cNvPr id="0" name=""/>
        <dsp:cNvSpPr/>
      </dsp:nvSpPr>
      <dsp:spPr>
        <a:xfrm>
          <a:off x="1203647" y="359230"/>
          <a:ext cx="1474735" cy="1474735"/>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A key objective of this project is to analyze the Netflix dataset and create an informative and visually appealing data visualization highlighting key insights into the platform's performance.</a:t>
          </a:r>
        </a:p>
      </dsp:txBody>
      <dsp:txXfrm>
        <a:off x="1275638" y="431221"/>
        <a:ext cx="1330753" cy="1330753"/>
      </dsp:txXfrm>
    </dsp:sp>
    <dsp:sp modelId="{4AA38C88-F99B-4F5F-A3D6-0EA75B0A3937}">
      <dsp:nvSpPr>
        <dsp:cNvPr id="0" name=""/>
        <dsp:cNvSpPr/>
      </dsp:nvSpPr>
      <dsp:spPr>
        <a:xfrm>
          <a:off x="2791824" y="359230"/>
          <a:ext cx="1474735" cy="1474735"/>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Analyzing Netflix user demographics, content preferences, and viewing habits allows us to build a comprehensive picture of the service.</a:t>
          </a:r>
        </a:p>
      </dsp:txBody>
      <dsp:txXfrm>
        <a:off x="2863815" y="431221"/>
        <a:ext cx="1330753" cy="1330753"/>
      </dsp:txXfrm>
    </dsp:sp>
    <dsp:sp modelId="{8B97BA16-08CE-4B52-824D-086918339845}">
      <dsp:nvSpPr>
        <dsp:cNvPr id="0" name=""/>
        <dsp:cNvSpPr/>
      </dsp:nvSpPr>
      <dsp:spPr>
        <a:xfrm>
          <a:off x="1203647" y="1947406"/>
          <a:ext cx="1474735" cy="1474735"/>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We can communicate complex information in an accessible and intuitive format through data visualization, making it easier for stakeholders to understand and act on insights.</a:t>
          </a:r>
        </a:p>
      </dsp:txBody>
      <dsp:txXfrm>
        <a:off x="1275638" y="2019397"/>
        <a:ext cx="1330753" cy="1330753"/>
      </dsp:txXfrm>
    </dsp:sp>
    <dsp:sp modelId="{FF3D1046-7AE5-4133-840A-0EBE5B6D2DF8}">
      <dsp:nvSpPr>
        <dsp:cNvPr id="0" name=""/>
        <dsp:cNvSpPr/>
      </dsp:nvSpPr>
      <dsp:spPr>
        <a:xfrm>
          <a:off x="2791824" y="1947406"/>
          <a:ext cx="1474735" cy="1474735"/>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Ultimately, the objective is to provide valuable data-driven insights to content creators, marketers, and industry analysts.</a:t>
          </a:r>
        </a:p>
      </dsp:txBody>
      <dsp:txXfrm>
        <a:off x="2863815" y="2019397"/>
        <a:ext cx="1330753" cy="13307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6E8C7-4620-41EB-B051-7DCB9E342BBF}">
      <dsp:nvSpPr>
        <dsp:cNvPr id="0" name=""/>
        <dsp:cNvSpPr/>
      </dsp:nvSpPr>
      <dsp:spPr>
        <a:xfrm>
          <a:off x="0" y="450509"/>
          <a:ext cx="3226500" cy="879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graph depicts that the top 10 number of movies and tv shows in netflix around the world.</a:t>
          </a:r>
        </a:p>
      </dsp:txBody>
      <dsp:txXfrm>
        <a:off x="42950" y="493459"/>
        <a:ext cx="3140600" cy="793940"/>
      </dsp:txXfrm>
    </dsp:sp>
    <dsp:sp modelId="{D2EDBFE8-B2E0-4B37-9A34-9ABAE0B56BB2}">
      <dsp:nvSpPr>
        <dsp:cNvPr id="0" name=""/>
        <dsp:cNvSpPr/>
      </dsp:nvSpPr>
      <dsp:spPr>
        <a:xfrm>
          <a:off x="0" y="1376430"/>
          <a:ext cx="3226500" cy="879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Japan and South Korea are the only countries which produces more Tv show compared to movies.</a:t>
          </a:r>
        </a:p>
      </dsp:txBody>
      <dsp:txXfrm>
        <a:off x="42950" y="1419380"/>
        <a:ext cx="3140600" cy="793940"/>
      </dsp:txXfrm>
    </dsp:sp>
    <dsp:sp modelId="{1BC16F28-C73A-4AD0-941D-7DFD05EA8C4D}">
      <dsp:nvSpPr>
        <dsp:cNvPr id="0" name=""/>
        <dsp:cNvSpPr/>
      </dsp:nvSpPr>
      <dsp:spPr>
        <a:xfrm>
          <a:off x="0" y="2302350"/>
          <a:ext cx="3226500" cy="879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We can see that United states produces more content compared to any other country.</a:t>
          </a:r>
        </a:p>
      </dsp:txBody>
      <dsp:txXfrm>
        <a:off x="42950" y="2345300"/>
        <a:ext cx="3140600" cy="7939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43903a713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43903a713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3903a7130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43903a713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43903a713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43903a713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3903a7130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3903a7130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3903a7130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3903a713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ea14c82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ea14c82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23ea14c82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23ea14c82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23ea14c82a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23ea14c82a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23ea14c82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23ea14c82a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3ea14c82a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3ea14c82a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43903a713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43903a713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23ea14c82a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23ea14c82a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3ea14c82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3ea14c82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3ea14c8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23ea14c8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3ea14c82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3ea14c82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3ea14c82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3ea14c82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23ea14c82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23ea14c82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23ea14c82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23ea14c82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43903a7130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43903a7130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23ece51c2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23ece51c2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43903a7130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43903a713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3903a713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3903a713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43903a71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43903a71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43903a7130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43903a713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43903a713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43903a713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43903a7130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43903a713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43903a713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43903a713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3ece51c2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3ece51c2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23ea14c82a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23ea14c82a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571500"/>
            <a:ext cx="685621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571500"/>
            <a:ext cx="2193989" cy="40005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973836"/>
            <a:ext cx="5486400" cy="2441448"/>
          </a:xfrm>
        </p:spPr>
        <p:txBody>
          <a:bodyPr anchor="b">
            <a:normAutofit/>
          </a:bodyPr>
          <a:lstStyle>
            <a:lvl1pPr algn="l">
              <a:defRPr sz="10489" spc="-178"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825011" y="3502685"/>
            <a:ext cx="5486400" cy="685800"/>
          </a:xfrm>
        </p:spPr>
        <p:txBody>
          <a:bodyPr anchor="t">
            <a:normAutofit/>
          </a:bodyPr>
          <a:lstStyle>
            <a:lvl1pPr marL="0" indent="0" algn="l">
              <a:buNone/>
              <a:defRPr sz="3911" cap="none" spc="0" baseline="0">
                <a:solidFill>
                  <a:schemeClr val="accent1">
                    <a:lumMod val="20000"/>
                    <a:lumOff val="80000"/>
                  </a:schemeClr>
                </a:solidFill>
              </a:defRPr>
            </a:lvl1pPr>
            <a:lvl2pPr marL="812810" indent="0" algn="ctr">
              <a:buNone/>
              <a:defRPr sz="3911"/>
            </a:lvl2pPr>
            <a:lvl3pPr marL="1625620" indent="0" algn="ctr">
              <a:buNone/>
              <a:defRPr sz="3911"/>
            </a:lvl3pPr>
            <a:lvl4pPr marL="2438430" indent="0" algn="ctr">
              <a:buNone/>
              <a:defRPr sz="3556"/>
            </a:lvl4pPr>
            <a:lvl5pPr marL="3251241" indent="0" algn="ctr">
              <a:buNone/>
              <a:defRPr sz="3556"/>
            </a:lvl5pPr>
            <a:lvl6pPr marL="4064051" indent="0" algn="ctr">
              <a:buNone/>
              <a:defRPr sz="3556"/>
            </a:lvl6pPr>
            <a:lvl7pPr marL="4876861" indent="0" algn="ctr">
              <a:buNone/>
              <a:defRPr sz="3556"/>
            </a:lvl7pPr>
            <a:lvl8pPr marL="5689671" indent="0" algn="ctr">
              <a:buNone/>
              <a:defRPr sz="3556"/>
            </a:lvl8pPr>
            <a:lvl9pPr marL="6502481" indent="0" algn="ctr">
              <a:buNone/>
              <a:defRPr sz="3556"/>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15270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5/15/23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842153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742950"/>
            <a:ext cx="2114550" cy="37147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00934" y="651510"/>
            <a:ext cx="5486400" cy="38404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5/15/23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673441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6237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18018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973836"/>
            <a:ext cx="5486400" cy="2441448"/>
          </a:xfrm>
        </p:spPr>
        <p:txBody>
          <a:bodyPr anchor="b">
            <a:normAutofit/>
          </a:bodyPr>
          <a:lstStyle>
            <a:lvl1pPr>
              <a:defRPr sz="10489" b="0" spc="-178"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2914650" y="3504438"/>
            <a:ext cx="5486400" cy="685800"/>
          </a:xfrm>
        </p:spPr>
        <p:txBody>
          <a:bodyPr anchor="t">
            <a:normAutofit/>
          </a:bodyPr>
          <a:lstStyle>
            <a:lvl1pPr marL="0" indent="0">
              <a:buNone/>
              <a:defRPr sz="3911" cap="none" spc="0" baseline="0">
                <a:solidFill>
                  <a:schemeClr val="tx1">
                    <a:lumMod val="65000"/>
                    <a:lumOff val="3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42027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00934" y="651510"/>
            <a:ext cx="2606040" cy="3840480"/>
          </a:xfrm>
        </p:spPr>
        <p:txBody>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63590" y="651510"/>
            <a:ext cx="2606040" cy="3840480"/>
          </a:xfrm>
        </p:spPr>
        <p:txBody>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5/15/23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110404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00934" y="767690"/>
            <a:ext cx="2606040" cy="605790"/>
          </a:xfrm>
        </p:spPr>
        <p:txBody>
          <a:bodyPr anchor="b">
            <a:normAutofit/>
          </a:bodyPr>
          <a:lstStyle>
            <a:lvl1pPr marL="0" indent="0">
              <a:spcBef>
                <a:spcPts val="0"/>
              </a:spcBef>
              <a:buNone/>
              <a:defRPr sz="3556" b="1">
                <a:solidFill>
                  <a:schemeClr val="tx1">
                    <a:lumMod val="65000"/>
                    <a:lumOff val="35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2900934" y="1448202"/>
            <a:ext cx="2606040" cy="3017520"/>
          </a:xfrm>
        </p:spPr>
        <p:txBody>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63847" y="767690"/>
            <a:ext cx="2606040" cy="609878"/>
          </a:xfrm>
        </p:spPr>
        <p:txBody>
          <a:bodyPr anchor="b">
            <a:normAutofit/>
          </a:bodyPr>
          <a:lstStyle>
            <a:lvl1pPr marL="0" indent="0">
              <a:spcBef>
                <a:spcPts val="0"/>
              </a:spcBef>
              <a:buNone/>
              <a:defRPr sz="3556" b="1">
                <a:solidFill>
                  <a:schemeClr val="tx1">
                    <a:lumMod val="65000"/>
                    <a:lumOff val="35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5863847" y="1448202"/>
            <a:ext cx="2606040" cy="3017520"/>
          </a:xfrm>
        </p:spPr>
        <p:txBody>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5/15/23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244384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5/15/23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656647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49229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5689" b="0" baseline="0"/>
            </a:lvl1pPr>
          </a:lstStyle>
          <a:p>
            <a:r>
              <a:rPr lang="en-US"/>
              <a:t>Click to edit Master title style</a:t>
            </a:r>
          </a:p>
        </p:txBody>
      </p:sp>
      <p:sp>
        <p:nvSpPr>
          <p:cNvPr id="3" name="Content Placeholder 2"/>
          <p:cNvSpPr>
            <a:spLocks noGrp="1"/>
          </p:cNvSpPr>
          <p:nvPr>
            <p:ph idx="1"/>
          </p:nvPr>
        </p:nvSpPr>
        <p:spPr>
          <a:xfrm>
            <a:off x="2900934" y="651510"/>
            <a:ext cx="5486400" cy="3840480"/>
          </a:xfrm>
        </p:spPr>
        <p:txBody>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 y="2620632"/>
            <a:ext cx="2125980" cy="1741493"/>
          </a:xfrm>
        </p:spPr>
        <p:txBody>
          <a:bodyPr anchor="t">
            <a:normAutofit/>
          </a:bodyPr>
          <a:lstStyle>
            <a:lvl1pPr marL="0" indent="0">
              <a:lnSpc>
                <a:spcPct val="100000"/>
              </a:lnSpc>
              <a:buNone/>
              <a:defRPr sz="2489">
                <a:solidFill>
                  <a:srgbClr val="FFFFFF"/>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5/15/23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507050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5689" b="0"/>
            </a:lvl1pPr>
          </a:lstStyle>
          <a:p>
            <a:r>
              <a:rPr lang="en-US"/>
              <a:t>Click to edit Master title style</a:t>
            </a:r>
          </a:p>
        </p:txBody>
      </p:sp>
      <p:sp>
        <p:nvSpPr>
          <p:cNvPr id="3" name="Picture Placeholder 2"/>
          <p:cNvSpPr>
            <a:spLocks noGrp="1" noChangeAspect="1"/>
          </p:cNvSpPr>
          <p:nvPr>
            <p:ph type="pic" idx="1"/>
          </p:nvPr>
        </p:nvSpPr>
        <p:spPr>
          <a:xfrm>
            <a:off x="2677983" y="575564"/>
            <a:ext cx="6086423" cy="3998214"/>
          </a:xfrm>
          <a:solidFill>
            <a:schemeClr val="bg1">
              <a:lumMod val="75000"/>
            </a:schemeClr>
          </a:solidFill>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192024" y="2619756"/>
            <a:ext cx="2125980" cy="1741932"/>
          </a:xfrm>
        </p:spPr>
        <p:txBody>
          <a:bodyPr anchor="t">
            <a:normAutofit/>
          </a:bodyPr>
          <a:lstStyle>
            <a:lvl1pPr marL="0" indent="0">
              <a:lnSpc>
                <a:spcPct val="100000"/>
              </a:lnSpc>
              <a:buNone/>
              <a:defRPr sz="2489">
                <a:solidFill>
                  <a:srgbClr val="FFFFFF"/>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5/15/23</a:t>
            </a:fld>
            <a:endParaRPr lang="en-US"/>
          </a:p>
        </p:txBody>
      </p:sp>
      <p:sp>
        <p:nvSpPr>
          <p:cNvPr id="9" name="Footer Placeholder 8"/>
          <p:cNvSpPr>
            <a:spLocks noGrp="1"/>
          </p:cNvSpPr>
          <p:nvPr>
            <p:ph type="ftr" sz="quarter" idx="11"/>
          </p:nvPr>
        </p:nvSpPr>
        <p:spPr>
          <a:xfrm>
            <a:off x="2624326" y="4767263"/>
            <a:ext cx="4433638" cy="273844"/>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66050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842878"/>
            <a:ext cx="2210612" cy="3450887"/>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648081"/>
            <a:ext cx="5486400" cy="384048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96849" y="4767263"/>
            <a:ext cx="2057400" cy="273844"/>
          </a:xfrm>
          <a:prstGeom prst="rect">
            <a:avLst/>
          </a:prstGeom>
        </p:spPr>
        <p:txBody>
          <a:bodyPr vert="horz" lIns="91440" tIns="45720" rIns="91440" bIns="45720" rtlCol="0" anchor="ctr"/>
          <a:lstStyle>
            <a:lvl1pPr algn="l">
              <a:defRPr sz="1956">
                <a:solidFill>
                  <a:schemeClr val="tx1">
                    <a:lumMod val="50000"/>
                    <a:lumOff val="50000"/>
                  </a:schemeClr>
                </a:solidFill>
              </a:defRPr>
            </a:lvl1pPr>
          </a:lstStyle>
          <a:p>
            <a:fld id="{5586B75A-687E-405C-8A0B-8D00578BA2C3}" type="datetimeFigureOut">
              <a:rPr lang="en-US" dirty="0"/>
              <a:pPr/>
              <a:t>5/15/23</a:t>
            </a:fld>
            <a:endParaRPr lang="en-US"/>
          </a:p>
        </p:txBody>
      </p:sp>
      <p:sp>
        <p:nvSpPr>
          <p:cNvPr id="5" name="Footer Placeholder 4"/>
          <p:cNvSpPr>
            <a:spLocks noGrp="1"/>
          </p:cNvSpPr>
          <p:nvPr>
            <p:ph type="ftr" sz="quarter" idx="3"/>
          </p:nvPr>
        </p:nvSpPr>
        <p:spPr>
          <a:xfrm>
            <a:off x="2901951" y="4767263"/>
            <a:ext cx="4433638" cy="273844"/>
          </a:xfrm>
          <a:prstGeom prst="rect">
            <a:avLst/>
          </a:prstGeom>
        </p:spPr>
        <p:txBody>
          <a:bodyPr vert="horz" lIns="91440" tIns="45720" rIns="91440" bIns="45720" rtlCol="0" anchor="ctr"/>
          <a:lstStyle>
            <a:lvl1pPr algn="l">
              <a:defRPr sz="1956">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7975602" y="4767263"/>
            <a:ext cx="1148195" cy="273844"/>
          </a:xfrm>
          <a:prstGeom prst="rect">
            <a:avLst/>
          </a:prstGeom>
        </p:spPr>
        <p:txBody>
          <a:bodyPr vert="horz" lIns="91440" tIns="45720" rIns="91440" bIns="45720" rtlCol="0" anchor="ctr"/>
          <a:lstStyle>
            <a:lvl1pPr algn="r">
              <a:defRPr sz="2133"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0313290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5.png"/><Relationship Id="rId7" Type="http://schemas.openxmlformats.org/officeDocument/2006/relationships/diagramColors" Target="../diagrams/colors4.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7"/>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9FDD9264-A478-4B82-A891-2BEA8BF9F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177773CE-C988-CA09-0B45-7065FCF03958}"/>
              </a:ext>
            </a:extLst>
          </p:cNvPr>
          <p:cNvPicPr>
            <a:picLocks noChangeAspect="1"/>
          </p:cNvPicPr>
          <p:nvPr/>
        </p:nvPicPr>
        <p:blipFill rotWithShape="1">
          <a:blip r:embed="rId3"/>
          <a:srcRect t="11936" r="9092" b="11437"/>
          <a:stretch/>
        </p:blipFill>
        <p:spPr>
          <a:xfrm>
            <a:off x="20" y="10"/>
            <a:ext cx="9141694" cy="5143489"/>
          </a:xfrm>
          <a:prstGeom prst="rect">
            <a:avLst/>
          </a:prstGeom>
        </p:spPr>
      </p:pic>
      <p:sp>
        <p:nvSpPr>
          <p:cNvPr id="76" name="Rectangle 75">
            <a:extLst>
              <a:ext uri="{FF2B5EF4-FFF2-40B4-BE49-F238E27FC236}">
                <a16:creationId xmlns:a16="http://schemas.microsoft.com/office/drawing/2014/main" id="{C4D755E9-CEF5-43A7-A514-4664F25F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1499"/>
            <a:ext cx="3481671"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Google Shape;58;p13"/>
          <p:cNvSpPr txBox="1">
            <a:spLocks noGrp="1"/>
          </p:cNvSpPr>
          <p:nvPr>
            <p:ph type="ctrTitle"/>
          </p:nvPr>
        </p:nvSpPr>
        <p:spPr>
          <a:xfrm>
            <a:off x="482600" y="973836"/>
            <a:ext cx="2763802" cy="2441448"/>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3300"/>
              <a:t>NETFLIX DATA ANALYSIS</a:t>
            </a:r>
          </a:p>
        </p:txBody>
      </p:sp>
      <p:sp>
        <p:nvSpPr>
          <p:cNvPr id="59" name="Google Shape;59;p13"/>
          <p:cNvSpPr txBox="1">
            <a:spLocks noGrp="1"/>
          </p:cNvSpPr>
          <p:nvPr>
            <p:ph type="subTitle" idx="1"/>
          </p:nvPr>
        </p:nvSpPr>
        <p:spPr>
          <a:xfrm>
            <a:off x="482600" y="3502684"/>
            <a:ext cx="2763802" cy="685800"/>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1300"/>
              <a:t>DATA-230 : DATA VISUALISATION</a:t>
            </a:r>
          </a:p>
        </p:txBody>
      </p:sp>
      <p:sp>
        <p:nvSpPr>
          <p:cNvPr id="78" name="Rectangle 77">
            <a:extLst>
              <a:ext uri="{FF2B5EF4-FFF2-40B4-BE49-F238E27FC236}">
                <a16:creationId xmlns:a16="http://schemas.microsoft.com/office/drawing/2014/main" id="{2BF879CD-ED15-450F-B829-699C694D2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59">
                                            <p:txEl>
                                              <p:pRg st="0" end="0"/>
                                            </p:txEl>
                                          </p:spTgt>
                                        </p:tgtEl>
                                        <p:attrNameLst>
                                          <p:attrName>style.visibility</p:attrName>
                                        </p:attrNameLst>
                                      </p:cBhvr>
                                      <p:to>
                                        <p:strVal val="visible"/>
                                      </p:to>
                                    </p:set>
                                    <p:animEffect transition="in" filter="fade">
                                      <p:cBhvr>
                                        <p:cTn id="7" dur="700"/>
                                        <p:tgtEl>
                                          <p:spTgt spid="59">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58"/>
                                        </p:tgtEl>
                                        <p:attrNameLst>
                                          <p:attrName>style.visibility</p:attrName>
                                        </p:attrNameLst>
                                      </p:cBhvr>
                                      <p:to>
                                        <p:strVal val="visible"/>
                                      </p:to>
                                    </p:set>
                                    <p:animEffect transition="in" filter="fade">
                                      <p:cBhvr>
                                        <p:cTn id="10" dur="7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3"/>
        <p:cNvGrpSpPr/>
        <p:nvPr/>
      </p:nvGrpSpPr>
      <p:grpSpPr>
        <a:xfrm>
          <a:off x="0" y="0"/>
          <a:ext cx="0" cy="0"/>
          <a:chOff x="0" y="0"/>
          <a:chExt cx="0" cy="0"/>
        </a:xfrm>
      </p:grpSpPr>
      <p:sp>
        <p:nvSpPr>
          <p:cNvPr id="120" name="Rectangle 119">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1499"/>
            <a:ext cx="685621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Rectangle 121">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2697" y="571499"/>
            <a:ext cx="2193988" cy="40005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4" name="Rectangle 123">
            <a:extLst>
              <a:ext uri="{FF2B5EF4-FFF2-40B4-BE49-F238E27FC236}">
                <a16:creationId xmlns:a16="http://schemas.microsoft.com/office/drawing/2014/main" id="{25D5C296-F4B1-4AE5-8EEB-9FEB7ED17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15" descr="Graph on document with pen">
            <a:extLst>
              <a:ext uri="{FF2B5EF4-FFF2-40B4-BE49-F238E27FC236}">
                <a16:creationId xmlns:a16="http://schemas.microsoft.com/office/drawing/2014/main" id="{46887DA0-3E7A-141E-441E-5CBD9E78BF93}"/>
              </a:ext>
            </a:extLst>
          </p:cNvPr>
          <p:cNvPicPr>
            <a:picLocks noChangeAspect="1"/>
          </p:cNvPicPr>
          <p:nvPr/>
        </p:nvPicPr>
        <p:blipFill rotWithShape="1">
          <a:blip r:embed="rId3">
            <a:duotone>
              <a:schemeClr val="accent1">
                <a:shade val="45000"/>
                <a:satMod val="135000"/>
              </a:schemeClr>
              <a:prstClr val="white"/>
            </a:duotone>
          </a:blip>
          <a:srcRect t="2201" r="9089" b="21055"/>
          <a:stretch/>
        </p:blipFill>
        <p:spPr>
          <a:xfrm>
            <a:off x="20" y="10"/>
            <a:ext cx="9141694" cy="5143489"/>
          </a:xfrm>
          <a:prstGeom prst="rect">
            <a:avLst/>
          </a:prstGeom>
        </p:spPr>
      </p:pic>
      <p:sp>
        <p:nvSpPr>
          <p:cNvPr id="126" name="Rectangle 125">
            <a:extLst>
              <a:ext uri="{FF2B5EF4-FFF2-40B4-BE49-F238E27FC236}">
                <a16:creationId xmlns:a16="http://schemas.microsoft.com/office/drawing/2014/main" id="{9C1ACE66-194D-48C4-A14A-6933B352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1499"/>
            <a:ext cx="3481671" cy="4000501"/>
          </a:xfrm>
          <a:prstGeom prst="rect">
            <a:avLst/>
          </a:prstGeom>
          <a:solidFill>
            <a:schemeClr val="accent1">
              <a:lumMod val="5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Google Shape;114;p22"/>
          <p:cNvSpPr txBox="1">
            <a:spLocks noGrp="1"/>
          </p:cNvSpPr>
          <p:nvPr>
            <p:ph type="title"/>
          </p:nvPr>
        </p:nvSpPr>
        <p:spPr>
          <a:xfrm>
            <a:off x="482600" y="973836"/>
            <a:ext cx="2763802" cy="2441448"/>
          </a:xfrm>
          <a:prstGeom prst="rect">
            <a:avLst/>
          </a:prstGeom>
        </p:spPr>
        <p:txBody>
          <a:bodyPr spcFirstLastPara="1" vert="horz" lIns="91440" tIns="45720" rIns="91440" bIns="45720" rtlCol="0" anchor="b" anchorCtr="0">
            <a:normAutofit/>
          </a:bodyPr>
          <a:lstStyle/>
          <a:p>
            <a:pPr marL="0" lvl="0" indent="0">
              <a:spcBef>
                <a:spcPct val="0"/>
              </a:spcBef>
              <a:spcAft>
                <a:spcPts val="0"/>
              </a:spcAft>
            </a:pPr>
            <a:r>
              <a:rPr lang="en-US" sz="2900" spc="-100" dirty="0"/>
              <a:t>EXPLORATORY DATA  ANALYSIS &amp; VISUALIZATIONS</a:t>
            </a:r>
          </a:p>
        </p:txBody>
      </p:sp>
      <p:sp>
        <p:nvSpPr>
          <p:cNvPr id="128" name="Rectangle 127">
            <a:extLst>
              <a:ext uri="{FF2B5EF4-FFF2-40B4-BE49-F238E27FC236}">
                <a16:creationId xmlns:a16="http://schemas.microsoft.com/office/drawing/2014/main" id="{025B886A-7ED1-4B77-819B-76ACBEFB0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14"/>
                                        </p:tgtEl>
                                        <p:attrNameLst>
                                          <p:attrName>style.visibility</p:attrName>
                                        </p:attrNameLst>
                                      </p:cBhvr>
                                      <p:to>
                                        <p:strVal val="visible"/>
                                      </p:to>
                                    </p:set>
                                    <p:animEffect transition="in" filter="fade">
                                      <p:cBhvr>
                                        <p:cTn id="7" dur="7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p:nvSpPr>
          <p:cNvPr id="126" name="Rectangle 125">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8" name="Rectangle 127">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0" name="Rectangle 129">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683180"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Google Shape;119;p23"/>
          <p:cNvSpPr txBox="1">
            <a:spLocks noGrp="1"/>
          </p:cNvSpPr>
          <p:nvPr>
            <p:ph type="title"/>
          </p:nvPr>
        </p:nvSpPr>
        <p:spPr>
          <a:xfrm>
            <a:off x="189689" y="842877"/>
            <a:ext cx="2210611" cy="778633"/>
          </a:xfrm>
          <a:prstGeom prst="rect">
            <a:avLst/>
          </a:prstGeom>
        </p:spPr>
        <p:txBody>
          <a:bodyPr spcFirstLastPara="1" vert="horz" lIns="91440" tIns="45720" rIns="91440" bIns="45720" rtlCol="0" anchor="b" anchorCtr="0">
            <a:normAutofit/>
          </a:bodyPr>
          <a:lstStyle/>
          <a:p>
            <a:pPr marL="0" lvl="0" indent="0">
              <a:spcBef>
                <a:spcPct val="0"/>
              </a:spcBef>
              <a:spcAft>
                <a:spcPts val="0"/>
              </a:spcAft>
            </a:pPr>
            <a:endParaRPr lang="en-US" sz="1800"/>
          </a:p>
        </p:txBody>
      </p:sp>
      <p:sp>
        <p:nvSpPr>
          <p:cNvPr id="121" name="Google Shape;121;p23"/>
          <p:cNvSpPr txBox="1"/>
          <p:nvPr/>
        </p:nvSpPr>
        <p:spPr>
          <a:xfrm>
            <a:off x="189690" y="1621510"/>
            <a:ext cx="2210611" cy="2808198"/>
          </a:xfrm>
          <a:prstGeom prst="rect">
            <a:avLst/>
          </a:prstGeom>
        </p:spPr>
        <p:txBody>
          <a:bodyPr spcFirstLastPara="1" vert="horz" lIns="91440" tIns="45720" rIns="91440" bIns="45720" rtlCol="0" anchor="t" anchorCtr="0">
            <a:normAutofit/>
          </a:bodyPr>
          <a:lstStyle/>
          <a:p>
            <a:pPr marL="0" lvl="0" indent="-182880">
              <a:lnSpc>
                <a:spcPct val="90000"/>
              </a:lnSpc>
              <a:spcBef>
                <a:spcPts val="0"/>
              </a:spcBef>
              <a:spcAft>
                <a:spcPts val="600"/>
              </a:spcAft>
              <a:buClr>
                <a:schemeClr val="accent1"/>
              </a:buClr>
              <a:buFont typeface="Wingdings 2" pitchFamily="18" charset="2"/>
              <a:buChar char=""/>
            </a:pPr>
            <a:r>
              <a:rPr lang="en-US" sz="1200" kern="1200">
                <a:solidFill>
                  <a:srgbClr val="FFFFFF"/>
                </a:solidFill>
                <a:latin typeface="+mn-lt"/>
                <a:ea typeface="+mn-ea"/>
                <a:cs typeface="+mn-cs"/>
                <a:sym typeface="Playfair Display"/>
              </a:rPr>
              <a:t>Overall, it is very evident that there are significantly more number of Movies than TV Shows. The reason could be the audience’s more inclination towards watching movies.</a:t>
            </a:r>
          </a:p>
        </p:txBody>
      </p:sp>
      <p:pic>
        <p:nvPicPr>
          <p:cNvPr id="120" name="Google Shape;120;p23"/>
          <p:cNvPicPr preferRelativeResize="0"/>
          <p:nvPr/>
        </p:nvPicPr>
        <p:blipFill>
          <a:blip r:embed="rId3"/>
          <a:stretch>
            <a:fillRect/>
          </a:stretch>
        </p:blipFill>
        <p:spPr>
          <a:xfrm>
            <a:off x="3044951" y="1301220"/>
            <a:ext cx="5618522" cy="2528335"/>
          </a:xfrm>
          <a:prstGeom prst="rect">
            <a:avLst/>
          </a:prstGeom>
          <a:noFill/>
        </p:spPr>
      </p:pic>
      <p:sp>
        <p:nvSpPr>
          <p:cNvPr id="134" name="Rectangle 13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5"/>
        <p:cNvGrpSpPr/>
        <p:nvPr/>
      </p:nvGrpSpPr>
      <p:grpSpPr>
        <a:xfrm>
          <a:off x="0" y="0"/>
          <a:ext cx="0" cy="0"/>
          <a:chOff x="0" y="0"/>
          <a:chExt cx="0" cy="0"/>
        </a:xfrm>
      </p:grpSpPr>
      <p:sp>
        <p:nvSpPr>
          <p:cNvPr id="134" name="Rectangle 133">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2" y="0"/>
            <a:ext cx="9144000" cy="51435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482599"/>
            <a:ext cx="4023191" cy="203009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Google Shape;128;p24"/>
          <p:cNvPicPr preferRelativeResize="0"/>
          <p:nvPr/>
        </p:nvPicPr>
        <p:blipFill>
          <a:blip r:embed="rId3"/>
          <a:stretch>
            <a:fillRect/>
          </a:stretch>
        </p:blipFill>
        <p:spPr>
          <a:xfrm>
            <a:off x="823444" y="723900"/>
            <a:ext cx="3341024" cy="1545223"/>
          </a:xfrm>
          <a:prstGeom prst="rect">
            <a:avLst/>
          </a:prstGeom>
          <a:noFill/>
        </p:spPr>
      </p:pic>
      <p:sp>
        <p:nvSpPr>
          <p:cNvPr id="138" name="Rectangle 137">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6441" y="482599"/>
            <a:ext cx="4032605" cy="203009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Google Shape;126;p24"/>
          <p:cNvPicPr preferRelativeResize="0"/>
          <p:nvPr/>
        </p:nvPicPr>
        <p:blipFill>
          <a:blip r:embed="rId4"/>
          <a:stretch>
            <a:fillRect/>
          </a:stretch>
        </p:blipFill>
        <p:spPr>
          <a:xfrm>
            <a:off x="4962912" y="723900"/>
            <a:ext cx="3359181" cy="1545223"/>
          </a:xfrm>
          <a:prstGeom prst="rect">
            <a:avLst/>
          </a:prstGeom>
          <a:noFill/>
        </p:spPr>
      </p:pic>
      <p:sp>
        <p:nvSpPr>
          <p:cNvPr id="140" name="Rectangle 139">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2635884"/>
            <a:ext cx="4023191" cy="202755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Google Shape;129;p24"/>
          <p:cNvPicPr preferRelativeResize="0"/>
          <p:nvPr/>
        </p:nvPicPr>
        <p:blipFill>
          <a:blip r:embed="rId5"/>
          <a:stretch>
            <a:fillRect/>
          </a:stretch>
        </p:blipFill>
        <p:spPr>
          <a:xfrm>
            <a:off x="810375" y="2877185"/>
            <a:ext cx="3377536" cy="1545223"/>
          </a:xfrm>
          <a:prstGeom prst="rect">
            <a:avLst/>
          </a:prstGeom>
          <a:noFill/>
        </p:spPr>
      </p:pic>
      <p:sp>
        <p:nvSpPr>
          <p:cNvPr id="142" name="Rectangle 141">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6441" y="2635884"/>
            <a:ext cx="4032605" cy="203009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Google Shape;127;p24"/>
          <p:cNvPicPr preferRelativeResize="0"/>
          <p:nvPr/>
        </p:nvPicPr>
        <p:blipFill>
          <a:blip r:embed="rId6"/>
          <a:stretch>
            <a:fillRect/>
          </a:stretch>
        </p:blipFill>
        <p:spPr>
          <a:xfrm>
            <a:off x="4953735" y="2877185"/>
            <a:ext cx="3377536" cy="154522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9" name="Rectangle 138">
            <a:extLst>
              <a:ext uri="{FF2B5EF4-FFF2-40B4-BE49-F238E27FC236}">
                <a16:creationId xmlns:a16="http://schemas.microsoft.com/office/drawing/2014/main" id="{F754C990-9493-43C5-A08F-2B9A55F7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B176A2F0-4868-448D-8624-668A960A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31750" cap="sq">
            <a:solidFill>
              <a:srgbClr val="FEF267"/>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Google Shape;134;p25"/>
          <p:cNvPicPr preferRelativeResize="0"/>
          <p:nvPr/>
        </p:nvPicPr>
        <p:blipFill>
          <a:blip r:embed="rId3"/>
          <a:stretch>
            <a:fillRect/>
          </a:stretch>
        </p:blipFill>
        <p:spPr>
          <a:xfrm>
            <a:off x="1947333" y="603250"/>
            <a:ext cx="5249332" cy="393699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8"/>
        <p:cNvGrpSpPr/>
        <p:nvPr/>
      </p:nvGrpSpPr>
      <p:grpSpPr>
        <a:xfrm>
          <a:off x="0" y="0"/>
          <a:ext cx="0" cy="0"/>
          <a:chOff x="0" y="0"/>
          <a:chExt cx="0" cy="0"/>
        </a:xfrm>
      </p:grpSpPr>
      <p:sp>
        <p:nvSpPr>
          <p:cNvPr id="146" name="Rectangle 145">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Rectangle 147">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Rectangle 149">
            <a:extLst>
              <a:ext uri="{FF2B5EF4-FFF2-40B4-BE49-F238E27FC236}">
                <a16:creationId xmlns:a16="http://schemas.microsoft.com/office/drawing/2014/main" id="{1FCF8D96-ACCE-4A38-BFE7-4D631184D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440"/>
            <a:ext cx="4206191"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0" name="Google Shape;140;p26"/>
          <p:cNvSpPr txBox="1"/>
          <p:nvPr/>
        </p:nvSpPr>
        <p:spPr>
          <a:xfrm>
            <a:off x="216936" y="842877"/>
            <a:ext cx="3749222" cy="941602"/>
          </a:xfrm>
          <a:prstGeom prst="rect">
            <a:avLst/>
          </a:prstGeom>
        </p:spPr>
        <p:txBody>
          <a:bodyPr spcFirstLastPara="1" vert="horz" lIns="91440" tIns="45720" rIns="91440" bIns="45720" rtlCol="0" anchor="ctr" anchorCtr="0">
            <a:normAutofit/>
          </a:bodyPr>
          <a:lstStyle/>
          <a:p>
            <a:pPr marL="0" lvl="0" indent="0">
              <a:lnSpc>
                <a:spcPct val="90000"/>
              </a:lnSpc>
              <a:spcBef>
                <a:spcPct val="0"/>
              </a:spcBef>
              <a:spcAft>
                <a:spcPts val="600"/>
              </a:spcAft>
            </a:pPr>
            <a:r>
              <a:rPr lang="en-US" sz="2800" kern="1200" spc="-60">
                <a:solidFill>
                  <a:srgbClr val="FFFFFF"/>
                </a:solidFill>
                <a:latin typeface="+mj-lt"/>
                <a:ea typeface="+mj-ea"/>
                <a:cs typeface="+mj-cs"/>
                <a:sym typeface="Playfair Display"/>
              </a:rPr>
              <a:t>COUNTRY WISE CONTENT ON NETFLIX</a:t>
            </a:r>
          </a:p>
        </p:txBody>
      </p:sp>
      <p:sp>
        <p:nvSpPr>
          <p:cNvPr id="141" name="Google Shape;141;p26"/>
          <p:cNvSpPr txBox="1"/>
          <p:nvPr/>
        </p:nvSpPr>
        <p:spPr>
          <a:xfrm>
            <a:off x="216936" y="1882796"/>
            <a:ext cx="3749222" cy="2455939"/>
          </a:xfrm>
          <a:prstGeom prst="rect">
            <a:avLst/>
          </a:prstGeom>
        </p:spPr>
        <p:txBody>
          <a:bodyPr spcFirstLastPara="1" vert="horz" lIns="91440" tIns="45720" rIns="91440" bIns="45720" rtlCol="0" anchor="t" anchorCtr="0">
            <a:normAutofit/>
          </a:bodyPr>
          <a:lstStyle/>
          <a:p>
            <a:pPr marL="0" lvl="0" indent="-182880">
              <a:lnSpc>
                <a:spcPct val="90000"/>
              </a:lnSpc>
              <a:spcBef>
                <a:spcPts val="0"/>
              </a:spcBef>
              <a:spcAft>
                <a:spcPts val="600"/>
              </a:spcAft>
              <a:buClr>
                <a:schemeClr val="accent1"/>
              </a:buClr>
              <a:buFont typeface="Wingdings 2" pitchFamily="18" charset="2"/>
              <a:buChar char=""/>
            </a:pPr>
            <a:r>
              <a:rPr lang="en-US" kern="1200">
                <a:solidFill>
                  <a:srgbClr val="FFFFFF"/>
                </a:solidFill>
                <a:latin typeface="+mn-lt"/>
                <a:ea typeface="+mn-ea"/>
                <a:cs typeface="+mn-cs"/>
                <a:sym typeface="Playfair Display"/>
              </a:rPr>
              <a:t>Overall, America produces most of the content on netflix, while the Australian subcontinent does the least. This could be due to the scope and influence of the platform across the nations.</a:t>
            </a:r>
          </a:p>
        </p:txBody>
      </p:sp>
      <p:pic>
        <p:nvPicPr>
          <p:cNvPr id="139" name="Google Shape;139;p26"/>
          <p:cNvPicPr preferRelativeResize="0"/>
          <p:nvPr/>
        </p:nvPicPr>
        <p:blipFill rotWithShape="1">
          <a:blip r:embed="rId3"/>
          <a:srcRect l="30455" r="26553" b="2"/>
          <a:stretch/>
        </p:blipFill>
        <p:spPr>
          <a:xfrm>
            <a:off x="4562371" y="569440"/>
            <a:ext cx="3928755" cy="399798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80" name="Rectangle 153">
            <a:extLst>
              <a:ext uri="{FF2B5EF4-FFF2-40B4-BE49-F238E27FC236}">
                <a16:creationId xmlns:a16="http://schemas.microsoft.com/office/drawing/2014/main" id="{BBED7469-0D10-44CB-A4C2-C1124B3CA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 name="Rectangle 155">
            <a:extLst>
              <a:ext uri="{FF2B5EF4-FFF2-40B4-BE49-F238E27FC236}">
                <a16:creationId xmlns:a16="http://schemas.microsoft.com/office/drawing/2014/main" id="{F4351E00-23D4-4170-AACC-F27A1EE3F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Google Shape;149;p27"/>
          <p:cNvSpPr txBox="1">
            <a:spLocks noGrp="1"/>
          </p:cNvSpPr>
          <p:nvPr>
            <p:ph type="title"/>
          </p:nvPr>
        </p:nvSpPr>
        <p:spPr>
          <a:xfrm>
            <a:off x="189689" y="842877"/>
            <a:ext cx="2210611" cy="3450888"/>
          </a:xfrm>
          <a:prstGeom prst="rect">
            <a:avLst/>
          </a:prstGeom>
        </p:spPr>
        <p:txBody>
          <a:bodyPr spcFirstLastPara="1" vert="horz" lIns="91440" tIns="45720" rIns="91440" bIns="45720" rtlCol="0" anchor="ctr" anchorCtr="0">
            <a:normAutofit/>
          </a:bodyPr>
          <a:lstStyle/>
          <a:p>
            <a:pPr marL="0" lvl="0" indent="0">
              <a:spcAft>
                <a:spcPts val="0"/>
              </a:spcAft>
            </a:pPr>
            <a:r>
              <a:rPr lang="en-US"/>
              <a:t>GENRE ANALYSIS</a:t>
            </a:r>
          </a:p>
        </p:txBody>
      </p:sp>
      <p:sp>
        <p:nvSpPr>
          <p:cNvPr id="148" name="Google Shape;148;p27"/>
          <p:cNvSpPr txBox="1"/>
          <p:nvPr/>
        </p:nvSpPr>
        <p:spPr>
          <a:xfrm>
            <a:off x="2901950" y="571499"/>
            <a:ext cx="2689418" cy="4000499"/>
          </a:xfrm>
          <a:prstGeom prst="rect">
            <a:avLst/>
          </a:prstGeom>
        </p:spPr>
        <p:txBody>
          <a:bodyPr spcFirstLastPara="1" vert="horz" lIns="91440" tIns="45720" rIns="91440" bIns="45720" rtlCol="0" anchor="ctr" anchorCtr="0">
            <a:normAutofit/>
          </a:bodyPr>
          <a:lstStyle/>
          <a:p>
            <a:pPr marL="0" lvl="0">
              <a:lnSpc>
                <a:spcPct val="90000"/>
              </a:lnSpc>
              <a:spcBef>
                <a:spcPts val="0"/>
              </a:spcBef>
              <a:spcAft>
                <a:spcPts val="600"/>
              </a:spcAft>
              <a:buClr>
                <a:schemeClr val="accent1"/>
              </a:buClr>
            </a:pPr>
            <a:r>
              <a:rPr lang="en-US" kern="1200">
                <a:solidFill>
                  <a:schemeClr val="tx1">
                    <a:lumMod val="65000"/>
                    <a:lumOff val="35000"/>
                  </a:schemeClr>
                </a:solidFill>
                <a:latin typeface="+mn-lt"/>
                <a:ea typeface="+mn-ea"/>
                <a:cs typeface="+mn-cs"/>
                <a:sym typeface="Playfair Display"/>
              </a:rPr>
              <a:t>Drama genre has the highest number of distribution in main genre where as International genre has the highest in secondary genre category.</a:t>
            </a:r>
            <a:endParaRPr lang="en-US">
              <a:solidFill>
                <a:schemeClr val="tx1">
                  <a:lumMod val="65000"/>
                  <a:lumOff val="35000"/>
                </a:schemeClr>
              </a:solidFill>
              <a:ea typeface="+mn-ea"/>
              <a:cs typeface="+mn-cs"/>
            </a:endParaRPr>
          </a:p>
        </p:txBody>
      </p:sp>
      <p:pic>
        <p:nvPicPr>
          <p:cNvPr id="147" name="Google Shape;147;p27"/>
          <p:cNvPicPr preferRelativeResize="0"/>
          <p:nvPr/>
        </p:nvPicPr>
        <p:blipFill rotWithShape="1">
          <a:blip r:embed="rId3"/>
          <a:srcRect l="18039" r="5" b="5"/>
          <a:stretch/>
        </p:blipFill>
        <p:spPr>
          <a:xfrm>
            <a:off x="5863590" y="571499"/>
            <a:ext cx="2713074" cy="1936496"/>
          </a:xfrm>
          <a:prstGeom prst="rect">
            <a:avLst/>
          </a:prstGeom>
          <a:noFill/>
        </p:spPr>
      </p:pic>
      <p:pic>
        <p:nvPicPr>
          <p:cNvPr id="146" name="Google Shape;146;p27"/>
          <p:cNvPicPr preferRelativeResize="0"/>
          <p:nvPr/>
        </p:nvPicPr>
        <p:blipFill rotWithShape="1">
          <a:blip r:embed="rId4"/>
          <a:srcRect l="20445" r="2" b="2"/>
          <a:stretch/>
        </p:blipFill>
        <p:spPr>
          <a:xfrm>
            <a:off x="5863590" y="2628106"/>
            <a:ext cx="2713074" cy="194389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3"/>
        <p:cNvGrpSpPr/>
        <p:nvPr/>
      </p:nvGrpSpPr>
      <p:grpSpPr>
        <a:xfrm>
          <a:off x="0" y="0"/>
          <a:ext cx="0" cy="0"/>
          <a:chOff x="0" y="0"/>
          <a:chExt cx="0" cy="0"/>
        </a:xfrm>
      </p:grpSpPr>
      <p:sp>
        <p:nvSpPr>
          <p:cNvPr id="161" name="Rectangle 160">
            <a:extLst>
              <a:ext uri="{FF2B5EF4-FFF2-40B4-BE49-F238E27FC236}">
                <a16:creationId xmlns:a16="http://schemas.microsoft.com/office/drawing/2014/main" id="{F754C990-9493-43C5-A08F-2B9A55F7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B176A2F0-4868-448D-8624-668A960A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31750" cap="sq">
            <a:solidFill>
              <a:srgbClr val="ACCE8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6" name="Google Shape;156;p28"/>
          <p:cNvPicPr preferRelativeResize="0"/>
          <p:nvPr/>
        </p:nvPicPr>
        <p:blipFill>
          <a:blip r:embed="rId3"/>
          <a:stretch>
            <a:fillRect/>
          </a:stretch>
        </p:blipFill>
        <p:spPr>
          <a:xfrm>
            <a:off x="822478" y="603250"/>
            <a:ext cx="7499043" cy="393699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621625" y="1070700"/>
            <a:ext cx="3883999" cy="3479925"/>
          </a:xfrm>
          <a:prstGeom prst="rect">
            <a:avLst/>
          </a:prstGeom>
          <a:noFill/>
          <a:ln w="9525" cap="flat" cmpd="sng">
            <a:solidFill>
              <a:schemeClr val="dk2"/>
            </a:solidFill>
            <a:prstDash val="solid"/>
            <a:round/>
            <a:headEnd type="none" w="sm" len="sm"/>
            <a:tailEnd type="none" w="sm" len="sm"/>
          </a:ln>
        </p:spPr>
      </p:pic>
      <p:sp>
        <p:nvSpPr>
          <p:cNvPr id="163" name="Google Shape;163;p29"/>
          <p:cNvSpPr txBox="1"/>
          <p:nvPr/>
        </p:nvSpPr>
        <p:spPr>
          <a:xfrm>
            <a:off x="400425" y="331850"/>
            <a:ext cx="8196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 sz="2700" b="1">
              <a:highlight>
                <a:srgbClr val="000000"/>
              </a:highlight>
              <a:latin typeface="Oswald"/>
              <a:ea typeface="Oswald"/>
              <a:cs typeface="Oswald"/>
            </a:endParaRPr>
          </a:p>
        </p:txBody>
      </p:sp>
      <p:graphicFrame>
        <p:nvGraphicFramePr>
          <p:cNvPr id="173" name="Google Shape;162;p29">
            <a:extLst>
              <a:ext uri="{FF2B5EF4-FFF2-40B4-BE49-F238E27FC236}">
                <a16:creationId xmlns:a16="http://schemas.microsoft.com/office/drawing/2014/main" id="{F6000EF8-D585-75F8-A1A6-6B231675BDE2}"/>
              </a:ext>
            </a:extLst>
          </p:cNvPr>
          <p:cNvGraphicFramePr/>
          <p:nvPr/>
        </p:nvGraphicFramePr>
        <p:xfrm>
          <a:off x="5267350" y="1070700"/>
          <a:ext cx="3226500" cy="36327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pic>
        <p:nvPicPr>
          <p:cNvPr id="168" name="Google Shape;168;p30"/>
          <p:cNvPicPr preferRelativeResize="0"/>
          <p:nvPr/>
        </p:nvPicPr>
        <p:blipFill>
          <a:blip r:embed="rId3"/>
          <a:stretch>
            <a:fillRect/>
          </a:stretch>
        </p:blipFill>
        <p:spPr>
          <a:xfrm>
            <a:off x="482600" y="976884"/>
            <a:ext cx="8178799" cy="318973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p:cNvGrpSpPr/>
        <p:nvPr/>
      </p:nvGrpSpPr>
      <p:grpSpPr>
        <a:xfrm>
          <a:off x="0" y="0"/>
          <a:ext cx="0" cy="0"/>
          <a:chOff x="0" y="0"/>
          <a:chExt cx="0" cy="0"/>
        </a:xfrm>
      </p:grpSpPr>
      <p:sp>
        <p:nvSpPr>
          <p:cNvPr id="179" name="Rectangle 178">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 name="Rectangle 180">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 name="Google Shape;174;p31"/>
          <p:cNvSpPr txBox="1"/>
          <p:nvPr/>
        </p:nvSpPr>
        <p:spPr>
          <a:xfrm>
            <a:off x="189690" y="1180395"/>
            <a:ext cx="2210611" cy="3249313"/>
          </a:xfrm>
          <a:prstGeom prst="rect">
            <a:avLst/>
          </a:prstGeom>
        </p:spPr>
        <p:txBody>
          <a:bodyPr spcFirstLastPara="1" vert="horz" lIns="91440" tIns="45720" rIns="91440" bIns="45720" rtlCol="0" anchor="t" anchorCtr="0">
            <a:normAutofit/>
          </a:bodyPr>
          <a:lstStyle/>
          <a:p>
            <a:pPr marL="457200" lvl="0" indent="-182880">
              <a:lnSpc>
                <a:spcPct val="90000"/>
              </a:lnSpc>
              <a:spcBef>
                <a:spcPts val="0"/>
              </a:spcBef>
              <a:spcAft>
                <a:spcPts val="600"/>
              </a:spcAft>
              <a:buClr>
                <a:schemeClr val="accent1"/>
              </a:buClr>
              <a:buSzPts val="1600"/>
              <a:buFont typeface="Wingdings 2" pitchFamily="18" charset="2"/>
              <a:buChar char=""/>
            </a:pPr>
            <a:r>
              <a:rPr lang="en-US" sz="1200" kern="1200">
                <a:solidFill>
                  <a:srgbClr val="FFFFFF"/>
                </a:solidFill>
                <a:latin typeface="+mn-lt"/>
                <a:ea typeface="+mn-ea"/>
                <a:cs typeface="+mn-cs"/>
                <a:sym typeface="Playfair Display"/>
              </a:rPr>
              <a:t>The plot visualize the distribution of IMDB ratings.</a:t>
            </a:r>
          </a:p>
          <a:p>
            <a:pPr marL="457200" lvl="0" indent="-182880">
              <a:lnSpc>
                <a:spcPct val="90000"/>
              </a:lnSpc>
              <a:spcBef>
                <a:spcPts val="0"/>
              </a:spcBef>
              <a:spcAft>
                <a:spcPts val="600"/>
              </a:spcAft>
              <a:buClr>
                <a:schemeClr val="accent1"/>
              </a:buClr>
              <a:buFont typeface="Wingdings 2" pitchFamily="18" charset="2"/>
              <a:buChar char=""/>
            </a:pPr>
            <a:endParaRPr lang="en-US" sz="1200" kern="1200">
              <a:solidFill>
                <a:srgbClr val="FFFFFF"/>
              </a:solidFill>
              <a:latin typeface="+mn-lt"/>
              <a:ea typeface="+mn-ea"/>
              <a:cs typeface="+mn-cs"/>
              <a:sym typeface="Playfair Display"/>
            </a:endParaRPr>
          </a:p>
          <a:p>
            <a:pPr marL="457200" lvl="0" indent="-182880">
              <a:lnSpc>
                <a:spcPct val="90000"/>
              </a:lnSpc>
              <a:spcBef>
                <a:spcPts val="0"/>
              </a:spcBef>
              <a:spcAft>
                <a:spcPts val="600"/>
              </a:spcAft>
              <a:buClr>
                <a:schemeClr val="accent1"/>
              </a:buClr>
              <a:buSzPts val="1600"/>
              <a:buFont typeface="Wingdings 2" pitchFamily="18" charset="2"/>
              <a:buChar char=""/>
            </a:pPr>
            <a:r>
              <a:rPr lang="en-US" sz="1200" kern="1200">
                <a:solidFill>
                  <a:srgbClr val="FFFFFF"/>
                </a:solidFill>
                <a:latin typeface="+mn-lt"/>
                <a:ea typeface="+mn-ea"/>
                <a:cs typeface="+mn-cs"/>
                <a:sym typeface="Playfair Display"/>
              </a:rPr>
              <a:t>Most of the ratings are in between 6 to 8 which infers that netflix has good content.</a:t>
            </a:r>
          </a:p>
          <a:p>
            <a:pPr marL="457200" lvl="0" indent="-182880">
              <a:lnSpc>
                <a:spcPct val="90000"/>
              </a:lnSpc>
              <a:spcBef>
                <a:spcPts val="0"/>
              </a:spcBef>
              <a:spcAft>
                <a:spcPts val="600"/>
              </a:spcAft>
              <a:buClr>
                <a:schemeClr val="accent1"/>
              </a:buClr>
              <a:buFont typeface="Wingdings 2" pitchFamily="18" charset="2"/>
              <a:buChar char=""/>
            </a:pPr>
            <a:endParaRPr lang="en-US" sz="1200" kern="1200">
              <a:solidFill>
                <a:srgbClr val="FFFFFF"/>
              </a:solidFill>
              <a:latin typeface="+mn-lt"/>
              <a:ea typeface="+mn-ea"/>
              <a:cs typeface="+mn-cs"/>
              <a:sym typeface="Playfair Display"/>
            </a:endParaRPr>
          </a:p>
          <a:p>
            <a:pPr marL="0" lvl="0" indent="-182880">
              <a:lnSpc>
                <a:spcPct val="90000"/>
              </a:lnSpc>
              <a:spcBef>
                <a:spcPts val="0"/>
              </a:spcBef>
              <a:spcAft>
                <a:spcPts val="600"/>
              </a:spcAft>
              <a:buClr>
                <a:schemeClr val="accent1"/>
              </a:buClr>
              <a:buFont typeface="Wingdings 2" pitchFamily="18" charset="2"/>
              <a:buChar char=""/>
            </a:pPr>
            <a:r>
              <a:rPr lang="en-US" sz="1200" kern="1200">
                <a:solidFill>
                  <a:srgbClr val="FFFFFF"/>
                </a:solidFill>
                <a:latin typeface="+mn-lt"/>
                <a:ea typeface="+mn-ea"/>
                <a:cs typeface="+mn-cs"/>
                <a:sym typeface="Playfair Display"/>
              </a:rPr>
              <a:t>	</a:t>
            </a:r>
          </a:p>
          <a:p>
            <a:pPr marL="0" lvl="0" indent="-182880">
              <a:lnSpc>
                <a:spcPct val="90000"/>
              </a:lnSpc>
              <a:spcBef>
                <a:spcPts val="0"/>
              </a:spcBef>
              <a:spcAft>
                <a:spcPts val="600"/>
              </a:spcAft>
              <a:buClr>
                <a:schemeClr val="accent1"/>
              </a:buClr>
              <a:buFont typeface="Wingdings 2" pitchFamily="18" charset="2"/>
              <a:buChar char=""/>
            </a:pPr>
            <a:endParaRPr lang="en-US" sz="1200" kern="1200">
              <a:solidFill>
                <a:srgbClr val="FFFFFF"/>
              </a:solidFill>
              <a:latin typeface="+mn-lt"/>
              <a:ea typeface="+mn-ea"/>
              <a:cs typeface="+mn-cs"/>
              <a:sym typeface="Playfair Display"/>
            </a:endParaRPr>
          </a:p>
          <a:p>
            <a:pPr marL="0" lvl="0" indent="-182880">
              <a:lnSpc>
                <a:spcPct val="90000"/>
              </a:lnSpc>
              <a:spcBef>
                <a:spcPts val="0"/>
              </a:spcBef>
              <a:spcAft>
                <a:spcPts val="600"/>
              </a:spcAft>
              <a:buClr>
                <a:schemeClr val="accent1"/>
              </a:buClr>
              <a:buFont typeface="Wingdings 2" pitchFamily="18" charset="2"/>
              <a:buChar char=""/>
            </a:pPr>
            <a:endParaRPr lang="en-US" sz="1200" kern="1200">
              <a:solidFill>
                <a:srgbClr val="FFFFFF"/>
              </a:solidFill>
              <a:latin typeface="+mn-lt"/>
              <a:ea typeface="+mn-ea"/>
              <a:cs typeface="+mn-cs"/>
              <a:sym typeface="Playfair Display"/>
            </a:endParaRPr>
          </a:p>
        </p:txBody>
      </p:sp>
      <p:pic>
        <p:nvPicPr>
          <p:cNvPr id="173" name="Google Shape;173;p31"/>
          <p:cNvPicPr preferRelativeResize="0"/>
          <p:nvPr/>
        </p:nvPicPr>
        <p:blipFill rotWithShape="1">
          <a:blip r:embed="rId3"/>
          <a:srcRect t="4122" r="-2" b="4120"/>
          <a:stretch/>
        </p:blipFill>
        <p:spPr>
          <a:xfrm>
            <a:off x="2834172" y="569214"/>
            <a:ext cx="5829301" cy="399821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3"/>
        <p:cNvGrpSpPr/>
        <p:nvPr/>
      </p:nvGrpSpPr>
      <p:grpSpPr>
        <a:xfrm>
          <a:off x="0" y="0"/>
          <a:ext cx="0" cy="0"/>
          <a:chOff x="0" y="0"/>
          <a:chExt cx="0" cy="0"/>
        </a:xfrm>
      </p:grpSpPr>
      <p:sp>
        <p:nvSpPr>
          <p:cNvPr id="87" name="Rectangle 86">
            <a:extLst>
              <a:ext uri="{FF2B5EF4-FFF2-40B4-BE49-F238E27FC236}">
                <a16:creationId xmlns:a16="http://schemas.microsoft.com/office/drawing/2014/main" id="{845DB188-4006-4207-A473-B4B569C5B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88">
            <a:extLst>
              <a:ext uri="{FF2B5EF4-FFF2-40B4-BE49-F238E27FC236}">
                <a16:creationId xmlns:a16="http://schemas.microsoft.com/office/drawing/2014/main" id="{BAB4522D-D095-4687-BFB3-976E665AD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Google Shape;64;p14"/>
          <p:cNvSpPr txBox="1">
            <a:spLocks noGrp="1"/>
          </p:cNvSpPr>
          <p:nvPr>
            <p:ph type="title"/>
          </p:nvPr>
        </p:nvSpPr>
        <p:spPr>
          <a:xfrm>
            <a:off x="189689" y="842877"/>
            <a:ext cx="2210611" cy="3450888"/>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2300"/>
              <a:t>INTRODUCTION</a:t>
            </a:r>
          </a:p>
        </p:txBody>
      </p:sp>
      <p:graphicFrame>
        <p:nvGraphicFramePr>
          <p:cNvPr id="82" name="Google Shape;65;p14">
            <a:extLst>
              <a:ext uri="{FF2B5EF4-FFF2-40B4-BE49-F238E27FC236}">
                <a16:creationId xmlns:a16="http://schemas.microsoft.com/office/drawing/2014/main" id="{128EC1D3-D955-9091-40A9-2CE8062FEC14}"/>
              </a:ext>
            </a:extLst>
          </p:cNvPr>
          <p:cNvGraphicFramePr/>
          <p:nvPr>
            <p:extLst>
              <p:ext uri="{D42A27DB-BD31-4B8C-83A1-F6EECF244321}">
                <p14:modId xmlns:p14="http://schemas.microsoft.com/office/powerpoint/2010/main" val="466033746"/>
              </p:ext>
            </p:extLst>
          </p:nvPr>
        </p:nvGraphicFramePr>
        <p:xfrm>
          <a:off x="2819922" y="664094"/>
          <a:ext cx="5796200" cy="3815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8"/>
        <p:cNvGrpSpPr/>
        <p:nvPr/>
      </p:nvGrpSpPr>
      <p:grpSpPr>
        <a:xfrm>
          <a:off x="0" y="0"/>
          <a:ext cx="0" cy="0"/>
          <a:chOff x="0" y="0"/>
          <a:chExt cx="0" cy="0"/>
        </a:xfrm>
      </p:grpSpPr>
      <p:pic>
        <p:nvPicPr>
          <p:cNvPr id="179" name="Google Shape;179;p32"/>
          <p:cNvPicPr preferRelativeResize="0"/>
          <p:nvPr/>
        </p:nvPicPr>
        <p:blipFill rotWithShape="1">
          <a:blip r:embed="rId3"/>
          <a:srcRect t="11624" b="29487"/>
          <a:stretch/>
        </p:blipFill>
        <p:spPr>
          <a:xfrm>
            <a:off x="482600" y="482600"/>
            <a:ext cx="8178799" cy="4178299"/>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3"/>
        <p:cNvGrpSpPr/>
        <p:nvPr/>
      </p:nvGrpSpPr>
      <p:grpSpPr>
        <a:xfrm>
          <a:off x="0" y="0"/>
          <a:ext cx="0" cy="0"/>
          <a:chOff x="0" y="0"/>
          <a:chExt cx="0" cy="0"/>
        </a:xfrm>
      </p:grpSpPr>
      <p:sp>
        <p:nvSpPr>
          <p:cNvPr id="189" name="Rectangle 188">
            <a:extLst>
              <a:ext uri="{FF2B5EF4-FFF2-40B4-BE49-F238E27FC236}">
                <a16:creationId xmlns:a16="http://schemas.microsoft.com/office/drawing/2014/main" id="{54175D19-1FEC-4DFB-BF2A-971D4B97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CA651283-6D7A-4DC5-B604-9D8A825FA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25400" cap="sq">
            <a:solidFill>
              <a:srgbClr val="D390E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 name="Google Shape;184;p33"/>
          <p:cNvPicPr preferRelativeResize="0"/>
          <p:nvPr/>
        </p:nvPicPr>
        <p:blipFill rotWithShape="1">
          <a:blip r:embed="rId3"/>
          <a:srcRect r="7021"/>
          <a:stretch/>
        </p:blipFill>
        <p:spPr>
          <a:xfrm>
            <a:off x="482600" y="482600"/>
            <a:ext cx="8178799" cy="417829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34"/>
          <p:cNvPicPr preferRelativeResize="0"/>
          <p:nvPr/>
        </p:nvPicPr>
        <p:blipFill>
          <a:blip r:embed="rId3">
            <a:alphaModFix/>
          </a:blip>
          <a:stretch>
            <a:fillRect/>
          </a:stretch>
        </p:blipFill>
        <p:spPr>
          <a:xfrm>
            <a:off x="127200" y="1105944"/>
            <a:ext cx="4444801" cy="2931607"/>
          </a:xfrm>
          <a:prstGeom prst="rect">
            <a:avLst/>
          </a:prstGeom>
          <a:noFill/>
          <a:ln w="9525" cap="flat" cmpd="sng">
            <a:solidFill>
              <a:schemeClr val="dk2"/>
            </a:solidFill>
            <a:prstDash val="solid"/>
            <a:round/>
            <a:headEnd type="none" w="sm" len="sm"/>
            <a:tailEnd type="none" w="sm" len="sm"/>
          </a:ln>
        </p:spPr>
      </p:pic>
      <p:sp>
        <p:nvSpPr>
          <p:cNvPr id="190" name="Google Shape;190;p34"/>
          <p:cNvSpPr txBox="1"/>
          <p:nvPr/>
        </p:nvSpPr>
        <p:spPr>
          <a:xfrm>
            <a:off x="4815750" y="970700"/>
            <a:ext cx="4160100" cy="4616618"/>
          </a:xfrm>
          <a:prstGeom prst="rect">
            <a:avLst/>
          </a:prstGeom>
          <a:noFill/>
          <a:ln>
            <a:noFill/>
          </a:ln>
        </p:spPr>
        <p:txBody>
          <a:bodyPr spcFirstLastPara="1" wrap="square" lIns="91425" tIns="91425" rIns="91425" bIns="91425" anchor="t" anchorCtr="0">
            <a:spAutoFit/>
          </a:bodyPr>
          <a:lstStyle/>
          <a:p>
            <a:pPr marL="457200" indent="-330200">
              <a:lnSpc>
                <a:spcPct val="150000"/>
              </a:lnSpc>
              <a:buSzPts val="1600"/>
              <a:buFont typeface="Playfair Display"/>
              <a:buChar char="●"/>
            </a:pPr>
            <a:r>
              <a:rPr lang="en" sz="1600">
                <a:latin typeface="Playfair Display"/>
                <a:ea typeface="Playfair Display"/>
                <a:cs typeface="Playfair Display"/>
                <a:sym typeface="Playfair Display"/>
              </a:rPr>
              <a:t>Plot's rightmost portion shows a higher density for both TV shows and movies, suggesting a larger quantity of recent releases on Netflix. </a:t>
            </a:r>
            <a:endParaRPr sz="1600">
              <a:latin typeface="Playfair Display"/>
              <a:ea typeface="Playfair Display"/>
              <a:cs typeface="Playfair Display"/>
              <a:sym typeface="Playfair Display"/>
            </a:endParaRPr>
          </a:p>
          <a:p>
            <a:pPr marL="457200" lvl="0" indent="0" algn="l" rtl="0">
              <a:lnSpc>
                <a:spcPct val="150000"/>
              </a:lnSpc>
              <a:spcBef>
                <a:spcPts val="0"/>
              </a:spcBef>
              <a:spcAft>
                <a:spcPts val="0"/>
              </a:spcAft>
              <a:buNone/>
            </a:pPr>
            <a:endParaRPr sz="1600">
              <a:latin typeface="Playfair Display"/>
              <a:ea typeface="Playfair Display"/>
              <a:cs typeface="Playfair Display"/>
              <a:sym typeface="Playfair Display"/>
            </a:endParaRPr>
          </a:p>
          <a:p>
            <a:pPr marL="457200" lvl="0" indent="-330200" algn="l" rtl="0">
              <a:lnSpc>
                <a:spcPct val="150000"/>
              </a:lnSpc>
              <a:spcBef>
                <a:spcPts val="0"/>
              </a:spcBef>
              <a:spcAft>
                <a:spcPts val="0"/>
              </a:spcAft>
              <a:buSzPts val="1600"/>
              <a:buFont typeface="Playfair Display"/>
              <a:buChar char="●"/>
            </a:pPr>
            <a:r>
              <a:rPr lang="en" sz="1600">
                <a:latin typeface="Playfair Display"/>
                <a:ea typeface="Playfair Display"/>
                <a:cs typeface="Playfair Display"/>
                <a:sym typeface="Playfair Display"/>
              </a:rPr>
              <a:t>Over period of time, Netflix has focused on producing and releasing more TV shows compared to Movies.</a:t>
            </a:r>
            <a:endParaRPr sz="1600">
              <a:latin typeface="Playfair Display"/>
              <a:ea typeface="Playfair Display"/>
              <a:cs typeface="Playfair Display"/>
              <a:sym typeface="Playfair Display"/>
            </a:endParaRPr>
          </a:p>
          <a:p>
            <a:pPr marL="0" lvl="0" indent="0" algn="l" rtl="0">
              <a:lnSpc>
                <a:spcPct val="150000"/>
              </a:lnSpc>
              <a:spcBef>
                <a:spcPts val="0"/>
              </a:spcBef>
              <a:spcAft>
                <a:spcPts val="0"/>
              </a:spcAft>
              <a:buNone/>
            </a:pPr>
            <a:endParaRPr sz="1600">
              <a:latin typeface="Playfair Display"/>
              <a:ea typeface="Playfair Display"/>
              <a:cs typeface="Playfair Display"/>
              <a:sym typeface="Playfair Display"/>
            </a:endParaRPr>
          </a:p>
          <a:p>
            <a:pPr marL="0" lvl="0" indent="0" algn="l" rtl="0">
              <a:lnSpc>
                <a:spcPct val="150000"/>
              </a:lnSpc>
              <a:spcBef>
                <a:spcPts val="0"/>
              </a:spcBef>
              <a:spcAft>
                <a:spcPts val="0"/>
              </a:spcAft>
              <a:buNone/>
            </a:pPr>
            <a:endParaRPr sz="1600">
              <a:latin typeface="Playfair Display"/>
              <a:ea typeface="Playfair Display"/>
              <a:cs typeface="Playfair Display"/>
              <a:sym typeface="Playfair Display"/>
            </a:endParaRPr>
          </a:p>
          <a:p>
            <a:pPr marL="0" lvl="0" indent="0" algn="l" rtl="0">
              <a:lnSpc>
                <a:spcPct val="150000"/>
              </a:lnSpc>
              <a:spcBef>
                <a:spcPts val="0"/>
              </a:spcBef>
              <a:spcAft>
                <a:spcPts val="0"/>
              </a:spcAft>
              <a:buNone/>
            </a:pPr>
            <a:endParaRPr sz="1600">
              <a:latin typeface="Playfair Display"/>
              <a:ea typeface="Playfair Display"/>
              <a:cs typeface="Playfair Display"/>
              <a:sym typeface="Playfair Display"/>
            </a:endParaRPr>
          </a:p>
          <a:p>
            <a:pPr marL="0" lvl="0" indent="0" algn="l" rtl="0">
              <a:lnSpc>
                <a:spcPct val="150000"/>
              </a:lnSpc>
              <a:spcBef>
                <a:spcPts val="0"/>
              </a:spcBef>
              <a:spcAft>
                <a:spcPts val="0"/>
              </a:spcAft>
              <a:buNone/>
            </a:pPr>
            <a:endParaRPr sz="1600">
              <a:latin typeface="Playfair Display"/>
              <a:ea typeface="Playfair Display"/>
              <a:cs typeface="Playfair Display"/>
              <a:sym typeface="Playfair Displ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p:cNvGrpSpPr/>
        <p:nvPr/>
      </p:nvGrpSpPr>
      <p:grpSpPr>
        <a:xfrm>
          <a:off x="0" y="0"/>
          <a:ext cx="0" cy="0"/>
          <a:chOff x="0" y="0"/>
          <a:chExt cx="0" cy="0"/>
        </a:xfrm>
      </p:grpSpPr>
      <p:sp>
        <p:nvSpPr>
          <p:cNvPr id="211" name="Rectangle 200">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Rectangle 202">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3" name="Rectangle 204">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06">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683180"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 name="Google Shape;196;p35"/>
          <p:cNvSpPr txBox="1"/>
          <p:nvPr/>
        </p:nvSpPr>
        <p:spPr>
          <a:xfrm>
            <a:off x="189690" y="960714"/>
            <a:ext cx="2210611" cy="3468994"/>
          </a:xfrm>
          <a:prstGeom prst="rect">
            <a:avLst/>
          </a:prstGeom>
        </p:spPr>
        <p:txBody>
          <a:bodyPr spcFirstLastPara="1" vert="horz" lIns="91440" tIns="45720" rIns="91440" bIns="45720" rtlCol="0" anchor="t" anchorCtr="0">
            <a:normAutofit/>
          </a:bodyPr>
          <a:lstStyle/>
          <a:p>
            <a:pPr marL="457200" lvl="0" indent="-182880">
              <a:lnSpc>
                <a:spcPct val="90000"/>
              </a:lnSpc>
              <a:spcBef>
                <a:spcPts val="0"/>
              </a:spcBef>
              <a:spcAft>
                <a:spcPts val="600"/>
              </a:spcAft>
              <a:buClr>
                <a:schemeClr val="accent1"/>
              </a:buClr>
              <a:buSzPts val="1600"/>
              <a:buFont typeface="Wingdings 2" pitchFamily="18" charset="2"/>
              <a:buChar char=""/>
            </a:pPr>
            <a:r>
              <a:rPr lang="en-US" sz="1000" kern="1200">
                <a:solidFill>
                  <a:srgbClr val="FFFFFF"/>
                </a:solidFill>
                <a:latin typeface="+mn-lt"/>
                <a:ea typeface="+mn-ea"/>
                <a:cs typeface="+mn-cs"/>
              </a:rPr>
              <a:t>If we move towards more recent years, there appears to be a higher concentration of movies with shorter durations.</a:t>
            </a:r>
          </a:p>
          <a:p>
            <a:pPr marL="457200" lvl="0" indent="-182880">
              <a:lnSpc>
                <a:spcPct val="90000"/>
              </a:lnSpc>
              <a:spcBef>
                <a:spcPts val="0"/>
              </a:spcBef>
              <a:spcAft>
                <a:spcPts val="600"/>
              </a:spcAft>
              <a:buClr>
                <a:schemeClr val="accent1"/>
              </a:buClr>
              <a:buFont typeface="Wingdings 2" pitchFamily="18" charset="2"/>
              <a:buChar char=""/>
            </a:pPr>
            <a:endParaRPr lang="en-US" sz="1000" kern="1200">
              <a:solidFill>
                <a:srgbClr val="FFFFFF"/>
              </a:solidFill>
              <a:latin typeface="+mn-lt"/>
              <a:ea typeface="+mn-ea"/>
              <a:cs typeface="+mn-cs"/>
            </a:endParaRPr>
          </a:p>
          <a:p>
            <a:pPr marL="457200" lvl="0" indent="-182880">
              <a:lnSpc>
                <a:spcPct val="90000"/>
              </a:lnSpc>
              <a:spcBef>
                <a:spcPts val="0"/>
              </a:spcBef>
              <a:spcAft>
                <a:spcPts val="600"/>
              </a:spcAft>
              <a:buClr>
                <a:schemeClr val="accent1"/>
              </a:buClr>
              <a:buSzPts val="1600"/>
              <a:buFont typeface="Wingdings 2" pitchFamily="18" charset="2"/>
              <a:buChar char=""/>
            </a:pPr>
            <a:r>
              <a:rPr lang="en-US" sz="1000" kern="1200">
                <a:solidFill>
                  <a:srgbClr val="FFFFFF"/>
                </a:solidFill>
                <a:latin typeface="+mn-lt"/>
                <a:ea typeface="+mn-ea"/>
                <a:cs typeface="+mn-cs"/>
              </a:rPr>
              <a:t>The majority of movies in the dataset have </a:t>
            </a:r>
          </a:p>
          <a:p>
            <a:pPr marL="457200" lvl="0" indent="-182880">
              <a:lnSpc>
                <a:spcPct val="90000"/>
              </a:lnSpc>
              <a:spcBef>
                <a:spcPts val="0"/>
              </a:spcBef>
              <a:spcAft>
                <a:spcPts val="600"/>
              </a:spcAft>
              <a:buClr>
                <a:schemeClr val="accent1"/>
              </a:buClr>
              <a:buFont typeface="Wingdings 2" pitchFamily="18" charset="2"/>
              <a:buChar char=""/>
            </a:pPr>
            <a:r>
              <a:rPr lang="en-US" sz="1000" kern="1200">
                <a:solidFill>
                  <a:srgbClr val="FFFFFF"/>
                </a:solidFill>
                <a:latin typeface="+mn-lt"/>
                <a:ea typeface="+mn-ea"/>
                <a:cs typeface="+mn-cs"/>
              </a:rPr>
              <a:t>durations ranging from 60 to 120 minutes.</a:t>
            </a:r>
          </a:p>
          <a:p>
            <a:pPr marL="457200" lvl="0" indent="-182880">
              <a:lnSpc>
                <a:spcPct val="90000"/>
              </a:lnSpc>
              <a:spcBef>
                <a:spcPts val="0"/>
              </a:spcBef>
              <a:spcAft>
                <a:spcPts val="600"/>
              </a:spcAft>
              <a:buClr>
                <a:schemeClr val="accent1"/>
              </a:buClr>
              <a:buFont typeface="Wingdings 2" pitchFamily="18" charset="2"/>
              <a:buChar char=""/>
            </a:pPr>
            <a:endParaRPr lang="en-US" sz="1000" kern="1200">
              <a:solidFill>
                <a:srgbClr val="FFFFFF"/>
              </a:solidFill>
              <a:latin typeface="+mn-lt"/>
              <a:ea typeface="+mn-ea"/>
              <a:cs typeface="+mn-cs"/>
            </a:endParaRPr>
          </a:p>
          <a:p>
            <a:pPr marL="457200" lvl="0" indent="-182880">
              <a:lnSpc>
                <a:spcPct val="90000"/>
              </a:lnSpc>
              <a:spcBef>
                <a:spcPts val="0"/>
              </a:spcBef>
              <a:spcAft>
                <a:spcPts val="600"/>
              </a:spcAft>
              <a:buClr>
                <a:schemeClr val="accent1"/>
              </a:buClr>
              <a:buSzPts val="1600"/>
              <a:buFont typeface="Wingdings 2" pitchFamily="18" charset="2"/>
              <a:buChar char=""/>
            </a:pPr>
            <a:r>
              <a:rPr lang="en-US" sz="1000" kern="1200">
                <a:solidFill>
                  <a:srgbClr val="FFFFFF"/>
                </a:solidFill>
                <a:latin typeface="+mn-lt"/>
                <a:ea typeface="+mn-ea"/>
                <a:cs typeface="+mn-cs"/>
              </a:rPr>
              <a:t>This range seems to be the most common duration category across various release years.</a:t>
            </a:r>
          </a:p>
          <a:p>
            <a:pPr marL="457200" lvl="0" indent="-182880">
              <a:lnSpc>
                <a:spcPct val="90000"/>
              </a:lnSpc>
              <a:spcBef>
                <a:spcPts val="0"/>
              </a:spcBef>
              <a:spcAft>
                <a:spcPts val="600"/>
              </a:spcAft>
              <a:buClr>
                <a:schemeClr val="accent1"/>
              </a:buClr>
              <a:buFont typeface="Wingdings 2" pitchFamily="18" charset="2"/>
              <a:buChar char=""/>
            </a:pPr>
            <a:endParaRPr lang="en-US" sz="1000" kern="1200">
              <a:solidFill>
                <a:srgbClr val="FFFFFF"/>
              </a:solidFill>
              <a:latin typeface="+mn-lt"/>
              <a:ea typeface="+mn-ea"/>
              <a:cs typeface="+mn-cs"/>
            </a:endParaRPr>
          </a:p>
          <a:p>
            <a:pPr marL="0" lvl="0" indent="-182880">
              <a:lnSpc>
                <a:spcPct val="90000"/>
              </a:lnSpc>
              <a:spcBef>
                <a:spcPts val="0"/>
              </a:spcBef>
              <a:spcAft>
                <a:spcPts val="600"/>
              </a:spcAft>
              <a:buClr>
                <a:schemeClr val="accent1"/>
              </a:buClr>
              <a:buFont typeface="Wingdings 2" pitchFamily="18" charset="2"/>
              <a:buChar char=""/>
            </a:pPr>
            <a:endParaRPr lang="en-US" sz="1000" kern="1200">
              <a:solidFill>
                <a:srgbClr val="FFFFFF"/>
              </a:solidFill>
              <a:latin typeface="+mn-lt"/>
              <a:ea typeface="+mn-ea"/>
              <a:cs typeface="+mn-cs"/>
            </a:endParaRPr>
          </a:p>
          <a:p>
            <a:pPr marL="0" lvl="0" indent="-182880">
              <a:lnSpc>
                <a:spcPct val="90000"/>
              </a:lnSpc>
              <a:spcBef>
                <a:spcPts val="0"/>
              </a:spcBef>
              <a:spcAft>
                <a:spcPts val="600"/>
              </a:spcAft>
              <a:buClr>
                <a:schemeClr val="accent1"/>
              </a:buClr>
              <a:buFont typeface="Wingdings 2" pitchFamily="18" charset="2"/>
              <a:buChar char=""/>
            </a:pPr>
            <a:endParaRPr lang="en-US" sz="1000" kern="1200">
              <a:solidFill>
                <a:srgbClr val="FFFFFF"/>
              </a:solidFill>
              <a:latin typeface="+mn-lt"/>
              <a:ea typeface="+mn-ea"/>
              <a:cs typeface="+mn-cs"/>
            </a:endParaRPr>
          </a:p>
          <a:p>
            <a:pPr marL="0" lvl="0" indent="-182880">
              <a:lnSpc>
                <a:spcPct val="90000"/>
              </a:lnSpc>
              <a:spcBef>
                <a:spcPts val="0"/>
              </a:spcBef>
              <a:spcAft>
                <a:spcPts val="600"/>
              </a:spcAft>
              <a:buClr>
                <a:schemeClr val="accent1"/>
              </a:buClr>
              <a:buFont typeface="Wingdings 2" pitchFamily="18" charset="2"/>
              <a:buChar char=""/>
            </a:pPr>
            <a:endParaRPr lang="en-US" sz="1000" kern="1200">
              <a:solidFill>
                <a:srgbClr val="FFFFFF"/>
              </a:solidFill>
              <a:latin typeface="+mn-lt"/>
              <a:ea typeface="+mn-ea"/>
              <a:cs typeface="+mn-cs"/>
            </a:endParaRPr>
          </a:p>
        </p:txBody>
      </p:sp>
      <p:pic>
        <p:nvPicPr>
          <p:cNvPr id="195" name="Google Shape;195;p35"/>
          <p:cNvPicPr preferRelativeResize="0"/>
          <p:nvPr/>
        </p:nvPicPr>
        <p:blipFill>
          <a:blip r:embed="rId3"/>
          <a:stretch>
            <a:fillRect/>
          </a:stretch>
        </p:blipFill>
        <p:spPr>
          <a:xfrm>
            <a:off x="3070490" y="561108"/>
            <a:ext cx="5567444" cy="4008560"/>
          </a:xfrm>
          <a:prstGeom prst="rect">
            <a:avLst/>
          </a:prstGeom>
          <a:noFill/>
        </p:spPr>
      </p:pic>
      <p:sp>
        <p:nvSpPr>
          <p:cNvPr id="215" name="Rectangle 208">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0"/>
        <p:cNvGrpSpPr/>
        <p:nvPr/>
      </p:nvGrpSpPr>
      <p:grpSpPr>
        <a:xfrm>
          <a:off x="0" y="0"/>
          <a:ext cx="0" cy="0"/>
          <a:chOff x="0" y="0"/>
          <a:chExt cx="0" cy="0"/>
        </a:xfrm>
      </p:grpSpPr>
      <p:sp>
        <p:nvSpPr>
          <p:cNvPr id="217" name="Rectangle 206">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8" name="Rectangle 208">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9" name="Rectangle 210">
            <a:extLst>
              <a:ext uri="{FF2B5EF4-FFF2-40B4-BE49-F238E27FC236}">
                <a16:creationId xmlns:a16="http://schemas.microsoft.com/office/drawing/2014/main" id="{681577AD-DA5F-48B3-8FB9-5199BA9E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4012"/>
            <a:ext cx="3481671" cy="3997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2" name="Google Shape;202;p36"/>
          <p:cNvSpPr txBox="1"/>
          <p:nvPr/>
        </p:nvSpPr>
        <p:spPr>
          <a:xfrm>
            <a:off x="216936" y="980898"/>
            <a:ext cx="3012087" cy="3357837"/>
          </a:xfrm>
          <a:prstGeom prst="rect">
            <a:avLst/>
          </a:prstGeom>
        </p:spPr>
        <p:txBody>
          <a:bodyPr spcFirstLastPara="1" vert="horz" lIns="91440" tIns="45720" rIns="91440" bIns="45720" rtlCol="0" anchor="t" anchorCtr="0">
            <a:normAutofit/>
          </a:bodyPr>
          <a:lstStyle/>
          <a:p>
            <a:pPr marL="457200" lvl="0" indent="-182880">
              <a:lnSpc>
                <a:spcPct val="90000"/>
              </a:lnSpc>
              <a:spcBef>
                <a:spcPts val="0"/>
              </a:spcBef>
              <a:spcAft>
                <a:spcPts val="600"/>
              </a:spcAft>
              <a:buClr>
                <a:schemeClr val="accent1"/>
              </a:buClr>
              <a:buSzPts val="1600"/>
              <a:buFont typeface="Wingdings 2" pitchFamily="18" charset="2"/>
              <a:buChar char=""/>
            </a:pPr>
            <a:r>
              <a:rPr lang="en-US" sz="1200" kern="1200">
                <a:solidFill>
                  <a:srgbClr val="FFFFFF"/>
                </a:solidFill>
                <a:latin typeface="+mn-lt"/>
                <a:ea typeface="+mn-ea"/>
                <a:cs typeface="+mn-cs"/>
              </a:rPr>
              <a:t>The density plot shows that the majority of Netflix movies have IMDb scores between 6 and 8, this indicates that Netflix tends </a:t>
            </a:r>
          </a:p>
          <a:p>
            <a:pPr marL="457200" lvl="0" indent="-182880">
              <a:lnSpc>
                <a:spcPct val="90000"/>
              </a:lnSpc>
              <a:spcBef>
                <a:spcPts val="0"/>
              </a:spcBef>
              <a:spcAft>
                <a:spcPts val="600"/>
              </a:spcAft>
              <a:buClr>
                <a:schemeClr val="accent1"/>
              </a:buClr>
              <a:buFont typeface="Wingdings 2" pitchFamily="18" charset="2"/>
              <a:buChar char=""/>
            </a:pPr>
            <a:r>
              <a:rPr lang="en-US" sz="1200" kern="1200">
                <a:solidFill>
                  <a:srgbClr val="FFFFFF"/>
                </a:solidFill>
                <a:latin typeface="+mn-lt"/>
                <a:ea typeface="+mn-ea"/>
                <a:cs typeface="+mn-cs"/>
              </a:rPr>
              <a:t>to offer movies with relatively high ratings.</a:t>
            </a:r>
          </a:p>
          <a:p>
            <a:pPr marL="457200" lvl="0" indent="-182880">
              <a:lnSpc>
                <a:spcPct val="90000"/>
              </a:lnSpc>
              <a:spcBef>
                <a:spcPts val="0"/>
              </a:spcBef>
              <a:spcAft>
                <a:spcPts val="600"/>
              </a:spcAft>
              <a:buClr>
                <a:schemeClr val="accent1"/>
              </a:buClr>
              <a:buFont typeface="Wingdings 2" pitchFamily="18" charset="2"/>
              <a:buChar char=""/>
            </a:pPr>
            <a:endParaRPr lang="en-US" sz="1200" kern="1200">
              <a:solidFill>
                <a:srgbClr val="FFFFFF"/>
              </a:solidFill>
              <a:latin typeface="+mn-lt"/>
              <a:ea typeface="+mn-ea"/>
              <a:cs typeface="+mn-cs"/>
            </a:endParaRPr>
          </a:p>
          <a:p>
            <a:pPr marL="457200" lvl="0" indent="-182880">
              <a:lnSpc>
                <a:spcPct val="90000"/>
              </a:lnSpc>
              <a:spcBef>
                <a:spcPts val="0"/>
              </a:spcBef>
              <a:spcAft>
                <a:spcPts val="600"/>
              </a:spcAft>
              <a:buClr>
                <a:schemeClr val="accent1"/>
              </a:buClr>
              <a:buSzPts val="1600"/>
              <a:buFont typeface="Wingdings 2" pitchFamily="18" charset="2"/>
              <a:buChar char=""/>
            </a:pPr>
            <a:r>
              <a:rPr lang="en-US" sz="1200" kern="1200">
                <a:solidFill>
                  <a:srgbClr val="FFFFFF"/>
                </a:solidFill>
                <a:latin typeface="+mn-lt"/>
                <a:ea typeface="+mn-ea"/>
                <a:cs typeface="+mn-cs"/>
              </a:rPr>
              <a:t>This shows a positive correlation between IMDb scores and Boxoffice earnings indicating that movies with better ratings tend to </a:t>
            </a:r>
          </a:p>
          <a:p>
            <a:pPr marL="457200" lvl="0" indent="-182880">
              <a:lnSpc>
                <a:spcPct val="90000"/>
              </a:lnSpc>
              <a:spcBef>
                <a:spcPts val="0"/>
              </a:spcBef>
              <a:spcAft>
                <a:spcPts val="600"/>
              </a:spcAft>
              <a:buClr>
                <a:schemeClr val="accent1"/>
              </a:buClr>
              <a:buFont typeface="Wingdings 2" pitchFamily="18" charset="2"/>
              <a:buChar char=""/>
            </a:pPr>
            <a:r>
              <a:rPr lang="en-US" sz="1200" kern="1200">
                <a:solidFill>
                  <a:srgbClr val="FFFFFF"/>
                </a:solidFill>
                <a:latin typeface="+mn-lt"/>
                <a:ea typeface="+mn-ea"/>
                <a:cs typeface="+mn-cs"/>
              </a:rPr>
              <a:t>have higher box office performance.</a:t>
            </a:r>
          </a:p>
          <a:p>
            <a:pPr marL="457200" lvl="0" indent="-182880">
              <a:lnSpc>
                <a:spcPct val="90000"/>
              </a:lnSpc>
              <a:spcBef>
                <a:spcPts val="0"/>
              </a:spcBef>
              <a:spcAft>
                <a:spcPts val="600"/>
              </a:spcAft>
              <a:buClr>
                <a:schemeClr val="accent1"/>
              </a:buClr>
              <a:buFont typeface="Wingdings 2" pitchFamily="18" charset="2"/>
              <a:buChar char=""/>
            </a:pPr>
            <a:endParaRPr lang="en-US" sz="1200" kern="1200">
              <a:solidFill>
                <a:srgbClr val="FFFFFF"/>
              </a:solidFill>
              <a:latin typeface="+mn-lt"/>
              <a:ea typeface="+mn-ea"/>
              <a:cs typeface="+mn-cs"/>
            </a:endParaRPr>
          </a:p>
        </p:txBody>
      </p:sp>
      <p:pic>
        <p:nvPicPr>
          <p:cNvPr id="201" name="Google Shape;201;p36"/>
          <p:cNvPicPr preferRelativeResize="0"/>
          <p:nvPr/>
        </p:nvPicPr>
        <p:blipFill>
          <a:blip r:embed="rId3"/>
          <a:stretch>
            <a:fillRect/>
          </a:stretch>
        </p:blipFill>
        <p:spPr>
          <a:xfrm>
            <a:off x="3853097" y="873149"/>
            <a:ext cx="4645325" cy="339108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6"/>
        <p:cNvGrpSpPr/>
        <p:nvPr/>
      </p:nvGrpSpPr>
      <p:grpSpPr>
        <a:xfrm>
          <a:off x="0" y="0"/>
          <a:ext cx="0" cy="0"/>
          <a:chOff x="0" y="0"/>
          <a:chExt cx="0" cy="0"/>
        </a:xfrm>
      </p:grpSpPr>
      <p:sp>
        <p:nvSpPr>
          <p:cNvPr id="226" name="Rectangle 225">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8" name="Rectangle 227">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Google Shape;208;p37"/>
          <p:cNvSpPr txBox="1"/>
          <p:nvPr/>
        </p:nvSpPr>
        <p:spPr>
          <a:xfrm>
            <a:off x="189690" y="1100028"/>
            <a:ext cx="2210611" cy="3329680"/>
          </a:xfrm>
          <a:prstGeom prst="rect">
            <a:avLst/>
          </a:prstGeom>
        </p:spPr>
        <p:txBody>
          <a:bodyPr spcFirstLastPara="1" vert="horz" lIns="91440" tIns="45720" rIns="91440" bIns="45720" rtlCol="0" anchor="t" anchorCtr="0">
            <a:normAutofit/>
          </a:bodyPr>
          <a:lstStyle/>
          <a:p>
            <a:pPr marL="457200" lvl="0" indent="-182880">
              <a:lnSpc>
                <a:spcPct val="90000"/>
              </a:lnSpc>
              <a:spcBef>
                <a:spcPts val="0"/>
              </a:spcBef>
              <a:spcAft>
                <a:spcPts val="600"/>
              </a:spcAft>
              <a:buClr>
                <a:schemeClr val="accent1"/>
              </a:buClr>
              <a:buSzPts val="1600"/>
              <a:buFont typeface="Wingdings 2" pitchFamily="18" charset="2"/>
              <a:buChar char=""/>
            </a:pPr>
            <a:r>
              <a:rPr lang="en-US" sz="1200" kern="1200">
                <a:solidFill>
                  <a:srgbClr val="FFFFFF"/>
                </a:solidFill>
                <a:latin typeface="+mn-lt"/>
                <a:ea typeface="+mn-ea"/>
                <a:cs typeface="+mn-cs"/>
                <a:sym typeface="Playfair Display"/>
              </a:rPr>
              <a:t>Bubble chart shows the top 10 directors who made most shows and movies on Netflix.</a:t>
            </a:r>
          </a:p>
          <a:p>
            <a:pPr marL="457200" lvl="0" indent="-182880">
              <a:lnSpc>
                <a:spcPct val="90000"/>
              </a:lnSpc>
              <a:spcBef>
                <a:spcPts val="0"/>
              </a:spcBef>
              <a:spcAft>
                <a:spcPts val="600"/>
              </a:spcAft>
              <a:buClr>
                <a:schemeClr val="accent1"/>
              </a:buClr>
              <a:buFont typeface="Wingdings 2" pitchFamily="18" charset="2"/>
              <a:buChar char=""/>
            </a:pPr>
            <a:endParaRPr lang="en-US" sz="1200" kern="1200">
              <a:solidFill>
                <a:srgbClr val="FFFFFF"/>
              </a:solidFill>
              <a:latin typeface="+mn-lt"/>
              <a:ea typeface="+mn-ea"/>
              <a:cs typeface="+mn-cs"/>
              <a:sym typeface="Playfair Display"/>
            </a:endParaRPr>
          </a:p>
          <a:p>
            <a:pPr marL="457200" lvl="0" indent="-182880">
              <a:lnSpc>
                <a:spcPct val="90000"/>
              </a:lnSpc>
              <a:spcBef>
                <a:spcPts val="0"/>
              </a:spcBef>
              <a:spcAft>
                <a:spcPts val="600"/>
              </a:spcAft>
              <a:buClr>
                <a:schemeClr val="accent1"/>
              </a:buClr>
              <a:buSzPts val="1600"/>
              <a:buFont typeface="Wingdings 2" pitchFamily="18" charset="2"/>
              <a:buChar char=""/>
            </a:pPr>
            <a:r>
              <a:rPr lang="en-US" sz="1200" kern="1200">
                <a:solidFill>
                  <a:srgbClr val="FFFFFF"/>
                </a:solidFill>
                <a:latin typeface="+mn-lt"/>
                <a:ea typeface="+mn-ea"/>
                <a:cs typeface="+mn-cs"/>
                <a:sym typeface="Playfair Display"/>
              </a:rPr>
              <a:t>Various colors were used to show different directors.</a:t>
            </a:r>
          </a:p>
          <a:p>
            <a:pPr marL="457200" lvl="0" indent="-182880">
              <a:lnSpc>
                <a:spcPct val="90000"/>
              </a:lnSpc>
              <a:spcBef>
                <a:spcPts val="0"/>
              </a:spcBef>
              <a:spcAft>
                <a:spcPts val="600"/>
              </a:spcAft>
              <a:buClr>
                <a:schemeClr val="accent1"/>
              </a:buClr>
              <a:buFont typeface="Wingdings 2" pitchFamily="18" charset="2"/>
              <a:buChar char=""/>
            </a:pPr>
            <a:endParaRPr lang="en-US" sz="1200" kern="1200">
              <a:solidFill>
                <a:srgbClr val="FFFFFF"/>
              </a:solidFill>
              <a:latin typeface="+mn-lt"/>
              <a:ea typeface="+mn-ea"/>
              <a:cs typeface="+mn-cs"/>
              <a:sym typeface="Playfair Display"/>
            </a:endParaRPr>
          </a:p>
          <a:p>
            <a:pPr marL="457200" lvl="0" indent="-182880">
              <a:lnSpc>
                <a:spcPct val="90000"/>
              </a:lnSpc>
              <a:spcBef>
                <a:spcPts val="0"/>
              </a:spcBef>
              <a:spcAft>
                <a:spcPts val="600"/>
              </a:spcAft>
              <a:buClr>
                <a:schemeClr val="accent1"/>
              </a:buClr>
              <a:buSzPts val="1600"/>
              <a:buFont typeface="Wingdings 2" pitchFamily="18" charset="2"/>
              <a:buChar char=""/>
            </a:pPr>
            <a:r>
              <a:rPr lang="en-US" sz="1200" kern="1200">
                <a:solidFill>
                  <a:srgbClr val="FFFFFF"/>
                </a:solidFill>
                <a:latin typeface="+mn-lt"/>
                <a:ea typeface="+mn-ea"/>
                <a:cs typeface="+mn-cs"/>
                <a:sym typeface="Playfair Display"/>
              </a:rPr>
              <a:t>Raul Campos and Jan Sutar are at the first place.</a:t>
            </a:r>
          </a:p>
        </p:txBody>
      </p:sp>
      <p:pic>
        <p:nvPicPr>
          <p:cNvPr id="207" name="Google Shape;207;p37"/>
          <p:cNvPicPr preferRelativeResize="0"/>
          <p:nvPr/>
        </p:nvPicPr>
        <p:blipFill rotWithShape="1">
          <a:blip r:embed="rId3"/>
          <a:srcRect r="490" b="-3"/>
          <a:stretch/>
        </p:blipFill>
        <p:spPr>
          <a:xfrm>
            <a:off x="2834172" y="569214"/>
            <a:ext cx="5829301" cy="3998214"/>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2"/>
        <p:cNvGrpSpPr/>
        <p:nvPr/>
      </p:nvGrpSpPr>
      <p:grpSpPr>
        <a:xfrm>
          <a:off x="0" y="0"/>
          <a:ext cx="0" cy="0"/>
          <a:chOff x="0" y="0"/>
          <a:chExt cx="0" cy="0"/>
        </a:xfrm>
      </p:grpSpPr>
      <p:sp>
        <p:nvSpPr>
          <p:cNvPr id="218" name="Rectangle 217">
            <a:extLst>
              <a:ext uri="{FF2B5EF4-FFF2-40B4-BE49-F238E27FC236}">
                <a16:creationId xmlns:a16="http://schemas.microsoft.com/office/drawing/2014/main" id="{54175D19-1FEC-4DFB-BF2A-971D4B97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CA651283-6D7A-4DC5-B604-9D8A825FA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25400" cap="sq">
            <a:solidFill>
              <a:srgbClr val="EB31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3" name="Google Shape;213;p38"/>
          <p:cNvPicPr preferRelativeResize="0"/>
          <p:nvPr/>
        </p:nvPicPr>
        <p:blipFill rotWithShape="1">
          <a:blip r:embed="rId3"/>
          <a:srcRect t="4062"/>
          <a:stretch/>
        </p:blipFill>
        <p:spPr>
          <a:xfrm>
            <a:off x="482600" y="482600"/>
            <a:ext cx="8178799" cy="4178299"/>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7"/>
        <p:cNvGrpSpPr/>
        <p:nvPr/>
      </p:nvGrpSpPr>
      <p:grpSpPr>
        <a:xfrm>
          <a:off x="0" y="0"/>
          <a:ext cx="0" cy="0"/>
          <a:chOff x="0" y="0"/>
          <a:chExt cx="0" cy="0"/>
        </a:xfrm>
      </p:grpSpPr>
      <p:sp>
        <p:nvSpPr>
          <p:cNvPr id="251" name="Rectangle 245">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3" name="Rectangle 247">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0" name="Rectangle 249">
            <a:extLst>
              <a:ext uri="{FF2B5EF4-FFF2-40B4-BE49-F238E27FC236}">
                <a16:creationId xmlns:a16="http://schemas.microsoft.com/office/drawing/2014/main" id="{5C1D4A39-A122-41DA-BF9B-2313FB6B7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ACD120F8-C0F1-4CC6-B340-0B8F67C40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1499"/>
            <a:ext cx="528936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8" name="Google Shape;218;p39"/>
          <p:cNvSpPr txBox="1">
            <a:spLocks noGrp="1"/>
          </p:cNvSpPr>
          <p:nvPr>
            <p:ph type="title"/>
          </p:nvPr>
        </p:nvSpPr>
        <p:spPr>
          <a:xfrm>
            <a:off x="216936" y="842877"/>
            <a:ext cx="4838332" cy="941602"/>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2800"/>
              <a:t>EDA Data Distribution : Left Skewed and Evenly Skewed</a:t>
            </a:r>
          </a:p>
        </p:txBody>
      </p:sp>
      <p:sp>
        <p:nvSpPr>
          <p:cNvPr id="219" name="Google Shape;219;p39"/>
          <p:cNvSpPr txBox="1">
            <a:spLocks noGrp="1"/>
          </p:cNvSpPr>
          <p:nvPr>
            <p:ph type="body" idx="1"/>
          </p:nvPr>
        </p:nvSpPr>
        <p:spPr>
          <a:xfrm>
            <a:off x="216936" y="1882796"/>
            <a:ext cx="4838331" cy="2455939"/>
          </a:xfrm>
          <a:prstGeom prst="rect">
            <a:avLst/>
          </a:prstGeom>
        </p:spPr>
        <p:txBody>
          <a:bodyPr spcFirstLastPara="1" vert="horz" lIns="91440" tIns="45720" rIns="91440" bIns="45720" rtlCol="0" anchor="t" anchorCtr="0">
            <a:normAutofit/>
          </a:bodyPr>
          <a:lstStyle/>
          <a:p>
            <a:pPr marL="457200" lvl="0" indent="-182880">
              <a:spcBef>
                <a:spcPts val="0"/>
              </a:spcBef>
              <a:spcAft>
                <a:spcPts val="600"/>
              </a:spcAft>
              <a:buSzPts val="1000"/>
              <a:buFont typeface="Wingdings 2" pitchFamily="18" charset="2"/>
              <a:buChar char=""/>
            </a:pPr>
            <a:r>
              <a:rPr lang="en-US" sz="1400" dirty="0">
                <a:solidFill>
                  <a:srgbClr val="FFFFFF"/>
                </a:solidFill>
                <a:sym typeface="Playfair Display"/>
              </a:rPr>
              <a:t>Our dataset is evenly distributed among all the months so, it won’t cause biased decisions when insights are explored.   </a:t>
            </a:r>
          </a:p>
          <a:p>
            <a:pPr marL="457200" lvl="0" indent="-182880">
              <a:spcBef>
                <a:spcPts val="0"/>
              </a:spcBef>
              <a:spcAft>
                <a:spcPts val="600"/>
              </a:spcAft>
              <a:buSzPts val="1000"/>
              <a:buFont typeface="Wingdings 2" pitchFamily="18" charset="2"/>
              <a:buChar char=""/>
            </a:pPr>
            <a:r>
              <a:rPr lang="en-US" sz="1400" dirty="0">
                <a:solidFill>
                  <a:srgbClr val="FFFFFF"/>
                </a:solidFill>
                <a:sym typeface="Playfair Display"/>
              </a:rPr>
              <a:t>The Leftmost graph shows the left skewed distribution based on the year, Basically, it is due to the fact that, </a:t>
            </a:r>
            <a:r>
              <a:rPr lang="en-US" sz="1400" dirty="0" err="1">
                <a:solidFill>
                  <a:srgbClr val="FFFFFF"/>
                </a:solidFill>
                <a:sym typeface="Playfair Display"/>
              </a:rPr>
              <a:t>netflix</a:t>
            </a:r>
            <a:r>
              <a:rPr lang="en-US" sz="1400" dirty="0">
                <a:solidFill>
                  <a:srgbClr val="FFFFFF"/>
                </a:solidFill>
                <a:sym typeface="Playfair Display"/>
              </a:rPr>
              <a:t> may not have the movies or TV-shows which are less popular from that time.</a:t>
            </a:r>
          </a:p>
          <a:p>
            <a:pPr marL="457200" lvl="0" indent="-182880">
              <a:spcBef>
                <a:spcPts val="0"/>
              </a:spcBef>
              <a:spcAft>
                <a:spcPts val="600"/>
              </a:spcAft>
              <a:buSzPts val="1000"/>
              <a:buFont typeface="Wingdings 2" pitchFamily="18" charset="2"/>
              <a:buChar char=""/>
            </a:pPr>
            <a:r>
              <a:rPr lang="en-US" sz="1400" dirty="0">
                <a:solidFill>
                  <a:srgbClr val="FFFFFF"/>
                </a:solidFill>
                <a:sym typeface="Playfair Display"/>
              </a:rPr>
              <a:t>The Rightmost graph shows the even distribution of data TV-Show &amp; Movie distribution </a:t>
            </a:r>
            <a:r>
              <a:rPr lang="en-US" sz="1400" dirty="0" err="1">
                <a:solidFill>
                  <a:srgbClr val="FFFFFF"/>
                </a:solidFill>
                <a:sym typeface="Playfair Display"/>
              </a:rPr>
              <a:t>monthwise</a:t>
            </a:r>
            <a:r>
              <a:rPr lang="en-US" sz="1400" dirty="0">
                <a:solidFill>
                  <a:srgbClr val="FFFFFF"/>
                </a:solidFill>
                <a:sym typeface="Playfair Display"/>
              </a:rPr>
              <a:t>. </a:t>
            </a:r>
          </a:p>
        </p:txBody>
      </p:sp>
      <p:pic>
        <p:nvPicPr>
          <p:cNvPr id="220" name="Google Shape;220;p39"/>
          <p:cNvPicPr preferRelativeResize="0"/>
          <p:nvPr/>
        </p:nvPicPr>
        <p:blipFill>
          <a:blip r:embed="rId3"/>
          <a:stretch>
            <a:fillRect/>
          </a:stretch>
        </p:blipFill>
        <p:spPr>
          <a:xfrm>
            <a:off x="5658774" y="723129"/>
            <a:ext cx="3203124" cy="1785239"/>
          </a:xfrm>
          <a:prstGeom prst="rect">
            <a:avLst/>
          </a:prstGeom>
          <a:noFill/>
        </p:spPr>
      </p:pic>
      <p:pic>
        <p:nvPicPr>
          <p:cNvPr id="221" name="Google Shape;221;p39"/>
          <p:cNvPicPr preferRelativeResize="0"/>
          <p:nvPr/>
        </p:nvPicPr>
        <p:blipFill>
          <a:blip r:embed="rId4"/>
          <a:stretch>
            <a:fillRect/>
          </a:stretch>
        </p:blipFill>
        <p:spPr>
          <a:xfrm>
            <a:off x="5658774" y="2629018"/>
            <a:ext cx="2833714" cy="1704390"/>
          </a:xfrm>
          <a:prstGeom prst="rect">
            <a:avLst/>
          </a:prstGeom>
          <a:noFill/>
        </p:spPr>
      </p:pic>
      <p:sp>
        <p:nvSpPr>
          <p:cNvPr id="254" name="Rectangle 253">
            <a:extLst>
              <a:ext uri="{FF2B5EF4-FFF2-40B4-BE49-F238E27FC236}">
                <a16:creationId xmlns:a16="http://schemas.microsoft.com/office/drawing/2014/main" id="{8AF6EFCA-56DD-442E-9948-D162BEBBF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2" name="Google Shape;222;p39"/>
          <p:cNvSpPr txBox="1"/>
          <p:nvPr/>
        </p:nvSpPr>
        <p:spPr>
          <a:xfrm>
            <a:off x="580525" y="3599300"/>
            <a:ext cx="347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Playfair Display"/>
              <a:ea typeface="Playfair Display"/>
              <a:cs typeface="Playfair Display"/>
              <a:sym typeface="Playfair Display"/>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7"/>
        <p:cNvGrpSpPr/>
        <p:nvPr/>
      </p:nvGrpSpPr>
      <p:grpSpPr>
        <a:xfrm>
          <a:off x="0" y="0"/>
          <a:ext cx="0" cy="0"/>
          <a:chOff x="0" y="0"/>
          <a:chExt cx="0" cy="0"/>
        </a:xfrm>
      </p:grpSpPr>
      <p:sp>
        <p:nvSpPr>
          <p:cNvPr id="238" name="Rectangle 237">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0" name="Rectangle 239">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2" name="Rectangle 241">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7590" y="567993"/>
            <a:ext cx="3256410" cy="39969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Google Shape;228;p40"/>
          <p:cNvSpPr txBox="1">
            <a:spLocks noGrp="1"/>
          </p:cNvSpPr>
          <p:nvPr>
            <p:ph type="title"/>
          </p:nvPr>
        </p:nvSpPr>
        <p:spPr>
          <a:xfrm>
            <a:off x="6121042" y="809827"/>
            <a:ext cx="2741143" cy="114543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2400"/>
              <a:t>EDA: Associations among release dates &amp; correlation  </a:t>
            </a:r>
          </a:p>
        </p:txBody>
      </p:sp>
      <p:sp>
        <p:nvSpPr>
          <p:cNvPr id="246" name="Rectangle 245">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30" name="Google Shape;230;p40"/>
          <p:cNvPicPr preferRelativeResize="0"/>
          <p:nvPr/>
        </p:nvPicPr>
        <p:blipFill>
          <a:blip r:embed="rId3"/>
          <a:stretch>
            <a:fillRect/>
          </a:stretch>
        </p:blipFill>
        <p:spPr>
          <a:xfrm>
            <a:off x="648386" y="1530397"/>
            <a:ext cx="4875730" cy="2072185"/>
          </a:xfrm>
          <a:prstGeom prst="rect">
            <a:avLst/>
          </a:prstGeom>
          <a:noFill/>
        </p:spPr>
      </p:pic>
      <p:sp>
        <p:nvSpPr>
          <p:cNvPr id="229" name="Google Shape;229;p40"/>
          <p:cNvSpPr txBox="1">
            <a:spLocks noGrp="1"/>
          </p:cNvSpPr>
          <p:nvPr>
            <p:ph type="body" idx="1"/>
          </p:nvPr>
        </p:nvSpPr>
        <p:spPr>
          <a:xfrm>
            <a:off x="6121042" y="1955260"/>
            <a:ext cx="2741143" cy="2368427"/>
          </a:xfrm>
          <a:prstGeom prst="rect">
            <a:avLst/>
          </a:prstGeom>
        </p:spPr>
        <p:txBody>
          <a:bodyPr spcFirstLastPara="1" vert="horz" lIns="91440" tIns="45720" rIns="91440" bIns="45720" rtlCol="0" anchor="t" anchorCtr="0">
            <a:normAutofit/>
          </a:bodyPr>
          <a:lstStyle/>
          <a:p>
            <a:pPr marL="457200" lvl="0" indent="-182880">
              <a:spcBef>
                <a:spcPts val="0"/>
              </a:spcBef>
              <a:spcAft>
                <a:spcPts val="600"/>
              </a:spcAft>
              <a:buSzPts val="1400"/>
              <a:buFont typeface="Wingdings 2" pitchFamily="18" charset="2"/>
              <a:buChar char=""/>
            </a:pPr>
            <a:r>
              <a:rPr lang="en-US" sz="1200" dirty="0">
                <a:solidFill>
                  <a:srgbClr val="FFFFFF"/>
                </a:solidFill>
                <a:sym typeface="Playfair Display"/>
              </a:rPr>
              <a:t>The graph provides the association between Movie release date vs Netflix release date,  this helps us to find the trend between the actual release date and </a:t>
            </a:r>
            <a:r>
              <a:rPr lang="en-US" sz="1200" dirty="0" err="1">
                <a:solidFill>
                  <a:srgbClr val="FFFFFF"/>
                </a:solidFill>
                <a:sym typeface="Playfair Display"/>
              </a:rPr>
              <a:t>netflix</a:t>
            </a:r>
            <a:r>
              <a:rPr lang="en-US" sz="1200" dirty="0">
                <a:solidFill>
                  <a:srgbClr val="FFFFFF"/>
                </a:solidFill>
                <a:sym typeface="Playfair Display"/>
              </a:rPr>
              <a:t>  release date. These days, the movies are releasing after 90 days and some movies are releasing directly in </a:t>
            </a:r>
            <a:r>
              <a:rPr lang="en-US" sz="1200" dirty="0" err="1">
                <a:solidFill>
                  <a:srgbClr val="FFFFFF"/>
                </a:solidFill>
                <a:sym typeface="Playfair Display"/>
              </a:rPr>
              <a:t>netflix</a:t>
            </a:r>
            <a:r>
              <a:rPr lang="en-US" sz="1200" dirty="0">
                <a:solidFill>
                  <a:srgbClr val="FFFFFF"/>
                </a:solidFill>
                <a:sym typeface="Playfair Display"/>
              </a:rPr>
              <a:t> and there are expected to be  released within or next month.</a:t>
            </a:r>
          </a:p>
        </p:txBody>
      </p:sp>
      <p:sp>
        <p:nvSpPr>
          <p:cNvPr id="231" name="Google Shape;231;p40"/>
          <p:cNvSpPr txBox="1"/>
          <p:nvPr/>
        </p:nvSpPr>
        <p:spPr>
          <a:xfrm>
            <a:off x="476025" y="3773450"/>
            <a:ext cx="391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layfair Display"/>
              <a:ea typeface="Playfair Display"/>
              <a:cs typeface="Playfair Display"/>
              <a:sym typeface="Playfair Display"/>
            </a:endParaRPr>
          </a:p>
        </p:txBody>
      </p:sp>
      <p:sp>
        <p:nvSpPr>
          <p:cNvPr id="232" name="Google Shape;232;p40"/>
          <p:cNvSpPr txBox="1"/>
          <p:nvPr/>
        </p:nvSpPr>
        <p:spPr>
          <a:xfrm>
            <a:off x="441200" y="3924375"/>
            <a:ext cx="82434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latin typeface="Playfair Display"/>
              <a:ea typeface="Playfair Display"/>
              <a:cs typeface="Playfair Display"/>
              <a:sym typeface="Playfair Displa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7"/>
        <p:cNvGrpSpPr/>
        <p:nvPr/>
      </p:nvGrpSpPr>
      <p:grpSpPr>
        <a:xfrm>
          <a:off x="0" y="0"/>
          <a:ext cx="0" cy="0"/>
          <a:chOff x="0" y="0"/>
          <a:chExt cx="0" cy="0"/>
        </a:xfrm>
      </p:grpSpPr>
      <p:sp>
        <p:nvSpPr>
          <p:cNvPr id="245" name="Rectangle 244">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7" name="Rectangle 246">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9" name="Rectangle 24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1" name="Picture 240" descr="Graph on document with pen">
            <a:extLst>
              <a:ext uri="{FF2B5EF4-FFF2-40B4-BE49-F238E27FC236}">
                <a16:creationId xmlns:a16="http://schemas.microsoft.com/office/drawing/2014/main" id="{A5463C3A-5032-9680-7BB5-ADA908645D7F}"/>
              </a:ext>
            </a:extLst>
          </p:cNvPr>
          <p:cNvPicPr>
            <a:picLocks noChangeAspect="1"/>
          </p:cNvPicPr>
          <p:nvPr/>
        </p:nvPicPr>
        <p:blipFill rotWithShape="1">
          <a:blip r:embed="rId3">
            <a:duotone>
              <a:schemeClr val="bg2">
                <a:shade val="45000"/>
                <a:satMod val="135000"/>
              </a:schemeClr>
              <a:prstClr val="white"/>
            </a:duotone>
            <a:alphaModFix amt="25000"/>
          </a:blip>
          <a:srcRect t="4861" r="9089" b="18395"/>
          <a:stretch/>
        </p:blipFill>
        <p:spPr>
          <a:xfrm>
            <a:off x="20" y="10"/>
            <a:ext cx="9141694" cy="5143490"/>
          </a:xfrm>
          <a:prstGeom prst="rect">
            <a:avLst/>
          </a:prstGeom>
        </p:spPr>
      </p:pic>
      <p:sp>
        <p:nvSpPr>
          <p:cNvPr id="251" name="Rectangle 25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8" name="Google Shape;238;p41"/>
          <p:cNvSpPr txBox="1">
            <a:spLocks noGrp="1"/>
          </p:cNvSpPr>
          <p:nvPr>
            <p:ph type="title"/>
          </p:nvPr>
        </p:nvSpPr>
        <p:spPr>
          <a:xfrm>
            <a:off x="189689" y="842877"/>
            <a:ext cx="2210611" cy="3450888"/>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2500" dirty="0"/>
              <a:t>CONCLUSION</a:t>
            </a:r>
          </a:p>
        </p:txBody>
      </p:sp>
      <p:sp>
        <p:nvSpPr>
          <p:cNvPr id="239" name="Google Shape;239;p41"/>
          <p:cNvSpPr txBox="1">
            <a:spLocks noGrp="1"/>
          </p:cNvSpPr>
          <p:nvPr>
            <p:ph type="body" idx="1"/>
          </p:nvPr>
        </p:nvSpPr>
        <p:spPr>
          <a:xfrm>
            <a:off x="2901951" y="648081"/>
            <a:ext cx="5486400" cy="3840480"/>
          </a:xfrm>
          <a:prstGeom prst="rect">
            <a:avLst/>
          </a:prstGeom>
        </p:spPr>
        <p:txBody>
          <a:bodyPr spcFirstLastPara="1" vert="horz" lIns="91440" tIns="45720" rIns="91440" bIns="45720" rtlCol="0" anchor="ctr" anchorCtr="0">
            <a:normAutofit/>
          </a:bodyPr>
          <a:lstStyle/>
          <a:p>
            <a:pPr marL="0" lvl="0" indent="-182880">
              <a:spcBef>
                <a:spcPts val="0"/>
              </a:spcBef>
              <a:spcAft>
                <a:spcPts val="0"/>
              </a:spcAft>
              <a:buFont typeface="Wingdings 2" pitchFamily="18" charset="2"/>
              <a:buChar char=""/>
            </a:pPr>
            <a:r>
              <a:rPr lang="en-US"/>
              <a:t>After having performed the analysis of the chosen Netflix dataset, we happened to find quite many statistics over the platform which would further throw light on the areas and countries that have a room for improvement.</a:t>
            </a:r>
          </a:p>
          <a:p>
            <a:pPr marL="0" lvl="0" indent="-182880">
              <a:spcBef>
                <a:spcPts val="1200"/>
              </a:spcBef>
              <a:spcAft>
                <a:spcPts val="1200"/>
              </a:spcAft>
              <a:buFont typeface="Wingdings 2" pitchFamily="18" charset="2"/>
              <a:buChar char=""/>
            </a:pPr>
            <a:r>
              <a:rPr lang="en-US"/>
              <a:t>Also, we were able to figure out the taste in movies and Tv shows of various countries, that would imply to the platform, which aspects to focus more on.</a:t>
            </a:r>
          </a:p>
        </p:txBody>
      </p:sp>
      <p:sp>
        <p:nvSpPr>
          <p:cNvPr id="253" name="Rectangle 25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
        <p:cNvGrpSpPr/>
        <p:nvPr/>
      </p:nvGrpSpPr>
      <p:grpSpPr>
        <a:xfrm>
          <a:off x="0" y="0"/>
          <a:ext cx="0" cy="0"/>
          <a:chOff x="0" y="0"/>
          <a:chExt cx="0" cy="0"/>
        </a:xfrm>
      </p:grpSpPr>
      <p:sp>
        <p:nvSpPr>
          <p:cNvPr id="104" name="Rectangle 103">
            <a:extLst>
              <a:ext uri="{FF2B5EF4-FFF2-40B4-BE49-F238E27FC236}">
                <a16:creationId xmlns:a16="http://schemas.microsoft.com/office/drawing/2014/main" id="{845DB188-4006-4207-A473-B4B569C5B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Rectangle 105">
            <a:extLst>
              <a:ext uri="{FF2B5EF4-FFF2-40B4-BE49-F238E27FC236}">
                <a16:creationId xmlns:a16="http://schemas.microsoft.com/office/drawing/2014/main" id="{BAB4522D-D095-4687-BFB3-976E665AD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Google Shape;70;p15"/>
          <p:cNvSpPr txBox="1">
            <a:spLocks noGrp="1"/>
          </p:cNvSpPr>
          <p:nvPr>
            <p:ph type="title"/>
          </p:nvPr>
        </p:nvSpPr>
        <p:spPr>
          <a:xfrm>
            <a:off x="189689" y="842877"/>
            <a:ext cx="2210611" cy="3450888"/>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2800"/>
              <a:t>MOTIVATION</a:t>
            </a:r>
          </a:p>
          <a:p>
            <a:pPr marL="0" lvl="0" indent="0">
              <a:spcBef>
                <a:spcPct val="0"/>
              </a:spcBef>
              <a:spcAft>
                <a:spcPts val="0"/>
              </a:spcAft>
            </a:pPr>
            <a:endParaRPr lang="en-US" sz="2800"/>
          </a:p>
        </p:txBody>
      </p:sp>
      <p:graphicFrame>
        <p:nvGraphicFramePr>
          <p:cNvPr id="100" name="Google Shape;71;p15">
            <a:extLst>
              <a:ext uri="{FF2B5EF4-FFF2-40B4-BE49-F238E27FC236}">
                <a16:creationId xmlns:a16="http://schemas.microsoft.com/office/drawing/2014/main" id="{E68DE095-404A-70CB-B67B-18257FBF6EE0}"/>
              </a:ext>
            </a:extLst>
          </p:cNvPr>
          <p:cNvGraphicFramePr/>
          <p:nvPr>
            <p:extLst>
              <p:ext uri="{D42A27DB-BD31-4B8C-83A1-F6EECF244321}">
                <p14:modId xmlns:p14="http://schemas.microsoft.com/office/powerpoint/2010/main" val="3717225610"/>
              </p:ext>
            </p:extLst>
          </p:nvPr>
        </p:nvGraphicFramePr>
        <p:xfrm>
          <a:off x="2819922" y="664094"/>
          <a:ext cx="5796200" cy="3815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3"/>
        <p:cNvGrpSpPr/>
        <p:nvPr/>
      </p:nvGrpSpPr>
      <p:grpSpPr>
        <a:xfrm>
          <a:off x="0" y="0"/>
          <a:ext cx="0" cy="0"/>
          <a:chOff x="0" y="0"/>
          <a:chExt cx="0" cy="0"/>
        </a:xfrm>
      </p:grpSpPr>
      <p:sp>
        <p:nvSpPr>
          <p:cNvPr id="251" name="Rectangle 250">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3" name="Rectangle 252">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5" name="Rectangle 254">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7" name="Picture 246" descr="Light bulb on yellow background with sketched light beams and cord">
            <a:extLst>
              <a:ext uri="{FF2B5EF4-FFF2-40B4-BE49-F238E27FC236}">
                <a16:creationId xmlns:a16="http://schemas.microsoft.com/office/drawing/2014/main" id="{DAD85360-A481-7A49-D229-561C2DAF820D}"/>
              </a:ext>
            </a:extLst>
          </p:cNvPr>
          <p:cNvPicPr>
            <a:picLocks noChangeAspect="1"/>
          </p:cNvPicPr>
          <p:nvPr/>
        </p:nvPicPr>
        <p:blipFill rotWithShape="1">
          <a:blip r:embed="rId3">
            <a:duotone>
              <a:schemeClr val="bg2">
                <a:shade val="45000"/>
                <a:satMod val="135000"/>
              </a:schemeClr>
              <a:prstClr val="white"/>
            </a:duotone>
            <a:alphaModFix amt="25000"/>
          </a:blip>
          <a:srcRect l="9091" t="14268" r="-2" b="2593"/>
          <a:stretch/>
        </p:blipFill>
        <p:spPr>
          <a:xfrm>
            <a:off x="20" y="10"/>
            <a:ext cx="9141694" cy="5143490"/>
          </a:xfrm>
          <a:prstGeom prst="rect">
            <a:avLst/>
          </a:prstGeom>
        </p:spPr>
      </p:pic>
      <p:sp>
        <p:nvSpPr>
          <p:cNvPr id="257" name="Rectangle 256">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4" name="Google Shape;244;p42"/>
          <p:cNvSpPr txBox="1">
            <a:spLocks noGrp="1"/>
          </p:cNvSpPr>
          <p:nvPr>
            <p:ph type="title"/>
          </p:nvPr>
        </p:nvSpPr>
        <p:spPr>
          <a:xfrm>
            <a:off x="189689" y="842877"/>
            <a:ext cx="2210611" cy="3450888"/>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dirty="0"/>
              <a:t>FUTURE SCOPE FOR THE PROJECT</a:t>
            </a:r>
          </a:p>
        </p:txBody>
      </p:sp>
      <p:sp>
        <p:nvSpPr>
          <p:cNvPr id="245" name="Google Shape;245;p42"/>
          <p:cNvSpPr txBox="1">
            <a:spLocks noGrp="1"/>
          </p:cNvSpPr>
          <p:nvPr>
            <p:ph type="body" idx="1"/>
          </p:nvPr>
        </p:nvSpPr>
        <p:spPr>
          <a:xfrm>
            <a:off x="2901951" y="648081"/>
            <a:ext cx="5486400" cy="3840480"/>
          </a:xfrm>
          <a:prstGeom prst="rect">
            <a:avLst/>
          </a:prstGeom>
        </p:spPr>
        <p:txBody>
          <a:bodyPr spcFirstLastPara="1" vert="horz" lIns="91440" tIns="45720" rIns="91440" bIns="45720" rtlCol="0" anchor="ctr" anchorCtr="0">
            <a:normAutofit/>
          </a:bodyPr>
          <a:lstStyle/>
          <a:p>
            <a:pPr marL="457200" lvl="0" indent="-182880">
              <a:spcBef>
                <a:spcPts val="0"/>
              </a:spcBef>
              <a:spcAft>
                <a:spcPts val="0"/>
              </a:spcAft>
              <a:buSzPts val="1800"/>
              <a:buFont typeface="Wingdings 2" pitchFamily="18" charset="2"/>
              <a:buChar char=""/>
            </a:pPr>
            <a:r>
              <a:rPr lang="en-US" dirty="0"/>
              <a:t>Implementing Machine learning techniques to generate movie/tv show recommendations. </a:t>
            </a:r>
          </a:p>
          <a:p>
            <a:pPr marL="457200" lvl="0" indent="-182880">
              <a:spcBef>
                <a:spcPts val="1200"/>
              </a:spcBef>
              <a:spcAft>
                <a:spcPts val="0"/>
              </a:spcAft>
              <a:buFont typeface="Wingdings 2" pitchFamily="18" charset="2"/>
              <a:buChar char=""/>
            </a:pPr>
            <a:endParaRPr lang="en-US" dirty="0"/>
          </a:p>
          <a:p>
            <a:pPr marL="457200" lvl="0" indent="-182880">
              <a:spcBef>
                <a:spcPts val="1200"/>
              </a:spcBef>
              <a:spcAft>
                <a:spcPts val="0"/>
              </a:spcAft>
              <a:buSzPts val="1800"/>
              <a:buFont typeface="Wingdings 2" pitchFamily="18" charset="2"/>
              <a:buChar char=""/>
            </a:pPr>
            <a:r>
              <a:rPr lang="en-US" dirty="0"/>
              <a:t>Can extract upcoming live data through web scraping and generate additional insights.</a:t>
            </a:r>
          </a:p>
          <a:p>
            <a:pPr marL="457200" lvl="0" indent="-182880">
              <a:spcBef>
                <a:spcPts val="1200"/>
              </a:spcBef>
              <a:spcAft>
                <a:spcPts val="1200"/>
              </a:spcAft>
              <a:buFont typeface="Wingdings 2" pitchFamily="18" charset="2"/>
              <a:buChar char=""/>
            </a:pPr>
            <a:endParaRPr lang="en-US" dirty="0"/>
          </a:p>
        </p:txBody>
      </p:sp>
      <p:sp>
        <p:nvSpPr>
          <p:cNvPr id="259" name="Rectangle 258">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5"/>
        <p:cNvGrpSpPr/>
        <p:nvPr/>
      </p:nvGrpSpPr>
      <p:grpSpPr>
        <a:xfrm>
          <a:off x="0" y="0"/>
          <a:ext cx="0" cy="0"/>
          <a:chOff x="0" y="0"/>
          <a:chExt cx="0" cy="0"/>
        </a:xfrm>
      </p:grpSpPr>
      <p:sp>
        <p:nvSpPr>
          <p:cNvPr id="111" name="Rectangle 110">
            <a:extLst>
              <a:ext uri="{FF2B5EF4-FFF2-40B4-BE49-F238E27FC236}">
                <a16:creationId xmlns:a16="http://schemas.microsoft.com/office/drawing/2014/main" id="{845DB188-4006-4207-A473-B4B569C5B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Rectangle 112">
            <a:extLst>
              <a:ext uri="{FF2B5EF4-FFF2-40B4-BE49-F238E27FC236}">
                <a16:creationId xmlns:a16="http://schemas.microsoft.com/office/drawing/2014/main" id="{BAB4522D-D095-4687-BFB3-976E665AD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5" name="Rectangle 114">
            <a:extLst>
              <a:ext uri="{FF2B5EF4-FFF2-40B4-BE49-F238E27FC236}">
                <a16:creationId xmlns:a16="http://schemas.microsoft.com/office/drawing/2014/main" id="{9AAD8036-96D8-496C-8006-37ACA5AD8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24A4CBA9-3463-4C65-BF46-6B6C50E7F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2142" y="567993"/>
            <a:ext cx="2661858" cy="39969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Google Shape;76;p16"/>
          <p:cNvSpPr txBox="1">
            <a:spLocks noGrp="1"/>
          </p:cNvSpPr>
          <p:nvPr>
            <p:ph type="title"/>
          </p:nvPr>
        </p:nvSpPr>
        <p:spPr>
          <a:xfrm>
            <a:off x="6671831" y="842877"/>
            <a:ext cx="2210611" cy="3450888"/>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3300"/>
              <a:t>OBJECTIVE</a:t>
            </a:r>
          </a:p>
        </p:txBody>
      </p:sp>
      <p:sp>
        <p:nvSpPr>
          <p:cNvPr id="119" name="Rectangle 118">
            <a:extLst>
              <a:ext uri="{FF2B5EF4-FFF2-40B4-BE49-F238E27FC236}">
                <a16:creationId xmlns:a16="http://schemas.microsoft.com/office/drawing/2014/main" id="{2DCEED6C-D39C-40AA-B89E-52C3FA5A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7" name="Google Shape;77;p16">
            <a:extLst>
              <a:ext uri="{FF2B5EF4-FFF2-40B4-BE49-F238E27FC236}">
                <a16:creationId xmlns:a16="http://schemas.microsoft.com/office/drawing/2014/main" id="{784F5FF6-08B5-0222-3C75-6BC404E89C22}"/>
              </a:ext>
            </a:extLst>
          </p:cNvPr>
          <p:cNvGraphicFramePr/>
          <p:nvPr>
            <p:extLst>
              <p:ext uri="{D42A27DB-BD31-4B8C-83A1-F6EECF244321}">
                <p14:modId xmlns:p14="http://schemas.microsoft.com/office/powerpoint/2010/main" val="4144065780"/>
              </p:ext>
            </p:extLst>
          </p:nvPr>
        </p:nvGraphicFramePr>
        <p:xfrm>
          <a:off x="649985" y="700390"/>
          <a:ext cx="5470207" cy="3781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1"/>
        <p:cNvGrpSpPr/>
        <p:nvPr/>
      </p:nvGrpSpPr>
      <p:grpSpPr>
        <a:xfrm>
          <a:off x="0" y="0"/>
          <a:ext cx="0" cy="0"/>
          <a:chOff x="0" y="0"/>
          <a:chExt cx="0" cy="0"/>
        </a:xfrm>
      </p:grpSpPr>
      <p:sp>
        <p:nvSpPr>
          <p:cNvPr id="89" name="Rectangle 88">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90">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3" name="Rectangle 92">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7590" y="567993"/>
            <a:ext cx="3256410" cy="39969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Google Shape;82;p17"/>
          <p:cNvSpPr txBox="1">
            <a:spLocks noGrp="1"/>
          </p:cNvSpPr>
          <p:nvPr>
            <p:ph type="title"/>
          </p:nvPr>
        </p:nvSpPr>
        <p:spPr>
          <a:xfrm>
            <a:off x="6121042" y="809827"/>
            <a:ext cx="2741143" cy="114543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2400"/>
              <a:t>DATA MODEL / FLOW</a:t>
            </a:r>
          </a:p>
        </p:txBody>
      </p:sp>
      <p:sp>
        <p:nvSpPr>
          <p:cNvPr id="97" name="Rectangle 96">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4" name="Google Shape;84;p17"/>
          <p:cNvPicPr preferRelativeResize="0"/>
          <p:nvPr/>
        </p:nvPicPr>
        <p:blipFill>
          <a:blip r:embed="rId3"/>
          <a:stretch>
            <a:fillRect/>
          </a:stretch>
        </p:blipFill>
        <p:spPr>
          <a:xfrm>
            <a:off x="648386" y="744186"/>
            <a:ext cx="4875730" cy="3644608"/>
          </a:xfrm>
          <a:prstGeom prst="rect">
            <a:avLst/>
          </a:prstGeom>
          <a:noFill/>
        </p:spPr>
      </p:pic>
      <p:sp>
        <p:nvSpPr>
          <p:cNvPr id="83" name="Google Shape;83;p17"/>
          <p:cNvSpPr txBox="1">
            <a:spLocks noGrp="1"/>
          </p:cNvSpPr>
          <p:nvPr>
            <p:ph type="body" idx="1"/>
          </p:nvPr>
        </p:nvSpPr>
        <p:spPr>
          <a:xfrm>
            <a:off x="6121042" y="1955260"/>
            <a:ext cx="2741143" cy="2368427"/>
          </a:xfrm>
          <a:prstGeom prst="rect">
            <a:avLst/>
          </a:prstGeom>
        </p:spPr>
        <p:txBody>
          <a:bodyPr spcFirstLastPara="1" vert="horz" lIns="91440" tIns="45720" rIns="91440" bIns="45720" rtlCol="0" anchor="t" anchorCtr="0">
            <a:normAutofit/>
          </a:bodyPr>
          <a:lstStyle/>
          <a:p>
            <a:pPr marL="0" lvl="0" indent="-182880">
              <a:spcBef>
                <a:spcPts val="0"/>
              </a:spcBef>
              <a:spcAft>
                <a:spcPts val="1200"/>
              </a:spcAft>
              <a:buFont typeface="Wingdings 2" pitchFamily="18" charset="2"/>
              <a:buChar char=""/>
            </a:pPr>
            <a:endParaRPr lang="en-US" sz="1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p:nvSpPr>
          <p:cNvPr id="95" name="Rectangle 94">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96">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9" name="Rectangle 98">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6" y="564561"/>
            <a:ext cx="751111" cy="3558188"/>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Google Shape;90;p18"/>
          <p:cNvSpPr txBox="1">
            <a:spLocks noGrp="1"/>
          </p:cNvSpPr>
          <p:nvPr>
            <p:ph type="body" idx="1"/>
          </p:nvPr>
        </p:nvSpPr>
        <p:spPr>
          <a:xfrm>
            <a:off x="948112" y="1122375"/>
            <a:ext cx="4845923" cy="2898749"/>
          </a:xfrm>
          <a:prstGeom prst="rect">
            <a:avLst/>
          </a:prstGeom>
        </p:spPr>
        <p:txBody>
          <a:bodyPr spcFirstLastPara="1" vert="horz" lIns="91440" tIns="45720" rIns="91440" bIns="45720" rtlCol="0" anchor="ctr" anchorCtr="0">
            <a:normAutofit/>
          </a:bodyPr>
          <a:lstStyle/>
          <a:p>
            <a:pPr marL="457200" lvl="0" indent="-182880">
              <a:spcBef>
                <a:spcPts val="0"/>
              </a:spcBef>
              <a:spcAft>
                <a:spcPts val="600"/>
              </a:spcAft>
              <a:buSzPts val="1600"/>
              <a:buFont typeface="Wingdings 2" pitchFamily="18" charset="2"/>
              <a:buChar char=""/>
            </a:pPr>
            <a:r>
              <a:rPr lang="en-US" sz="1100"/>
              <a:t>We happened to find the dataset over </a:t>
            </a:r>
            <a:r>
              <a:rPr lang="en-US" sz="1100" b="1"/>
              <a:t>kaggle</a:t>
            </a:r>
            <a:r>
              <a:rPr lang="en-US" sz="1100"/>
              <a:t> website.</a:t>
            </a:r>
          </a:p>
          <a:p>
            <a:pPr marL="457200" lvl="0" indent="-182880">
              <a:spcBef>
                <a:spcPts val="0"/>
              </a:spcBef>
              <a:spcAft>
                <a:spcPts val="600"/>
              </a:spcAft>
              <a:buSzPts val="1600"/>
              <a:buFont typeface="Wingdings 2" pitchFamily="18" charset="2"/>
              <a:buChar char=""/>
            </a:pPr>
            <a:r>
              <a:rPr lang="en-US" sz="1100"/>
              <a:t>The dataset contains the data collected from 2008 to 2001.</a:t>
            </a:r>
          </a:p>
          <a:p>
            <a:pPr marL="457200" lvl="0" indent="-182880">
              <a:spcBef>
                <a:spcPts val="0"/>
              </a:spcBef>
              <a:spcAft>
                <a:spcPts val="600"/>
              </a:spcAft>
              <a:buSzPts val="1600"/>
              <a:buFont typeface="Wingdings 2" pitchFamily="18" charset="2"/>
              <a:buChar char=""/>
            </a:pPr>
            <a:r>
              <a:rPr lang="en-US" sz="1100"/>
              <a:t>Listed in this dataset are the Netflix streaming service's movies and television shows.</a:t>
            </a:r>
          </a:p>
          <a:p>
            <a:pPr marL="457200" lvl="0" indent="-182880">
              <a:spcBef>
                <a:spcPts val="0"/>
              </a:spcBef>
              <a:spcAft>
                <a:spcPts val="600"/>
              </a:spcAft>
              <a:buSzPts val="1600"/>
              <a:buFont typeface="Wingdings 2" pitchFamily="18" charset="2"/>
              <a:buChar char=""/>
            </a:pPr>
            <a:r>
              <a:rPr lang="en-US" sz="1100"/>
              <a:t>There are specific columns such as title, director, cast, country of origin, year of release, rating, runtime, and genre (for example, action, drama, comedy), pertaining to a total of about 8000 rows.</a:t>
            </a:r>
          </a:p>
          <a:p>
            <a:pPr marL="457200" lvl="0" indent="-182880">
              <a:spcBef>
                <a:spcPts val="0"/>
              </a:spcBef>
              <a:spcAft>
                <a:spcPts val="600"/>
              </a:spcAft>
              <a:buSzPts val="1600"/>
              <a:buFont typeface="Wingdings 2" pitchFamily="18" charset="2"/>
              <a:buChar char=""/>
            </a:pPr>
            <a:r>
              <a:rPr lang="en-US" sz="1100"/>
              <a:t>The second dataset is also from kaggle website with 9000 rows and 29 columns and this dataset is similar to the first one.</a:t>
            </a:r>
          </a:p>
          <a:p>
            <a:pPr marL="457200" lvl="0" indent="-182880">
              <a:spcBef>
                <a:spcPts val="0"/>
              </a:spcBef>
              <a:spcAft>
                <a:spcPts val="600"/>
              </a:spcAft>
              <a:buSzPts val="1600"/>
              <a:buFont typeface="Wingdings 2" pitchFamily="18" charset="2"/>
              <a:buChar char=""/>
            </a:pPr>
            <a:r>
              <a:rPr lang="en-US" sz="1100"/>
              <a:t>This dataset contains specific columns such as title,genre,tags,series or movies,RunTime,directors,actors etc..,</a:t>
            </a:r>
          </a:p>
        </p:txBody>
      </p:sp>
      <p:sp>
        <p:nvSpPr>
          <p:cNvPr id="103" name="Freeform: Shape 102">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0320" y="571499"/>
            <a:ext cx="3156367" cy="40005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Google Shape;89;p18"/>
          <p:cNvSpPr txBox="1">
            <a:spLocks noGrp="1"/>
          </p:cNvSpPr>
          <p:nvPr>
            <p:ph type="title"/>
          </p:nvPr>
        </p:nvSpPr>
        <p:spPr>
          <a:xfrm>
            <a:off x="6737103" y="1399305"/>
            <a:ext cx="2210612" cy="2344890"/>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2500"/>
              <a:t>DATASET DESCRIPTION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
        <p:cNvGrpSpPr/>
        <p:nvPr/>
      </p:nvGrpSpPr>
      <p:grpSpPr>
        <a:xfrm>
          <a:off x="0" y="0"/>
          <a:ext cx="0" cy="0"/>
          <a:chOff x="0" y="0"/>
          <a:chExt cx="0" cy="0"/>
        </a:xfrm>
      </p:grpSpPr>
      <p:sp>
        <p:nvSpPr>
          <p:cNvPr id="138" name="Rectangle 101">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Rectangle 103">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0" name="Rectangle 105">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07">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7590" y="567993"/>
            <a:ext cx="3256410" cy="39969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9"/>
          <p:cNvSpPr txBox="1">
            <a:spLocks noGrp="1"/>
          </p:cNvSpPr>
          <p:nvPr>
            <p:ph type="title"/>
          </p:nvPr>
        </p:nvSpPr>
        <p:spPr>
          <a:xfrm>
            <a:off x="6121042" y="809827"/>
            <a:ext cx="2741143" cy="1145433"/>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2400"/>
              <a:t>DATA CLEANING</a:t>
            </a:r>
          </a:p>
        </p:txBody>
      </p:sp>
      <p:sp>
        <p:nvSpPr>
          <p:cNvPr id="142" name="Rectangle 109">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7" name="Google Shape;97;p19"/>
          <p:cNvPicPr preferRelativeResize="0"/>
          <p:nvPr/>
        </p:nvPicPr>
        <p:blipFill>
          <a:blip r:embed="rId3"/>
          <a:stretch>
            <a:fillRect/>
          </a:stretch>
        </p:blipFill>
        <p:spPr>
          <a:xfrm>
            <a:off x="648386" y="1445072"/>
            <a:ext cx="4875730" cy="2242835"/>
          </a:xfrm>
          <a:prstGeom prst="rect">
            <a:avLst/>
          </a:prstGeom>
          <a:noFill/>
        </p:spPr>
      </p:pic>
      <p:sp>
        <p:nvSpPr>
          <p:cNvPr id="96" name="Google Shape;96;p19"/>
          <p:cNvSpPr txBox="1">
            <a:spLocks noGrp="1"/>
          </p:cNvSpPr>
          <p:nvPr>
            <p:ph type="body" idx="1"/>
          </p:nvPr>
        </p:nvSpPr>
        <p:spPr>
          <a:xfrm>
            <a:off x="6121042" y="1955260"/>
            <a:ext cx="2741143" cy="2368427"/>
          </a:xfrm>
          <a:prstGeom prst="rect">
            <a:avLst/>
          </a:prstGeom>
        </p:spPr>
        <p:txBody>
          <a:bodyPr spcFirstLastPara="1" vert="horz" lIns="91440" tIns="45720" rIns="91440" bIns="45720" rtlCol="0" anchor="t" anchorCtr="0">
            <a:normAutofit/>
          </a:bodyPr>
          <a:lstStyle/>
          <a:p>
            <a:pPr marL="457200" lvl="0" indent="-182880">
              <a:spcBef>
                <a:spcPts val="0"/>
              </a:spcBef>
              <a:spcAft>
                <a:spcPts val="0"/>
              </a:spcAft>
              <a:buSzPts val="1600"/>
              <a:buFont typeface="Wingdings 2" pitchFamily="18" charset="2"/>
              <a:buChar char=""/>
            </a:pPr>
            <a:r>
              <a:rPr lang="en-US" sz="1200">
                <a:solidFill>
                  <a:srgbClr val="FFFFFF"/>
                </a:solidFill>
              </a:rPr>
              <a:t>We have cleaned the raw data by removing the null values in order to avoid any discrepancies with the final results.</a:t>
            </a:r>
          </a:p>
          <a:p>
            <a:pPr marL="457200" lvl="0" indent="-182880">
              <a:spcBef>
                <a:spcPts val="1200"/>
              </a:spcBef>
              <a:spcAft>
                <a:spcPts val="1200"/>
              </a:spcAft>
              <a:buFont typeface="Wingdings 2" pitchFamily="18" charset="2"/>
              <a:buChar char=""/>
            </a:pPr>
            <a:endParaRPr lang="en-US" sz="12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p:nvSpPr>
          <p:cNvPr id="105" name="Rectangle 10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Rectangle 10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7" name="Rectangle 111">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13">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571500"/>
            <a:ext cx="3156366" cy="4000500"/>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Google Shape;102;p20"/>
          <p:cNvSpPr txBox="1">
            <a:spLocks noGrp="1"/>
          </p:cNvSpPr>
          <p:nvPr>
            <p:ph type="title"/>
          </p:nvPr>
        </p:nvSpPr>
        <p:spPr>
          <a:xfrm>
            <a:off x="370695" y="1262358"/>
            <a:ext cx="2081191" cy="26187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3300"/>
              <a:t>DATA CLEANING</a:t>
            </a:r>
          </a:p>
        </p:txBody>
      </p:sp>
      <p:sp>
        <p:nvSpPr>
          <p:cNvPr id="103" name="Google Shape;103;p20"/>
          <p:cNvSpPr txBox="1">
            <a:spLocks noGrp="1"/>
          </p:cNvSpPr>
          <p:nvPr>
            <p:ph type="body" idx="1"/>
          </p:nvPr>
        </p:nvSpPr>
        <p:spPr>
          <a:xfrm>
            <a:off x="3271204" y="1280216"/>
            <a:ext cx="4970533" cy="3056340"/>
          </a:xfrm>
          <a:prstGeom prst="rect">
            <a:avLst/>
          </a:prstGeom>
        </p:spPr>
        <p:txBody>
          <a:bodyPr spcFirstLastPara="1" vert="horz" lIns="91440" tIns="45720" rIns="91440" bIns="45720" rtlCol="0" anchor="ctr" anchorCtr="0">
            <a:normAutofit fontScale="92500" lnSpcReduction="10000"/>
          </a:bodyPr>
          <a:lstStyle/>
          <a:p>
            <a:pPr marL="274320" indent="0">
              <a:buSzPts val="1600"/>
              <a:buNone/>
            </a:pPr>
            <a:r>
              <a:rPr lang="en-US" sz="1700" dirty="0"/>
              <a:t>The second  dataset is cleaned in the following ways:  </a:t>
            </a:r>
          </a:p>
          <a:p>
            <a:pPr marL="617220">
              <a:spcBef>
                <a:spcPts val="1200"/>
              </a:spcBef>
              <a:buAutoNum type="romanLcPeriod"/>
            </a:pPr>
            <a:r>
              <a:rPr lang="en-US" sz="1700" b="1" dirty="0"/>
              <a:t>Missing  values </a:t>
            </a:r>
            <a:r>
              <a:rPr lang="en-US" sz="1700" dirty="0"/>
              <a:t>are filled by using  relative field for genre and tags columns and filled by using correlation matrix.</a:t>
            </a:r>
          </a:p>
          <a:p>
            <a:pPr marL="617220" lvl="0">
              <a:spcBef>
                <a:spcPts val="1200"/>
              </a:spcBef>
              <a:spcAft>
                <a:spcPts val="0"/>
              </a:spcAft>
              <a:buAutoNum type="romanLcPeriod"/>
            </a:pPr>
            <a:r>
              <a:rPr lang="en-US" sz="1700" dirty="0"/>
              <a:t>No </a:t>
            </a:r>
            <a:r>
              <a:rPr lang="en-US" sz="1700" b="1" dirty="0"/>
              <a:t>duplicates</a:t>
            </a:r>
            <a:r>
              <a:rPr lang="en-US" sz="1700" dirty="0"/>
              <a:t> in the dataset(Checked).</a:t>
            </a:r>
          </a:p>
          <a:p>
            <a:pPr marL="617220">
              <a:spcBef>
                <a:spcPts val="1200"/>
              </a:spcBef>
              <a:buAutoNum type="romanLcPeriod"/>
            </a:pPr>
            <a:r>
              <a:rPr lang="en-US" sz="1600" dirty="0">
                <a:solidFill>
                  <a:srgbClr val="000000"/>
                </a:solidFill>
                <a:ea typeface="+mn-lt"/>
                <a:cs typeface="+mn-lt"/>
              </a:rPr>
              <a:t>Handled </a:t>
            </a:r>
            <a:r>
              <a:rPr lang="en-US" sz="1600" b="1" dirty="0">
                <a:solidFill>
                  <a:srgbClr val="000000"/>
                </a:solidFill>
                <a:ea typeface="+mn-lt"/>
                <a:cs typeface="+mn-lt"/>
              </a:rPr>
              <a:t>wrong data types</a:t>
            </a:r>
            <a:r>
              <a:rPr lang="en-US" sz="1600" dirty="0">
                <a:solidFill>
                  <a:srgbClr val="000000"/>
                </a:solidFill>
                <a:ea typeface="+mn-lt"/>
                <a:cs typeface="+mn-lt"/>
              </a:rPr>
              <a:t> by converting to appropriate data types.</a:t>
            </a:r>
          </a:p>
          <a:p>
            <a:pPr marL="617220">
              <a:spcBef>
                <a:spcPts val="1200"/>
              </a:spcBef>
              <a:buAutoNum type="romanLcPeriod"/>
            </a:pPr>
            <a:r>
              <a:rPr lang="en-US" sz="1600" dirty="0">
                <a:solidFill>
                  <a:srgbClr val="000000"/>
                </a:solidFill>
                <a:ea typeface="+mn-lt"/>
                <a:cs typeface="+mn-lt"/>
              </a:rPr>
              <a:t> </a:t>
            </a:r>
            <a:r>
              <a:rPr lang="en-US" sz="1600" b="1" dirty="0">
                <a:solidFill>
                  <a:srgbClr val="000000"/>
                </a:solidFill>
                <a:ea typeface="+mn-lt"/>
                <a:cs typeface="+mn-lt"/>
              </a:rPr>
              <a:t>Dropped few columns</a:t>
            </a:r>
            <a:r>
              <a:rPr lang="en-US" sz="1600" dirty="0">
                <a:solidFill>
                  <a:srgbClr val="000000"/>
                </a:solidFill>
                <a:ea typeface="+mn-lt"/>
                <a:cs typeface="+mn-lt"/>
              </a:rPr>
              <a:t> which are not required and which has less rows than the average rows. </a:t>
            </a:r>
          </a:p>
          <a:p>
            <a:pPr marL="617220">
              <a:spcBef>
                <a:spcPts val="1200"/>
              </a:spcBef>
              <a:buAutoNum type="romanLcPeriod"/>
            </a:pPr>
            <a:r>
              <a:rPr lang="en-US" sz="1700" b="1" dirty="0">
                <a:solidFill>
                  <a:srgbClr val="000000"/>
                </a:solidFill>
                <a:ea typeface="+mn-lt"/>
                <a:cs typeface="+mn-lt"/>
              </a:rPr>
              <a:t>Multi-values</a:t>
            </a:r>
            <a:r>
              <a:rPr lang="en-US" sz="1700" dirty="0">
                <a:solidFill>
                  <a:srgbClr val="000000"/>
                </a:solidFill>
                <a:ea typeface="+mn-lt"/>
                <a:cs typeface="+mn-lt"/>
              </a:rPr>
              <a:t> in a single column handled by splitting and associated with the same row. </a:t>
            </a:r>
            <a:endParaRPr lang="en-US" sz="1600" dirty="0">
              <a:solidFill>
                <a:srgbClr val="000000"/>
              </a:solidFill>
            </a:endParaRPr>
          </a:p>
          <a:p>
            <a:pPr indent="-182880">
              <a:spcBef>
                <a:spcPts val="1200"/>
              </a:spcBef>
              <a:buFont typeface="Wingdings 2" pitchFamily="18" charset="2"/>
              <a:buChar char=""/>
            </a:pPr>
            <a:endParaRPr lang="en-US" sz="1600" dirty="0">
              <a:solidFill>
                <a:srgbClr val="000000"/>
              </a:solidFill>
            </a:endParaRPr>
          </a:p>
          <a:p>
            <a:pPr indent="-182880">
              <a:spcBef>
                <a:spcPts val="1200"/>
              </a:spcBef>
              <a:spcAft>
                <a:spcPts val="1200"/>
              </a:spcAft>
              <a:buFont typeface="Wingdings 2" pitchFamily="18" charset="2"/>
              <a:buChar char=""/>
            </a:pPr>
            <a:endParaRPr lang="en-US" sz="1700" dirty="0"/>
          </a:p>
        </p:txBody>
      </p:sp>
      <p:sp>
        <p:nvSpPr>
          <p:cNvPr id="111" name="Freeform: Shape 115">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8392887" y="792656"/>
            <a:ext cx="751113" cy="3558188"/>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07"/>
        <p:cNvGrpSpPr/>
        <p:nvPr/>
      </p:nvGrpSpPr>
      <p:grpSpPr>
        <a:xfrm>
          <a:off x="0" y="0"/>
          <a:ext cx="0" cy="0"/>
          <a:chOff x="0" y="0"/>
          <a:chExt cx="0" cy="0"/>
        </a:xfrm>
      </p:grpSpPr>
      <p:sp>
        <p:nvSpPr>
          <p:cNvPr id="135" name="Rectangle 113">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Rectangle 115">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7" name="Rectangle 11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1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571500"/>
            <a:ext cx="3156366" cy="4000500"/>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Google Shape;108;p21"/>
          <p:cNvSpPr txBox="1">
            <a:spLocks noGrp="1"/>
          </p:cNvSpPr>
          <p:nvPr>
            <p:ph type="title"/>
          </p:nvPr>
        </p:nvSpPr>
        <p:spPr>
          <a:xfrm>
            <a:off x="370695" y="1262358"/>
            <a:ext cx="2081191" cy="26187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3300"/>
              <a:t>Problem Statement</a:t>
            </a:r>
          </a:p>
        </p:txBody>
      </p:sp>
      <p:sp>
        <p:nvSpPr>
          <p:cNvPr id="109" name="Google Shape;109;p21"/>
          <p:cNvSpPr txBox="1">
            <a:spLocks noGrp="1"/>
          </p:cNvSpPr>
          <p:nvPr>
            <p:ph type="body" idx="1"/>
          </p:nvPr>
        </p:nvSpPr>
        <p:spPr>
          <a:xfrm>
            <a:off x="3271204" y="1262357"/>
            <a:ext cx="4970533" cy="2618785"/>
          </a:xfrm>
          <a:prstGeom prst="rect">
            <a:avLst/>
          </a:prstGeom>
        </p:spPr>
        <p:txBody>
          <a:bodyPr spcFirstLastPara="1" vert="horz" lIns="91440" tIns="45720" rIns="91440" bIns="45720" rtlCol="0" anchor="ctr" anchorCtr="0">
            <a:normAutofit/>
          </a:bodyPr>
          <a:lstStyle/>
          <a:p>
            <a:pPr marL="0" lvl="0" indent="-182880">
              <a:spcBef>
                <a:spcPts val="0"/>
              </a:spcBef>
              <a:spcAft>
                <a:spcPts val="0"/>
              </a:spcAft>
              <a:buFont typeface="Wingdings 2" pitchFamily="18" charset="2"/>
              <a:buChar char=""/>
            </a:pPr>
            <a:r>
              <a:rPr lang="en-US" sz="1400" dirty="0"/>
              <a:t>By analyzing the data and coming up with insights, Netflix may   decide what kinds of series and movies to make and how to expand their company in different regions.</a:t>
            </a:r>
          </a:p>
          <a:p>
            <a:pPr marL="457200" lvl="0" indent="-182880">
              <a:spcBef>
                <a:spcPts val="1200"/>
              </a:spcBef>
              <a:spcAft>
                <a:spcPts val="0"/>
              </a:spcAft>
              <a:buSzPts val="1600"/>
              <a:buFont typeface="Wingdings 2" pitchFamily="18" charset="2"/>
              <a:buChar char=""/>
            </a:pPr>
            <a:r>
              <a:rPr lang="en-US" sz="1400" dirty="0"/>
              <a:t>What is the most producing genre?</a:t>
            </a:r>
          </a:p>
          <a:p>
            <a:pPr marL="457200" lvl="0" indent="-182880">
              <a:spcBef>
                <a:spcPts val="0"/>
              </a:spcBef>
              <a:spcAft>
                <a:spcPts val="0"/>
              </a:spcAft>
              <a:buSzPts val="1600"/>
              <a:buFont typeface="Wingdings 2" pitchFamily="18" charset="2"/>
              <a:buChar char=""/>
            </a:pPr>
            <a:r>
              <a:rPr lang="en-US" sz="1400" dirty="0"/>
              <a:t>Country wise content on Netflix ?</a:t>
            </a:r>
          </a:p>
          <a:p>
            <a:pPr marL="457200" lvl="0" indent="-182880">
              <a:spcBef>
                <a:spcPts val="0"/>
              </a:spcBef>
              <a:spcAft>
                <a:spcPts val="0"/>
              </a:spcAft>
              <a:buSzPts val="1600"/>
              <a:buFont typeface="Wingdings 2" pitchFamily="18" charset="2"/>
              <a:buChar char=""/>
            </a:pPr>
            <a:r>
              <a:rPr lang="en-US" sz="1400" dirty="0"/>
              <a:t>Average ratings in Netflix?</a:t>
            </a:r>
          </a:p>
          <a:p>
            <a:pPr marL="457200" lvl="0" indent="-182880">
              <a:spcBef>
                <a:spcPts val="0"/>
              </a:spcBef>
              <a:spcAft>
                <a:spcPts val="0"/>
              </a:spcAft>
              <a:buSzPts val="1600"/>
              <a:buFont typeface="Wingdings 2" pitchFamily="18" charset="2"/>
              <a:buChar char=""/>
            </a:pPr>
            <a:r>
              <a:rPr lang="en-US" sz="1400" dirty="0"/>
              <a:t>Top directors in terms of films and TV shows?</a:t>
            </a:r>
          </a:p>
          <a:p>
            <a:pPr marL="457200" lvl="0" indent="-182880">
              <a:spcBef>
                <a:spcPts val="0"/>
              </a:spcBef>
              <a:spcAft>
                <a:spcPts val="0"/>
              </a:spcAft>
              <a:buSzPts val="1600"/>
              <a:buFont typeface="Wingdings 2" pitchFamily="18" charset="2"/>
              <a:buChar char=""/>
            </a:pPr>
            <a:r>
              <a:rPr lang="en-US" sz="1400" dirty="0"/>
              <a:t>Does Netflix now place more of an emphasis on TV shows than on movies?</a:t>
            </a:r>
          </a:p>
          <a:p>
            <a:pPr marL="457200" lvl="0" indent="-182880">
              <a:spcBef>
                <a:spcPts val="0"/>
              </a:spcBef>
              <a:spcAft>
                <a:spcPts val="0"/>
              </a:spcAft>
              <a:buSzPts val="1600"/>
              <a:buFont typeface="Wingdings 2" pitchFamily="18" charset="2"/>
              <a:buChar char=""/>
            </a:pPr>
            <a:r>
              <a:rPr lang="en-US" sz="1400" dirty="0"/>
              <a:t>Ideal month to release movies.</a:t>
            </a:r>
          </a:p>
          <a:p>
            <a:pPr marL="0" lvl="0" indent="-182880">
              <a:spcBef>
                <a:spcPts val="1200"/>
              </a:spcBef>
              <a:spcAft>
                <a:spcPts val="1200"/>
              </a:spcAft>
              <a:buFont typeface="Wingdings 2" pitchFamily="18" charset="2"/>
              <a:buChar char=""/>
            </a:pPr>
            <a:endParaRPr lang="en-US" sz="1400" dirty="0"/>
          </a:p>
        </p:txBody>
      </p:sp>
      <p:sp>
        <p:nvSpPr>
          <p:cNvPr id="139" name="Freeform: Shape 12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8392887" y="792656"/>
            <a:ext cx="751113" cy="3558188"/>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1259</Words>
  <Application>Microsoft Macintosh PowerPoint</Application>
  <PresentationFormat>On-screen Show (16:9)</PresentationFormat>
  <Paragraphs>92</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Oswald</vt:lpstr>
      <vt:lpstr>Corbel</vt:lpstr>
      <vt:lpstr>Wingdings 2</vt:lpstr>
      <vt:lpstr>Playfair Display</vt:lpstr>
      <vt:lpstr>Frame</vt:lpstr>
      <vt:lpstr>NETFLIX DATA ANALYSIS</vt:lpstr>
      <vt:lpstr>INTRODUCTION</vt:lpstr>
      <vt:lpstr>MOTIVATION </vt:lpstr>
      <vt:lpstr>OBJECTIVE</vt:lpstr>
      <vt:lpstr>DATA MODEL / FLOW</vt:lpstr>
      <vt:lpstr>DATASET DESCRIPTION</vt:lpstr>
      <vt:lpstr>DATA CLEANING</vt:lpstr>
      <vt:lpstr>DATA CLEANING</vt:lpstr>
      <vt:lpstr>Problem Statement</vt:lpstr>
      <vt:lpstr>EXPLORATORY DATA  ANALYSIS &amp; VISUALIZATIONS</vt:lpstr>
      <vt:lpstr>PowerPoint Presentation</vt:lpstr>
      <vt:lpstr>PowerPoint Presentation</vt:lpstr>
      <vt:lpstr>PowerPoint Presentation</vt:lpstr>
      <vt:lpstr>PowerPoint Presentation</vt:lpstr>
      <vt:lpstr>GENRE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Data Distribution : Left Skewed and Evenly Skewed</vt:lpstr>
      <vt:lpstr>EDA: Associations among release dates &amp; correlation  </vt:lpstr>
      <vt:lpstr>CONCLUSION</vt:lpstr>
      <vt:lpstr>FUTURE SCOPE FOR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 ANALYSIS</dc:title>
  <cp:lastModifiedBy>Microsoft Office User</cp:lastModifiedBy>
  <cp:revision>14</cp:revision>
  <dcterms:modified xsi:type="dcterms:W3CDTF">2023-05-16T01:18:43Z</dcterms:modified>
</cp:coreProperties>
</file>