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8" r:id="rId3"/>
    <p:sldId id="261" r:id="rId4"/>
    <p:sldId id="259" r:id="rId5"/>
    <p:sldId id="262" r:id="rId6"/>
    <p:sldId id="263" r:id="rId7"/>
  </p:sldIdLst>
  <p:sldSz cx="12192000" cy="6858000"/>
  <p:notesSz cx="6858000" cy="9144000"/>
  <p:embeddedFontLst>
    <p:embeddedFont>
      <p:font typeface="Roboto" pitchFamily="2" charset="0"/>
      <p:regular r:id="rId9"/>
    </p:embeddedFont>
    <p:embeddedFont>
      <p:font typeface="Calibri"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1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88" autoAdjust="0"/>
  </p:normalViewPr>
  <p:slideViewPr>
    <p:cSldViewPr>
      <p:cViewPr>
        <p:scale>
          <a:sx n="69" d="100"/>
          <a:sy n="69" d="100"/>
        </p:scale>
        <p:origin x="-7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2.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246717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83" name="Google Shape;83;p1"/>
          <p:cNvSpPr txBox="1">
            <a:spLocks noGrp="1"/>
          </p:cNvSpPr>
          <p:nvPr>
            <p:ph type="title"/>
          </p:nvPr>
        </p:nvSpPr>
        <p:spPr>
          <a:xfrm>
            <a:off x="6960096" y="4941168"/>
            <a:ext cx="4752528" cy="1728192"/>
          </a:xfrm>
          <a:prstGeom prst="rect">
            <a:avLst/>
          </a:prstGeom>
          <a:noFill/>
          <a:ln>
            <a:noFill/>
          </a:ln>
        </p:spPr>
        <p:txBody>
          <a:bodyPr spcFirstLastPara="1" wrap="square" lIns="91425" tIns="45700" rIns="91425" bIns="45700" anchor="ctr" anchorCtr="0">
            <a:noAutofit/>
          </a:bodyPr>
          <a:lstStyle/>
          <a:p>
            <a:pPr>
              <a:lnSpc>
                <a:spcPct val="100000"/>
              </a:lnSpc>
              <a:buClr>
                <a:schemeClr val="dk1"/>
              </a:buClr>
            </a:pPr>
            <a:r>
              <a:rPr lang="en-US" sz="2100" dirty="0">
                <a:solidFill>
                  <a:schemeClr val="dk1"/>
                </a:solidFill>
                <a:latin typeface="Times New Roman" pitchFamily="18" charset="0"/>
                <a:cs typeface="Times New Roman" pitchFamily="18" charset="0"/>
                <a:sym typeface="Roboto"/>
              </a:rPr>
              <a:t>Team Name </a:t>
            </a:r>
            <a:r>
              <a:rPr lang="en-US" sz="2100" dirty="0" smtClean="0">
                <a:solidFill>
                  <a:schemeClr val="dk1"/>
                </a:solidFill>
                <a:latin typeface="Times New Roman" pitchFamily="18" charset="0"/>
                <a:cs typeface="Times New Roman" pitchFamily="18" charset="0"/>
                <a:sym typeface="Roboto"/>
              </a:rPr>
              <a:t> :  </a:t>
            </a:r>
            <a:r>
              <a:rPr lang="en-IN" sz="2100" dirty="0">
                <a:solidFill>
                  <a:schemeClr val="tx1"/>
                </a:solidFill>
                <a:latin typeface="Times New Roman" pitchFamily="18" charset="0"/>
                <a:cs typeface="Times New Roman" pitchFamily="18" charset="0"/>
              </a:rPr>
              <a:t>Elegant </a:t>
            </a:r>
            <a:r>
              <a:rPr lang="en-IN" sz="2100" dirty="0" smtClean="0">
                <a:solidFill>
                  <a:schemeClr val="tx1"/>
                </a:solidFill>
                <a:latin typeface="Times New Roman" pitchFamily="18" charset="0"/>
                <a:cs typeface="Times New Roman" pitchFamily="18" charset="0"/>
              </a:rPr>
              <a:t>Ensemble</a:t>
            </a:r>
            <a:endParaRPr sz="2100" dirty="0">
              <a:solidFill>
                <a:schemeClr val="dk1"/>
              </a:solidFill>
              <a:latin typeface="Times New Roman" pitchFamily="18" charset="0"/>
              <a:cs typeface="Times New Roman" pitchFamily="18" charset="0"/>
            </a:endParaRPr>
          </a:p>
          <a:p>
            <a:pPr marL="0" lvl="0" indent="0" rtl="0">
              <a:lnSpc>
                <a:spcPct val="100000"/>
              </a:lnSpc>
              <a:spcBef>
                <a:spcPts val="0"/>
              </a:spcBef>
              <a:spcAft>
                <a:spcPts val="0"/>
              </a:spcAft>
              <a:buClr>
                <a:schemeClr val="dk1"/>
              </a:buClr>
              <a:buSzPts val="4400"/>
              <a:buFont typeface="Calibri"/>
              <a:buNone/>
            </a:pPr>
            <a:r>
              <a:rPr lang="en-US" sz="2100" dirty="0">
                <a:solidFill>
                  <a:schemeClr val="dk1"/>
                </a:solidFill>
                <a:latin typeface="Times New Roman" pitchFamily="18" charset="0"/>
                <a:cs typeface="Times New Roman" pitchFamily="18" charset="0"/>
              </a:rPr>
              <a:t>Team </a:t>
            </a:r>
            <a:r>
              <a:rPr lang="en-US" sz="2100" dirty="0" smtClean="0">
                <a:solidFill>
                  <a:schemeClr val="dk1"/>
                </a:solidFill>
                <a:latin typeface="Times New Roman" pitchFamily="18" charset="0"/>
                <a:cs typeface="Times New Roman" pitchFamily="18" charset="0"/>
                <a:sym typeface="Roboto"/>
              </a:rPr>
              <a:t>Details : Members { </a:t>
            </a:r>
            <a:r>
              <a:rPr lang="en-US" sz="2100" dirty="0" err="1" smtClean="0">
                <a:solidFill>
                  <a:schemeClr val="dk1"/>
                </a:solidFill>
                <a:latin typeface="Times New Roman" pitchFamily="18" charset="0"/>
                <a:cs typeface="Times New Roman" pitchFamily="18" charset="0"/>
                <a:sym typeface="Roboto"/>
              </a:rPr>
              <a:t>Supriya</a:t>
            </a:r>
            <a:r>
              <a:rPr lang="en-US" sz="2100" dirty="0" smtClean="0">
                <a:solidFill>
                  <a:schemeClr val="dk1"/>
                </a:solidFill>
                <a:latin typeface="Times New Roman" pitchFamily="18" charset="0"/>
                <a:cs typeface="Times New Roman" pitchFamily="18" charset="0"/>
                <a:sym typeface="Roboto"/>
              </a:rPr>
              <a:t> K , </a:t>
            </a:r>
            <a:r>
              <a:rPr lang="en-US" sz="2100" dirty="0" err="1" smtClean="0">
                <a:solidFill>
                  <a:schemeClr val="dk1"/>
                </a:solidFill>
                <a:latin typeface="Times New Roman" pitchFamily="18" charset="0"/>
                <a:cs typeface="Times New Roman" pitchFamily="18" charset="0"/>
                <a:sym typeface="Roboto"/>
              </a:rPr>
              <a:t>Choppa</a:t>
            </a:r>
            <a:r>
              <a:rPr lang="en-US" sz="2100" dirty="0" smtClean="0">
                <a:solidFill>
                  <a:schemeClr val="dk1"/>
                </a:solidFill>
                <a:latin typeface="Times New Roman" pitchFamily="18" charset="0"/>
                <a:cs typeface="Times New Roman" pitchFamily="18" charset="0"/>
                <a:sym typeface="Roboto"/>
              </a:rPr>
              <a:t> </a:t>
            </a:r>
            <a:r>
              <a:rPr lang="en-US" sz="2100" dirty="0" err="1" smtClean="0">
                <a:solidFill>
                  <a:schemeClr val="dk1"/>
                </a:solidFill>
                <a:latin typeface="Times New Roman" pitchFamily="18" charset="0"/>
                <a:cs typeface="Times New Roman" pitchFamily="18" charset="0"/>
                <a:sym typeface="Roboto"/>
              </a:rPr>
              <a:t>Hemalatha</a:t>
            </a:r>
            <a:r>
              <a:rPr lang="en-US" sz="2100" dirty="0" smtClean="0">
                <a:solidFill>
                  <a:schemeClr val="dk1"/>
                </a:solidFill>
                <a:latin typeface="Times New Roman" pitchFamily="18" charset="0"/>
                <a:cs typeface="Times New Roman" pitchFamily="18" charset="0"/>
                <a:sym typeface="Roboto"/>
              </a:rPr>
              <a:t>, </a:t>
            </a:r>
            <a:r>
              <a:rPr lang="en-US" sz="2100" dirty="0" err="1" smtClean="0">
                <a:solidFill>
                  <a:schemeClr val="dk1"/>
                </a:solidFill>
                <a:latin typeface="Times New Roman" pitchFamily="18" charset="0"/>
                <a:cs typeface="Times New Roman" pitchFamily="18" charset="0"/>
                <a:sym typeface="Roboto"/>
              </a:rPr>
              <a:t>Gudla</a:t>
            </a:r>
            <a:r>
              <a:rPr lang="en-US" sz="2100" dirty="0" smtClean="0">
                <a:solidFill>
                  <a:schemeClr val="dk1"/>
                </a:solidFill>
                <a:latin typeface="Times New Roman" pitchFamily="18" charset="0"/>
                <a:cs typeface="Times New Roman" pitchFamily="18" charset="0"/>
                <a:sym typeface="Roboto"/>
              </a:rPr>
              <a:t> </a:t>
            </a:r>
            <a:r>
              <a:rPr lang="en-US" sz="2100" dirty="0" err="1" smtClean="0">
                <a:solidFill>
                  <a:schemeClr val="dk1"/>
                </a:solidFill>
                <a:latin typeface="Times New Roman" pitchFamily="18" charset="0"/>
                <a:cs typeface="Times New Roman" pitchFamily="18" charset="0"/>
                <a:sym typeface="Roboto"/>
              </a:rPr>
              <a:t>Hemalatha</a:t>
            </a:r>
            <a:r>
              <a:rPr lang="en-US" sz="2100" dirty="0" smtClean="0">
                <a:solidFill>
                  <a:schemeClr val="dk1"/>
                </a:solidFill>
                <a:latin typeface="Times New Roman" pitchFamily="18" charset="0"/>
                <a:cs typeface="Times New Roman" pitchFamily="18" charset="0"/>
                <a:sym typeface="Roboto"/>
              </a:rPr>
              <a:t>},  Institution {</a:t>
            </a:r>
            <a:r>
              <a:rPr lang="en-US" sz="2100" dirty="0" err="1" smtClean="0">
                <a:solidFill>
                  <a:schemeClr val="dk1"/>
                </a:solidFill>
                <a:latin typeface="Times New Roman" pitchFamily="18" charset="0"/>
                <a:cs typeface="Times New Roman" pitchFamily="18" charset="0"/>
                <a:sym typeface="Roboto"/>
              </a:rPr>
              <a:t>Gayatri</a:t>
            </a:r>
            <a:r>
              <a:rPr lang="en-US" sz="2100" dirty="0" smtClean="0">
                <a:solidFill>
                  <a:schemeClr val="dk1"/>
                </a:solidFill>
                <a:latin typeface="Times New Roman" pitchFamily="18" charset="0"/>
                <a:cs typeface="Times New Roman" pitchFamily="18" charset="0"/>
                <a:sym typeface="Roboto"/>
              </a:rPr>
              <a:t> </a:t>
            </a:r>
            <a:r>
              <a:rPr lang="en-US" sz="2100" dirty="0" err="1" smtClean="0">
                <a:solidFill>
                  <a:schemeClr val="dk1"/>
                </a:solidFill>
                <a:latin typeface="Times New Roman" pitchFamily="18" charset="0"/>
                <a:cs typeface="Times New Roman" pitchFamily="18" charset="0"/>
                <a:sym typeface="Roboto"/>
              </a:rPr>
              <a:t>Vidya</a:t>
            </a:r>
            <a:r>
              <a:rPr lang="en-US" sz="2100" dirty="0" smtClean="0">
                <a:solidFill>
                  <a:schemeClr val="dk1"/>
                </a:solidFill>
                <a:latin typeface="Times New Roman" pitchFamily="18" charset="0"/>
                <a:cs typeface="Times New Roman" pitchFamily="18" charset="0"/>
                <a:sym typeface="Roboto"/>
              </a:rPr>
              <a:t> </a:t>
            </a:r>
            <a:r>
              <a:rPr lang="en-US" sz="2100" dirty="0" err="1" smtClean="0">
                <a:solidFill>
                  <a:schemeClr val="dk1"/>
                </a:solidFill>
                <a:latin typeface="Times New Roman" pitchFamily="18" charset="0"/>
                <a:cs typeface="Times New Roman" pitchFamily="18" charset="0"/>
                <a:sym typeface="Roboto"/>
              </a:rPr>
              <a:t>Parishad</a:t>
            </a:r>
            <a:r>
              <a:rPr lang="en-US" sz="2100" dirty="0" smtClean="0">
                <a:solidFill>
                  <a:schemeClr val="dk1"/>
                </a:solidFill>
                <a:latin typeface="Times New Roman" pitchFamily="18" charset="0"/>
                <a:cs typeface="Times New Roman" pitchFamily="18" charset="0"/>
                <a:sym typeface="Roboto"/>
              </a:rPr>
              <a:t> College of Engineering for Women (GVPCEW)}.</a:t>
            </a:r>
            <a:endParaRPr sz="2100" dirty="0">
              <a:solidFill>
                <a:schemeClr val="dk1"/>
              </a:solidFill>
              <a:latin typeface="Times New Roman" pitchFamily="18" charset="0"/>
              <a:cs typeface="Times New Roman" pitchFamily="18" charset="0"/>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2" name="Rectangle 1"/>
          <p:cNvSpPr/>
          <p:nvPr/>
        </p:nvSpPr>
        <p:spPr>
          <a:xfrm>
            <a:off x="169469" y="141946"/>
            <a:ext cx="11831187" cy="6264696"/>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3" name="Google Shape;93;p3"/>
          <p:cNvSpPr txBox="1">
            <a:spLocks noGrp="1"/>
          </p:cNvSpPr>
          <p:nvPr>
            <p:ph type="title"/>
          </p:nvPr>
        </p:nvSpPr>
        <p:spPr>
          <a:xfrm>
            <a:off x="407368" y="260648"/>
            <a:ext cx="2592288" cy="79208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200" b="1" dirty="0" smtClean="0">
                <a:latin typeface="Times New Roman" pitchFamily="18" charset="0"/>
                <a:ea typeface="Roboto"/>
                <a:cs typeface="Times New Roman" pitchFamily="18" charset="0"/>
                <a:sym typeface="Roboto"/>
              </a:rPr>
              <a:t>Solution :</a:t>
            </a:r>
            <a:endParaRPr sz="3200" b="1" dirty="0">
              <a:latin typeface="Times New Roman" pitchFamily="18" charset="0"/>
              <a:ea typeface="Roboto"/>
              <a:cs typeface="Times New Roman" pitchFamily="18" charset="0"/>
              <a:sym typeface="Roboto"/>
            </a:endParaRPr>
          </a:p>
        </p:txBody>
      </p:sp>
      <p:sp>
        <p:nvSpPr>
          <p:cNvPr id="5" name="TextBox 4"/>
          <p:cNvSpPr txBox="1"/>
          <p:nvPr/>
        </p:nvSpPr>
        <p:spPr>
          <a:xfrm>
            <a:off x="396430" y="980728"/>
            <a:ext cx="11377264" cy="5262979"/>
          </a:xfrm>
          <a:prstGeom prst="rect">
            <a:avLst/>
          </a:prstGeom>
          <a:noFill/>
          <a:ln>
            <a:solidFill>
              <a:schemeClr val="bg1"/>
            </a:solidFill>
          </a:ln>
        </p:spPr>
        <p:txBody>
          <a:bodyPr wrap="square" rtlCol="0">
            <a:spAutoFit/>
          </a:bodyPr>
          <a:lstStyle/>
          <a:p>
            <a:r>
              <a:rPr lang="en-US" sz="2400" dirty="0" smtClean="0">
                <a:latin typeface="Times New Roman" pitchFamily="18" charset="0"/>
                <a:cs typeface="Times New Roman" pitchFamily="18" charset="0"/>
              </a:rPr>
              <a:t>Sustaining </a:t>
            </a:r>
            <a:r>
              <a:rPr lang="en-US" sz="2400" dirty="0">
                <a:latin typeface="Times New Roman" pitchFamily="18" charset="0"/>
                <a:cs typeface="Times New Roman" pitchFamily="18" charset="0"/>
              </a:rPr>
              <a:t>meaningful interactions with customers beyond initial transactions and creating a </a:t>
            </a:r>
            <a:r>
              <a:rPr lang="en-US" sz="2400" dirty="0" smtClean="0">
                <a:latin typeface="Times New Roman" pitchFamily="18" charset="0"/>
                <a:cs typeface="Times New Roman" pitchFamily="18" charset="0"/>
              </a:rPr>
              <a:t>personalized </a:t>
            </a:r>
            <a:r>
              <a:rPr lang="en-US" sz="2400" dirty="0">
                <a:latin typeface="Times New Roman" pitchFamily="18" charset="0"/>
                <a:cs typeface="Times New Roman" pitchFamily="18" charset="0"/>
              </a:rPr>
              <a:t>experience </a:t>
            </a:r>
            <a:r>
              <a:rPr lang="en-US" sz="2400" dirty="0" smtClean="0">
                <a:latin typeface="Times New Roman" pitchFamily="18" charset="0"/>
                <a:cs typeface="Times New Roman" pitchFamily="18" charset="0"/>
              </a:rPr>
              <a:t>that has </a:t>
            </a:r>
            <a:r>
              <a:rPr lang="en-US" sz="2400" dirty="0">
                <a:latin typeface="Times New Roman" pitchFamily="18" charset="0"/>
                <a:cs typeface="Times New Roman" pitchFamily="18" charset="0"/>
              </a:rPr>
              <a:t>a lasting impression on the </a:t>
            </a:r>
            <a:r>
              <a:rPr lang="en-US" sz="2400" dirty="0" smtClean="0">
                <a:latin typeface="Times New Roman" pitchFamily="18" charset="0"/>
                <a:cs typeface="Times New Roman" pitchFamily="18" charset="0"/>
              </a:rPr>
              <a:t>customer, </a:t>
            </a:r>
            <a:r>
              <a:rPr lang="en-US" sz="2400" dirty="0">
                <a:latin typeface="Times New Roman" pitchFamily="18" charset="0"/>
                <a:cs typeface="Times New Roman" pitchFamily="18" charset="0"/>
              </a:rPr>
              <a:t>which allows them to visit the site on a habitual </a:t>
            </a:r>
            <a:r>
              <a:rPr lang="en-US" sz="2400" dirty="0" smtClean="0">
                <a:latin typeface="Times New Roman" pitchFamily="18" charset="0"/>
                <a:cs typeface="Times New Roman" pitchFamily="18" charset="0"/>
              </a:rPr>
              <a:t>basis and fosters community participation can help to increase customer engagement.</a:t>
            </a:r>
          </a:p>
          <a:p>
            <a:r>
              <a:rPr lang="en-US" sz="2400" dirty="0" smtClean="0">
                <a:latin typeface="Times New Roman" pitchFamily="18" charset="0"/>
                <a:cs typeface="Times New Roman" pitchFamily="18" charset="0"/>
              </a:rPr>
              <a:t>A way to implement this is by creating ‘</a:t>
            </a:r>
            <a:r>
              <a:rPr lang="en-US" sz="2400" dirty="0" smtClean="0">
                <a:solidFill>
                  <a:srgbClr val="7030A0"/>
                </a:solidFill>
                <a:latin typeface="Times New Roman" pitchFamily="18" charset="0"/>
                <a:cs typeface="Times New Roman" pitchFamily="18" charset="0"/>
              </a:rPr>
              <a:t>Personalized space</a:t>
            </a:r>
            <a:r>
              <a:rPr lang="en-US" sz="2400" dirty="0" smtClean="0">
                <a:latin typeface="Times New Roman" pitchFamily="18" charset="0"/>
                <a:cs typeface="Times New Roman" pitchFamily="18" charset="0"/>
              </a:rPr>
              <a:t>’ for the customer where they can </a:t>
            </a:r>
            <a:r>
              <a:rPr lang="en-US" sz="2400" dirty="0" smtClean="0">
                <a:solidFill>
                  <a:srgbClr val="7030A0"/>
                </a:solidFill>
                <a:latin typeface="Times New Roman" pitchFamily="18" charset="0"/>
                <a:cs typeface="Times New Roman" pitchFamily="18" charset="0"/>
              </a:rPr>
              <a:t>try on different styles</a:t>
            </a:r>
            <a:r>
              <a:rPr lang="en-US" sz="2400" dirty="0" smtClean="0">
                <a:latin typeface="Times New Roman" pitchFamily="18" charset="0"/>
                <a:cs typeface="Times New Roman" pitchFamily="18" charset="0"/>
              </a:rPr>
              <a:t>, share them with their peers just like on a </a:t>
            </a:r>
            <a:r>
              <a:rPr lang="en-US" sz="2400" dirty="0" smtClean="0">
                <a:solidFill>
                  <a:srgbClr val="7030A0"/>
                </a:solidFill>
                <a:latin typeface="Times New Roman" pitchFamily="18" charset="0"/>
                <a:cs typeface="Times New Roman" pitchFamily="18" charset="0"/>
              </a:rPr>
              <a:t>social media platform, view user generated content (UGC) by influencers </a:t>
            </a:r>
            <a:r>
              <a:rPr lang="en-US" sz="2400" dirty="0" smtClean="0">
                <a:solidFill>
                  <a:schemeClr val="tx1"/>
                </a:solidFill>
                <a:latin typeface="Times New Roman" pitchFamily="18" charset="0"/>
                <a:cs typeface="Times New Roman" pitchFamily="18" charset="0"/>
              </a:rPr>
              <a:t>and also participate in </a:t>
            </a:r>
            <a:r>
              <a:rPr lang="en-US" sz="2400" dirty="0" smtClean="0">
                <a:solidFill>
                  <a:srgbClr val="7030A0"/>
                </a:solidFill>
                <a:latin typeface="Times New Roman" pitchFamily="18" charset="0"/>
                <a:cs typeface="Times New Roman" pitchFamily="18" charset="0"/>
              </a:rPr>
              <a:t>contests and marketing campaigns.</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This creates an </a:t>
            </a:r>
            <a:r>
              <a:rPr lang="en-US" sz="2400" dirty="0" smtClean="0">
                <a:solidFill>
                  <a:srgbClr val="7030A0"/>
                </a:solidFill>
                <a:latin typeface="Times New Roman" pitchFamily="18" charset="0"/>
                <a:cs typeface="Times New Roman" pitchFamily="18" charset="0"/>
              </a:rPr>
              <a:t>indulging virtual experience </a:t>
            </a:r>
            <a:r>
              <a:rPr lang="en-US" sz="2400" dirty="0" smtClean="0">
                <a:latin typeface="Times New Roman" pitchFamily="18" charset="0"/>
                <a:cs typeface="Times New Roman" pitchFamily="18" charset="0"/>
              </a:rPr>
              <a:t>for the customers which increases conversion rates, customer loyalty, repeat purchases and habitual visits.</a:t>
            </a:r>
          </a:p>
          <a:p>
            <a:r>
              <a:rPr lang="en-US" sz="2400" dirty="0" smtClean="0">
                <a:latin typeface="Times New Roman" pitchFamily="18" charset="0"/>
                <a:cs typeface="Times New Roman" pitchFamily="18" charset="0"/>
              </a:rPr>
              <a:t>This can be achieved by leveraging the power of </a:t>
            </a:r>
            <a:r>
              <a:rPr lang="en-US" sz="2400" dirty="0" smtClean="0">
                <a:solidFill>
                  <a:srgbClr val="7030A0"/>
                </a:solidFill>
                <a:latin typeface="Times New Roman" pitchFamily="18" charset="0"/>
                <a:cs typeface="Times New Roman" pitchFamily="18" charset="0"/>
              </a:rPr>
              <a:t>Generative AI models </a:t>
            </a:r>
            <a:r>
              <a:rPr lang="en-US" sz="2400" dirty="0" smtClean="0">
                <a:latin typeface="Times New Roman" pitchFamily="18" charset="0"/>
                <a:cs typeface="Times New Roman" pitchFamily="18" charset="0"/>
              </a:rPr>
              <a:t>that can generate personalized digital content like images that can be shared on the ecommerce platform either as UGC or as messages to peers for suggestions or as posts on a particular social media platform. </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ectangle 1"/>
          <p:cNvSpPr/>
          <p:nvPr/>
        </p:nvSpPr>
        <p:spPr>
          <a:xfrm>
            <a:off x="197668" y="155624"/>
            <a:ext cx="11802987" cy="618985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88" name="Google Shape;88;p2"/>
          <p:cNvSpPr txBox="1">
            <a:spLocks noGrp="1"/>
          </p:cNvSpPr>
          <p:nvPr>
            <p:ph type="title"/>
          </p:nvPr>
        </p:nvSpPr>
        <p:spPr>
          <a:xfrm>
            <a:off x="623392" y="675502"/>
            <a:ext cx="6552728" cy="2575051"/>
          </a:xfrm>
          <a:prstGeom prst="rect">
            <a:avLst/>
          </a:prstGeom>
          <a:noFill/>
          <a:ln>
            <a:noFill/>
          </a:ln>
        </p:spPr>
        <p:txBody>
          <a:bodyPr spcFirstLastPara="1" wrap="square" lIns="91425" tIns="45700" rIns="91425" bIns="45700" anchor="ctr" anchorCtr="0">
            <a:noAutofit/>
          </a:bodyPr>
          <a:lstStyle/>
          <a:p>
            <a:pPr lvl="0">
              <a:lnSpc>
                <a:spcPct val="100000"/>
              </a:lnSpc>
              <a:buSzPts val="4400"/>
            </a:pPr>
            <a:r>
              <a:rPr lang="en-US" sz="2400" dirty="0" smtClean="0">
                <a:latin typeface="Times New Roman" pitchFamily="18" charset="0"/>
                <a:ea typeface="Roboto"/>
                <a:cs typeface="Times New Roman" pitchFamily="18" charset="0"/>
                <a:sym typeface="Roboto"/>
              </a:rPr>
              <a:t>Ways to navigate to the personalized</a:t>
            </a:r>
            <a:r>
              <a:rPr lang="en-US" sz="2400" dirty="0" smtClean="0">
                <a:latin typeface="Times New Roman" pitchFamily="18" charset="0"/>
                <a:ea typeface="Roboto"/>
                <a:cs typeface="Times New Roman" pitchFamily="18" charset="0"/>
                <a:sym typeface="Roboto"/>
              </a:rPr>
              <a:t> </a:t>
            </a:r>
            <a:r>
              <a:rPr lang="en-US" sz="2400" dirty="0" smtClean="0">
                <a:latin typeface="Times New Roman" pitchFamily="18" charset="0"/>
                <a:ea typeface="Roboto"/>
                <a:cs typeface="Times New Roman" pitchFamily="18" charset="0"/>
                <a:sym typeface="Roboto"/>
              </a:rPr>
              <a:t>space </a:t>
            </a:r>
            <a:br>
              <a:rPr lang="en-US" sz="2400" dirty="0" smtClean="0">
                <a:latin typeface="Times New Roman" pitchFamily="18" charset="0"/>
                <a:ea typeface="Roboto"/>
                <a:cs typeface="Times New Roman" pitchFamily="18" charset="0"/>
                <a:sym typeface="Roboto"/>
              </a:rPr>
            </a:br>
            <a:r>
              <a:rPr lang="en-US" sz="2400" dirty="0" smtClean="0">
                <a:latin typeface="Times New Roman" pitchFamily="18" charset="0"/>
                <a:ea typeface="Roboto"/>
                <a:cs typeface="Times New Roman" pitchFamily="18" charset="0"/>
                <a:sym typeface="Roboto"/>
              </a:rPr>
              <a:t>“My Space” for the user may include the following ways. The user can directly navigate to My Space using the </a:t>
            </a:r>
            <a:r>
              <a:rPr lang="en-US" sz="2400" dirty="0" smtClean="0">
                <a:solidFill>
                  <a:srgbClr val="7030A0"/>
                </a:solidFill>
                <a:latin typeface="Times New Roman" pitchFamily="18" charset="0"/>
                <a:ea typeface="Roboto"/>
                <a:cs typeface="Times New Roman" pitchFamily="18" charset="0"/>
                <a:sym typeface="Roboto"/>
              </a:rPr>
              <a:t>icon in homepage </a:t>
            </a:r>
            <a:r>
              <a:rPr lang="en-US" sz="2400" dirty="0" smtClean="0">
                <a:latin typeface="Times New Roman" pitchFamily="18" charset="0"/>
                <a:ea typeface="Roboto"/>
                <a:cs typeface="Times New Roman" pitchFamily="18" charset="0"/>
                <a:sym typeface="Roboto"/>
              </a:rPr>
              <a:t>or by using the </a:t>
            </a:r>
            <a:r>
              <a:rPr lang="en-US" sz="2400" dirty="0" smtClean="0">
                <a:solidFill>
                  <a:srgbClr val="7030A0"/>
                </a:solidFill>
                <a:latin typeface="Times New Roman" pitchFamily="18" charset="0"/>
                <a:ea typeface="Roboto"/>
                <a:cs typeface="Times New Roman" pitchFamily="18" charset="0"/>
                <a:sym typeface="Roboto"/>
              </a:rPr>
              <a:t>icon displayed in the product page </a:t>
            </a:r>
            <a:r>
              <a:rPr lang="en-US" sz="2400" dirty="0" smtClean="0">
                <a:latin typeface="Times New Roman" pitchFamily="18" charset="0"/>
                <a:ea typeface="Roboto"/>
                <a:cs typeface="Times New Roman" pitchFamily="18" charset="0"/>
                <a:sym typeface="Roboto"/>
              </a:rPr>
              <a:t>which the user wants to share to their My Space. </a:t>
            </a:r>
            <a:endParaRPr sz="2400" dirty="0">
              <a:latin typeface="Times New Roman" pitchFamily="18" charset="0"/>
              <a:ea typeface="Roboto"/>
              <a:cs typeface="Times New Roman" pitchFamily="18" charset="0"/>
              <a:sym typeface="Roboto"/>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442" b="5373"/>
          <a:stretch/>
        </p:blipFill>
        <p:spPr>
          <a:xfrm>
            <a:off x="335360" y="3789041"/>
            <a:ext cx="7488831" cy="2379408"/>
          </a:xfrm>
          <a:prstGeom prst="rect">
            <a:avLst/>
          </a:prstGeom>
        </p:spPr>
      </p:pic>
      <p:sp>
        <p:nvSpPr>
          <p:cNvPr id="6" name="Oval 5"/>
          <p:cNvSpPr/>
          <p:nvPr/>
        </p:nvSpPr>
        <p:spPr>
          <a:xfrm flipV="1">
            <a:off x="4439816" y="4077068"/>
            <a:ext cx="792088" cy="901673"/>
          </a:xfrm>
          <a:prstGeom prst="ellipse">
            <a:avLst/>
          </a:prstGeom>
          <a:noFill/>
          <a:ln w="63500" cmpd="sng">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23950"/>
          <a:stretch/>
        </p:blipFill>
        <p:spPr>
          <a:xfrm>
            <a:off x="7968208" y="332657"/>
            <a:ext cx="3888432" cy="5835792"/>
          </a:xfrm>
          <a:prstGeom prst="rect">
            <a:avLst/>
          </a:prstGeom>
        </p:spPr>
      </p:pic>
      <p:sp>
        <p:nvSpPr>
          <p:cNvPr id="10" name="Oval 9"/>
          <p:cNvSpPr/>
          <p:nvPr/>
        </p:nvSpPr>
        <p:spPr>
          <a:xfrm>
            <a:off x="10927501" y="3501008"/>
            <a:ext cx="864096" cy="843559"/>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915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Rectangle 2"/>
          <p:cNvSpPr/>
          <p:nvPr/>
        </p:nvSpPr>
        <p:spPr>
          <a:xfrm>
            <a:off x="96887" y="188640"/>
            <a:ext cx="11881320" cy="619268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680" r="4100"/>
          <a:stretch/>
        </p:blipFill>
        <p:spPr>
          <a:xfrm>
            <a:off x="8256241" y="276730"/>
            <a:ext cx="3530594" cy="6032590"/>
          </a:xfrm>
          <a:prstGeom prst="rect">
            <a:avLst/>
          </a:prstGeom>
        </p:spPr>
      </p:pic>
      <p:sp>
        <p:nvSpPr>
          <p:cNvPr id="7" name="TextBox 6"/>
          <p:cNvSpPr txBox="1"/>
          <p:nvPr/>
        </p:nvSpPr>
        <p:spPr>
          <a:xfrm>
            <a:off x="407368" y="1484784"/>
            <a:ext cx="7416824" cy="3416320"/>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The personalized My Space enables the users to  </a:t>
            </a:r>
            <a:r>
              <a:rPr lang="en-US" sz="2400" dirty="0" smtClean="0">
                <a:solidFill>
                  <a:srgbClr val="7030A0"/>
                </a:solidFill>
                <a:latin typeface="Times New Roman" pitchFamily="18" charset="0"/>
                <a:cs typeface="Times New Roman" pitchFamily="18" charset="0"/>
              </a:rPr>
              <a:t>chat with their peers</a:t>
            </a:r>
            <a:r>
              <a:rPr lang="en-US" sz="2400" dirty="0" smtClean="0">
                <a:latin typeface="Times New Roman" pitchFamily="18" charset="0"/>
                <a:cs typeface="Times New Roman" pitchFamily="18" charset="0"/>
              </a:rPr>
              <a:t> as shown in the image. The users can </a:t>
            </a:r>
            <a:r>
              <a:rPr lang="en-US" sz="2400" dirty="0" smtClean="0">
                <a:solidFill>
                  <a:srgbClr val="7030A0"/>
                </a:solidFill>
                <a:latin typeface="Times New Roman" pitchFamily="18" charset="0"/>
                <a:cs typeface="Times New Roman" pitchFamily="18" charset="0"/>
              </a:rPr>
              <a:t>share</a:t>
            </a:r>
            <a:r>
              <a:rPr lang="en-US" sz="2400" dirty="0" smtClean="0">
                <a:latin typeface="Times New Roman" pitchFamily="18" charset="0"/>
                <a:cs typeface="Times New Roman" pitchFamily="18" charset="0"/>
              </a:rPr>
              <a:t> their outfit collections and take reviews from their peers. The My Space logo on the above section of the screen also allows the users to navigate to the page where the users can </a:t>
            </a:r>
            <a:r>
              <a:rPr lang="en-US" sz="2400" dirty="0" smtClean="0">
                <a:solidFill>
                  <a:srgbClr val="7030A0"/>
                </a:solidFill>
                <a:latin typeface="Times New Roman" pitchFamily="18" charset="0"/>
                <a:cs typeface="Times New Roman" pitchFamily="18" charset="0"/>
              </a:rPr>
              <a:t>try on various styles </a:t>
            </a:r>
            <a:r>
              <a:rPr lang="en-US" sz="2400" dirty="0" smtClean="0">
                <a:latin typeface="Times New Roman" pitchFamily="18" charset="0"/>
                <a:cs typeface="Times New Roman" pitchFamily="18" charset="0"/>
              </a:rPr>
              <a:t>and the </a:t>
            </a:r>
            <a:r>
              <a:rPr lang="en-US" sz="2400" dirty="0" smtClean="0">
                <a:solidFill>
                  <a:srgbClr val="7030A0"/>
                </a:solidFill>
                <a:latin typeface="Times New Roman" pitchFamily="18" charset="0"/>
                <a:cs typeface="Times New Roman" pitchFamily="18" charset="0"/>
              </a:rPr>
              <a:t>generated images </a:t>
            </a:r>
            <a:r>
              <a:rPr lang="en-US" sz="2400" dirty="0" smtClean="0">
                <a:latin typeface="Times New Roman" pitchFamily="18" charset="0"/>
                <a:cs typeface="Times New Roman" pitchFamily="18" charset="0"/>
              </a:rPr>
              <a:t>can be shared to their peers and also as user generated content (UGC) on the platform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the generated images can also on </a:t>
            </a:r>
            <a:r>
              <a:rPr lang="en-US" sz="2400" dirty="0">
                <a:latin typeface="Times New Roman" pitchFamily="18" charset="0"/>
                <a:cs typeface="Times New Roman" pitchFamily="18" charset="0"/>
              </a:rPr>
              <a:t>various </a:t>
            </a:r>
            <a:r>
              <a:rPr lang="en-US" sz="2400" dirty="0">
                <a:solidFill>
                  <a:srgbClr val="7030A0"/>
                </a:solidFill>
                <a:latin typeface="Times New Roman" pitchFamily="18" charset="0"/>
                <a:cs typeface="Times New Roman" pitchFamily="18" charset="0"/>
              </a:rPr>
              <a:t>other social media </a:t>
            </a:r>
            <a:r>
              <a:rPr lang="en-US" sz="2400" dirty="0" smtClean="0">
                <a:solidFill>
                  <a:srgbClr val="7030A0"/>
                </a:solidFill>
                <a:latin typeface="Times New Roman" pitchFamily="18" charset="0"/>
                <a:cs typeface="Times New Roman" pitchFamily="18" charset="0"/>
              </a:rPr>
              <a:t>sites.</a:t>
            </a:r>
            <a:endParaRPr lang="en-IN" sz="2400" dirty="0">
              <a:solidFill>
                <a:srgbClr val="7030A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Rectangle 2"/>
          <p:cNvSpPr/>
          <p:nvPr/>
        </p:nvSpPr>
        <p:spPr>
          <a:xfrm>
            <a:off x="96887" y="188640"/>
            <a:ext cx="11881320" cy="619268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280" y="404664"/>
            <a:ext cx="3065302" cy="5760639"/>
          </a:xfrm>
          <a:prstGeom prst="rect">
            <a:avLst/>
          </a:prstGeom>
        </p:spPr>
      </p:pic>
      <p:sp>
        <p:nvSpPr>
          <p:cNvPr id="7" name="TextBox 6"/>
          <p:cNvSpPr txBox="1"/>
          <p:nvPr/>
        </p:nvSpPr>
        <p:spPr>
          <a:xfrm>
            <a:off x="500660" y="1340768"/>
            <a:ext cx="7107507" cy="3416320"/>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Users can try on various styles with the help of </a:t>
            </a:r>
            <a:r>
              <a:rPr lang="en-US" sz="2400" dirty="0" smtClean="0">
                <a:solidFill>
                  <a:srgbClr val="7030A0"/>
                </a:solidFill>
                <a:latin typeface="Times New Roman" pitchFamily="18" charset="0"/>
                <a:cs typeface="Times New Roman" pitchFamily="18" charset="0"/>
              </a:rPr>
              <a:t>deep learning architectures like </a:t>
            </a:r>
            <a:r>
              <a:rPr lang="en-US" sz="2400" dirty="0" err="1" smtClean="0">
                <a:solidFill>
                  <a:srgbClr val="7030A0"/>
                </a:solidFill>
                <a:latin typeface="Times New Roman" pitchFamily="18" charset="0"/>
                <a:cs typeface="Times New Roman" pitchFamily="18" charset="0"/>
              </a:rPr>
              <a:t>unet</a:t>
            </a:r>
            <a:r>
              <a:rPr lang="en-US" sz="2400" dirty="0" smtClean="0">
                <a:solidFill>
                  <a:srgbClr val="7030A0"/>
                </a:solidFill>
                <a:latin typeface="Times New Roman" pitchFamily="18" charset="0"/>
                <a:cs typeface="Times New Roman" pitchFamily="18" charset="0"/>
              </a:rPr>
              <a:t> and diffusion models </a:t>
            </a:r>
            <a:r>
              <a:rPr lang="en-US" sz="2400" dirty="0" smtClean="0">
                <a:latin typeface="Times New Roman" pitchFamily="18" charset="0"/>
                <a:cs typeface="Times New Roman" pitchFamily="18" charset="0"/>
              </a:rPr>
              <a:t>that give the users an idea of how the outfit or </a:t>
            </a:r>
            <a:r>
              <a:rPr lang="en-US" sz="2400" dirty="0" smtClean="0">
                <a:solidFill>
                  <a:srgbClr val="7030A0"/>
                </a:solidFill>
                <a:latin typeface="Times New Roman" pitchFamily="18" charset="0"/>
                <a:cs typeface="Times New Roman" pitchFamily="18" charset="0"/>
              </a:rPr>
              <a:t>style look like</a:t>
            </a:r>
            <a:r>
              <a:rPr lang="en-US" sz="2400" dirty="0" smtClean="0">
                <a:latin typeface="Times New Roman" pitchFamily="18" charset="0"/>
                <a:cs typeface="Times New Roman" pitchFamily="18" charset="0"/>
              </a:rPr>
              <a:t> upon them. Certain data like the </a:t>
            </a:r>
            <a:r>
              <a:rPr lang="en-US" sz="2400" dirty="0" smtClean="0">
                <a:solidFill>
                  <a:srgbClr val="7030A0"/>
                </a:solidFill>
                <a:latin typeface="Times New Roman" pitchFamily="18" charset="0"/>
                <a:cs typeface="Times New Roman" pitchFamily="18" charset="0"/>
              </a:rPr>
              <a:t>facial features </a:t>
            </a:r>
            <a:r>
              <a:rPr lang="en-US" sz="2400" dirty="0" smtClean="0">
                <a:latin typeface="Times New Roman" pitchFamily="18" charset="0"/>
                <a:cs typeface="Times New Roman" pitchFamily="18" charset="0"/>
              </a:rPr>
              <a:t>are extracted from the facial image of the user and </a:t>
            </a:r>
            <a:r>
              <a:rPr lang="en-US" sz="2400" dirty="0" smtClean="0">
                <a:solidFill>
                  <a:srgbClr val="7030A0"/>
                </a:solidFill>
                <a:latin typeface="Times New Roman" pitchFamily="18" charset="0"/>
                <a:cs typeface="Times New Roman" pitchFamily="18" charset="0"/>
              </a:rPr>
              <a:t>body measurements</a:t>
            </a:r>
            <a:r>
              <a:rPr lang="en-US" sz="2400" dirty="0" smtClean="0">
                <a:latin typeface="Times New Roman" pitchFamily="18" charset="0"/>
                <a:cs typeface="Times New Roman" pitchFamily="18" charset="0"/>
              </a:rPr>
              <a:t> are taken as input from the user. Based on this data the deep learning architecture creates a </a:t>
            </a:r>
            <a:r>
              <a:rPr lang="en-US" sz="2400" dirty="0" smtClean="0">
                <a:solidFill>
                  <a:srgbClr val="7030A0"/>
                </a:solidFill>
                <a:latin typeface="Times New Roman" pitchFamily="18" charset="0"/>
                <a:cs typeface="Times New Roman" pitchFamily="18" charset="0"/>
              </a:rPr>
              <a:t>realistic and customized image</a:t>
            </a:r>
            <a:r>
              <a:rPr lang="en-US" sz="2400" dirty="0" smtClean="0">
                <a:latin typeface="Times New Roman" pitchFamily="18" charset="0"/>
                <a:cs typeface="Times New Roman" pitchFamily="18" charset="0"/>
              </a:rPr>
              <a:t> of the user with the help of the product’s meta data and images stored.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8599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Rectangle 2"/>
          <p:cNvSpPr/>
          <p:nvPr/>
        </p:nvSpPr>
        <p:spPr>
          <a:xfrm>
            <a:off x="123492" y="198376"/>
            <a:ext cx="11881320" cy="6192688"/>
          </a:xfrm>
          <a:prstGeom prst="rect">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647" b="5252"/>
          <a:stretch/>
        </p:blipFill>
        <p:spPr>
          <a:xfrm>
            <a:off x="8639294" y="327149"/>
            <a:ext cx="3168352" cy="5935142"/>
          </a:xfrm>
          <a:prstGeom prst="rect">
            <a:avLst/>
          </a:prstGeom>
        </p:spPr>
      </p:pic>
      <p:sp>
        <p:nvSpPr>
          <p:cNvPr id="7" name="TextBox 6"/>
          <p:cNvSpPr txBox="1"/>
          <p:nvPr/>
        </p:nvSpPr>
        <p:spPr>
          <a:xfrm>
            <a:off x="485737" y="1955892"/>
            <a:ext cx="7128792" cy="2677656"/>
          </a:xfrm>
          <a:prstGeom prst="rect">
            <a:avLst/>
          </a:prstGeom>
          <a:noFill/>
        </p:spPr>
        <p:txBody>
          <a:bodyPr wrap="square" rtlCol="0">
            <a:spAutoFit/>
          </a:bodyPr>
          <a:lstStyle/>
          <a:p>
            <a:pPr algn="ctr"/>
            <a:r>
              <a:rPr lang="en-US" sz="2400" dirty="0" smtClean="0">
                <a:latin typeface="Times New Roman" pitchFamily="18" charset="0"/>
                <a:cs typeface="Times New Roman" pitchFamily="18" charset="0"/>
              </a:rPr>
              <a:t>Along with messaging, the users can also </a:t>
            </a:r>
            <a:r>
              <a:rPr lang="en-US" sz="2400" dirty="0" smtClean="0">
                <a:solidFill>
                  <a:srgbClr val="7030A0"/>
                </a:solidFill>
                <a:latin typeface="Times New Roman" pitchFamily="18" charset="0"/>
                <a:cs typeface="Times New Roman" pitchFamily="18" charset="0"/>
              </a:rPr>
              <a:t>discover new trends</a:t>
            </a:r>
            <a:r>
              <a:rPr lang="en-US" sz="2400" dirty="0" smtClean="0">
                <a:latin typeface="Times New Roman" pitchFamily="18" charset="0"/>
                <a:cs typeface="Times New Roman" pitchFamily="18" charset="0"/>
              </a:rPr>
              <a:t> and user generated content in the My Space which allows for </a:t>
            </a:r>
            <a:r>
              <a:rPr lang="en-US" sz="2400" dirty="0" smtClean="0">
                <a:solidFill>
                  <a:srgbClr val="7030A0"/>
                </a:solidFill>
                <a:latin typeface="Times New Roman" pitchFamily="18" charset="0"/>
                <a:cs typeface="Times New Roman" pitchFamily="18" charset="0"/>
              </a:rPr>
              <a:t>product discovery and engagement</a:t>
            </a:r>
            <a:r>
              <a:rPr lang="en-US" sz="2400" dirty="0" smtClean="0">
                <a:latin typeface="Times New Roman" pitchFamily="18" charset="0"/>
                <a:cs typeface="Times New Roman" pitchFamily="18" charset="0"/>
              </a:rPr>
              <a:t>. This can also be used for </a:t>
            </a:r>
            <a:r>
              <a:rPr lang="en-US" sz="2400" dirty="0" smtClean="0">
                <a:solidFill>
                  <a:srgbClr val="7030A0"/>
                </a:solidFill>
                <a:latin typeface="Times New Roman" pitchFamily="18" charset="0"/>
                <a:cs typeface="Times New Roman" pitchFamily="18" charset="0"/>
              </a:rPr>
              <a:t>brand campaigns </a:t>
            </a:r>
            <a:r>
              <a:rPr lang="en-US" sz="2400" dirty="0" smtClean="0">
                <a:latin typeface="Times New Roman" pitchFamily="18" charset="0"/>
                <a:cs typeface="Times New Roman" pitchFamily="18" charset="0"/>
              </a:rPr>
              <a:t>and also facilitates the organization of </a:t>
            </a:r>
            <a:r>
              <a:rPr lang="en-US" sz="2400" dirty="0" smtClean="0">
                <a:solidFill>
                  <a:srgbClr val="7030A0"/>
                </a:solidFill>
                <a:latin typeface="Times New Roman" pitchFamily="18" charset="0"/>
                <a:cs typeface="Times New Roman" pitchFamily="18" charset="0"/>
              </a:rPr>
              <a:t>contents</a:t>
            </a:r>
            <a:r>
              <a:rPr lang="en-US" sz="2400" dirty="0" smtClean="0">
                <a:latin typeface="Times New Roman" pitchFamily="18" charset="0"/>
                <a:cs typeface="Times New Roman" pitchFamily="18" charset="0"/>
              </a:rPr>
              <a:t> in which the users can generate content according to the contest and share them on the platform.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02544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455</Words>
  <Application>Microsoft Office PowerPoint</Application>
  <PresentationFormat>Custom</PresentationFormat>
  <Paragraphs>11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Roboto</vt:lpstr>
      <vt:lpstr>Calibri</vt:lpstr>
      <vt:lpstr>Office Theme</vt:lpstr>
      <vt:lpstr>Team Name  :  Elegant Ensemble Team Details : Members { Supriya K , Choppa Hemalatha, Gudla Hemalatha},  Institution {Gayatri Vidya Parishad College of Engineering for Women (GVPCEW)}.</vt:lpstr>
      <vt:lpstr>Solution :</vt:lpstr>
      <vt:lpstr>Ways to navigate to the personalized space  “My Space” for the user may include the following ways. The user can directly navigate to My Space using the icon in homepage or by using the icon displayed in the product page which the user wants to share to their My Space.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Team Details</dc:title>
  <dc:creator>Saravan Kumar</dc:creator>
  <cp:lastModifiedBy>user</cp:lastModifiedBy>
  <cp:revision>35</cp:revision>
  <dcterms:modified xsi:type="dcterms:W3CDTF">2024-07-15T17:05:37Z</dcterms:modified>
</cp:coreProperties>
</file>