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572"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0.028972367"/>
          <c:y val="0.040994618"/>
          <c:w val="0.9710276"/>
          <c:h val="0.85057884"/>
        </c:manualLayout>
      </c:layout>
      <c:bar3DChart>
        <c:barDir val="col"/>
        <c:grouping val="clustere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1"/>
        <c:axPos val="l"/>
        <c:numFmt formatCode="General" sourceLinked="0"/>
        <c:majorTickMark val="out"/>
        <c:minorTickMark val="none"/>
        <c:tickLblPos val="none"/>
        <c:txPr>
          <a:bodyPr/>
          <a:lstStyle/>
          <a:p>
            <a:pPr>
              <a:defRPr sz="2200" b="0" i="0" u="none" strike="noStrike" baseline="0">
                <a:solidFill>
                  <a:srgbClr val="000000"/>
                </a:solidFill>
                <a:latin typeface="Droid Sans"/>
                <a:ea typeface="Droid Sans"/>
                <a:cs typeface="Lucida Sans"/>
              </a:defRPr>
            </a:pPr>
            <a:endParaRPr lang="zh-CN"/>
          </a:p>
        </c:txPr>
        <c:crossesAt val="1.0"/>
        <c:crossBetween val="between"/>
        <c:crossAx val="0"/>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pieChart>
        <c:varyColors val="1"/>
        <c:ser>
          <c:idx val="0"/>
          <c:order val="0"/>
          <c:tx>
            <c:v>Column Labels Exceeds</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15.0</c:v>
                </c:pt>
                <c:pt idx="2">
                  <c:v>12.0</c:v>
                </c:pt>
                <c:pt idx="3">
                  <c:v>15.0</c:v>
                </c:pt>
                <c:pt idx="4">
                  <c:v>12.0</c:v>
                </c:pt>
                <c:pt idx="5">
                  <c:v>7.0</c:v>
                </c:pt>
                <c:pt idx="6">
                  <c:v>13.0</c:v>
                </c:pt>
                <c:pt idx="7">
                  <c:v>11.0</c:v>
                </c:pt>
                <c:pt idx="8">
                  <c:v>17.0</c:v>
                </c:pt>
                <c:pt idx="9">
                  <c:v>11.0</c:v>
                </c:pt>
                <c:pt idx="10">
                  <c:v>126.0</c:v>
                </c:pt>
              </c:numCache>
            </c:numRef>
          </c:val>
        </c:ser>
        <c:ser>
          <c:idx val="1"/>
          <c:order val="1"/>
          <c:tx>
            <c:v>Fully Meets</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105.0</c:v>
                </c:pt>
                <c:pt idx="1">
                  <c:v>106.0</c:v>
                </c:pt>
                <c:pt idx="2">
                  <c:v>100.0</c:v>
                </c:pt>
                <c:pt idx="3">
                  <c:v>96.0</c:v>
                </c:pt>
                <c:pt idx="4">
                  <c:v>116.0</c:v>
                </c:pt>
                <c:pt idx="5">
                  <c:v>113.0</c:v>
                </c:pt>
                <c:pt idx="6">
                  <c:v>107.0</c:v>
                </c:pt>
                <c:pt idx="7">
                  <c:v>112.0</c:v>
                </c:pt>
                <c:pt idx="8">
                  <c:v>114.0</c:v>
                </c:pt>
                <c:pt idx="9">
                  <c:v>114.0</c:v>
                </c:pt>
                <c:pt idx="10">
                  <c:v>1083.0</c:v>
                </c:pt>
              </c:numCache>
            </c:numRef>
          </c:val>
        </c:ser>
        <c:ser>
          <c:idx val="2"/>
          <c:order val="2"/>
          <c:tx>
            <c:v>Needs Improvement</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7.0</c:v>
                </c:pt>
                <c:pt idx="2">
                  <c:v>6.0</c:v>
                </c:pt>
                <c:pt idx="3">
                  <c:v>12.0</c:v>
                </c:pt>
                <c:pt idx="4">
                  <c:v>5.0</c:v>
                </c:pt>
                <c:pt idx="5">
                  <c:v>5.0</c:v>
                </c:pt>
                <c:pt idx="6">
                  <c:v>14.0</c:v>
                </c:pt>
                <c:pt idx="7">
                  <c:v>4.0</c:v>
                </c:pt>
                <c:pt idx="8">
                  <c:v>8.0</c:v>
                </c:pt>
                <c:pt idx="9">
                  <c:v>7.0</c:v>
                </c:pt>
                <c:pt idx="10">
                  <c:v>73.0</c:v>
                </c:pt>
              </c:numCache>
            </c:numRef>
          </c:val>
        </c:ser>
        <c:ser>
          <c:idx val="3"/>
          <c:order val="3"/>
          <c:tx>
            <c:v>PIP</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2.0</c:v>
                </c:pt>
                <c:pt idx="2">
                  <c:v>1.0</c:v>
                </c:pt>
                <c:pt idx="3">
                  <c:v>4.0</c:v>
                </c:pt>
                <c:pt idx="4">
                  <c:v>6.0</c:v>
                </c:pt>
                <c:pt idx="5">
                  <c:v>4.0</c:v>
                </c:pt>
                <c:pt idx="6">
                  <c:v>5.0</c:v>
                </c:pt>
                <c:pt idx="7">
                  <c:v>2.0</c:v>
                </c:pt>
                <c:pt idx="8">
                  <c:v>3.0</c:v>
                </c:pt>
                <c:pt idx="9">
                  <c:v>4.0</c:v>
                </c:pt>
                <c:pt idx="10">
                  <c:v>36.0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171629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003871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446764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5" name="对象"/>
          <p:cNvSpPr>
            <a:spLocks noGrp="1"/>
          </p:cNvSpPr>
          <p:nvPr>
            <p:ph type="sldImg"/>
          </p:nvPr>
        </p:nvSpPr>
        <p:spPr>
          <a:xfrm rot="0">
            <a:off x="4038600" y="857250"/>
            <a:ext cx="4114800" cy="2314575"/>
          </a:xfrm>
          <a:prstGeom prst="rect"/>
          <a:noFill/>
          <a:ln w="12700" cmpd="sng" cap="flat">
            <a:noFill/>
            <a:prstDash val="solid"/>
            <a:miter/>
          </a:ln>
        </p:spPr>
      </p:sp>
      <p:sp>
        <p:nvSpPr>
          <p:cNvPr id="19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901433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9468821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9" name="对象"/>
          <p:cNvSpPr>
            <a:spLocks noGrp="1"/>
          </p:cNvSpPr>
          <p:nvPr>
            <p:ph type="sldImg"/>
          </p:nvPr>
        </p:nvSpPr>
        <p:spPr>
          <a:xfrm rot="0">
            <a:off x="4038600" y="857250"/>
            <a:ext cx="4114800" cy="2314575"/>
          </a:xfrm>
          <a:prstGeom prst="rect"/>
          <a:noFill/>
          <a:ln w="12700" cmpd="sng" cap="flat">
            <a:noFill/>
            <a:prstDash val="solid"/>
            <a:miter/>
          </a:ln>
        </p:spPr>
      </p:sp>
      <p:sp>
        <p:nvSpPr>
          <p:cNvPr id="2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816819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7" name="对象"/>
          <p:cNvSpPr>
            <a:spLocks noGrp="1"/>
          </p:cNvSpPr>
          <p:nvPr>
            <p:ph type="sldImg"/>
          </p:nvPr>
        </p:nvSpPr>
        <p:spPr>
          <a:xfrm rot="0">
            <a:off x="4038600" y="857250"/>
            <a:ext cx="4114800" cy="2314575"/>
          </a:xfrm>
          <a:prstGeom prst="rect"/>
          <a:noFill/>
          <a:ln w="12700" cmpd="sng" cap="flat">
            <a:noFill/>
            <a:prstDash val="solid"/>
            <a:miter/>
          </a:ln>
        </p:spPr>
      </p:sp>
      <p:sp>
        <p:nvSpPr>
          <p:cNvPr id="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08454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1" name="对象"/>
          <p:cNvSpPr>
            <a:spLocks noGrp="1"/>
          </p:cNvSpPr>
          <p:nvPr>
            <p:ph type="sldImg"/>
          </p:nvPr>
        </p:nvSpPr>
        <p:spPr>
          <a:xfrm rot="0">
            <a:off x="4038600" y="857250"/>
            <a:ext cx="4114800" cy="2314575"/>
          </a:xfrm>
          <a:prstGeom prst="rect"/>
          <a:noFill/>
          <a:ln w="12700" cmpd="sng" cap="flat">
            <a:noFill/>
            <a:prstDash val="solid"/>
            <a:miter/>
          </a:ln>
        </p:spPr>
      </p:sp>
      <p:sp>
        <p:nvSpPr>
          <p:cNvPr id="11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883976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580177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932171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421414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8" name="对象"/>
          <p:cNvSpPr>
            <a:spLocks noGrp="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4828339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561871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317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7853470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347037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556652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2567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079949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11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2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2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4" name="文本框"/>
          <p:cNvSpPr>
            <a:spLocks xmlns:a="http://schemas.openxmlformats.org/drawingml/2006/main" noGrp="1"/>
          </p:cNvSpPr>
          <p:nvPr>
            <p:ph type="body" idx="1"/>
          </p:nvPr>
        </p:nvSpPr>
        <p:spPr>
          <a:xfrm xmlns:a="http://schemas.openxmlformats.org/drawingml/2006/main" rot="0">
            <a:off x="609600" y="1577340"/>
            <a:ext cx="10972800" cy="452627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872174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459709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800387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289760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053956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5336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165601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630874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739396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0080965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640264" y="4076138"/>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S.Hemavathi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6550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Com(G)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R. B . </a:t>
            </a:r>
            <a:r>
              <a:rPr lang="en-US" altLang="zh-CN" sz="2400" b="0" i="0" u="none" strike="noStrike" kern="1200" cap="none" spc="0" baseline="0">
                <a:solidFill>
                  <a:schemeClr val="tx1"/>
                </a:solidFill>
                <a:latin typeface="Calibri" pitchFamily="0" charset="0"/>
                <a:ea typeface="宋体" pitchFamily="0" charset="0"/>
                <a:cs typeface="Calibri" pitchFamily="0" charset="0"/>
              </a:rPr>
              <a:t>Gothi</a:t>
            </a:r>
            <a:r>
              <a:rPr lang="en-US" altLang="zh-CN" sz="2400" b="0" i="0" u="none" strike="noStrike" kern="1200" cap="none" spc="0" baseline="0">
                <a:solidFill>
                  <a:schemeClr val="tx1"/>
                </a:solidFill>
                <a:latin typeface="Calibri" pitchFamily="0" charset="0"/>
                <a:ea typeface="宋体" pitchFamily="0" charset="0"/>
                <a:cs typeface="Calibri" pitchFamily="0" charset="0"/>
              </a:rPr>
              <a:t> Jain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6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677494" y="3007132"/>
            <a:ext cx="490505" cy="358138"/>
          </a:xfrm>
          <a:prstGeom prst="rect"/>
          <a:noFill/>
          <a:ln w="12700" cmpd="sng" cap="flat">
            <a:noFill/>
            <a:prstDash val="solid"/>
            <a:miter/>
          </a:ln>
        </p:spPr>
      </p:sp>
      <p:sp>
        <p:nvSpPr>
          <p:cNvPr id="48" name="矩形"/>
          <p:cNvSpPr>
            <a:spLocks/>
          </p:cNvSpPr>
          <p:nvPr/>
        </p:nvSpPr>
        <p:spPr>
          <a:xfrm rot="0">
            <a:off x="5729750" y="3027959"/>
            <a:ext cx="857235" cy="358140"/>
          </a:xfrm>
          <a:prstGeom prst="rect"/>
          <a:noFill/>
          <a:ln w="12700" cmpd="sng" cap="flat">
            <a:noFill/>
            <a:prstDash val="solid"/>
            <a:miter/>
          </a:ln>
        </p:spPr>
      </p:sp>
      <p:sp>
        <p:nvSpPr>
          <p:cNvPr id="49" name="矩形"/>
          <p:cNvSpPr>
            <a:spLocks/>
          </p:cNvSpPr>
          <p:nvPr/>
        </p:nvSpPr>
        <p:spPr>
          <a:xfrm rot="0">
            <a:off x="5678249" y="3007558"/>
            <a:ext cx="857235" cy="358140"/>
          </a:xfrm>
          <a:prstGeom prst="rect"/>
          <a:noFill/>
          <a:ln w="12700" cmpd="sng" cap="flat">
            <a:noFill/>
            <a:prstDash val="solid"/>
            <a:miter/>
          </a:ln>
        </p:spPr>
      </p:sp>
    </p:spTree>
    <p:extLst>
      <p:ext uri="{BB962C8B-B14F-4D97-AF65-F5344CB8AC3E}">
        <p14:creationId xmlns:p14="http://schemas.microsoft.com/office/powerpoint/2010/main" val="158065197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8"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0" name="文本框"/>
          <p:cNvSpPr>
            <a:spLocks noGrp="1"/>
          </p:cNvSpPr>
          <p:nvPr>
            <p:ph type="body" idx="1"/>
          </p:nvPr>
        </p:nvSpPr>
        <p:spPr>
          <a:xfrm rot="0">
            <a:off x="609600" y="1577340"/>
            <a:ext cx="10972800" cy="5232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To visualize employee performance data using a bar chart in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exel</a:t>
            </a:r>
            <a:r>
              <a:rPr lang="en-US" altLang="zh-CN" sz="2800" b="0" i="0" u="none" strike="noStrike" kern="0" cap="none" spc="0" baseline="0">
                <a:latin typeface="Calibri" pitchFamily="0" charset="0"/>
                <a:ea typeface="宋体" pitchFamily="0" charset="0"/>
                <a:cs typeface="Lucida Sans" pitchFamily="0" charset="0"/>
              </a:rPr>
              <a:t> , follow these  steps after setting up your data and creating a employee performance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1. collection of data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collection of data using </a:t>
            </a:r>
            <a:r>
              <a:rPr lang="en-US" altLang="zh-CN" sz="2800" b="0" i="0" u="none" strike="noStrike" kern="0" cap="none" spc="0" baseline="0">
                <a:latin typeface="Calibri" pitchFamily="0" charset="0"/>
                <a:ea typeface="宋体" pitchFamily="0" charset="0"/>
                <a:cs typeface="Lucida Sans" pitchFamily="0" charset="0"/>
              </a:rPr>
              <a:t>edunet</a:t>
            </a:r>
            <a:r>
              <a:rPr lang="en-US" altLang="zh-CN" sz="2800" b="0" i="0" u="none" strike="noStrike" kern="0" cap="none" spc="0" baseline="0">
                <a:latin typeface="Calibri" pitchFamily="0" charset="0"/>
                <a:ea typeface="宋体" pitchFamily="0" charset="0"/>
                <a:cs typeface="Lucida Sans" pitchFamily="0" charset="0"/>
              </a:rPr>
              <a:t> dash board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2. select data:</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select and highlight data like </a:t>
            </a:r>
            <a:r>
              <a:rPr lang="en-US" altLang="zh-CN" sz="2800" b="0" i="0" u="none" strike="noStrike" kern="0" cap="none" spc="0" baseline="0">
                <a:latin typeface="Calibri" pitchFamily="0" charset="0"/>
                <a:ea typeface="宋体" pitchFamily="0" charset="0"/>
                <a:cs typeface="Lucida Sans" pitchFamily="0" charset="0"/>
              </a:rPr>
              <a:t>employe</a:t>
            </a:r>
            <a:r>
              <a:rPr lang="en-US" altLang="zh-CN" sz="2800" b="0" i="0" u="none" strike="noStrike" kern="0" cap="none" spc="0" baseline="0">
                <a:latin typeface="Calibri" pitchFamily="0" charset="0"/>
                <a:ea typeface="宋体" pitchFamily="0" charset="0"/>
                <a:cs typeface="Lucida Sans" pitchFamily="0" charset="0"/>
              </a:rPr>
              <a:t> id , name , gender , department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performance score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3. filtering missing value:</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filtering missing value is the use conditional format to highlight the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the blank value and filter it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6221598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4"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Entering formula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entering formula for the Z8 value to compute the very high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,high , mid, true , 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the formula is = IF (Z8&gt;=5,”VERY HIGH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Z8&gt;=4,”HIGH”,Z8&gt;=3,”MED”,TRUE,”LOW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pivot table: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using pivot table for showing the result through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bar chart is used for this data is 3D clustered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95493963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0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03" name="图表"/>
          <p:cNvGraphicFramePr/>
          <p:nvPr/>
        </p:nvGraphicFramePr>
        <p:xfrm>
          <a:off x="609600" y="8382000"/>
          <a:ext cx="45718" cy="381000"/>
        </p:xfrm>
        <a:graphic>
          <a:graphicData uri="http://schemas.openxmlformats.org/drawingml/2006/chart">
            <c:chart xmlns:c="http://schemas.openxmlformats.org/drawingml/2006/chart" r:id="rId2"/>
          </a:graphicData>
        </a:graphic>
      </p:graphicFrame>
      <p:graphicFrame>
        <p:nvGraphicFramePr>
          <p:cNvPr id="204" name="图表"/>
          <p:cNvGraphicFramePr/>
          <p:nvPr/>
        </p:nvGraphicFramePr>
        <p:xfrm>
          <a:off x="1828800" y="2514600"/>
          <a:ext cx="4572000" cy="27432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5104204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8"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altLang="zh-CN" sz="3200" b="0" i="0" u="none" strike="noStrike" kern="0" cap="none" spc="0" baseline="0">
                <a:latin typeface="Calibri" pitchFamily="0" charset="0"/>
                <a:ea typeface="宋体" pitchFamily="0" charset="0"/>
                <a:cs typeface="Lucida Sans" pitchFamily="0" charset="0"/>
              </a:rPr>
              <a:t>This facilitates detailed analysis and helps in identifying trends and patterns.</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782557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6" name="组合"/>
          <p:cNvGrpSpPr>
            <a:grpSpLocks/>
          </p:cNvGrpSpPr>
          <p:nvPr/>
        </p:nvGrpSpPr>
        <p:grpSpPr>
          <a:xfrm>
            <a:off x="7448612" y="0"/>
            <a:ext cx="4743793" cy="6858466"/>
            <a:chOff x="7448612" y="0"/>
            <a:chExt cx="4743793" cy="6858466"/>
          </a:xfrm>
        </p:grpSpPr>
        <p:sp>
          <p:nvSpPr>
            <p:cNvPr id="6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4" name="组合"/>
          <p:cNvGrpSpPr>
            <a:grpSpLocks/>
          </p:cNvGrpSpPr>
          <p:nvPr/>
        </p:nvGrpSpPr>
        <p:grpSpPr>
          <a:xfrm>
            <a:off x="466725" y="6410325"/>
            <a:ext cx="3705224" cy="295275"/>
            <a:chOff x="466725" y="6410325"/>
            <a:chExt cx="3705224" cy="295275"/>
          </a:xfrm>
        </p:grpSpPr>
        <p:pic>
          <p:nvPicPr>
            <p:cNvPr id="82"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6"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2593980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9" name="组合"/>
          <p:cNvGrpSpPr>
            <a:grpSpLocks/>
          </p:cNvGrpSpPr>
          <p:nvPr/>
        </p:nvGrpSpPr>
        <p:grpSpPr>
          <a:xfrm>
            <a:off x="7448612" y="0"/>
            <a:ext cx="4743793" cy="6858466"/>
            <a:chOff x="7448612" y="0"/>
            <a:chExt cx="4743793" cy="6858466"/>
          </a:xfrm>
        </p:grpSpPr>
        <p:sp>
          <p:nvSpPr>
            <p:cNvPr id="9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9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3"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7"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4"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7" name="组合"/>
          <p:cNvGrpSpPr>
            <a:grpSpLocks/>
          </p:cNvGrpSpPr>
          <p:nvPr/>
        </p:nvGrpSpPr>
        <p:grpSpPr>
          <a:xfrm>
            <a:off x="47625" y="3819523"/>
            <a:ext cx="4124324" cy="3009896"/>
            <a:chOff x="47625" y="3819523"/>
            <a:chExt cx="4124324" cy="3009896"/>
          </a:xfrm>
        </p:grpSpPr>
        <p:pic>
          <p:nvPicPr>
            <p:cNvPr id="10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6"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8"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0"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9060515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1" name="组合"/>
          <p:cNvGrpSpPr>
            <a:grpSpLocks/>
          </p:cNvGrpSpPr>
          <p:nvPr/>
        </p:nvGrpSpPr>
        <p:grpSpPr>
          <a:xfrm>
            <a:off x="7991475" y="2933700"/>
            <a:ext cx="2762249" cy="3257550"/>
            <a:chOff x="7991475" y="2933700"/>
            <a:chExt cx="2762249" cy="3257550"/>
          </a:xfrm>
        </p:grpSpPr>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0"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文本框"/>
          <p:cNvSpPr>
            <a:spLocks noGrp="1"/>
          </p:cNvSpPr>
          <p:nvPr>
            <p:ph type="title"/>
          </p:nvPr>
        </p:nvSpPr>
        <p:spPr>
          <a:xfrm rot="0">
            <a:off x="762000" y="152400"/>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4" name="文本框"/>
          <p:cNvSpPr>
            <a:spLocks noGrp="1"/>
          </p:cNvSpPr>
          <p:nvPr>
            <p:ph type="body" idx="1"/>
          </p:nvPr>
        </p:nvSpPr>
        <p:spPr>
          <a:xfrm rot="0">
            <a:off x="152400" y="914400"/>
            <a:ext cx="10972800" cy="56015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Analyzing employee performance using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invovels</a:t>
            </a:r>
            <a:r>
              <a:rPr lang="en-US" altLang="zh-CN" sz="2800" b="1" i="0" u="none" strike="noStrike" kern="0" cap="none" spc="0" baseline="0">
                <a:latin typeface="Calibri" pitchFamily="0" charset="0"/>
                <a:ea typeface="宋体" pitchFamily="0" charset="0"/>
                <a:cs typeface="Lucida Sans" pitchFamily="0" charset="0"/>
              </a:rPr>
              <a:t> several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Step to collect ,organize ,and </a:t>
            </a:r>
            <a:r>
              <a:rPr lang="en-US" altLang="zh-CN" sz="2800" b="1" i="0" u="none" strike="noStrike" kern="0" cap="none" spc="0" baseline="0">
                <a:latin typeface="Calibri" pitchFamily="0" charset="0"/>
                <a:ea typeface="宋体" pitchFamily="0" charset="0"/>
                <a:cs typeface="Lucida Sans" pitchFamily="0" charset="0"/>
              </a:rPr>
              <a:t>evalute</a:t>
            </a:r>
            <a:r>
              <a:rPr lang="en-US" altLang="zh-CN" sz="2800" b="1" i="0" u="none" strike="noStrike" kern="0" cap="none" spc="0" baseline="0">
                <a:latin typeface="Calibri" pitchFamily="0" charset="0"/>
                <a:ea typeface="宋体" pitchFamily="0" charset="0"/>
                <a:cs typeface="Lucida Sans" pitchFamily="0" charset="0"/>
              </a:rPr>
              <a:t> data effectively. Here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 step -by-step guide to help you with this process: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Difine</a:t>
            </a:r>
            <a:r>
              <a:rPr lang="en-US" altLang="zh-CN" sz="2800" b="1" i="0" u="none" strike="noStrike" kern="0" cap="none" spc="0" baseline="0">
                <a:latin typeface="Calibri" pitchFamily="0" charset="0"/>
                <a:ea typeface="宋体" pitchFamily="0" charset="0"/>
                <a:cs typeface="Lucida Sans" pitchFamily="0" charset="0"/>
              </a:rPr>
              <a:t> key performance indicators (KPIs)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Enter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Collect data</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Set up your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spreedsheet</a:t>
            </a:r>
            <a:r>
              <a:rPr lang="en-US" altLang="zh-CN" sz="2800" b="1" i="0" u="none" strike="noStrike" kern="0" cap="none" spc="0" baseline="0">
                <a:latin typeface="Calibri" pitchFamily="0" charset="0"/>
                <a:ea typeface="宋体" pitchFamily="0" charset="0"/>
                <a:cs typeface="Lucida Sans" pitchFamily="0" charset="0"/>
              </a:rPr>
              <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Calculate performance scores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Conditional format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Use pivot table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create  chart</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Analyze the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Generate report </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3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21301583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42" name="组合"/>
          <p:cNvGrpSpPr>
            <a:grpSpLocks/>
          </p:cNvGrpSpPr>
          <p:nvPr/>
        </p:nvGrpSpPr>
        <p:grpSpPr>
          <a:xfrm>
            <a:off x="9906001" y="4038600"/>
            <a:ext cx="2695573" cy="3200400"/>
            <a:chOff x="9906001" y="4038600"/>
            <a:chExt cx="2695573" cy="3200400"/>
          </a:xfrm>
        </p:grpSpPr>
        <p:sp>
          <p:nvSpPr>
            <p:cNvPr id="139" name="曲线"/>
            <p:cNvSpPr>
              <a:spLocks/>
            </p:cNvSpPr>
            <p:nvPr/>
          </p:nvSpPr>
          <p:spPr>
            <a:xfrm rot="0">
              <a:off x="10436396" y="6318885"/>
              <a:ext cx="348752" cy="3840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10436396" y="6766940"/>
              <a:ext cx="138046" cy="1520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9906001" y="4038600"/>
              <a:ext cx="2695573" cy="3200400"/>
            </a:xfrm>
            <a:prstGeom prst="rect"/>
            <a:noFill/>
            <a:ln w="12700" cmpd="sng" cap="flat">
              <a:noFill/>
              <a:prstDash val="solid"/>
              <a:miter/>
            </a:ln>
          </p:spPr>
        </p:pic>
      </p:gr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Objective:</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3924425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4"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The  end users of an </a:t>
            </a:r>
            <a:r>
              <a:rPr lang="en-US" altLang="zh-CN" sz="3200" b="0" i="0" u="none" strike="noStrike" kern="0" cap="none" spc="0" baseline="0">
                <a:latin typeface="Calibri" pitchFamily="0" charset="0"/>
                <a:ea typeface="宋体" pitchFamily="0" charset="0"/>
                <a:cs typeface="Lucida Sans" pitchFamily="0" charset="0"/>
              </a:rPr>
              <a:t>empoyee</a:t>
            </a:r>
            <a:r>
              <a:rPr lang="en-US" altLang="zh-CN" sz="3200" b="0" i="0" u="none" strike="noStrike" kern="0" cap="none" spc="0" baseline="0">
                <a:latin typeface="Calibri" pitchFamily="0" charset="0"/>
                <a:ea typeface="宋体" pitchFamily="0" charset="0"/>
                <a:cs typeface="Lucida Sans" pitchFamily="0" charset="0"/>
              </a:rPr>
              <a:t> performance </a:t>
            </a:r>
            <a:r>
              <a:rPr lang="en-US" altLang="zh-CN" sz="3200" b="0" i="0" u="none" strike="noStrike" kern="0" cap="none" spc="0" baseline="0">
                <a:latin typeface="Calibri" pitchFamily="0" charset="0"/>
                <a:ea typeface="宋体" pitchFamily="0" charset="0"/>
                <a:cs typeface="Lucida Sans" pitchFamily="0" charset="0"/>
              </a:rPr>
              <a:t>analyse</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tool typically include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1. Hr professionals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 managers/supervisor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3. </a:t>
            </a:r>
            <a:r>
              <a:rPr lang="en-US" altLang="zh-CN" sz="3200" b="0" i="0" u="none" strike="noStrike" kern="0" cap="none" spc="0" baseline="0">
                <a:latin typeface="Calibri" pitchFamily="0" charset="0"/>
                <a:ea typeface="宋体" pitchFamily="0" charset="0"/>
                <a:cs typeface="Lucida Sans" pitchFamily="0" charset="0"/>
              </a:rPr>
              <a:t>empoyees</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department heads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senior leadership</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it teams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
        <p:nvSpPr>
          <p:cNvPr id="15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14502852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0" name="图片"/>
          <p:cNvPicPr>
            <a:picLocks/>
          </p:cNvPicPr>
          <p:nvPr/>
        </p:nvPicPr>
        <p:blipFill>
          <a:blip r:embed="rId1" cstate="print"/>
          <a:stretch>
            <a:fillRect/>
          </a:stretch>
        </p:blipFill>
        <p:spPr>
          <a:xfrm rot="0">
            <a:off x="381000" y="1524000"/>
            <a:ext cx="2695574" cy="3248025"/>
          </a:xfrm>
          <a:prstGeom prst="rect"/>
          <a:noFill/>
          <a:ln w="12700" cmpd="sng" cap="flat">
            <a:noFill/>
            <a:prstDash val="solid"/>
            <a:miter/>
          </a:ln>
        </p:spPr>
      </p:pic>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文本框"/>
          <p:cNvSpPr>
            <a:spLocks noGrp="1"/>
          </p:cNvSpPr>
          <p:nvPr>
            <p:ph type="body" idx="1"/>
          </p:nvPr>
        </p:nvSpPr>
        <p:spPr>
          <a:xfrm rot="0">
            <a:off x="2057400" y="2057400"/>
            <a:ext cx="10134600" cy="3323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a:t>
            </a:r>
            <a:r>
              <a:rPr lang="en-US" altLang="zh-CN" sz="3600" b="0" i="0" u="none" strike="noStrike" kern="0" cap="none" spc="0" baseline="0">
                <a:latin typeface="Calibri" pitchFamily="0" charset="0"/>
                <a:ea typeface="宋体" pitchFamily="0" charset="0"/>
                <a:cs typeface="Lucida Sans" pitchFamily="0" charset="0"/>
              </a:rPr>
              <a:t>conditional formatting – to high light to</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the </a:t>
            </a:r>
            <a:r>
              <a:rPr lang="en-US" altLang="zh-CN" sz="3600" b="0" i="0" u="none" strike="noStrike" kern="0" cap="none" spc="0" baseline="0">
                <a:latin typeface="Calibri" pitchFamily="0" charset="0"/>
                <a:ea typeface="宋体" pitchFamily="0" charset="0"/>
                <a:cs typeface="Lucida Sans" pitchFamily="0" charset="0"/>
              </a:rPr>
              <a:t>missig</a:t>
            </a:r>
            <a:r>
              <a:rPr lang="en-US" altLang="zh-CN" sz="3600" b="0" i="0" u="none" strike="noStrike" kern="0" cap="none" spc="0" baseline="0">
                <a:latin typeface="Calibri" pitchFamily="0" charset="0"/>
                <a:ea typeface="宋体" pitchFamily="0" charset="0"/>
                <a:cs typeface="Lucida Sans" pitchFamily="0" charset="0"/>
              </a:rPr>
              <a:t>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filtering – for removing missing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pivot table –summary</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graph –data visualize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6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57673119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文本框"/>
          <p:cNvSpPr>
            <a:spLocks noGrp="1"/>
          </p:cNvSpPr>
          <p:nvPr>
            <p:ph type="body" idx="1"/>
          </p:nvPr>
        </p:nvSpPr>
        <p:spPr>
          <a:xfrm rot="0">
            <a:off x="609600" y="1577340"/>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employee= </a:t>
            </a:r>
            <a:r>
              <a:rPr lang="en-US" altLang="zh-CN" sz="3200" b="0" i="0" u="none" strike="noStrike" kern="0" cap="none" spc="0" baseline="0">
                <a:latin typeface="Calibri" pitchFamily="0" charset="0"/>
                <a:ea typeface="宋体" pitchFamily="0" charset="0"/>
                <a:cs typeface="Lucida Sans" pitchFamily="0" charset="0"/>
              </a:rPr>
              <a:t>edunet</a:t>
            </a:r>
            <a:r>
              <a:rPr lang="en-US" altLang="zh-CN" sz="3200" b="0" i="0" u="none" strike="noStrike" kern="0" cap="none" spc="0" baseline="0">
                <a:latin typeface="Calibri" pitchFamily="0" charset="0"/>
                <a:ea typeface="宋体" pitchFamily="0" charset="0"/>
                <a:cs typeface="Lucida Sans" pitchFamily="0" charset="0"/>
              </a:rPr>
              <a:t> dash board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26 features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a:t>
            </a:r>
            <a:r>
              <a:rPr lang="en-US" altLang="zh-CN" sz="3200" b="0" i="0" u="none" strike="noStrike" kern="0" cap="none" spc="0" baseline="0">
                <a:latin typeface="Calibri" pitchFamily="0" charset="0"/>
                <a:ea typeface="宋体" pitchFamily="0" charset="0"/>
                <a:cs typeface="Lucida Sans" pitchFamily="0" charset="0"/>
              </a:rPr>
              <a:t> id-num</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Name-text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 department</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High light the missing value </a:t>
            </a:r>
            <a:r>
              <a:rPr lang="en-US" altLang="zh-CN" sz="3200" b="0" i="0" u="none" strike="noStrike" kern="0" cap="none" spc="0" baseline="0">
                <a:latin typeface="Calibri" pitchFamily="0" charset="0"/>
                <a:ea typeface="宋体" pitchFamily="0" charset="0"/>
                <a:cs typeface="Lucida Sans" pitchFamily="0" charset="0"/>
              </a:rPr>
              <a:t>thorugh</a:t>
            </a:r>
            <a:r>
              <a:rPr lang="en-US" altLang="zh-CN" sz="3200" b="0" i="0" u="none" strike="noStrike" kern="0" cap="none" spc="0" baseline="0">
                <a:latin typeface="Calibri" pitchFamily="0" charset="0"/>
                <a:ea typeface="宋体" pitchFamily="0" charset="0"/>
                <a:cs typeface="Lucida Sans" pitchFamily="0" charset="0"/>
              </a:rPr>
              <a:t> conditional format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Performance level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Gender- male female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Employee rating -num</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5985376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performance level = IF (Z8&gt;=5,”VERY HIGH “</a:t>
            </a:r>
            <a:endParaRPr lang="en-US" altLang="zh-CN" sz="3600" b="0" i="0" u="none" strike="noStrike" kern="0" cap="none" spc="0" baseline="0">
              <a:latin typeface="Calibri" pitchFamily="0" charset="0"/>
              <a:ea typeface="宋体" pitchFamily="0" charset="0"/>
              <a:cs typeface="Lucida Sans" pitchFamily="0" charset="0"/>
            </a:endParaRP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Z8&gt;=4,”HIGH”,Z8&gt;=3,”MED”,TRUE,”LOW”)</a:t>
            </a:r>
            <a:endParaRPr lang="zh-CN" altLang="en-US" sz="3600" b="0" i="0" u="none" strike="noStrike" kern="0" cap="none" spc="0" baseline="0">
              <a:latin typeface="Calibri" pitchFamily="0" charset="0"/>
              <a:ea typeface="宋体" pitchFamily="0" charset="0"/>
              <a:cs typeface="Lucida Sans" pitchFamily="0" charset="0"/>
            </a:endParaRPr>
          </a:p>
        </p:txBody>
      </p:sp>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9393962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23487825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89</cp:revision>
  <dcterms:created xsi:type="dcterms:W3CDTF">2024-03-29T15:07:22Z</dcterms:created>
  <dcterms:modified xsi:type="dcterms:W3CDTF">2024-09-10T03:05:15Z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