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Lato" charset="0"/>
      <p:regular r:id="rId18"/>
      <p:bold r:id="rId19"/>
      <p:italic r:id="rId20"/>
      <p:boldItalic r:id="rId21"/>
    </p:embeddedFont>
    <p:embeddedFont>
      <p:font typeface="Verdana" pitchFamily="34" charset="0"/>
      <p:regular r:id="rId22"/>
      <p:bold r:id="rId23"/>
      <p:italic r:id="rId24"/>
      <p:boldItalic r:id="rId25"/>
    </p:embeddedFont>
    <p:embeddedFont>
      <p:font typeface="Vidaloka" charset="0"/>
      <p:regular r:id="rId26"/>
    </p:embeddedFont>
    <p:embeddedFont>
      <p:font typeface="Montserrat" charset="0"/>
      <p:regular r:id="rId27"/>
      <p:bold r:id="rId28"/>
      <p:italic r:id="rId29"/>
      <p:boldItalic r:id="rId30"/>
    </p:embeddedFont>
    <p:embeddedFont>
      <p:font typeface="Crimson Text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16C2CB52-6FC4-4C0A-B5C6-2DD447F4C950}">
  <a:tblStyle styleId="{16C2CB52-6FC4-4C0A-B5C6-2DD447F4C9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19" d="100"/>
          <a:sy n="119" d="100"/>
        </p:scale>
        <p:origin x="-1114" y="1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68785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05aad17dc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05aad17dc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36c89fe974b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36c89fe974b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36c89fe974b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36c89fe974b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36c89fe974b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36c89fe974b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36c89fe974b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36c89fe974b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05aad17dc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05aad17dc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6c89fe974b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6c89fe974b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6c89fe974b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36c89fe974b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6c89fe974b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6c89fe974b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SECTION_TITLE_AND_DESCRIPTION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35" name="Google Shape;13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" name="Google Shape;137;p18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6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6" name="Google Shape;166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" name="Google Shape;167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" name="Google Shape;168;p2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Google Shape;169;p2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170;p2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171;p2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2" name="Google Shape;172;p2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20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>
            <a:spLocks noGrp="1"/>
          </p:cNvSpPr>
          <p:nvPr>
            <p:ph type="title"/>
          </p:nvPr>
        </p:nvSpPr>
        <p:spPr>
          <a:xfrm>
            <a:off x="4373850" y="944250"/>
            <a:ext cx="40095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7" name="Google Shape;207;p28"/>
          <p:cNvSpPr txBox="1">
            <a:spLocks noGrp="1"/>
          </p:cNvSpPr>
          <p:nvPr>
            <p:ph type="title" idx="2" hasCustomPrompt="1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208" name="Google Shape;208;p28"/>
          <p:cNvSpPr txBox="1">
            <a:spLocks noGrp="1"/>
          </p:cNvSpPr>
          <p:nvPr>
            <p:ph type="subTitle" idx="1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9" name="Google Shape;209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" name="Google Shape;210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Google Shape;211;p2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Google Shape;212;p2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28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28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6" name="Google Shape;456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7" name="Google Shape;457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9" name="Google Shape;459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1" name="Google Shape;461;p52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2" name="Google Shape;462;p52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4" name="Google Shape;464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8" name="Google Shape;468;p5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9" name="Google Shape;469;p5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0" name="Google Shape;470;p5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1" name="Google Shape;471;p5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2" name="Google Shape;472;p5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3" name="Google Shape;473;p5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4" hasCustomPrompt="1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7" hasCustomPrompt="1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13" hasCustomPrompt="1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6" name="Google Shape;116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3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ubTitle" idx="1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28" name="Google Shape;12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9" r:id="rId11"/>
    <p:sldLayoutId id="2147483674" r:id="rId12"/>
    <p:sldLayoutId id="2147483697" r:id="rId13"/>
    <p:sldLayoutId id="2147483698" r:id="rId14"/>
    <p:sldLayoutId id="2147483699" r:id="rId15"/>
    <p:sldLayoutId id="2147483700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ctrTitle"/>
          </p:nvPr>
        </p:nvSpPr>
        <p:spPr>
          <a:xfrm>
            <a:off x="401600" y="556625"/>
            <a:ext cx="8654700" cy="179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 u="sng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Project Title</a:t>
            </a:r>
            <a:endParaRPr sz="3000" b="1" u="sng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latin typeface="Arial"/>
                <a:ea typeface="Arial"/>
                <a:cs typeface="Arial"/>
                <a:sym typeface="Arial"/>
              </a:rPr>
              <a:t>             Visualizing Housing Market Trends:</a:t>
            </a:r>
            <a:endParaRPr sz="25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latin typeface="Arial"/>
                <a:ea typeface="Arial"/>
                <a:cs typeface="Arial"/>
                <a:sym typeface="Arial"/>
              </a:rPr>
              <a:t> An Analysis of Sale Prices and Features using Tableau</a:t>
            </a:r>
            <a:endParaRPr sz="25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60"/>
          <p:cNvSpPr txBox="1">
            <a:spLocks noGrp="1"/>
          </p:cNvSpPr>
          <p:nvPr>
            <p:ph type="subTitle" idx="1"/>
          </p:nvPr>
        </p:nvSpPr>
        <p:spPr>
          <a:xfrm>
            <a:off x="922550" y="2520075"/>
            <a:ext cx="5538600" cy="14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Team ID :</a:t>
            </a:r>
            <a:r>
              <a:rPr lang="en" sz="1200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LTVIP2025TMID60544</a:t>
            </a:r>
            <a:endParaRPr sz="1200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Team Size :</a:t>
            </a:r>
            <a:r>
              <a:rPr lang="en" sz="1200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3</a:t>
            </a:r>
            <a:endParaRPr sz="1200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Team Leader :</a:t>
            </a:r>
            <a:r>
              <a:rPr lang="en" sz="1200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Annamdevula Hema Venkata Sri</a:t>
            </a:r>
            <a:endParaRPr sz="1200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Team member :</a:t>
            </a:r>
            <a:r>
              <a:rPr lang="en" sz="1200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Dola Gowthami</a:t>
            </a:r>
            <a:endParaRPr sz="1200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Team member :</a:t>
            </a:r>
            <a:r>
              <a:rPr lang="en" sz="1200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Chillara Venkata Ramakrishna</a:t>
            </a:r>
            <a:endParaRPr sz="1200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9"/>
          <p:cNvSpPr txBox="1">
            <a:spLocks noGrp="1"/>
          </p:cNvSpPr>
          <p:nvPr>
            <p:ph type="subTitle" idx="1"/>
          </p:nvPr>
        </p:nvSpPr>
        <p:spPr>
          <a:xfrm>
            <a:off x="946500" y="454626"/>
            <a:ext cx="2085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latin typeface="Arial"/>
                <a:ea typeface="Arial"/>
                <a:cs typeface="Arial"/>
                <a:sym typeface="Arial"/>
              </a:rPr>
              <a:t>Dashboard</a:t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4" name="Google Shape;554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800" y="955925"/>
            <a:ext cx="7353802" cy="367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70"/>
          <p:cNvSpPr txBox="1">
            <a:spLocks noGrp="1"/>
          </p:cNvSpPr>
          <p:nvPr>
            <p:ph type="subTitle" idx="1"/>
          </p:nvPr>
        </p:nvSpPr>
        <p:spPr>
          <a:xfrm>
            <a:off x="437950" y="1165275"/>
            <a:ext cx="75381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creating the dashboard, it is published on </a:t>
            </a:r>
            <a:r>
              <a:rPr lang="en" sz="1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Tableau Public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wider access.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step explains how users can view, share, or embed the dashboard online.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📌 </a:t>
            </a:r>
            <a:r>
              <a:rPr lang="en" sz="1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Steps:</a:t>
            </a:r>
            <a:endParaRPr sz="15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Publish to Tableau Public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 shareable link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Export charts as images or PDFs (if needed)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000"/>
              </a:spcAft>
              <a:buNone/>
            </a:pP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70"/>
          <p:cNvSpPr txBox="1">
            <a:spLocks noGrp="1"/>
          </p:cNvSpPr>
          <p:nvPr>
            <p:ph type="title"/>
          </p:nvPr>
        </p:nvSpPr>
        <p:spPr>
          <a:xfrm>
            <a:off x="313950" y="409800"/>
            <a:ext cx="208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rial"/>
                <a:ea typeface="Arial"/>
                <a:cs typeface="Arial"/>
                <a:sym typeface="Arial"/>
              </a:rPr>
              <a:t>Publishing</a:t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71"/>
          <p:cNvSpPr txBox="1">
            <a:spLocks noGrp="1"/>
          </p:cNvSpPr>
          <p:nvPr>
            <p:ph type="subTitle" idx="4294967295"/>
          </p:nvPr>
        </p:nvSpPr>
        <p:spPr>
          <a:xfrm>
            <a:off x="734275" y="1200525"/>
            <a:ext cx="7922700" cy="31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400"/>
              </a:spcBef>
              <a:buClr>
                <a:schemeClr val="dk1"/>
              </a:buClr>
              <a:buSzPts val="1100"/>
              <a:buNone/>
            </a:pPr>
            <a:r>
              <a:rPr lang="en" sz="26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Advantages</a:t>
            </a:r>
            <a:endParaRPr sz="26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Interactive Dashboards:</a:t>
            </a:r>
            <a:r>
              <a:rPr lang="en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Users can filter by house age, renovation, and price for                personalized insights.</a:t>
            </a:r>
            <a:endParaRPr sz="15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Simplified Analysis:</a:t>
            </a:r>
            <a:r>
              <a:rPr lang="en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Visuals make complex housing data easy to understand.</a:t>
            </a:r>
            <a:endParaRPr sz="15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Supports Decisions:</a:t>
            </a:r>
            <a:r>
              <a:rPr lang="en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Helps real estate teams make pricing and marketing decisions.</a:t>
            </a:r>
            <a:endParaRPr sz="15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Web-Friendly:</a:t>
            </a:r>
            <a:r>
              <a:rPr lang="en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Dashboards can be published or embedded online.</a:t>
            </a:r>
            <a:endParaRPr sz="15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Scalable Design:</a:t>
            </a:r>
            <a:r>
              <a:rPr lang="en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be extended with new data or integrated with future tools.</a:t>
            </a:r>
            <a:br>
              <a:rPr lang="en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72"/>
          <p:cNvSpPr txBox="1">
            <a:spLocks noGrp="1"/>
          </p:cNvSpPr>
          <p:nvPr>
            <p:ph type="subTitle" idx="4294967295"/>
          </p:nvPr>
        </p:nvSpPr>
        <p:spPr>
          <a:xfrm>
            <a:off x="1027500" y="1270975"/>
            <a:ext cx="7089000" cy="28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Disadvantages</a:t>
            </a:r>
            <a:endParaRPr sz="2600" b="1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 Data Risk:</a:t>
            </a:r>
            <a:r>
              <a:rPr lang="en" sz="15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Insights depend on updated CSV uploads.</a:t>
            </a:r>
            <a:endParaRPr sz="150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Limited Prediction Support:</a:t>
            </a:r>
            <a:r>
              <a:rPr lang="en" sz="15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Tableau is not ideal for advanced ML or forecasting.</a:t>
            </a:r>
            <a:endParaRPr sz="150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 Learning Curve:</a:t>
            </a:r>
            <a:r>
              <a:rPr lang="en" sz="15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Non-technical users may need guidance.</a:t>
            </a:r>
            <a:endParaRPr sz="150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Performance Issues:</a:t>
            </a:r>
            <a:r>
              <a:rPr lang="en" sz="15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Very large datasets may slow performance.</a:t>
            </a:r>
            <a:endParaRPr sz="150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73"/>
          <p:cNvSpPr txBox="1">
            <a:spLocks noGrp="1"/>
          </p:cNvSpPr>
          <p:nvPr>
            <p:ph type="subTitle" idx="1"/>
          </p:nvPr>
        </p:nvSpPr>
        <p:spPr>
          <a:xfrm>
            <a:off x="1027025" y="559775"/>
            <a:ext cx="2475300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rial"/>
                <a:ea typeface="Arial"/>
                <a:cs typeface="Arial"/>
                <a:sym typeface="Arial"/>
              </a:rPr>
              <a:t>Conclusion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73"/>
          <p:cNvSpPr txBox="1"/>
          <p:nvPr/>
        </p:nvSpPr>
        <p:spPr>
          <a:xfrm>
            <a:off x="728075" y="1357525"/>
            <a:ext cx="7635300" cy="28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This project provides a comprehensive view of housing market trends through interactive Tableau dashboards.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It simplifies raw housing data into insightful visuals for real estate decision-making.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Stakeholders can explore trends by </a:t>
            </a:r>
            <a:r>
              <a:rPr lang="en" sz="1500" b="1">
                <a:solidFill>
                  <a:schemeClr val="dk1"/>
                </a:solidFill>
              </a:rPr>
              <a:t>sale price</a:t>
            </a:r>
            <a:r>
              <a:rPr lang="en" sz="1500">
                <a:solidFill>
                  <a:schemeClr val="dk1"/>
                </a:solidFill>
              </a:rPr>
              <a:t>, </a:t>
            </a:r>
            <a:r>
              <a:rPr lang="en" sz="1500" b="1">
                <a:solidFill>
                  <a:schemeClr val="dk1"/>
                </a:solidFill>
              </a:rPr>
              <a:t>renovation year</a:t>
            </a:r>
            <a:r>
              <a:rPr lang="en" sz="1500">
                <a:solidFill>
                  <a:schemeClr val="dk1"/>
                </a:solidFill>
              </a:rPr>
              <a:t>, </a:t>
            </a:r>
            <a:r>
              <a:rPr lang="en" sz="1500" b="1">
                <a:solidFill>
                  <a:schemeClr val="dk1"/>
                </a:solidFill>
              </a:rPr>
              <a:t>house age</a:t>
            </a:r>
            <a:r>
              <a:rPr lang="en" sz="1500">
                <a:solidFill>
                  <a:schemeClr val="dk1"/>
                </a:solidFill>
              </a:rPr>
              <a:t>, and more.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The project enhances </a:t>
            </a:r>
            <a:r>
              <a:rPr lang="en" sz="1500" b="1">
                <a:solidFill>
                  <a:schemeClr val="dk1"/>
                </a:solidFill>
              </a:rPr>
              <a:t>data-driven strategies</a:t>
            </a:r>
            <a:r>
              <a:rPr lang="en" sz="1500">
                <a:solidFill>
                  <a:schemeClr val="dk1"/>
                </a:solidFill>
              </a:rPr>
              <a:t> for marketing, pricing, and customer targeting.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With web integration and future expansion possibilities, this solution is both </a:t>
            </a:r>
            <a:r>
              <a:rPr lang="en" sz="1500" b="1">
                <a:solidFill>
                  <a:schemeClr val="dk1"/>
                </a:solidFill>
              </a:rPr>
              <a:t>scalable</a:t>
            </a:r>
            <a:r>
              <a:rPr lang="en" sz="1500">
                <a:solidFill>
                  <a:schemeClr val="dk1"/>
                </a:solidFill>
              </a:rPr>
              <a:t> and </a:t>
            </a:r>
            <a:r>
              <a:rPr lang="en" sz="1500" b="1">
                <a:solidFill>
                  <a:schemeClr val="dk1"/>
                </a:solidFill>
              </a:rPr>
              <a:t>impactful</a:t>
            </a:r>
            <a:r>
              <a:rPr lang="en" sz="1500">
                <a:solidFill>
                  <a:schemeClr val="dk1"/>
                </a:solidFill>
              </a:rPr>
              <a:t>.</a:t>
            </a: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1" name="Google Shape;581;p74"/>
          <p:cNvPicPr preferRelativeResize="0"/>
          <p:nvPr/>
        </p:nvPicPr>
        <p:blipFill rotWithShape="1">
          <a:blip r:embed="rId3">
            <a:alphaModFix/>
          </a:blip>
          <a:srcRect t="4614" r="3660" b="8805"/>
          <a:stretch/>
        </p:blipFill>
        <p:spPr>
          <a:xfrm>
            <a:off x="1223625" y="756250"/>
            <a:ext cx="6341300" cy="2254700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74"/>
          <p:cNvSpPr txBox="1"/>
          <p:nvPr/>
        </p:nvSpPr>
        <p:spPr>
          <a:xfrm>
            <a:off x="3196475" y="3370275"/>
            <a:ext cx="53316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B4A7D6"/>
                </a:solidFill>
              </a:rPr>
              <a:t>“Data is a precious thing and will last longer than the systems themselves.”</a:t>
            </a:r>
            <a:endParaRPr sz="1200" b="1">
              <a:solidFill>
                <a:srgbClr val="B4A7D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E7CC3"/>
                </a:solidFill>
              </a:rPr>
              <a:t>                         </a:t>
            </a:r>
            <a:r>
              <a:rPr lang="en" sz="1100" b="1">
                <a:solidFill>
                  <a:srgbClr val="8E7CC3"/>
                </a:solidFill>
              </a:rPr>
              <a:t>  — Tim Berners-Lee</a:t>
            </a:r>
            <a:endParaRPr b="1">
              <a:solidFill>
                <a:srgbClr val="8E7CC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154300" cy="5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rial"/>
                <a:ea typeface="Arial"/>
                <a:cs typeface="Arial"/>
                <a:sym typeface="Arial"/>
              </a:rPr>
              <a:t>Objective</a:t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61"/>
          <p:cNvSpPr txBox="1">
            <a:spLocks noGrp="1"/>
          </p:cNvSpPr>
          <p:nvPr>
            <p:ph type="body" idx="1"/>
          </p:nvPr>
        </p:nvSpPr>
        <p:spPr>
          <a:xfrm>
            <a:off x="713225" y="1108525"/>
            <a:ext cx="80730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analyze housing data and visualize trends such as house prices, age, and renovation impact using Tableau, enabling data-driven decision-making for stakeholders like real estate analysts and executives.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Dataset Used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kc_house_data.csv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Size: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~21,000 records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Attributes: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Includes price, bedrooms, bathrooms, floors, condition, renovation year, square footage, and more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2"/>
          <p:cNvSpPr txBox="1"/>
          <p:nvPr/>
        </p:nvSpPr>
        <p:spPr>
          <a:xfrm>
            <a:off x="448600" y="415725"/>
            <a:ext cx="3863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Data Flow Diagrams</a:t>
            </a:r>
            <a:endParaRPr sz="2600"/>
          </a:p>
        </p:txBody>
      </p:sp>
      <p:pic>
        <p:nvPicPr>
          <p:cNvPr id="501" name="Google Shape;501;p62" title="DFD_Level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875" y="1538300"/>
            <a:ext cx="7598074" cy="2066925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62"/>
          <p:cNvSpPr txBox="1"/>
          <p:nvPr/>
        </p:nvSpPr>
        <p:spPr>
          <a:xfrm>
            <a:off x="613000" y="1009125"/>
            <a:ext cx="2043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DFD Level 0:</a:t>
            </a:r>
            <a:endParaRPr sz="1600" u="sng"/>
          </a:p>
        </p:txBody>
      </p:sp>
      <p:sp>
        <p:nvSpPr>
          <p:cNvPr id="503" name="Google Shape;503;p62"/>
          <p:cNvSpPr txBox="1"/>
          <p:nvPr/>
        </p:nvSpPr>
        <p:spPr>
          <a:xfrm>
            <a:off x="448600" y="3897325"/>
            <a:ext cx="8384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DFD Level 0 shows a high-level overview of the system where the User uploads housing data, the system processes it, and the End User views the visualized dashboard output.</a:t>
            </a:r>
            <a:endParaRPr sz="15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3"/>
          <p:cNvSpPr txBox="1"/>
          <p:nvPr/>
        </p:nvSpPr>
        <p:spPr>
          <a:xfrm>
            <a:off x="234850" y="48147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DFD Level 1: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509" name="Google Shape;509;p63" title="DFD_Level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600" y="806900"/>
            <a:ext cx="7022399" cy="3331375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63"/>
          <p:cNvSpPr txBox="1"/>
          <p:nvPr/>
        </p:nvSpPr>
        <p:spPr>
          <a:xfrm>
            <a:off x="354650" y="4138275"/>
            <a:ext cx="84435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DFD Level 1 details the step-by-step flow from data upload to cleaning, visualization, dashboard creation, testing, and publishing for end-user access.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4"/>
          <p:cNvSpPr txBox="1"/>
          <p:nvPr/>
        </p:nvSpPr>
        <p:spPr>
          <a:xfrm>
            <a:off x="375775" y="797075"/>
            <a:ext cx="36546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Data Preparation</a:t>
            </a:r>
            <a:endParaRPr sz="2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516" name="Google Shape;516;p64"/>
          <p:cNvSpPr txBox="1"/>
          <p:nvPr/>
        </p:nvSpPr>
        <p:spPr>
          <a:xfrm>
            <a:off x="0" y="797075"/>
            <a:ext cx="5169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517" name="Google Shape;517;p64"/>
          <p:cNvSpPr txBox="1"/>
          <p:nvPr/>
        </p:nvSpPr>
        <p:spPr>
          <a:xfrm>
            <a:off x="894825" y="1566525"/>
            <a:ext cx="7034100" cy="22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❖"/>
            </a:pPr>
            <a:r>
              <a:rPr lang="en" sz="1500">
                <a:solidFill>
                  <a:schemeClr val="dk1"/>
                </a:solidFill>
              </a:rPr>
              <a:t>Cleaned the dataset by removing </a:t>
            </a:r>
            <a:r>
              <a:rPr lang="en" sz="1500" b="1">
                <a:solidFill>
                  <a:schemeClr val="dk1"/>
                </a:solidFill>
              </a:rPr>
              <a:t>null values</a:t>
            </a:r>
            <a:r>
              <a:rPr lang="en" sz="1500">
                <a:solidFill>
                  <a:schemeClr val="dk1"/>
                </a:solidFill>
              </a:rPr>
              <a:t> and </a:t>
            </a:r>
            <a:r>
              <a:rPr lang="en" sz="1500" b="1">
                <a:solidFill>
                  <a:schemeClr val="dk1"/>
                </a:solidFill>
              </a:rPr>
              <a:t>duplicates</a:t>
            </a:r>
            <a:endParaRPr sz="1500" b="1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❖"/>
            </a:pPr>
            <a:r>
              <a:rPr lang="en" sz="1500">
                <a:solidFill>
                  <a:schemeClr val="dk1"/>
                </a:solidFill>
              </a:rPr>
              <a:t>Standardized column formats (e.g., </a:t>
            </a:r>
            <a:r>
              <a:rPr lang="en" sz="1500" b="1">
                <a:solidFill>
                  <a:schemeClr val="dk1"/>
                </a:solidFill>
              </a:rPr>
              <a:t>dates</a:t>
            </a:r>
            <a:r>
              <a:rPr lang="en" sz="1500">
                <a:solidFill>
                  <a:schemeClr val="dk1"/>
                </a:solidFill>
              </a:rPr>
              <a:t>, </a:t>
            </a:r>
            <a:r>
              <a:rPr lang="en" sz="1500" b="1">
                <a:solidFill>
                  <a:schemeClr val="dk1"/>
                </a:solidFill>
              </a:rPr>
              <a:t>numerical fields</a:t>
            </a:r>
            <a:r>
              <a:rPr lang="en" sz="1500">
                <a:solidFill>
                  <a:schemeClr val="dk1"/>
                </a:solidFill>
              </a:rPr>
              <a:t>)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❖"/>
            </a:pPr>
            <a:r>
              <a:rPr lang="en" sz="1500">
                <a:solidFill>
                  <a:schemeClr val="dk1"/>
                </a:solidFill>
              </a:rPr>
              <a:t>Created </a:t>
            </a:r>
            <a:r>
              <a:rPr lang="en" sz="1500" b="1">
                <a:solidFill>
                  <a:schemeClr val="dk1"/>
                </a:solidFill>
              </a:rPr>
              <a:t>calculated fields</a:t>
            </a:r>
            <a:r>
              <a:rPr lang="en" sz="1500">
                <a:solidFill>
                  <a:schemeClr val="dk1"/>
                </a:solidFill>
              </a:rPr>
              <a:t> like:</a:t>
            </a:r>
            <a:br>
              <a:rPr lang="en" sz="1500">
                <a:solidFill>
                  <a:schemeClr val="dk1"/>
                </a:solidFill>
              </a:rPr>
            </a:br>
            <a:r>
              <a:rPr lang="en" sz="1500">
                <a:solidFill>
                  <a:schemeClr val="dk1"/>
                </a:solidFill>
              </a:rPr>
              <a:t> ▸ </a:t>
            </a:r>
            <a:r>
              <a:rPr lang="en" sz="1500" i="1">
                <a:solidFill>
                  <a:schemeClr val="dk1"/>
                </a:solidFill>
              </a:rPr>
              <a:t>House Age = 2025 - yr_built</a:t>
            </a:r>
            <a:br>
              <a:rPr lang="en" sz="1500" i="1">
                <a:solidFill>
                  <a:schemeClr val="dk1"/>
                </a:solidFill>
              </a:rPr>
            </a:br>
            <a:r>
              <a:rPr lang="en" sz="1500">
                <a:solidFill>
                  <a:schemeClr val="dk1"/>
                </a:solidFill>
              </a:rPr>
              <a:t> ▸ </a:t>
            </a:r>
            <a:r>
              <a:rPr lang="en" sz="1500" i="1">
                <a:solidFill>
                  <a:schemeClr val="dk1"/>
                </a:solidFill>
              </a:rPr>
              <a:t>Years Since Renovation = 2025 - yr_renovated</a:t>
            </a:r>
            <a:endParaRPr sz="1500" i="1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❖"/>
            </a:pPr>
            <a:r>
              <a:rPr lang="en" sz="1500">
                <a:solidFill>
                  <a:schemeClr val="dk1"/>
                </a:solidFill>
              </a:rPr>
              <a:t>Renamed confusing or inconsistent column names for clarity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❖"/>
            </a:pPr>
            <a:r>
              <a:rPr lang="en" sz="1500">
                <a:solidFill>
                  <a:schemeClr val="dk1"/>
                </a:solidFill>
              </a:rPr>
              <a:t>Filtered irrelevant records (e.g., zero bedroom/floor houses)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❖"/>
            </a:pPr>
            <a:r>
              <a:rPr lang="en" sz="1500">
                <a:solidFill>
                  <a:schemeClr val="dk1"/>
                </a:solidFill>
              </a:rPr>
              <a:t>Ensured data is structured and ready for meaningful visualization in Tableau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5"/>
          <p:cNvSpPr txBox="1">
            <a:spLocks noGrp="1"/>
          </p:cNvSpPr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65"/>
          <p:cNvSpPr txBox="1">
            <a:spLocks noGrp="1"/>
          </p:cNvSpPr>
          <p:nvPr>
            <p:ph type="subTitle" idx="1"/>
          </p:nvPr>
        </p:nvSpPr>
        <p:spPr>
          <a:xfrm>
            <a:off x="49325" y="347800"/>
            <a:ext cx="2982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Visualizations</a:t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65"/>
          <p:cNvSpPr txBox="1"/>
          <p:nvPr/>
        </p:nvSpPr>
        <p:spPr>
          <a:xfrm>
            <a:off x="528425" y="8455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House Age vs Features</a:t>
            </a:r>
            <a:endParaRPr/>
          </a:p>
        </p:txBody>
      </p:sp>
      <p:pic>
        <p:nvPicPr>
          <p:cNvPr id="525" name="Google Shape;52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175" y="1861300"/>
            <a:ext cx="8292899" cy="2677026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65"/>
          <p:cNvSpPr txBox="1"/>
          <p:nvPr/>
        </p:nvSpPr>
        <p:spPr>
          <a:xfrm>
            <a:off x="610650" y="1151750"/>
            <a:ext cx="8292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Displays how house age correlates with the number of bathrooms, bedrooms, and floors—highlighting which features influence housing age the most.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66"/>
          <p:cNvSpPr txBox="1">
            <a:spLocks noGrp="1"/>
          </p:cNvSpPr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66"/>
          <p:cNvSpPr txBox="1"/>
          <p:nvPr/>
        </p:nvSpPr>
        <p:spPr>
          <a:xfrm>
            <a:off x="413350" y="528450"/>
            <a:ext cx="354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Sales by Years Since Renovation</a:t>
            </a:r>
            <a:endParaRPr/>
          </a:p>
        </p:txBody>
      </p:sp>
      <p:pic>
        <p:nvPicPr>
          <p:cNvPr id="533" name="Google Shape;533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800" y="1700775"/>
            <a:ext cx="8055750" cy="2930726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66"/>
          <p:cNvSpPr txBox="1"/>
          <p:nvPr/>
        </p:nvSpPr>
        <p:spPr>
          <a:xfrm>
            <a:off x="413350" y="928650"/>
            <a:ext cx="8173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 chart shows how recent renovations impact house sale prices—newly renovated homes have higher sales counts in specific price bins.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67"/>
          <p:cNvSpPr txBox="1">
            <a:spLocks noGrp="1"/>
          </p:cNvSpPr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67"/>
          <p:cNvSpPr txBox="1"/>
          <p:nvPr/>
        </p:nvSpPr>
        <p:spPr>
          <a:xfrm>
            <a:off x="540200" y="410075"/>
            <a:ext cx="439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House Age by Renovation Status</a:t>
            </a:r>
            <a:endParaRPr/>
          </a:p>
        </p:txBody>
      </p:sp>
      <p:sp>
        <p:nvSpPr>
          <p:cNvPr id="541" name="Google Shape;541;p67"/>
          <p:cNvSpPr txBox="1"/>
          <p:nvPr/>
        </p:nvSpPr>
        <p:spPr>
          <a:xfrm>
            <a:off x="540200" y="810275"/>
            <a:ext cx="8527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Pie chart illustrates the spread of house age grouped by whether they’ve been renovated, helping identify market trends across age categories.</a:t>
            </a:r>
            <a:endParaRPr/>
          </a:p>
        </p:txBody>
      </p:sp>
      <p:pic>
        <p:nvPicPr>
          <p:cNvPr id="542" name="Google Shape;542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200" y="1566525"/>
            <a:ext cx="7917226" cy="293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7" name="Google Shape;547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4450" y="1914050"/>
            <a:ext cx="7116349" cy="2534425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68"/>
          <p:cNvSpPr txBox="1"/>
          <p:nvPr/>
        </p:nvSpPr>
        <p:spPr>
          <a:xfrm>
            <a:off x="272425" y="368750"/>
            <a:ext cx="3534600" cy="15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Overall Dataset Summary</a:t>
            </a:r>
            <a:br>
              <a:rPr lang="en" b="1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Summary metrics include: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Total data points analyzed: </a:t>
            </a:r>
            <a:r>
              <a:rPr lang="en" b="1">
                <a:solidFill>
                  <a:schemeClr val="dk1"/>
                </a:solidFill>
              </a:rPr>
              <a:t>21,609</a:t>
            </a:r>
            <a:endParaRPr b="1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Basement Area (sqft): </a:t>
            </a:r>
            <a:r>
              <a:rPr lang="en" b="1">
                <a:solidFill>
                  <a:schemeClr val="dk1"/>
                </a:solidFill>
              </a:rPr>
              <a:t>38,64,798</a:t>
            </a:r>
            <a:endParaRPr b="1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Average Sale Price: </a:t>
            </a:r>
            <a:r>
              <a:rPr lang="en" b="1">
                <a:solidFill>
                  <a:schemeClr val="dk1"/>
                </a:solidFill>
              </a:rPr>
              <a:t>₹511,619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557</Words>
  <Application>Microsoft Office PowerPoint</Application>
  <PresentationFormat>On-screen Show (16:9)</PresentationFormat>
  <Paragraphs>67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Lato</vt:lpstr>
      <vt:lpstr>Verdana</vt:lpstr>
      <vt:lpstr>Vidaloka</vt:lpstr>
      <vt:lpstr>Montserrat</vt:lpstr>
      <vt:lpstr>Crimson Text</vt:lpstr>
      <vt:lpstr>Minimalist Business Slides XL by Slidesgo</vt:lpstr>
      <vt:lpstr>Project Title              Visualizing Housing Market Trends:  An Analysis of Sale Prices and Features using Tableau</vt:lpstr>
      <vt:lpstr>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Publishing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             Visualizing Housing Market Trends:  An Analysis of Sale Prices and Features using Tableau</dc:title>
  <dc:creator>Hema0</dc:creator>
  <cp:lastModifiedBy>Hema0814@outlook.com</cp:lastModifiedBy>
  <cp:revision>2</cp:revision>
  <dcterms:modified xsi:type="dcterms:W3CDTF">2025-07-03T14:11:34Z</dcterms:modified>
</cp:coreProperties>
</file>