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66" r:id="rId15"/>
    <p:sldId id="264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708C7-8E12-4A04-B083-DA37F00E6319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09D67-60EC-4C2A-B7E7-469BF4B7A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060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09D67-60EC-4C2A-B7E7-469BF4B7A3E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145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98A89-58D4-1603-4C1E-A92EF4903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1DAB0-70BD-8C55-FAF1-1EF24BF86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2611D-BED7-8416-6087-3B552F9B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738-2DB1-4CD1-885A-FAC3F0BE6D2D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DD275-9479-D22A-53B7-02C879A5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12D09-8AFB-4FF8-D155-5B16FC30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553-7B4B-4099-B1A6-31D7113B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50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8782-1CB8-8E3B-9993-8CAAB063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B77F9-3D69-4B55-B367-CF9256BDC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78DDF-38F3-4D72-CB83-32F8F5D0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738-2DB1-4CD1-885A-FAC3F0BE6D2D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80EEB-F06E-EFBA-0EF0-E8339698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02540-6912-870A-E15E-08C9CFB3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553-7B4B-4099-B1A6-31D7113B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44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84481-465E-3D50-80CD-D3280A9C3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87341-4C31-535B-53CA-0F3AF22E0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3C3E6-6C0A-3DE9-0261-3DDF48E5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738-2DB1-4CD1-885A-FAC3F0BE6D2D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EDF94-065C-95FF-64CD-9D4315A0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817EA-91F3-9EEA-1F66-80F4DAF3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553-7B4B-4099-B1A6-31D7113B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13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46BAF-4B4B-7DEC-6A50-318F7AFA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C35F-2B2C-81EB-A971-75793611A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5164D-6C1D-A370-A047-B1508D1D3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738-2DB1-4CD1-885A-FAC3F0BE6D2D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75E82-955E-0CE8-9EC9-AA154DE7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12B86-A927-1073-D59D-5FE11C02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553-7B4B-4099-B1A6-31D7113B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19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19B6-2AF1-6F43-A69F-2D4147B2C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955EA-FA42-153E-4EEA-0AC196279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B6172-0661-B65F-DCD6-CB9B1728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738-2DB1-4CD1-885A-FAC3F0BE6D2D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B7F73-BA72-AAE7-E410-75CBB52E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506FF-F92B-D21C-8DC8-E606C64B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553-7B4B-4099-B1A6-31D7113B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39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22D1-A91C-1D86-CC92-EDAA0FFE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5CE3-ED0A-62AF-2BFC-E31B2590E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47F5D-1AE9-F0D2-7C8F-01CB9C5E3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FCD25-5B60-9640-6D45-F2A9E12A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738-2DB1-4CD1-885A-FAC3F0BE6D2D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E8C55-F374-92B7-6C9B-5435DCDB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10F4A-A856-ECC5-06C1-5605C831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553-7B4B-4099-B1A6-31D7113B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73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70C5-7666-A855-E016-959D9B689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1CCFC-D8F1-33BD-C62B-A5781CD47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F8BEB-EFB7-D7EC-AFD1-7A62CCE44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A4B6A-F7A9-1188-F02A-A30649578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4A4AF-5D0B-6268-0381-D87182C0E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C08FC3-4107-4D4A-83D0-46955F49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738-2DB1-4CD1-885A-FAC3F0BE6D2D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FE7EF-E251-2C41-784D-D65E8D05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7F99B-60C4-35D5-0F35-0450ACC2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553-7B4B-4099-B1A6-31D7113B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37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B313-4F7A-4BB7-317A-870ABC14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BCAFB-9358-70F4-B1A0-FA3BD363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738-2DB1-4CD1-885A-FAC3F0BE6D2D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59931-666D-039B-3366-F5FAE8D1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3590B-99E8-715D-09F5-D6F5CB0D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553-7B4B-4099-B1A6-31D7113B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9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2D824-8DE5-1441-EA3E-A9423E78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738-2DB1-4CD1-885A-FAC3F0BE6D2D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3969D-09D9-9499-E88F-7AC5FD8E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A05C0-CF11-B107-5E03-AB13BE1E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553-7B4B-4099-B1A6-31D7113B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15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FA72-BBB8-89D4-5037-FD52751C4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1C79-6EB6-11BA-48F1-6480583AF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351BB-AEAF-53AA-DE46-A1A1EFF15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3F18E-2857-B13E-CFF4-C3E23F6E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738-2DB1-4CD1-885A-FAC3F0BE6D2D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D508A-0F6B-0513-0910-05847FCE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E4708-84F5-B078-9328-9C99C43B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553-7B4B-4099-B1A6-31D7113B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74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FA77-16E1-2EB7-A997-9EB7C2EC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985F5-3EF5-2596-712D-FC969B9F5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CF79F-5A56-A0DB-0BAB-D7647132C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583EB-46CE-5EEB-E9DB-79156EAB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738-2DB1-4CD1-885A-FAC3F0BE6D2D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13A75-A86B-08A4-E2DF-F7EB2800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A6FE9-914C-96AB-533B-AE8B723D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0553-7B4B-4099-B1A6-31D7113B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7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737B2-E21C-6F8D-0472-99AA0787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15666-1283-554F-2C1C-8C6AC8194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3A85C-5090-EAF1-9D63-E3E0A2673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2A738-2DB1-4CD1-885A-FAC3F0BE6D2D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251A1-942F-F8CB-8D5C-279B021C3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5DAA4-3A08-13A0-372C-F384A35DF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D0553-7B4B-4099-B1A6-31D7113B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06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mabindhukrishnan/machine_learning/blob/714fe53b2760e54ab925e038989689b261bcda85/machine_lear_code.ipynb" TargetMode="External"/><Relationship Id="rId2" Type="http://schemas.openxmlformats.org/officeDocument/2006/relationships/hyperlink" Target="https://github.com/Hemabindhukrishnan/machine_learning.git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5E5E-B0E2-E885-43B0-A2C13589B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9301" y="927279"/>
            <a:ext cx="9144000" cy="1081825"/>
          </a:xfrm>
        </p:spPr>
        <p:txBody>
          <a:bodyPr>
            <a:normAutofit/>
          </a:bodyPr>
          <a:lstStyle/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 FOR SENTIMENTAL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A02F4-3FF0-4200-16E9-5510EAE58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5367"/>
            <a:ext cx="9144000" cy="2431713"/>
          </a:xfrm>
        </p:spPr>
        <p:txBody>
          <a:bodyPr>
            <a:noAutofit/>
          </a:bodyPr>
          <a:lstStyle/>
          <a:p>
            <a:pPr algn="just"/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Networks(RNN) is a type of artificial neural network designed for processing sequences of data . In sentiment analysis, RNN can be highly effective because the goal is to classify the sentiments such as(positive , negative and neutral , etc.) of a given text . It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involves understanding the emotional tone behind the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words and Recurrent Neural network is particularly effective for handling sequential data's such as text , speech and time series data.</a:t>
            </a:r>
          </a:p>
          <a:p>
            <a:pPr algn="just"/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99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4208-7999-977C-4147-72E2C98D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99" y="291831"/>
            <a:ext cx="10515600" cy="648326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BEA7-02C6-A81E-69E5-8A3B07BA9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811369"/>
            <a:ext cx="10515600" cy="5278281"/>
          </a:xfrm>
        </p:spPr>
        <p:txBody>
          <a:bodyPr/>
          <a:lstStyle/>
          <a:p>
            <a:r>
              <a:rPr lang="en-IN" dirty="0"/>
              <a:t>                                                                                 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D6C9E2-A15C-A456-E6E8-03AA11E4D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132" y="861653"/>
            <a:ext cx="6774288" cy="543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3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5CC7-A89F-CF82-419B-445DADFBC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214"/>
            <a:ext cx="9144000" cy="622049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8EF18-BF42-3AA1-32A6-925D1E801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321" y="457040"/>
            <a:ext cx="4963218" cy="2521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4BCE27-F077-C720-376A-2CE198526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321" y="3103809"/>
            <a:ext cx="6992326" cy="328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27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E085-F458-C1AB-19D5-9573D638B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698111"/>
          </a:xfrm>
        </p:spPr>
        <p:txBody>
          <a:bodyPr>
            <a:normAutofit fontScale="90000"/>
          </a:bodyPr>
          <a:lstStyle/>
          <a:p>
            <a:pPr algn="just"/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DDB485-B307-2839-98E5-7274C89F7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847" y="437321"/>
            <a:ext cx="5430592" cy="202008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780266F-80B7-8CA2-2F05-24D9BBC55029}"/>
              </a:ext>
            </a:extLst>
          </p:cNvPr>
          <p:cNvSpPr txBox="1">
            <a:spLocks/>
          </p:cNvSpPr>
          <p:nvPr/>
        </p:nvSpPr>
        <p:spPr>
          <a:xfrm>
            <a:off x="1093694" y="2504373"/>
            <a:ext cx="1210236" cy="661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8AFD25B-4684-8D32-48B7-C5DE06457B7A}"/>
              </a:ext>
            </a:extLst>
          </p:cNvPr>
          <p:cNvSpPr txBox="1">
            <a:spLocks/>
          </p:cNvSpPr>
          <p:nvPr/>
        </p:nvSpPr>
        <p:spPr>
          <a:xfrm>
            <a:off x="1259540" y="3065113"/>
            <a:ext cx="9408459" cy="35508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br>
              <a:rPr lang="en-IN" sz="2000" dirty="0"/>
            </a:br>
            <a:endParaRPr lang="en-IN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B1B218-0700-7E51-722B-9A2DD4180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67" y="2939686"/>
            <a:ext cx="5210902" cy="34485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5E964F-8DF9-2802-D52E-0B26FE302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422" y="3063528"/>
            <a:ext cx="4534533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5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7A6B-B9D9-A040-E626-F2C5326C3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586" y="1122362"/>
            <a:ext cx="9135414" cy="386176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476256-C2CA-E8F9-2861-C6A13198E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456" y="1673644"/>
            <a:ext cx="6405904" cy="319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69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AE8E-D920-3826-CD69-97D2CB1B9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26" y="421852"/>
            <a:ext cx="10515600" cy="891793"/>
          </a:xfrm>
        </p:spPr>
        <p:txBody>
          <a:bodyPr>
            <a:normAutofit/>
          </a:bodyPr>
          <a:lstStyle/>
          <a:p>
            <a:r>
              <a:rPr lang="en-IN" sz="2400" b="1" dirty="0"/>
              <a:t>Link to Git hub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9FAE1-A362-B9D9-9EB8-E78232AF0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726" y="1928813"/>
            <a:ext cx="11068229" cy="1500187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tx1"/>
                </a:solidFill>
                <a:hlinkClick r:id="rId2"/>
              </a:rPr>
              <a:t>https://github.com/Hemabindhukrishnan/machine_learning.git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                                                           or</a:t>
            </a:r>
          </a:p>
          <a:p>
            <a:r>
              <a:rPr lang="en-IN" dirty="0">
                <a:solidFill>
                  <a:schemeClr val="tx1"/>
                </a:solidFill>
                <a:hlinkClick r:id="rId3"/>
              </a:rPr>
              <a:t>https://github.com/Hemabindhukrishnan/machine_learning/blob/714fe53b2760e54ab925e038989689b261bcda85/machine_lear_code.ipynb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405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DFAA-5151-1B13-2112-0ED5C50C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14" y="576264"/>
            <a:ext cx="10515600" cy="71162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:-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2B0F1-9F04-283C-3976-61A8863D4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579" y="1806764"/>
            <a:ext cx="10515600" cy="20946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(RNNs), especially Long Short-Term Memory (LSTM) networks, are powerful tools for tasks involving sequential data, such as sentiment analysis . By capturing temporal dependencies, RNNs effectively handle complex patterns in text and numerical data. LSTMs, with their ability to overcome the vanishing gradient problem, excel in learning long-term relationships, making them ideal for applications like sentiment classification.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219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1D63-9D34-E6A0-0A98-B1DD5A7DA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8693" y="438665"/>
            <a:ext cx="9144000" cy="565887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76B6F-124C-C7B8-64B8-681023DA2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630" y="1197736"/>
            <a:ext cx="10633657" cy="535761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1.   </a:t>
            </a:r>
            <a:r>
              <a:rPr lang="en-US" sz="2000" b="1" dirty="0"/>
              <a:t>https://iopscience.iop.org/article/10.1088/1742-6596/1471/1/012018/meta</a:t>
            </a:r>
          </a:p>
          <a:p>
            <a:pPr algn="just"/>
            <a:r>
              <a:rPr lang="en-US" sz="2000" b="1" i="1" dirty="0"/>
              <a:t>Journal of Physics: Conference Series, Volume 1471, 1st </a:t>
            </a:r>
            <a:r>
              <a:rPr lang="en-US" sz="2000" b="1" i="1" dirty="0" err="1"/>
              <a:t>Bukittinggi</a:t>
            </a:r>
            <a:r>
              <a:rPr lang="en-US" sz="2000" b="1" i="1" dirty="0"/>
              <a:t> International Conference on Education 17-18 October 2019, West Sumatera, Indonesia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FA4ACB-704F-C2BF-FA62-FCAB762BB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091" y="2691685"/>
            <a:ext cx="7253399" cy="37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25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FE3D-CBFA-DDD2-CF7A-901A9821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71" y="425003"/>
            <a:ext cx="7212168" cy="965915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https://www.irjet.net/archives/V7/i8/Velammal/NCRACES-41.pdf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63A3-F747-AD61-1834-2429C7B0E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8794" y="1184856"/>
            <a:ext cx="10368656" cy="490479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FA65B-FCD9-D235-B48F-E9FDA07EF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444" y="1030310"/>
            <a:ext cx="5420404" cy="507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1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E6A6-58D8-2A34-0448-1F1E4B79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9140"/>
            <a:ext cx="10515600" cy="871247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Recurrent Neural Network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AEF33-B327-6038-CD7C-0FD89F36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176" y="1383459"/>
            <a:ext cx="9874623" cy="2544479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 is a type of Artificial neural network.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processing sequence of Data.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Particularly effective for Handling sequential data with varying lengths ,such as text, speech and the time series data.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a hidden state or memory(RNN are able to retain the memory of previous inputs in the sequence because of the connections that create cycles within the network.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45CBFFD-6417-AE75-B95F-D750AB2396A4}"/>
              </a:ext>
            </a:extLst>
          </p:cNvPr>
          <p:cNvSpPr txBox="1">
            <a:spLocks/>
          </p:cNvSpPr>
          <p:nvPr/>
        </p:nvSpPr>
        <p:spPr>
          <a:xfrm>
            <a:off x="838199" y="3902441"/>
            <a:ext cx="10515600" cy="871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Sentiment Analysis 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4F6177B-59C5-3F89-5899-8464B8A80B70}"/>
              </a:ext>
            </a:extLst>
          </p:cNvPr>
          <p:cNvSpPr txBox="1">
            <a:spLocks/>
          </p:cNvSpPr>
          <p:nvPr/>
        </p:nvSpPr>
        <p:spPr>
          <a:xfrm>
            <a:off x="1479176" y="4773689"/>
            <a:ext cx="10060640" cy="170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process of determining the emotional tone or sentiment expressed in a piece of texts (such as review  or social media posts..) expresses a positive , Negative or Neutral sentiment. 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09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D309-2EC1-91C9-7811-4DFABFB03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486" y="706738"/>
            <a:ext cx="9144000" cy="988825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sentiment analysis is to classify text into categories that reflect the writer's feelings or opinions, typically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445EF-D4D9-BF02-7A98-3AFBF2037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128" y="1826716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IN" b="1" dirty="0"/>
              <a:t>Example:-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Positive   :-  I love this necklace.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Negative  :- I hate the necklace design.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Neutral    :- The necklace design is okay ,but it could be better.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1FC95B-42D9-C20B-224B-76D3D5FF0C95}"/>
              </a:ext>
            </a:extLst>
          </p:cNvPr>
          <p:cNvSpPr txBox="1">
            <a:spLocks/>
          </p:cNvSpPr>
          <p:nvPr/>
        </p:nvSpPr>
        <p:spPr>
          <a:xfrm>
            <a:off x="782455" y="4356764"/>
            <a:ext cx="9144000" cy="12311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use Cases of Sentiment Analysis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algn="just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Reviews               Social Media Monitoring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Feedback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Political Sentiment            Brand Monitoring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49BF1C-ACBB-01A0-2AFA-2C21FEF94392}"/>
              </a:ext>
            </a:extLst>
          </p:cNvPr>
          <p:cNvSpPr/>
          <p:nvPr/>
        </p:nvSpPr>
        <p:spPr>
          <a:xfrm>
            <a:off x="934591" y="5342590"/>
            <a:ext cx="104041" cy="11591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871553-4AE5-8A0C-EFA7-178A5EAA7384}"/>
              </a:ext>
            </a:extLst>
          </p:cNvPr>
          <p:cNvSpPr/>
          <p:nvPr/>
        </p:nvSpPr>
        <p:spPr>
          <a:xfrm>
            <a:off x="3600939" y="5342590"/>
            <a:ext cx="104041" cy="11591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DF5D45-8F1B-6225-5F1B-9DFFE5C54D97}"/>
              </a:ext>
            </a:extLst>
          </p:cNvPr>
          <p:cNvSpPr/>
          <p:nvPr/>
        </p:nvSpPr>
        <p:spPr>
          <a:xfrm>
            <a:off x="6877032" y="5063559"/>
            <a:ext cx="104041" cy="11591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560344-EB5E-DD82-4E7E-1593B9DE1C47}"/>
              </a:ext>
            </a:extLst>
          </p:cNvPr>
          <p:cNvSpPr/>
          <p:nvPr/>
        </p:nvSpPr>
        <p:spPr>
          <a:xfrm>
            <a:off x="3600938" y="5063559"/>
            <a:ext cx="104041" cy="11591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563A6B-67E5-760F-7214-5A71C103B7BE}"/>
              </a:ext>
            </a:extLst>
          </p:cNvPr>
          <p:cNvSpPr/>
          <p:nvPr/>
        </p:nvSpPr>
        <p:spPr>
          <a:xfrm>
            <a:off x="934591" y="5063559"/>
            <a:ext cx="104041" cy="11591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940DAF-166E-1993-9215-1633135C984E}"/>
              </a:ext>
            </a:extLst>
          </p:cNvPr>
          <p:cNvSpPr txBox="1">
            <a:spLocks/>
          </p:cNvSpPr>
          <p:nvPr/>
        </p:nvSpPr>
        <p:spPr>
          <a:xfrm>
            <a:off x="885486" y="3119218"/>
            <a:ext cx="9144000" cy="9888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aims to predict the sentiment behind a text.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7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68F9-A107-9AA8-12F1-90486D97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182"/>
            <a:ext cx="10515600" cy="943713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RNN in sentimental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DAFA0-A0ED-06B7-BA8A-DE6B0A60A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890" y="1083095"/>
            <a:ext cx="10515600" cy="1712845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RNN have connections that generate cycles . Which can retain memory of previous words or time steps in the sequence . This memory is crucial in recognizing the sentiment in a sentence because the sentiment might depend on how words relate to each other in context.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FE882B-E47A-8D1F-2630-1A8AF49E6F3F}"/>
              </a:ext>
            </a:extLst>
          </p:cNvPr>
          <p:cNvSpPr txBox="1">
            <a:spLocks/>
          </p:cNvSpPr>
          <p:nvPr/>
        </p:nvSpPr>
        <p:spPr>
          <a:xfrm>
            <a:off x="825510" y="2623899"/>
            <a:ext cx="10515600" cy="943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Implement Sentiment Analysis with RNNs </a:t>
            </a: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40D4D3-4C5F-3CC7-B536-F8D430729804}"/>
              </a:ext>
            </a:extLst>
          </p:cNvPr>
          <p:cNvSpPr txBox="1">
            <a:spLocks/>
          </p:cNvSpPr>
          <p:nvPr/>
        </p:nvSpPr>
        <p:spPr>
          <a:xfrm>
            <a:off x="838200" y="3487286"/>
            <a:ext cx="10515600" cy="2846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IN" sz="2400" dirty="0"/>
              <a:t>Step 1:-          Data Collection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400" dirty="0"/>
              <a:t>Step 2:-          Data Preprocessing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dirty="0"/>
              <a:t>     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IN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dirty="0"/>
              <a:t>        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0D6F-8E2D-0274-B18C-4B5917DA8CEA}"/>
              </a:ext>
            </a:extLst>
          </p:cNvPr>
          <p:cNvSpPr/>
          <p:nvPr/>
        </p:nvSpPr>
        <p:spPr>
          <a:xfrm>
            <a:off x="1264205" y="4830456"/>
            <a:ext cx="2525068" cy="9437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Tokenization</a:t>
            </a:r>
          </a:p>
          <a:p>
            <a:pPr algn="ctr"/>
            <a:r>
              <a:rPr lang="en-IN" dirty="0"/>
              <a:t>(Break texts into Words/Token)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A31222-CBF2-4E21-3BC2-8B465A5674CD}"/>
              </a:ext>
            </a:extLst>
          </p:cNvPr>
          <p:cNvCxnSpPr>
            <a:cxnSpLocks/>
          </p:cNvCxnSpPr>
          <p:nvPr/>
        </p:nvCxnSpPr>
        <p:spPr>
          <a:xfrm flipH="1">
            <a:off x="2019869" y="4264233"/>
            <a:ext cx="2147245" cy="566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F33AED5-3886-AF5B-6378-45EBBBD5C543}"/>
              </a:ext>
            </a:extLst>
          </p:cNvPr>
          <p:cNvSpPr/>
          <p:nvPr/>
        </p:nvSpPr>
        <p:spPr>
          <a:xfrm>
            <a:off x="4053385" y="4705346"/>
            <a:ext cx="3384645" cy="15043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Padding</a:t>
            </a:r>
          </a:p>
          <a:p>
            <a:pPr algn="ctr"/>
            <a:r>
              <a:rPr lang="en-IN" dirty="0"/>
              <a:t>(RNN require sequences of the same length ,padding is often applied to ensure uniform sequence length for all text)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80601C-740B-4448-4411-331A662BAA7F}"/>
              </a:ext>
            </a:extLst>
          </p:cNvPr>
          <p:cNvSpPr/>
          <p:nvPr/>
        </p:nvSpPr>
        <p:spPr>
          <a:xfrm>
            <a:off x="8121978" y="4830455"/>
            <a:ext cx="2531237" cy="9437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Vectorization</a:t>
            </a:r>
          </a:p>
          <a:p>
            <a:pPr algn="ctr"/>
            <a:r>
              <a:rPr lang="en-IN" dirty="0"/>
              <a:t>(Convert the text into numerical format)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BC1EB9-2B06-80BB-306B-5C407144A1D0}"/>
              </a:ext>
            </a:extLst>
          </p:cNvPr>
          <p:cNvCxnSpPr>
            <a:cxnSpLocks/>
          </p:cNvCxnSpPr>
          <p:nvPr/>
        </p:nvCxnSpPr>
        <p:spPr>
          <a:xfrm>
            <a:off x="4167114" y="4286965"/>
            <a:ext cx="1463329" cy="418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662BAC-5AF9-E459-B082-D341B48870FB}"/>
              </a:ext>
            </a:extLst>
          </p:cNvPr>
          <p:cNvCxnSpPr>
            <a:cxnSpLocks/>
          </p:cNvCxnSpPr>
          <p:nvPr/>
        </p:nvCxnSpPr>
        <p:spPr>
          <a:xfrm>
            <a:off x="4167114" y="4258958"/>
            <a:ext cx="5450164" cy="571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41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B42B5-2DA6-AAE9-499C-D39B46C2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530" y="553791"/>
            <a:ext cx="11560318" cy="1983347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IN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IN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IN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the RNN Model(RNN model for sentimental analysis includes)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IN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Layer </a:t>
            </a:r>
            <a:r>
              <a:rPr lang="en-IN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Converts words into dense vectors.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IN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IN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(Long Short-Term Memory)  - Advanced RNN architecture  that uses memory cells to store information over a long periods,</a:t>
            </a:r>
            <a:r>
              <a:rPr lang="en-US" sz="8000" dirty="0">
                <a:solidFill>
                  <a:schemeClr val="tx1"/>
                </a:solidFill>
              </a:rPr>
              <a:t>to process these word vectors and learn sequential dependencies.</a:t>
            </a:r>
            <a:endParaRPr lang="en-IN" sz="8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IN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  <a:r>
              <a:rPr lang="en-IN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(Gated Recurrent Unit) – a simplified version of LSTM , offering a balance between performance and complexity.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IN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layer </a:t>
            </a:r>
            <a:r>
              <a:rPr lang="en-IN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Outputs the sentiment class(Positive ,negative or neutral). </a:t>
            </a:r>
            <a:r>
              <a:rPr lang="en-IN" sz="8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A54B3AA-2F45-F939-0C69-94E119EF0840}"/>
              </a:ext>
            </a:extLst>
          </p:cNvPr>
          <p:cNvSpPr txBox="1">
            <a:spLocks/>
          </p:cNvSpPr>
          <p:nvPr/>
        </p:nvSpPr>
        <p:spPr>
          <a:xfrm>
            <a:off x="340529" y="2758770"/>
            <a:ext cx="11289093" cy="2666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>
                <a:solidFill>
                  <a:schemeClr val="tx1"/>
                </a:solidFill>
              </a:rPr>
              <a:t>Step 4:- Train the model </a:t>
            </a:r>
          </a:p>
          <a:p>
            <a:pPr marL="1257300" lvl="2" indent="-342900" algn="just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To train we use suitable loss function.  </a:t>
            </a:r>
          </a:p>
          <a:p>
            <a:pPr marL="2171700" lvl="4" indent="-342900" algn="just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tx1"/>
                </a:solidFill>
              </a:rPr>
              <a:t>Binary–cross entropy for binary sentiment classification. </a:t>
            </a:r>
          </a:p>
          <a:p>
            <a:pPr marL="2171700" lvl="4" indent="-342900" algn="just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tx1"/>
                </a:solidFill>
              </a:rPr>
              <a:t> categorial cross entropy for multi-class classification.</a:t>
            </a:r>
          </a:p>
          <a:p>
            <a:pPr marL="2171700" lvl="4" indent="-342900" algn="just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tx1"/>
                </a:solidFill>
              </a:rPr>
              <a:t>Once the model is build ,we can train it using training data(</a:t>
            </a:r>
            <a:r>
              <a:rPr lang="en-IN" sz="2200" dirty="0" err="1">
                <a:solidFill>
                  <a:schemeClr val="tx1"/>
                </a:solidFill>
              </a:rPr>
              <a:t>x_train</a:t>
            </a:r>
            <a:r>
              <a:rPr lang="en-IN" sz="2200" dirty="0">
                <a:solidFill>
                  <a:schemeClr val="tx1"/>
                </a:solidFill>
              </a:rPr>
              <a:t> and </a:t>
            </a:r>
            <a:r>
              <a:rPr lang="en-IN" sz="2200" dirty="0" err="1">
                <a:solidFill>
                  <a:schemeClr val="tx1"/>
                </a:solidFill>
              </a:rPr>
              <a:t>y_train</a:t>
            </a:r>
            <a:r>
              <a:rPr lang="en-IN" sz="2200" dirty="0">
                <a:solidFill>
                  <a:schemeClr val="tx1"/>
                </a:solidFill>
              </a:rPr>
              <a:t>) for binary analysis , the labels(</a:t>
            </a:r>
            <a:r>
              <a:rPr lang="en-IN" sz="2200" dirty="0" err="1">
                <a:solidFill>
                  <a:schemeClr val="tx1"/>
                </a:solidFill>
              </a:rPr>
              <a:t>x_test</a:t>
            </a:r>
            <a:r>
              <a:rPr lang="en-IN" sz="2200" dirty="0">
                <a:solidFill>
                  <a:schemeClr val="tx1"/>
                </a:solidFill>
              </a:rPr>
              <a:t> and </a:t>
            </a:r>
            <a:r>
              <a:rPr lang="en-IN" sz="2200" dirty="0" err="1">
                <a:solidFill>
                  <a:schemeClr val="tx1"/>
                </a:solidFill>
              </a:rPr>
              <a:t>y_test</a:t>
            </a:r>
            <a:r>
              <a:rPr lang="en-IN" sz="2200" dirty="0">
                <a:solidFill>
                  <a:schemeClr val="tx1"/>
                </a:solidFill>
              </a:rPr>
              <a:t> will be 0 or1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3AADBDE-945F-BB99-B021-801FBF655C6C}"/>
              </a:ext>
            </a:extLst>
          </p:cNvPr>
          <p:cNvSpPr txBox="1">
            <a:spLocks/>
          </p:cNvSpPr>
          <p:nvPr/>
        </p:nvSpPr>
        <p:spPr>
          <a:xfrm>
            <a:off x="315841" y="5122572"/>
            <a:ext cx="11560318" cy="16339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>
                <a:solidFill>
                  <a:schemeClr val="tx1"/>
                </a:solidFill>
              </a:rPr>
              <a:t>Step 5:- Evaluation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             Evaluate the model using accuracy</a:t>
            </a:r>
            <a:r>
              <a:rPr lang="en-US" dirty="0">
                <a:solidFill>
                  <a:schemeClr val="tx1"/>
                </a:solidFill>
              </a:rPr>
              <a:t>, precision, recall and F1 score on a validation or test dataset.</a:t>
            </a:r>
            <a:endParaRPr lang="en-US" dirty="0"/>
          </a:p>
          <a:p>
            <a:pPr algn="just"/>
            <a:r>
              <a:rPr lang="en-IN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802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2E51-1349-4F2F-F74C-30DC241BA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715" y="687290"/>
            <a:ext cx="9144000" cy="528851"/>
          </a:xfrm>
        </p:spPr>
        <p:txBody>
          <a:bodyPr>
            <a:normAutofit/>
          </a:bodyPr>
          <a:lstStyle/>
          <a:p>
            <a:pPr algn="just"/>
            <a:r>
              <a:rPr lang="en-IN" sz="2800" b="1" u="sng" dirty="0">
                <a:latin typeface="+mn-lt"/>
              </a:rPr>
              <a:t>Evaluation Metrics </a:t>
            </a:r>
            <a:r>
              <a:rPr lang="en-IN" sz="2800" b="1" dirty="0">
                <a:latin typeface="+mn-lt"/>
              </a:rPr>
              <a:t>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9E013-8DEE-9323-973B-FFC0A891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4693" y="1677704"/>
            <a:ext cx="9144000" cy="1655762"/>
          </a:xfrm>
        </p:spPr>
        <p:txBody>
          <a:bodyPr/>
          <a:lstStyle/>
          <a:p>
            <a:pPr algn="just"/>
            <a:r>
              <a:rPr lang="en-IN" dirty="0"/>
              <a:t>Once model is trained ,we can use metrics such as,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sz="2000" b="1" dirty="0"/>
              <a:t>Accuracy</a:t>
            </a:r>
            <a:r>
              <a:rPr lang="en-IN" sz="2000" dirty="0"/>
              <a:t> : Percentage of correct prediction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IN" sz="2000" b="1" dirty="0"/>
              <a:t>Precision/Recall/F1 Score </a:t>
            </a:r>
            <a:r>
              <a:rPr lang="en-IN" sz="2000" dirty="0"/>
              <a:t>:-Suitable for dealing imbalanced classes.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IN" sz="2000" b="1" dirty="0"/>
              <a:t>Confusion Matrix </a:t>
            </a:r>
            <a:r>
              <a:rPr lang="en-IN" sz="2000" dirty="0"/>
              <a:t>: To visualize false positives  and False negatives.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endParaRPr lang="en-IN" sz="2000" dirty="0"/>
          </a:p>
          <a:p>
            <a:pPr algn="just"/>
            <a:endParaRPr lang="en-IN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BE57F1-6D0C-93DD-D708-DEE87607DE89}"/>
              </a:ext>
            </a:extLst>
          </p:cNvPr>
          <p:cNvSpPr txBox="1">
            <a:spLocks/>
          </p:cNvSpPr>
          <p:nvPr/>
        </p:nvSpPr>
        <p:spPr>
          <a:xfrm>
            <a:off x="798715" y="3333466"/>
            <a:ext cx="9144000" cy="528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to implement RNN for Sentimental Analysis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775F832-59FD-B879-DD57-F0709488F153}"/>
              </a:ext>
            </a:extLst>
          </p:cNvPr>
          <p:cNvSpPr txBox="1">
            <a:spLocks/>
          </p:cNvSpPr>
          <p:nvPr/>
        </p:nvSpPr>
        <p:spPr>
          <a:xfrm>
            <a:off x="798714" y="4352415"/>
            <a:ext cx="1139328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-  Powerful and Flexible framework for building and Training neural network. 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Suited for research and prototyping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      -    A high-level  API built on top of TensorFlow.  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etc…..</a:t>
            </a:r>
          </a:p>
          <a:p>
            <a:pPr lvl="2" algn="just"/>
            <a:endParaRPr lang="en-IN" sz="2000" dirty="0"/>
          </a:p>
          <a:p>
            <a:pPr algn="just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73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CDBE3-8BC9-561A-E000-857091FCF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64" y="626682"/>
            <a:ext cx="10515600" cy="560029"/>
          </a:xfrm>
        </p:spPr>
        <p:txBody>
          <a:bodyPr>
            <a:normAutofit/>
          </a:bodyPr>
          <a:lstStyle/>
          <a:p>
            <a:r>
              <a:rPr lang="en-US" sz="27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advantages of RNN for Sentimental analysis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73C03D-2AF1-2FC5-7866-5A7CAAD5C1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40082"/>
            <a:ext cx="1130738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Contextual Understanding: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RNNs can capture the context of words within a sentence, which is crucial for sentiment analysis.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Variable-Length Sequences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RNN can process text sequences of varying lengths, making them flexible for real-world applications.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Complex Patterns: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RNNs can learn complex patterns and relationships between words and phrases, and improve the accuracy of sentiment analysis.</a:t>
            </a:r>
          </a:p>
        </p:txBody>
      </p:sp>
    </p:spTree>
    <p:extLst>
      <p:ext uri="{BB962C8B-B14F-4D97-AF65-F5344CB8AC3E}">
        <p14:creationId xmlns:p14="http://schemas.microsoft.com/office/powerpoint/2010/main" val="4057735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E7E6-4314-D7CD-A6D7-24672029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67" y="283336"/>
            <a:ext cx="10515600" cy="595782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CODE 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E6663-7DBD-B66B-BE2C-2E69C48F5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51518"/>
            <a:ext cx="10515600" cy="475496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Import libraries 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Load the dataset 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Process the text data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Split the data into training and testing sets.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 Build the RNN model.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7392A-8A5D-7CC2-498F-08E2BEC37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228" y="2907027"/>
            <a:ext cx="6087614" cy="447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3F7A67-B74A-454A-004C-CC715951F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226" y="3953921"/>
            <a:ext cx="5287113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1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58D0-7ACA-C02A-3A9A-EECE66610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969" y="333292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  Train the model.</a:t>
            </a:r>
            <a:b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238F8-3D3A-528B-52F6-0309BE473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969" y="1454080"/>
            <a:ext cx="9144000" cy="1655762"/>
          </a:xfrm>
        </p:spPr>
        <p:txBody>
          <a:bodyPr/>
          <a:lstStyle/>
          <a:p>
            <a:pPr algn="l"/>
            <a:r>
              <a:rPr lang="en-IN" dirty="0"/>
              <a:t> 7.  Evaluate the model</a:t>
            </a:r>
          </a:p>
          <a:p>
            <a:pPr algn="l"/>
            <a:r>
              <a:rPr lang="en-IN" dirty="0"/>
              <a:t>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F52E3-07F4-3516-FF52-2D6CC615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678" y="968237"/>
            <a:ext cx="5677692" cy="485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591348-4A14-2AE0-F5F1-25BCF6ED6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678" y="1911591"/>
            <a:ext cx="4963629" cy="590632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55650958-A0E8-7B5C-8E6D-A2AD1218816B}"/>
              </a:ext>
            </a:extLst>
          </p:cNvPr>
          <p:cNvSpPr txBox="1">
            <a:spLocks/>
          </p:cNvSpPr>
          <p:nvPr/>
        </p:nvSpPr>
        <p:spPr>
          <a:xfrm>
            <a:off x="1317938" y="258534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  8.  Plot the training and validation accuracy.</a:t>
            </a:r>
          </a:p>
          <a:p>
            <a:pPr algn="l"/>
            <a:r>
              <a:rPr lang="en-IN" dirty="0"/>
              <a:t>    </a:t>
            </a:r>
          </a:p>
          <a:p>
            <a:pPr algn="l"/>
            <a:r>
              <a:rPr lang="en-IN" dirty="0"/>
              <a:t>  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3AD634-9644-DB03-9765-BC8D1CC26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015" y="3020786"/>
            <a:ext cx="4686954" cy="2419688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BC1A3C8-F848-65EC-2F30-012A1993874C}"/>
              </a:ext>
            </a:extLst>
          </p:cNvPr>
          <p:cNvSpPr txBox="1">
            <a:spLocks/>
          </p:cNvSpPr>
          <p:nvPr/>
        </p:nvSpPr>
        <p:spPr>
          <a:xfrm>
            <a:off x="1524000" y="533090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 Make the predictions.</a:t>
            </a:r>
            <a:b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00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1032</Words>
  <Application>Microsoft Office PowerPoint</Application>
  <PresentationFormat>Widescreen</PresentationFormat>
  <Paragraphs>116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RECURRENT NEURAL NETWORK FOR SENTIMENTAL ANALYSIS</vt:lpstr>
      <vt:lpstr> What is Recurrent Neural Network ?</vt:lpstr>
      <vt:lpstr>The Aim of sentiment analysis is to classify text into categories that reflect the writer's feelings or opinions, typically as positive, negative, or neutral.</vt:lpstr>
      <vt:lpstr>Why use RNN in sentimental Analysis?</vt:lpstr>
      <vt:lpstr>PowerPoint Presentation</vt:lpstr>
      <vt:lpstr>Evaluation Metrics :-</vt:lpstr>
      <vt:lpstr>Key advantages of RNN for Sentimental analysis :-</vt:lpstr>
      <vt:lpstr>STEPS TO CODE :-</vt:lpstr>
      <vt:lpstr>6.   Train the model.            </vt:lpstr>
      <vt:lpstr>Full code</vt:lpstr>
      <vt:lpstr>PowerPoint Presentation</vt:lpstr>
      <vt:lpstr> </vt:lpstr>
      <vt:lpstr>PowerPoint Presentation</vt:lpstr>
      <vt:lpstr>Link to Git hub </vt:lpstr>
      <vt:lpstr>Conclusion :-</vt:lpstr>
      <vt:lpstr>REFERENCES</vt:lpstr>
      <vt:lpstr>2. https://www.irjet.net/archives/V7/i8/Velammal/NCRACES-41.pdf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Hema B Krishnan</dc:creator>
  <cp:lastModifiedBy>Hema B Krishnan</cp:lastModifiedBy>
  <cp:revision>12</cp:revision>
  <dcterms:created xsi:type="dcterms:W3CDTF">2024-12-09T14:07:54Z</dcterms:created>
  <dcterms:modified xsi:type="dcterms:W3CDTF">2024-12-13T04:45:47Z</dcterms:modified>
</cp:coreProperties>
</file>