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5" r:id="rId8"/>
    <p:sldId id="267" r:id="rId9"/>
    <p:sldId id="268" r:id="rId10"/>
    <p:sldId id="269" r:id="rId11"/>
    <p:sldId id="270" r:id="rId12"/>
    <p:sldId id="271" r:id="rId13"/>
    <p:sldId id="272" r:id="rId14"/>
    <p:sldId id="266" r:id="rId15"/>
    <p:sldId id="264"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708C7-8E12-4A04-B083-DA37F00E6319}"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09D67-60EC-4C2A-B7E7-469BF4B7A3EA}" type="slidenum">
              <a:rPr lang="en-IN" smtClean="0"/>
              <a:t>‹#›</a:t>
            </a:fld>
            <a:endParaRPr lang="en-IN"/>
          </a:p>
        </p:txBody>
      </p:sp>
    </p:spTree>
    <p:extLst>
      <p:ext uri="{BB962C8B-B14F-4D97-AF65-F5344CB8AC3E}">
        <p14:creationId xmlns:p14="http://schemas.microsoft.com/office/powerpoint/2010/main" val="292506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909D67-60EC-4C2A-B7E7-469BF4B7A3EA}" type="slidenum">
              <a:rPr lang="en-IN" smtClean="0"/>
              <a:t>1</a:t>
            </a:fld>
            <a:endParaRPr lang="en-IN"/>
          </a:p>
        </p:txBody>
      </p:sp>
    </p:spTree>
    <p:extLst>
      <p:ext uri="{BB962C8B-B14F-4D97-AF65-F5344CB8AC3E}">
        <p14:creationId xmlns:p14="http://schemas.microsoft.com/office/powerpoint/2010/main" val="3743145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8A89-58D4-1603-4C1E-A92EF49032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A1DAB0-70BD-8C55-FAF1-1EF24BF86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82611D-BED7-8416-6087-3B552F9BDA40}"/>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EC0DD275-9479-D22A-53B7-02C879A5D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12D09-8AFB-4FF8-D155-5B16FC30249E}"/>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41950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782-1CB8-8E3B-9993-8CAAB06381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1B77F9-3D69-4B55-B367-CF9256BDC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78DDF-38F3-4D72-CB83-32F8F5D00DA7}"/>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2D380EEB-F06E-EFBA-0EF0-E8339698E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02540-6912-870A-E15E-08C9CFB31191}"/>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01144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F84481-465E-3D50-80CD-D3280A9C3C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487341-4C31-535B-53CA-0F3AF22E07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3C3E6-6C0A-3DE9-0261-3DDF48E51C31}"/>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FADEDF94-065C-95FF-64CD-9D4315A040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817EA-91F3-9EEA-1F66-80F4DAF3E76B}"/>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34513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6BAF-4B4B-7DEC-6A50-318F7AFA4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AC35F-2B2C-81EB-A971-75793611AD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5164D-6C1D-A370-A047-B1508D1D3F04}"/>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FAC75E82-955E-0CE8-9EC9-AA154DE74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12B86-A927-1073-D59D-5FE11C029FCB}"/>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64019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19B6-2AF1-6F43-A69F-2D4147B2C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B955EA-FA42-153E-4EEA-0AC196279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B6172-0661-B65F-DCD6-CB9B17284176}"/>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8B1B7F73-BA72-AAE7-E410-75CBB52E88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506FF-F92B-D21C-8DC8-E606C64BF9E5}"/>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18439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22D1-A91C-1D86-CC92-EDAA0FFEFB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45CE3-ED0A-62AF-2BFC-E31B2590E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47F5D-1AE9-F0D2-7C8F-01CB9C5E35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CFCD25-5B60-9640-6D45-F2A9E12ADDE4}"/>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6" name="Footer Placeholder 5">
            <a:extLst>
              <a:ext uri="{FF2B5EF4-FFF2-40B4-BE49-F238E27FC236}">
                <a16:creationId xmlns:a16="http://schemas.microsoft.com/office/drawing/2014/main" id="{A37E8C55-F374-92B7-6C9B-5435DCDB1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10F4A-A856-ECC5-06C1-5605C831B4E4}"/>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8747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70C5-7666-A855-E016-959D9B689A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1CCFC-D8F1-33BD-C62B-A5781CD47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F8BEB-EFB7-D7EC-AFD1-7A62CCE44E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7A4B6A-F7A9-1188-F02A-A30649578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4A4AF-5D0B-6268-0381-D87182C0E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C08FC3-4107-4D4A-83D0-46955F49A12E}"/>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8" name="Footer Placeholder 7">
            <a:extLst>
              <a:ext uri="{FF2B5EF4-FFF2-40B4-BE49-F238E27FC236}">
                <a16:creationId xmlns:a16="http://schemas.microsoft.com/office/drawing/2014/main" id="{850FE7EF-E251-2C41-784D-D65E8D052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97F99B-60C4-35D5-0F35-0450ACC229D1}"/>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71837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B313-4F7A-4BB7-317A-870ABC1418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2BCAFB-9358-70F4-B1A0-FA3BD363D4A4}"/>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4" name="Footer Placeholder 3">
            <a:extLst>
              <a:ext uri="{FF2B5EF4-FFF2-40B4-BE49-F238E27FC236}">
                <a16:creationId xmlns:a16="http://schemas.microsoft.com/office/drawing/2014/main" id="{E8859931-666D-039B-3366-F5FAE8D1BB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C3590B-99E8-715D-09F5-D6F5CB0D9040}"/>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3059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2D824-8DE5-1441-EA3E-A9423E7822EC}"/>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3" name="Footer Placeholder 2">
            <a:extLst>
              <a:ext uri="{FF2B5EF4-FFF2-40B4-BE49-F238E27FC236}">
                <a16:creationId xmlns:a16="http://schemas.microsoft.com/office/drawing/2014/main" id="{5463969D-09D9-9499-E88F-7AC5FD8EE3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AA05C0-CF11-B107-5E03-AB13BE1EA98D}"/>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186715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FA72-BBB8-89D4-5037-FD52751C4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521C79-6EB6-11BA-48F1-6480583AF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6351BB-AEAF-53AA-DE46-A1A1EFF15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A3F18E-2857-B13E-CFF4-C3E23F6E5B90}"/>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6" name="Footer Placeholder 5">
            <a:extLst>
              <a:ext uri="{FF2B5EF4-FFF2-40B4-BE49-F238E27FC236}">
                <a16:creationId xmlns:a16="http://schemas.microsoft.com/office/drawing/2014/main" id="{D2ED508A-0F6B-0513-0910-05847FCE9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E4708-84F5-B078-9328-9C99C43B602F}"/>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56274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FA77-16E1-2EB7-A997-9EB7C2EC4F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4985F5-3EF5-2596-712D-FC969B9F5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ECF79F-5A56-A0DB-0BAB-D7647132C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583EB-46CE-5EEB-E9DB-79156EABC425}"/>
              </a:ext>
            </a:extLst>
          </p:cNvPr>
          <p:cNvSpPr>
            <a:spLocks noGrp="1"/>
          </p:cNvSpPr>
          <p:nvPr>
            <p:ph type="dt" sz="half" idx="10"/>
          </p:nvPr>
        </p:nvSpPr>
        <p:spPr/>
        <p:txBody>
          <a:bodyPr/>
          <a:lstStyle/>
          <a:p>
            <a:fld id="{F1E2A738-2DB1-4CD1-885A-FAC3F0BE6D2D}" type="datetimeFigureOut">
              <a:rPr lang="en-IN" smtClean="0"/>
              <a:t>13-12-2024</a:t>
            </a:fld>
            <a:endParaRPr lang="en-IN"/>
          </a:p>
        </p:txBody>
      </p:sp>
      <p:sp>
        <p:nvSpPr>
          <p:cNvPr id="6" name="Footer Placeholder 5">
            <a:extLst>
              <a:ext uri="{FF2B5EF4-FFF2-40B4-BE49-F238E27FC236}">
                <a16:creationId xmlns:a16="http://schemas.microsoft.com/office/drawing/2014/main" id="{BE513A75-A86B-08A4-E2DF-F7EB2800AB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A6FE9-914C-96AB-533B-AE8B723D37FE}"/>
              </a:ext>
            </a:extLst>
          </p:cNvPr>
          <p:cNvSpPr>
            <a:spLocks noGrp="1"/>
          </p:cNvSpPr>
          <p:nvPr>
            <p:ph type="sldNum" sz="quarter" idx="12"/>
          </p:nvPr>
        </p:nvSpPr>
        <p:spPr/>
        <p:txBody>
          <a:bodyPr/>
          <a:lstStyle/>
          <a:p>
            <a:fld id="{EC3D0553-7B4B-4099-B1A6-31D7113BF8E1}" type="slidenum">
              <a:rPr lang="en-IN" smtClean="0"/>
              <a:t>‹#›</a:t>
            </a:fld>
            <a:endParaRPr lang="en-IN"/>
          </a:p>
        </p:txBody>
      </p:sp>
    </p:spTree>
    <p:extLst>
      <p:ext uri="{BB962C8B-B14F-4D97-AF65-F5344CB8AC3E}">
        <p14:creationId xmlns:p14="http://schemas.microsoft.com/office/powerpoint/2010/main" val="29527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737B2-E21C-6F8D-0472-99AA0787DD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15666-1283-554F-2C1C-8C6AC8194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3A85C-5090-EAF1-9D63-E3E0A2673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A738-2DB1-4CD1-885A-FAC3F0BE6D2D}" type="datetimeFigureOut">
              <a:rPr lang="en-IN" smtClean="0"/>
              <a:t>13-12-2024</a:t>
            </a:fld>
            <a:endParaRPr lang="en-IN"/>
          </a:p>
        </p:txBody>
      </p:sp>
      <p:sp>
        <p:nvSpPr>
          <p:cNvPr id="5" name="Footer Placeholder 4">
            <a:extLst>
              <a:ext uri="{FF2B5EF4-FFF2-40B4-BE49-F238E27FC236}">
                <a16:creationId xmlns:a16="http://schemas.microsoft.com/office/drawing/2014/main" id="{2E4251A1-942F-F8CB-8D5C-279B021C3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45DAA4-3A08-13A0-372C-F384A35D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D0553-7B4B-4099-B1A6-31D7113BF8E1}" type="slidenum">
              <a:rPr lang="en-IN" smtClean="0"/>
              <a:t>‹#›</a:t>
            </a:fld>
            <a:endParaRPr lang="en-IN"/>
          </a:p>
        </p:txBody>
      </p:sp>
    </p:spTree>
    <p:extLst>
      <p:ext uri="{BB962C8B-B14F-4D97-AF65-F5344CB8AC3E}">
        <p14:creationId xmlns:p14="http://schemas.microsoft.com/office/powerpoint/2010/main" val="2701068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emabindhukrishnan/machine_learning/blob/714fe53b2760e54ab925e038989689b261bcda85/machine_lear_code.ipynb" TargetMode="External"/><Relationship Id="rId2" Type="http://schemas.openxmlformats.org/officeDocument/2006/relationships/hyperlink" Target="https://github.com/Hemabindhukrishnan/machine_learning.git"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5E5E-B0E2-E885-43B0-A2C13589BBD6}"/>
              </a:ext>
            </a:extLst>
          </p:cNvPr>
          <p:cNvSpPr>
            <a:spLocks noGrp="1"/>
          </p:cNvSpPr>
          <p:nvPr>
            <p:ph type="ctrTitle"/>
          </p:nvPr>
        </p:nvSpPr>
        <p:spPr>
          <a:xfrm>
            <a:off x="1279301" y="927279"/>
            <a:ext cx="9144000" cy="1081825"/>
          </a:xfrm>
        </p:spPr>
        <p:txBody>
          <a:bodyPr>
            <a:normAutofit/>
          </a:bodyPr>
          <a:lstStyle/>
          <a:p>
            <a:r>
              <a:rPr lang="en-IN" sz="2800" u="sng" dirty="0">
                <a:latin typeface="Times New Roman" panose="02020603050405020304" pitchFamily="18" charset="0"/>
                <a:cs typeface="Times New Roman" panose="02020603050405020304" pitchFamily="18" charset="0"/>
              </a:rPr>
              <a:t>RECURRENT NEURAL NETWORK FOR SENTIMENTAL ANALYSIS</a:t>
            </a:r>
          </a:p>
        </p:txBody>
      </p:sp>
      <p:sp>
        <p:nvSpPr>
          <p:cNvPr id="3" name="Subtitle 2">
            <a:extLst>
              <a:ext uri="{FF2B5EF4-FFF2-40B4-BE49-F238E27FC236}">
                <a16:creationId xmlns:a16="http://schemas.microsoft.com/office/drawing/2014/main" id="{FF3A02F4-3FF0-4200-16E9-5510EAE5892E}"/>
              </a:ext>
            </a:extLst>
          </p:cNvPr>
          <p:cNvSpPr>
            <a:spLocks noGrp="1"/>
          </p:cNvSpPr>
          <p:nvPr>
            <p:ph type="subTitle" idx="1"/>
          </p:nvPr>
        </p:nvSpPr>
        <p:spPr>
          <a:xfrm>
            <a:off x="1524000" y="3035367"/>
            <a:ext cx="9144000" cy="2431713"/>
          </a:xfrm>
        </p:spPr>
        <p:txBody>
          <a:bodyPr>
            <a:noAutofit/>
          </a:bodyPr>
          <a:lstStyle/>
          <a:p>
            <a:pPr algn="just"/>
            <a:r>
              <a:rPr lang="en-US" b="0" i="0" u="none" strike="noStrike" dirty="0">
                <a:solidFill>
                  <a:srgbClr val="000000"/>
                </a:solidFill>
                <a:effectLst/>
                <a:latin typeface="Times New Roman" panose="02020603050405020304" pitchFamily="18" charset="0"/>
                <a:cs typeface="Times New Roman" panose="02020603050405020304" pitchFamily="18" charset="0"/>
              </a:rPr>
              <a:t>Recurrent Neural Networks(RNN) is a type of artificial neural network designed for processing sequences of data . In sentiment analysis, RNN can be highly effective because the goal is to classify the sentiments such as(positive , negative and neutral , etc.) of a given text . It</a:t>
            </a:r>
            <a:r>
              <a:rPr lang="en-US" dirty="0">
                <a:solidFill>
                  <a:srgbClr val="000000"/>
                </a:solidFill>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involves understanding the emotional tone behind the</a:t>
            </a:r>
            <a:r>
              <a:rPr lang="en-IN" b="0" i="0" u="none" strike="noStrike" dirty="0">
                <a:solidFill>
                  <a:srgbClr val="000000"/>
                </a:solidFill>
                <a:effectLst/>
                <a:latin typeface="Times New Roman" panose="02020603050405020304" pitchFamily="18" charset="0"/>
                <a:cs typeface="Times New Roman" panose="02020603050405020304" pitchFamily="18" charset="0"/>
              </a:rPr>
              <a:t> words and Recurrent Neural network is particularly effective for handling sequential data's such as text , speech and time series data.</a:t>
            </a: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99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4208-7999-977C-4147-72E2C98DE752}"/>
              </a:ext>
            </a:extLst>
          </p:cNvPr>
          <p:cNvSpPr>
            <a:spLocks noGrp="1"/>
          </p:cNvSpPr>
          <p:nvPr>
            <p:ph type="title"/>
          </p:nvPr>
        </p:nvSpPr>
        <p:spPr>
          <a:xfrm>
            <a:off x="496999" y="291831"/>
            <a:ext cx="10515600" cy="648326"/>
          </a:xfrm>
        </p:spPr>
        <p:txBody>
          <a:bodyPr>
            <a:normAutofit/>
          </a:bodyPr>
          <a:lstStyle/>
          <a:p>
            <a:r>
              <a:rPr lang="en-IN" sz="2800" dirty="0">
                <a:latin typeface="Times New Roman" panose="02020603050405020304" pitchFamily="18" charset="0"/>
                <a:cs typeface="Times New Roman" panose="02020603050405020304" pitchFamily="18" charset="0"/>
              </a:rPr>
              <a:t>Full code</a:t>
            </a:r>
          </a:p>
        </p:txBody>
      </p:sp>
      <p:sp>
        <p:nvSpPr>
          <p:cNvPr id="3" name="Text Placeholder 2">
            <a:extLst>
              <a:ext uri="{FF2B5EF4-FFF2-40B4-BE49-F238E27FC236}">
                <a16:creationId xmlns:a16="http://schemas.microsoft.com/office/drawing/2014/main" id="{0ED2BEA7-02C6-A81E-69E5-8A3B07BA9AB1}"/>
              </a:ext>
            </a:extLst>
          </p:cNvPr>
          <p:cNvSpPr>
            <a:spLocks noGrp="1"/>
          </p:cNvSpPr>
          <p:nvPr>
            <p:ph type="body" idx="1"/>
          </p:nvPr>
        </p:nvSpPr>
        <p:spPr>
          <a:xfrm>
            <a:off x="831850" y="811369"/>
            <a:ext cx="10515600" cy="5278281"/>
          </a:xfrm>
        </p:spPr>
        <p:txBody>
          <a:bodyPr/>
          <a:lstStyle/>
          <a:p>
            <a:r>
              <a:rPr lang="en-IN" dirty="0"/>
              <a:t>                                                                                    </a:t>
            </a:r>
          </a:p>
        </p:txBody>
      </p:sp>
      <p:pic>
        <p:nvPicPr>
          <p:cNvPr id="9" name="Picture 8">
            <a:extLst>
              <a:ext uri="{FF2B5EF4-FFF2-40B4-BE49-F238E27FC236}">
                <a16:creationId xmlns:a16="http://schemas.microsoft.com/office/drawing/2014/main" id="{28D6C9E2-A15C-A456-E6E8-03AA11E4DFEA}"/>
              </a:ext>
            </a:extLst>
          </p:cNvPr>
          <p:cNvPicPr>
            <a:picLocks noChangeAspect="1"/>
          </p:cNvPicPr>
          <p:nvPr/>
        </p:nvPicPr>
        <p:blipFill>
          <a:blip r:embed="rId2"/>
          <a:stretch>
            <a:fillRect/>
          </a:stretch>
        </p:blipFill>
        <p:spPr>
          <a:xfrm>
            <a:off x="1687132" y="861653"/>
            <a:ext cx="6774288" cy="5436115"/>
          </a:xfrm>
          <a:prstGeom prst="rect">
            <a:avLst/>
          </a:prstGeom>
        </p:spPr>
      </p:pic>
    </p:spTree>
    <p:extLst>
      <p:ext uri="{BB962C8B-B14F-4D97-AF65-F5344CB8AC3E}">
        <p14:creationId xmlns:p14="http://schemas.microsoft.com/office/powerpoint/2010/main" val="295833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5CC7-A89F-CF82-419B-445DADFBCBC7}"/>
              </a:ext>
            </a:extLst>
          </p:cNvPr>
          <p:cNvSpPr>
            <a:spLocks noGrp="1"/>
          </p:cNvSpPr>
          <p:nvPr>
            <p:ph type="ctrTitle"/>
          </p:nvPr>
        </p:nvSpPr>
        <p:spPr>
          <a:xfrm>
            <a:off x="1524000" y="296214"/>
            <a:ext cx="9144000" cy="6220495"/>
          </a:xfrm>
        </p:spPr>
        <p:txBody>
          <a:bodyPr/>
          <a:lstStyle/>
          <a:p>
            <a:endParaRPr lang="en-IN" dirty="0"/>
          </a:p>
        </p:txBody>
      </p:sp>
      <p:pic>
        <p:nvPicPr>
          <p:cNvPr id="5" name="Picture 4">
            <a:extLst>
              <a:ext uri="{FF2B5EF4-FFF2-40B4-BE49-F238E27FC236}">
                <a16:creationId xmlns:a16="http://schemas.microsoft.com/office/drawing/2014/main" id="{A938EF18-BF42-3AA1-32A6-925D1E801918}"/>
              </a:ext>
            </a:extLst>
          </p:cNvPr>
          <p:cNvPicPr>
            <a:picLocks noChangeAspect="1"/>
          </p:cNvPicPr>
          <p:nvPr/>
        </p:nvPicPr>
        <p:blipFill>
          <a:blip r:embed="rId2"/>
          <a:stretch>
            <a:fillRect/>
          </a:stretch>
        </p:blipFill>
        <p:spPr>
          <a:xfrm>
            <a:off x="2133321" y="457040"/>
            <a:ext cx="4963218" cy="2521349"/>
          </a:xfrm>
          <a:prstGeom prst="rect">
            <a:avLst/>
          </a:prstGeom>
        </p:spPr>
      </p:pic>
      <p:pic>
        <p:nvPicPr>
          <p:cNvPr id="7" name="Picture 6">
            <a:extLst>
              <a:ext uri="{FF2B5EF4-FFF2-40B4-BE49-F238E27FC236}">
                <a16:creationId xmlns:a16="http://schemas.microsoft.com/office/drawing/2014/main" id="{3C4BCE27-F077-C720-376A-2CE198526C47}"/>
              </a:ext>
            </a:extLst>
          </p:cNvPr>
          <p:cNvPicPr>
            <a:picLocks noChangeAspect="1"/>
          </p:cNvPicPr>
          <p:nvPr/>
        </p:nvPicPr>
        <p:blipFill>
          <a:blip r:embed="rId3"/>
          <a:stretch>
            <a:fillRect/>
          </a:stretch>
        </p:blipFill>
        <p:spPr>
          <a:xfrm>
            <a:off x="2133321" y="3103809"/>
            <a:ext cx="6992326" cy="3287480"/>
          </a:xfrm>
          <a:prstGeom prst="rect">
            <a:avLst/>
          </a:prstGeom>
        </p:spPr>
      </p:pic>
    </p:spTree>
    <p:extLst>
      <p:ext uri="{BB962C8B-B14F-4D97-AF65-F5344CB8AC3E}">
        <p14:creationId xmlns:p14="http://schemas.microsoft.com/office/powerpoint/2010/main" val="254912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E085-F458-C1AB-19D5-9573D638B23B}"/>
              </a:ext>
            </a:extLst>
          </p:cNvPr>
          <p:cNvSpPr>
            <a:spLocks noGrp="1"/>
          </p:cNvSpPr>
          <p:nvPr>
            <p:ph type="ctrTitle"/>
          </p:nvPr>
        </p:nvSpPr>
        <p:spPr>
          <a:xfrm>
            <a:off x="1524000" y="1122362"/>
            <a:ext cx="9144000" cy="1698111"/>
          </a:xfrm>
        </p:spPr>
        <p:txBody>
          <a:bodyPr>
            <a:normAutofit fontScale="90000"/>
          </a:bodyPr>
          <a:lstStyle/>
          <a:p>
            <a:pPr algn="just"/>
            <a:br>
              <a:rPr lang="en-IN" dirty="0"/>
            </a:br>
            <a:endParaRPr lang="en-IN" dirty="0"/>
          </a:p>
        </p:txBody>
      </p:sp>
      <p:pic>
        <p:nvPicPr>
          <p:cNvPr id="5" name="Picture 4">
            <a:extLst>
              <a:ext uri="{FF2B5EF4-FFF2-40B4-BE49-F238E27FC236}">
                <a16:creationId xmlns:a16="http://schemas.microsoft.com/office/drawing/2014/main" id="{9EDDB485-B307-2839-98E5-7274C89F7CEE}"/>
              </a:ext>
            </a:extLst>
          </p:cNvPr>
          <p:cNvPicPr>
            <a:picLocks noChangeAspect="1"/>
          </p:cNvPicPr>
          <p:nvPr/>
        </p:nvPicPr>
        <p:blipFill>
          <a:blip r:embed="rId2"/>
          <a:stretch>
            <a:fillRect/>
          </a:stretch>
        </p:blipFill>
        <p:spPr>
          <a:xfrm>
            <a:off x="1308847" y="437321"/>
            <a:ext cx="5430592" cy="2020082"/>
          </a:xfrm>
          <a:prstGeom prst="rect">
            <a:avLst/>
          </a:prstGeom>
        </p:spPr>
      </p:pic>
      <p:sp>
        <p:nvSpPr>
          <p:cNvPr id="10" name="Title 1">
            <a:extLst>
              <a:ext uri="{FF2B5EF4-FFF2-40B4-BE49-F238E27FC236}">
                <a16:creationId xmlns:a16="http://schemas.microsoft.com/office/drawing/2014/main" id="{B780266F-80B7-8CA2-2F05-24D9BBC55029}"/>
              </a:ext>
            </a:extLst>
          </p:cNvPr>
          <p:cNvSpPr txBox="1">
            <a:spLocks/>
          </p:cNvSpPr>
          <p:nvPr/>
        </p:nvSpPr>
        <p:spPr>
          <a:xfrm>
            <a:off x="1093694" y="2504373"/>
            <a:ext cx="1210236" cy="6615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000" b="1" dirty="0">
                <a:latin typeface="Times New Roman" panose="02020603050405020304" pitchFamily="18" charset="0"/>
                <a:cs typeface="Times New Roman" panose="02020603050405020304" pitchFamily="18" charset="0"/>
              </a:rPr>
              <a:t>output</a:t>
            </a:r>
            <a:br>
              <a:rPr lang="en-IN" sz="2000" dirty="0"/>
            </a:br>
            <a:endParaRPr lang="en-IN" sz="2000" dirty="0"/>
          </a:p>
        </p:txBody>
      </p:sp>
      <p:sp>
        <p:nvSpPr>
          <p:cNvPr id="12" name="Title 1">
            <a:extLst>
              <a:ext uri="{FF2B5EF4-FFF2-40B4-BE49-F238E27FC236}">
                <a16:creationId xmlns:a16="http://schemas.microsoft.com/office/drawing/2014/main" id="{B8AFD25B-4684-8D32-48B7-C5DE06457B7A}"/>
              </a:ext>
            </a:extLst>
          </p:cNvPr>
          <p:cNvSpPr txBox="1">
            <a:spLocks/>
          </p:cNvSpPr>
          <p:nvPr/>
        </p:nvSpPr>
        <p:spPr>
          <a:xfrm>
            <a:off x="1259540" y="3065113"/>
            <a:ext cx="9408459" cy="355084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br>
              <a:rPr lang="en-IN" sz="2000" dirty="0"/>
            </a:br>
            <a:endParaRPr lang="en-IN" sz="2000" dirty="0"/>
          </a:p>
        </p:txBody>
      </p:sp>
      <p:pic>
        <p:nvPicPr>
          <p:cNvPr id="14" name="Picture 13">
            <a:extLst>
              <a:ext uri="{FF2B5EF4-FFF2-40B4-BE49-F238E27FC236}">
                <a16:creationId xmlns:a16="http://schemas.microsoft.com/office/drawing/2014/main" id="{36B1B218-0700-7E51-722B-9A2DD41803FA}"/>
              </a:ext>
            </a:extLst>
          </p:cNvPr>
          <p:cNvPicPr>
            <a:picLocks noChangeAspect="1"/>
          </p:cNvPicPr>
          <p:nvPr/>
        </p:nvPicPr>
        <p:blipFill>
          <a:blip r:embed="rId3"/>
          <a:stretch>
            <a:fillRect/>
          </a:stretch>
        </p:blipFill>
        <p:spPr>
          <a:xfrm>
            <a:off x="752867" y="2939686"/>
            <a:ext cx="5210902" cy="3448531"/>
          </a:xfrm>
          <a:prstGeom prst="rect">
            <a:avLst/>
          </a:prstGeom>
        </p:spPr>
      </p:pic>
      <p:pic>
        <p:nvPicPr>
          <p:cNvPr id="16" name="Picture 15">
            <a:extLst>
              <a:ext uri="{FF2B5EF4-FFF2-40B4-BE49-F238E27FC236}">
                <a16:creationId xmlns:a16="http://schemas.microsoft.com/office/drawing/2014/main" id="{885E964F-8DF9-2802-D52E-0B26FE302FA5}"/>
              </a:ext>
            </a:extLst>
          </p:cNvPr>
          <p:cNvPicPr>
            <a:picLocks noChangeAspect="1"/>
          </p:cNvPicPr>
          <p:nvPr/>
        </p:nvPicPr>
        <p:blipFill>
          <a:blip r:embed="rId4"/>
          <a:stretch>
            <a:fillRect/>
          </a:stretch>
        </p:blipFill>
        <p:spPr>
          <a:xfrm>
            <a:off x="5526422" y="3063528"/>
            <a:ext cx="4534533" cy="3324689"/>
          </a:xfrm>
          <a:prstGeom prst="rect">
            <a:avLst/>
          </a:prstGeom>
        </p:spPr>
      </p:pic>
    </p:spTree>
    <p:extLst>
      <p:ext uri="{BB962C8B-B14F-4D97-AF65-F5344CB8AC3E}">
        <p14:creationId xmlns:p14="http://schemas.microsoft.com/office/powerpoint/2010/main" val="3793653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7A6B-B9D9-A040-E626-F2C5326C3D8A}"/>
              </a:ext>
            </a:extLst>
          </p:cNvPr>
          <p:cNvSpPr>
            <a:spLocks noGrp="1"/>
          </p:cNvSpPr>
          <p:nvPr>
            <p:ph type="ctrTitle"/>
          </p:nvPr>
        </p:nvSpPr>
        <p:spPr>
          <a:xfrm>
            <a:off x="1532586" y="1122362"/>
            <a:ext cx="9135414" cy="3861761"/>
          </a:xfrm>
        </p:spPr>
        <p:txBody>
          <a:bodyPr/>
          <a:lstStyle/>
          <a:p>
            <a:endParaRPr lang="en-IN" dirty="0"/>
          </a:p>
        </p:txBody>
      </p:sp>
      <p:pic>
        <p:nvPicPr>
          <p:cNvPr id="7" name="Picture 6">
            <a:extLst>
              <a:ext uri="{FF2B5EF4-FFF2-40B4-BE49-F238E27FC236}">
                <a16:creationId xmlns:a16="http://schemas.microsoft.com/office/drawing/2014/main" id="{B1476256-C2CA-E8F9-2861-C6A13198E941}"/>
              </a:ext>
            </a:extLst>
          </p:cNvPr>
          <p:cNvPicPr>
            <a:picLocks noChangeAspect="1"/>
          </p:cNvPicPr>
          <p:nvPr/>
        </p:nvPicPr>
        <p:blipFill>
          <a:blip r:embed="rId2"/>
          <a:stretch>
            <a:fillRect/>
          </a:stretch>
        </p:blipFill>
        <p:spPr>
          <a:xfrm>
            <a:off x="2274456" y="1673644"/>
            <a:ext cx="6405904" cy="3194570"/>
          </a:xfrm>
          <a:prstGeom prst="rect">
            <a:avLst/>
          </a:prstGeom>
        </p:spPr>
      </p:pic>
    </p:spTree>
    <p:extLst>
      <p:ext uri="{BB962C8B-B14F-4D97-AF65-F5344CB8AC3E}">
        <p14:creationId xmlns:p14="http://schemas.microsoft.com/office/powerpoint/2010/main" val="318276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AE8E-D920-3826-CD69-97D2CB1B9798}"/>
              </a:ext>
            </a:extLst>
          </p:cNvPr>
          <p:cNvSpPr>
            <a:spLocks noGrp="1"/>
          </p:cNvSpPr>
          <p:nvPr>
            <p:ph type="title"/>
          </p:nvPr>
        </p:nvSpPr>
        <p:spPr>
          <a:xfrm>
            <a:off x="419726" y="421852"/>
            <a:ext cx="10515600" cy="891793"/>
          </a:xfrm>
        </p:spPr>
        <p:txBody>
          <a:bodyPr>
            <a:normAutofit/>
          </a:bodyPr>
          <a:lstStyle/>
          <a:p>
            <a:r>
              <a:rPr lang="en-IN" sz="2400" b="1" dirty="0"/>
              <a:t>Link to Git hub </a:t>
            </a:r>
          </a:p>
        </p:txBody>
      </p:sp>
      <p:sp>
        <p:nvSpPr>
          <p:cNvPr id="3" name="Text Placeholder 2">
            <a:extLst>
              <a:ext uri="{FF2B5EF4-FFF2-40B4-BE49-F238E27FC236}">
                <a16:creationId xmlns:a16="http://schemas.microsoft.com/office/drawing/2014/main" id="{AE19FAE1-A362-B9D9-9EB8-E78232AF0410}"/>
              </a:ext>
            </a:extLst>
          </p:cNvPr>
          <p:cNvSpPr>
            <a:spLocks noGrp="1"/>
          </p:cNvSpPr>
          <p:nvPr>
            <p:ph type="body" idx="1"/>
          </p:nvPr>
        </p:nvSpPr>
        <p:spPr>
          <a:xfrm>
            <a:off x="419726" y="1928813"/>
            <a:ext cx="11068229" cy="1500187"/>
          </a:xfrm>
        </p:spPr>
        <p:txBody>
          <a:bodyPr>
            <a:normAutofit fontScale="92500" lnSpcReduction="10000"/>
          </a:bodyPr>
          <a:lstStyle/>
          <a:p>
            <a:r>
              <a:rPr lang="en-IN" dirty="0">
                <a:solidFill>
                  <a:schemeClr val="tx1"/>
                </a:solidFill>
                <a:hlinkClick r:id="rId2"/>
              </a:rPr>
              <a:t>https://github.com/Hemabindhukrishnan/machine_learning.git</a:t>
            </a:r>
            <a:endParaRPr lang="en-IN" dirty="0">
              <a:solidFill>
                <a:schemeClr val="tx1"/>
              </a:solidFill>
            </a:endParaRPr>
          </a:p>
          <a:p>
            <a:r>
              <a:rPr lang="en-IN" dirty="0">
                <a:solidFill>
                  <a:schemeClr val="tx1"/>
                </a:solidFill>
              </a:rPr>
              <a:t>                                                           or</a:t>
            </a:r>
          </a:p>
          <a:p>
            <a:r>
              <a:rPr lang="en-IN" dirty="0">
                <a:solidFill>
                  <a:schemeClr val="tx1"/>
                </a:solidFill>
                <a:hlinkClick r:id="rId3"/>
              </a:rPr>
              <a:t>https://github.com/Hemabindhukrishnan/machine_learning/blob/714fe53b2760e54ab925e038989689b261bcda85/machine_lear_code.ipynb</a:t>
            </a:r>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31940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DFAA-5151-1B13-2112-0ED5C50C5595}"/>
              </a:ext>
            </a:extLst>
          </p:cNvPr>
          <p:cNvSpPr>
            <a:spLocks noGrp="1"/>
          </p:cNvSpPr>
          <p:nvPr>
            <p:ph type="title"/>
          </p:nvPr>
        </p:nvSpPr>
        <p:spPr>
          <a:xfrm>
            <a:off x="548514" y="576264"/>
            <a:ext cx="10515600" cy="711623"/>
          </a:xfrm>
        </p:spPr>
        <p:txBody>
          <a:bodyPr>
            <a:normAutofit/>
          </a:bodyPr>
          <a:lstStyle/>
          <a:p>
            <a:r>
              <a:rPr lang="en-US" sz="2800" b="1" dirty="0">
                <a:latin typeface="Times New Roman" panose="02020603050405020304" pitchFamily="18" charset="0"/>
                <a:cs typeface="Times New Roman" panose="02020603050405020304" pitchFamily="18" charset="0"/>
              </a:rPr>
              <a:t>Conclusion :-</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1F2B0F1-9F04-283C-3976-61A8863D4E4C}"/>
              </a:ext>
            </a:extLst>
          </p:cNvPr>
          <p:cNvSpPr>
            <a:spLocks noGrp="1"/>
          </p:cNvSpPr>
          <p:nvPr>
            <p:ph type="body" idx="1"/>
          </p:nvPr>
        </p:nvSpPr>
        <p:spPr>
          <a:xfrm>
            <a:off x="1179579" y="1806764"/>
            <a:ext cx="10515600" cy="209467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Recurrent Neural Networks (RNNs), especially Long Short-Term Memory (LSTM) networks, are powerful tools for tasks involving sequential data, such as sentiment analysis . By capturing temporal dependencies, RNNs effectively handle complex patterns in text and numerical data. LSTMs, with their ability to overcome the vanishing gradient problem, excel in learning long-term relationships, making them ideal for applications like sentiment classification.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21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1D63-9D34-E6A0-0A98-B1DD5A7DA9ED}"/>
              </a:ext>
            </a:extLst>
          </p:cNvPr>
          <p:cNvSpPr>
            <a:spLocks noGrp="1"/>
          </p:cNvSpPr>
          <p:nvPr>
            <p:ph type="ctrTitle"/>
          </p:nvPr>
        </p:nvSpPr>
        <p:spPr>
          <a:xfrm>
            <a:off x="918693" y="438665"/>
            <a:ext cx="9144000" cy="565887"/>
          </a:xfrm>
        </p:spPr>
        <p:txBody>
          <a:bodyPr>
            <a:normAutofit/>
          </a:bodyPr>
          <a:lstStyle/>
          <a:p>
            <a:pPr algn="just"/>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976B6F-124C-C7B8-64B8-681023DA285D}"/>
              </a:ext>
            </a:extLst>
          </p:cNvPr>
          <p:cNvSpPr>
            <a:spLocks noGrp="1"/>
          </p:cNvSpPr>
          <p:nvPr>
            <p:ph type="subTitle" idx="1"/>
          </p:nvPr>
        </p:nvSpPr>
        <p:spPr>
          <a:xfrm>
            <a:off x="712630" y="1197736"/>
            <a:ext cx="10633657" cy="5357610"/>
          </a:xfrm>
        </p:spPr>
        <p:txBody>
          <a:bodyPr>
            <a:normAutofit/>
          </a:bodyPr>
          <a:lstStyle/>
          <a:p>
            <a:pPr algn="just"/>
            <a:r>
              <a:rPr lang="en-US" dirty="0"/>
              <a:t>1.   </a:t>
            </a:r>
            <a:r>
              <a:rPr lang="en-US" sz="2000" b="1" dirty="0"/>
              <a:t>https://iopscience.iop.org/article/10.1088/1742-6596/1471/1/012018/meta</a:t>
            </a:r>
          </a:p>
          <a:p>
            <a:pPr algn="just"/>
            <a:r>
              <a:rPr lang="en-US" sz="2000" b="1" i="1" dirty="0"/>
              <a:t>Journal of Physics: Conference Series, Volume 1471, 1st </a:t>
            </a:r>
            <a:r>
              <a:rPr lang="en-US" sz="2000" b="1" i="1" dirty="0" err="1"/>
              <a:t>Bukittinggi</a:t>
            </a:r>
            <a:r>
              <a:rPr lang="en-US" sz="2000" b="1" i="1" dirty="0"/>
              <a:t> International Conference on Education 17-18 October 2019, West Sumatera, Indonesia</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endParaRPr lang="en-US" dirty="0"/>
          </a:p>
          <a:p>
            <a:endParaRPr lang="en-US" dirty="0"/>
          </a:p>
          <a:p>
            <a:endParaRPr lang="en-US" dirty="0"/>
          </a:p>
          <a:p>
            <a:endParaRPr lang="en-US" dirty="0"/>
          </a:p>
          <a:p>
            <a:endParaRPr lang="en-IN" dirty="0"/>
          </a:p>
        </p:txBody>
      </p:sp>
      <p:pic>
        <p:nvPicPr>
          <p:cNvPr id="9" name="Picture 8">
            <a:extLst>
              <a:ext uri="{FF2B5EF4-FFF2-40B4-BE49-F238E27FC236}">
                <a16:creationId xmlns:a16="http://schemas.microsoft.com/office/drawing/2014/main" id="{58FA4ACB-704F-C2BF-FA62-FCAB762BBDE9}"/>
              </a:ext>
            </a:extLst>
          </p:cNvPr>
          <p:cNvPicPr>
            <a:picLocks noChangeAspect="1"/>
          </p:cNvPicPr>
          <p:nvPr/>
        </p:nvPicPr>
        <p:blipFill>
          <a:blip r:embed="rId2"/>
          <a:stretch>
            <a:fillRect/>
          </a:stretch>
        </p:blipFill>
        <p:spPr>
          <a:xfrm>
            <a:off x="2689091" y="2691685"/>
            <a:ext cx="7253399" cy="3727650"/>
          </a:xfrm>
          <a:prstGeom prst="rect">
            <a:avLst/>
          </a:prstGeom>
        </p:spPr>
      </p:pic>
    </p:spTree>
    <p:extLst>
      <p:ext uri="{BB962C8B-B14F-4D97-AF65-F5344CB8AC3E}">
        <p14:creationId xmlns:p14="http://schemas.microsoft.com/office/powerpoint/2010/main" val="286392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FE3D-CBFA-DDD2-CF7A-901A98219511}"/>
              </a:ext>
            </a:extLst>
          </p:cNvPr>
          <p:cNvSpPr>
            <a:spLocks noGrp="1"/>
          </p:cNvSpPr>
          <p:nvPr>
            <p:ph type="title"/>
          </p:nvPr>
        </p:nvSpPr>
        <p:spPr>
          <a:xfrm>
            <a:off x="566671" y="425003"/>
            <a:ext cx="7212168" cy="965915"/>
          </a:xfrm>
        </p:spPr>
        <p:txBody>
          <a:bodyPr>
            <a:normAutofit fontScale="90000"/>
          </a:bodyPr>
          <a:lstStyle/>
          <a:p>
            <a:pPr algn="just"/>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https://www.irjet.net/archives/V7/i8/Velammal/NCRACES-41.pdf</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53C63A3-F747-AD61-1834-2429C7B0ED8C}"/>
              </a:ext>
            </a:extLst>
          </p:cNvPr>
          <p:cNvSpPr>
            <a:spLocks noGrp="1"/>
          </p:cNvSpPr>
          <p:nvPr>
            <p:ph type="body" idx="1"/>
          </p:nvPr>
        </p:nvSpPr>
        <p:spPr>
          <a:xfrm>
            <a:off x="978794" y="1184856"/>
            <a:ext cx="10368656" cy="4904794"/>
          </a:xfrm>
        </p:spPr>
        <p:txBody>
          <a:bodyPr/>
          <a:lstStyle/>
          <a:p>
            <a:endParaRPr lang="en-IN" dirty="0"/>
          </a:p>
        </p:txBody>
      </p:sp>
      <p:pic>
        <p:nvPicPr>
          <p:cNvPr id="5" name="Picture 4">
            <a:extLst>
              <a:ext uri="{FF2B5EF4-FFF2-40B4-BE49-F238E27FC236}">
                <a16:creationId xmlns:a16="http://schemas.microsoft.com/office/drawing/2014/main" id="{C41FA65B-FCD9-D235-B48F-E9FDA07EF356}"/>
              </a:ext>
            </a:extLst>
          </p:cNvPr>
          <p:cNvPicPr>
            <a:picLocks noChangeAspect="1"/>
          </p:cNvPicPr>
          <p:nvPr/>
        </p:nvPicPr>
        <p:blipFill>
          <a:blip r:embed="rId2"/>
          <a:stretch>
            <a:fillRect/>
          </a:stretch>
        </p:blipFill>
        <p:spPr>
          <a:xfrm>
            <a:off x="3633444" y="1030310"/>
            <a:ext cx="5420404" cy="5070825"/>
          </a:xfrm>
          <a:prstGeom prst="rect">
            <a:avLst/>
          </a:prstGeom>
        </p:spPr>
      </p:pic>
    </p:spTree>
    <p:extLst>
      <p:ext uri="{BB962C8B-B14F-4D97-AF65-F5344CB8AC3E}">
        <p14:creationId xmlns:p14="http://schemas.microsoft.com/office/powerpoint/2010/main" val="343371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E6A6-58D8-2A34-0448-1F1E4B79A1F5}"/>
              </a:ext>
            </a:extLst>
          </p:cNvPr>
          <p:cNvSpPr>
            <a:spLocks noGrp="1"/>
          </p:cNvSpPr>
          <p:nvPr>
            <p:ph type="title"/>
          </p:nvPr>
        </p:nvSpPr>
        <p:spPr>
          <a:xfrm>
            <a:off x="838199" y="379140"/>
            <a:ext cx="10515600" cy="871247"/>
          </a:xfrm>
        </p:spPr>
        <p:txBody>
          <a:bodyPr>
            <a:normAutofit/>
          </a:bodyPr>
          <a:lstStyle/>
          <a:p>
            <a:r>
              <a:rPr lang="en-IN" sz="2800" dirty="0">
                <a:latin typeface="Times New Roman" panose="02020603050405020304" pitchFamily="18" charset="0"/>
                <a:cs typeface="Times New Roman" panose="02020603050405020304" pitchFamily="18" charset="0"/>
              </a:rPr>
              <a:t> What is Recurrent Neural Network ?</a:t>
            </a:r>
          </a:p>
        </p:txBody>
      </p:sp>
      <p:sp>
        <p:nvSpPr>
          <p:cNvPr id="3" name="Content Placeholder 2">
            <a:extLst>
              <a:ext uri="{FF2B5EF4-FFF2-40B4-BE49-F238E27FC236}">
                <a16:creationId xmlns:a16="http://schemas.microsoft.com/office/drawing/2014/main" id="{1C6AEF33-B327-6038-CD7C-0FD89F3646A2}"/>
              </a:ext>
            </a:extLst>
          </p:cNvPr>
          <p:cNvSpPr>
            <a:spLocks noGrp="1"/>
          </p:cNvSpPr>
          <p:nvPr>
            <p:ph idx="1"/>
          </p:nvPr>
        </p:nvSpPr>
        <p:spPr>
          <a:xfrm>
            <a:off x="1479176" y="1383459"/>
            <a:ext cx="9874623" cy="2544479"/>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Recurrent Neural Network is a type of Artificial neural network.</a:t>
            </a:r>
          </a:p>
          <a:p>
            <a:r>
              <a:rPr lang="en-IN" sz="2400" dirty="0">
                <a:latin typeface="Times New Roman" panose="02020603050405020304" pitchFamily="18" charset="0"/>
                <a:cs typeface="Times New Roman" panose="02020603050405020304" pitchFamily="18" charset="0"/>
              </a:rPr>
              <a:t>Designed for processing sequence of Data.</a:t>
            </a:r>
          </a:p>
          <a:p>
            <a:r>
              <a:rPr lang="en-IN" sz="2400" dirty="0">
                <a:latin typeface="Times New Roman" panose="02020603050405020304" pitchFamily="18" charset="0"/>
                <a:cs typeface="Times New Roman" panose="02020603050405020304" pitchFamily="18" charset="0"/>
              </a:rPr>
              <a:t>Particularly effective for Handling sequential data with varying lengths ,such as text, speech and the time series data.</a:t>
            </a:r>
          </a:p>
          <a:p>
            <a:r>
              <a:rPr lang="en-IN" sz="2400" dirty="0">
                <a:latin typeface="Times New Roman" panose="02020603050405020304" pitchFamily="18" charset="0"/>
                <a:cs typeface="Times New Roman" panose="02020603050405020304" pitchFamily="18" charset="0"/>
              </a:rPr>
              <a:t>Maintains a hidden state or memory(RNN are able to retain the memory of previous inputs in the sequence because of the connections that create cycles within the network.</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645CBFFD-6417-AE75-B95F-D750AB2396A4}"/>
              </a:ext>
            </a:extLst>
          </p:cNvPr>
          <p:cNvSpPr txBox="1">
            <a:spLocks/>
          </p:cNvSpPr>
          <p:nvPr/>
        </p:nvSpPr>
        <p:spPr>
          <a:xfrm>
            <a:off x="838199" y="3902441"/>
            <a:ext cx="10515600" cy="871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latin typeface="Times New Roman" panose="02020603050405020304" pitchFamily="18" charset="0"/>
                <a:cs typeface="Times New Roman" panose="02020603050405020304" pitchFamily="18" charset="0"/>
              </a:rPr>
              <a:t> What is Sentiment Analysis ?</a:t>
            </a:r>
          </a:p>
        </p:txBody>
      </p:sp>
      <p:sp>
        <p:nvSpPr>
          <p:cNvPr id="16" name="Content Placeholder 2">
            <a:extLst>
              <a:ext uri="{FF2B5EF4-FFF2-40B4-BE49-F238E27FC236}">
                <a16:creationId xmlns:a16="http://schemas.microsoft.com/office/drawing/2014/main" id="{D4F6177B-59C5-3F89-5899-8464B8A80B70}"/>
              </a:ext>
            </a:extLst>
          </p:cNvPr>
          <p:cNvSpPr txBox="1">
            <a:spLocks/>
          </p:cNvSpPr>
          <p:nvPr/>
        </p:nvSpPr>
        <p:spPr>
          <a:xfrm>
            <a:off x="1479176" y="4773689"/>
            <a:ext cx="10060640" cy="1705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It is the process of determining the emotional tone or sentiment expressed in a piece of texts (such as review  or social media posts..) expresses a positive , Negative or Neutral sentiment. </a:t>
            </a:r>
            <a:endParaRPr 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09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D309-2EC1-91C9-7811-4DFABFB0370F}"/>
              </a:ext>
            </a:extLst>
          </p:cNvPr>
          <p:cNvSpPr>
            <a:spLocks noGrp="1"/>
          </p:cNvSpPr>
          <p:nvPr>
            <p:ph type="ctrTitle"/>
          </p:nvPr>
        </p:nvSpPr>
        <p:spPr>
          <a:xfrm>
            <a:off x="885486" y="706738"/>
            <a:ext cx="9144000" cy="988825"/>
          </a:xfrm>
        </p:spPr>
        <p:txBody>
          <a:bodyPr>
            <a:no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Aim of sentiment analysis is to classify text into categories that reflect the writer's feelings or opinions, typically as </a:t>
            </a:r>
            <a:r>
              <a:rPr lang="en-US" sz="2400" b="1" dirty="0">
                <a:latin typeface="Times New Roman" panose="02020603050405020304" pitchFamily="18" charset="0"/>
                <a:cs typeface="Times New Roman" panose="02020603050405020304" pitchFamily="18" charset="0"/>
              </a:rPr>
              <a:t>positive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negative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neutral</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A5445EF-D4D9-BF02-7A98-3AFBF20372C6}"/>
              </a:ext>
            </a:extLst>
          </p:cNvPr>
          <p:cNvSpPr>
            <a:spLocks noGrp="1"/>
          </p:cNvSpPr>
          <p:nvPr>
            <p:ph type="subTitle" idx="1"/>
          </p:nvPr>
        </p:nvSpPr>
        <p:spPr>
          <a:xfrm>
            <a:off x="1774128" y="1826716"/>
            <a:ext cx="9144000" cy="1655762"/>
          </a:xfrm>
        </p:spPr>
        <p:txBody>
          <a:bodyPr>
            <a:normAutofit lnSpcReduction="10000"/>
          </a:bodyPr>
          <a:lstStyle/>
          <a:p>
            <a:pPr algn="l"/>
            <a:r>
              <a:rPr lang="en-IN" b="1" dirty="0"/>
              <a:t>Example:-</a:t>
            </a:r>
          </a:p>
          <a:p>
            <a:pPr algn="l"/>
            <a:r>
              <a:rPr lang="en-IN" dirty="0">
                <a:latin typeface="Times New Roman" panose="02020603050405020304" pitchFamily="18" charset="0"/>
                <a:cs typeface="Times New Roman" panose="02020603050405020304" pitchFamily="18" charset="0"/>
              </a:rPr>
              <a:t>     Positive   :-  I love this necklace.</a:t>
            </a:r>
          </a:p>
          <a:p>
            <a:pPr algn="l"/>
            <a:r>
              <a:rPr lang="en-IN" dirty="0">
                <a:latin typeface="Times New Roman" panose="02020603050405020304" pitchFamily="18" charset="0"/>
                <a:cs typeface="Times New Roman" panose="02020603050405020304" pitchFamily="18" charset="0"/>
              </a:rPr>
              <a:t>     Negative  :- I hate the necklace design.</a:t>
            </a:r>
          </a:p>
          <a:p>
            <a:pPr algn="l"/>
            <a:r>
              <a:rPr lang="en-IN" dirty="0">
                <a:latin typeface="Times New Roman" panose="02020603050405020304" pitchFamily="18" charset="0"/>
                <a:cs typeface="Times New Roman" panose="02020603050405020304" pitchFamily="18" charset="0"/>
              </a:rPr>
              <a:t>     Neutral    :- The necklace design is okay ,but it could be better.</a:t>
            </a:r>
          </a:p>
        </p:txBody>
      </p:sp>
      <p:sp>
        <p:nvSpPr>
          <p:cNvPr id="6" name="Title 1">
            <a:extLst>
              <a:ext uri="{FF2B5EF4-FFF2-40B4-BE49-F238E27FC236}">
                <a16:creationId xmlns:a16="http://schemas.microsoft.com/office/drawing/2014/main" id="{171FC95B-42D9-C20B-224B-76D3D5FF0C95}"/>
              </a:ext>
            </a:extLst>
          </p:cNvPr>
          <p:cNvSpPr txBox="1">
            <a:spLocks/>
          </p:cNvSpPr>
          <p:nvPr/>
        </p:nvSpPr>
        <p:spPr>
          <a:xfrm>
            <a:off x="782455" y="4356764"/>
            <a:ext cx="9144000" cy="12311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400" b="1" u="sng" dirty="0">
                <a:latin typeface="Times New Roman" panose="02020603050405020304" pitchFamily="18" charset="0"/>
                <a:cs typeface="Times New Roman" panose="02020603050405020304" pitchFamily="18" charset="0"/>
              </a:rPr>
              <a:t>Common use Cases of Sentiment Analysis </a:t>
            </a:r>
            <a:r>
              <a:rPr lang="en-US" sz="2400" dirty="0">
                <a:latin typeface="Times New Roman" panose="02020603050405020304" pitchFamily="18" charset="0"/>
                <a:cs typeface="Times New Roman" panose="02020603050405020304" pitchFamily="18" charset="0"/>
              </a:rPr>
              <a:t>:-</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Product Reviews               Social Media Monitoring</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Customer Feedback</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Political Sentiment            Brand Monitoring</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F49BF1C-ACBB-01A0-2AFA-2C21FEF94392}"/>
              </a:ext>
            </a:extLst>
          </p:cNvPr>
          <p:cNvSpPr/>
          <p:nvPr/>
        </p:nvSpPr>
        <p:spPr>
          <a:xfrm>
            <a:off x="934591" y="5342590"/>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0B871553-4AE5-8A0C-EFA7-178A5EAA7384}"/>
              </a:ext>
            </a:extLst>
          </p:cNvPr>
          <p:cNvSpPr/>
          <p:nvPr/>
        </p:nvSpPr>
        <p:spPr>
          <a:xfrm>
            <a:off x="3600939" y="5342590"/>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8DF5D45-8F1B-6225-5F1B-9DFFE5C54D97}"/>
              </a:ext>
            </a:extLst>
          </p:cNvPr>
          <p:cNvSpPr/>
          <p:nvPr/>
        </p:nvSpPr>
        <p:spPr>
          <a:xfrm>
            <a:off x="6877032" y="5063559"/>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6560344-EB5E-DD82-4E7E-1593B9DE1C47}"/>
              </a:ext>
            </a:extLst>
          </p:cNvPr>
          <p:cNvSpPr/>
          <p:nvPr/>
        </p:nvSpPr>
        <p:spPr>
          <a:xfrm>
            <a:off x="3600938" y="5063559"/>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70563A6B-67E5-760F-7214-5A71C103B7BE}"/>
              </a:ext>
            </a:extLst>
          </p:cNvPr>
          <p:cNvSpPr/>
          <p:nvPr/>
        </p:nvSpPr>
        <p:spPr>
          <a:xfrm>
            <a:off x="934591" y="5063559"/>
            <a:ext cx="104041" cy="1159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itle 1">
            <a:extLst>
              <a:ext uri="{FF2B5EF4-FFF2-40B4-BE49-F238E27FC236}">
                <a16:creationId xmlns:a16="http://schemas.microsoft.com/office/drawing/2014/main" id="{BF940DAF-166E-1993-9215-1633135C984E}"/>
              </a:ext>
            </a:extLst>
          </p:cNvPr>
          <p:cNvSpPr txBox="1">
            <a:spLocks/>
          </p:cNvSpPr>
          <p:nvPr/>
        </p:nvSpPr>
        <p:spPr>
          <a:xfrm>
            <a:off x="885486" y="3119218"/>
            <a:ext cx="9144000" cy="9888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aims to predict the sentiment behind a 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87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68F9-A107-9AA8-12F1-90486D970C17}"/>
              </a:ext>
            </a:extLst>
          </p:cNvPr>
          <p:cNvSpPr>
            <a:spLocks noGrp="1"/>
          </p:cNvSpPr>
          <p:nvPr>
            <p:ph type="title"/>
          </p:nvPr>
        </p:nvSpPr>
        <p:spPr>
          <a:xfrm>
            <a:off x="838200" y="193182"/>
            <a:ext cx="10515600" cy="943713"/>
          </a:xfrm>
        </p:spPr>
        <p:txBody>
          <a:bodyPr>
            <a:normAutofit/>
          </a:bodyPr>
          <a:lstStyle/>
          <a:p>
            <a:r>
              <a:rPr lang="en-IN" sz="2800" b="1" dirty="0">
                <a:latin typeface="Times New Roman" panose="02020603050405020304" pitchFamily="18" charset="0"/>
                <a:cs typeface="Times New Roman" panose="02020603050405020304" pitchFamily="18" charset="0"/>
              </a:rPr>
              <a:t>Why use RNN in sentimental Analysis?</a:t>
            </a:r>
          </a:p>
        </p:txBody>
      </p:sp>
      <p:sp>
        <p:nvSpPr>
          <p:cNvPr id="3" name="Content Placeholder 2">
            <a:extLst>
              <a:ext uri="{FF2B5EF4-FFF2-40B4-BE49-F238E27FC236}">
                <a16:creationId xmlns:a16="http://schemas.microsoft.com/office/drawing/2014/main" id="{706DAFA0-A0ED-06B7-BA8A-DE6B0A60A47D}"/>
              </a:ext>
            </a:extLst>
          </p:cNvPr>
          <p:cNvSpPr>
            <a:spLocks noGrp="1"/>
          </p:cNvSpPr>
          <p:nvPr>
            <p:ph idx="1"/>
          </p:nvPr>
        </p:nvSpPr>
        <p:spPr>
          <a:xfrm>
            <a:off x="850890" y="1083095"/>
            <a:ext cx="10515600" cy="1712845"/>
          </a:xfrm>
        </p:spPr>
        <p:txBody>
          <a:bodyPr/>
          <a:lstStyle/>
          <a:p>
            <a:pPr marL="0" indent="0" algn="just">
              <a:buNone/>
            </a:pPr>
            <a:r>
              <a:rPr lang="en-IN" dirty="0"/>
              <a:t>RNN have connections that generate cycles . Which can retain memory of previous words or time steps in the sequence . This memory is crucial in recognizing the sentiment in a sentence because the sentiment might depend on how words relate to each other in context.</a:t>
            </a:r>
          </a:p>
        </p:txBody>
      </p:sp>
      <p:sp>
        <p:nvSpPr>
          <p:cNvPr id="4" name="Title 1">
            <a:extLst>
              <a:ext uri="{FF2B5EF4-FFF2-40B4-BE49-F238E27FC236}">
                <a16:creationId xmlns:a16="http://schemas.microsoft.com/office/drawing/2014/main" id="{99FE882B-E47A-8D1F-2630-1A8AF49E6F3F}"/>
              </a:ext>
            </a:extLst>
          </p:cNvPr>
          <p:cNvSpPr txBox="1">
            <a:spLocks/>
          </p:cNvSpPr>
          <p:nvPr/>
        </p:nvSpPr>
        <p:spPr>
          <a:xfrm>
            <a:off x="825510" y="2623899"/>
            <a:ext cx="10515600" cy="943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u="sng" dirty="0">
                <a:latin typeface="Times New Roman" panose="02020603050405020304" pitchFamily="18" charset="0"/>
                <a:cs typeface="Times New Roman" panose="02020603050405020304" pitchFamily="18" charset="0"/>
              </a:rPr>
              <a:t>Steps to Implement Sentiment Analysis with RNNs </a:t>
            </a:r>
            <a:r>
              <a:rPr lang="en-IN" sz="2800" u="sng" dirty="0">
                <a:latin typeface="Times New Roman" panose="02020603050405020304" pitchFamily="18" charset="0"/>
                <a:cs typeface="Times New Roman" panose="02020603050405020304" pitchFamily="18" charset="0"/>
              </a:rPr>
              <a:t>:-</a:t>
            </a:r>
          </a:p>
        </p:txBody>
      </p:sp>
      <p:sp>
        <p:nvSpPr>
          <p:cNvPr id="5" name="Content Placeholder 2">
            <a:extLst>
              <a:ext uri="{FF2B5EF4-FFF2-40B4-BE49-F238E27FC236}">
                <a16:creationId xmlns:a16="http://schemas.microsoft.com/office/drawing/2014/main" id="{7840D4D3-4C5F-3CC7-B536-F8D430729804}"/>
              </a:ext>
            </a:extLst>
          </p:cNvPr>
          <p:cNvSpPr txBox="1">
            <a:spLocks/>
          </p:cNvSpPr>
          <p:nvPr/>
        </p:nvSpPr>
        <p:spPr>
          <a:xfrm>
            <a:off x="838200" y="3487286"/>
            <a:ext cx="10515600" cy="2846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2400" dirty="0"/>
              <a:t>Step 1:-          Data Collection</a:t>
            </a:r>
          </a:p>
          <a:p>
            <a:pPr marL="0" indent="0" algn="just">
              <a:buFont typeface="Arial" panose="020B0604020202020204" pitchFamily="34" charset="0"/>
              <a:buNone/>
            </a:pPr>
            <a:r>
              <a:rPr lang="en-IN" sz="2400" dirty="0"/>
              <a:t>Step 2:-          Data Preprocessing</a:t>
            </a:r>
          </a:p>
          <a:p>
            <a:pPr marL="0" indent="0" algn="just">
              <a:buFont typeface="Arial" panose="020B0604020202020204" pitchFamily="34" charset="0"/>
              <a:buNone/>
            </a:pPr>
            <a:r>
              <a:rPr lang="en-IN" dirty="0"/>
              <a:t>      </a:t>
            </a:r>
          </a:p>
          <a:p>
            <a:pPr marL="0" indent="0" algn="just">
              <a:buFont typeface="Arial" panose="020B0604020202020204" pitchFamily="34" charset="0"/>
              <a:buNone/>
            </a:pPr>
            <a:endParaRPr lang="en-IN" dirty="0"/>
          </a:p>
          <a:p>
            <a:pPr marL="0" indent="0" algn="just">
              <a:buFont typeface="Arial" panose="020B0604020202020204" pitchFamily="34" charset="0"/>
              <a:buNone/>
            </a:pPr>
            <a:r>
              <a:rPr lang="en-IN" dirty="0"/>
              <a:t>         </a:t>
            </a:r>
          </a:p>
          <a:p>
            <a:pPr marL="0" indent="0" algn="just">
              <a:buFont typeface="Arial" panose="020B0604020202020204" pitchFamily="34" charset="0"/>
              <a:buNone/>
            </a:pPr>
            <a:endParaRPr lang="en-IN" dirty="0"/>
          </a:p>
        </p:txBody>
      </p:sp>
      <p:sp>
        <p:nvSpPr>
          <p:cNvPr id="6" name="Rectangle 5">
            <a:extLst>
              <a:ext uri="{FF2B5EF4-FFF2-40B4-BE49-F238E27FC236}">
                <a16:creationId xmlns:a16="http://schemas.microsoft.com/office/drawing/2014/main" id="{CFF90D6F-8E2D-0274-B18C-4B5917DA8CEA}"/>
              </a:ext>
            </a:extLst>
          </p:cNvPr>
          <p:cNvSpPr/>
          <p:nvPr/>
        </p:nvSpPr>
        <p:spPr>
          <a:xfrm>
            <a:off x="1264205" y="4830456"/>
            <a:ext cx="2525068" cy="9437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t>Tokenization</a:t>
            </a:r>
          </a:p>
          <a:p>
            <a:pPr algn="ctr"/>
            <a:r>
              <a:rPr lang="en-IN" dirty="0"/>
              <a:t>(Break texts into Words/Token)</a:t>
            </a:r>
          </a:p>
        </p:txBody>
      </p:sp>
      <p:cxnSp>
        <p:nvCxnSpPr>
          <p:cNvPr id="8" name="Straight Connector 7">
            <a:extLst>
              <a:ext uri="{FF2B5EF4-FFF2-40B4-BE49-F238E27FC236}">
                <a16:creationId xmlns:a16="http://schemas.microsoft.com/office/drawing/2014/main" id="{0BA31222-CBF2-4E21-3BC2-8B465A5674CD}"/>
              </a:ext>
            </a:extLst>
          </p:cNvPr>
          <p:cNvCxnSpPr>
            <a:cxnSpLocks/>
          </p:cNvCxnSpPr>
          <p:nvPr/>
        </p:nvCxnSpPr>
        <p:spPr>
          <a:xfrm flipH="1">
            <a:off x="2019869" y="4264233"/>
            <a:ext cx="2147245" cy="566223"/>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FF33AED5-3886-AF5B-6378-45EBBBD5C543}"/>
              </a:ext>
            </a:extLst>
          </p:cNvPr>
          <p:cNvSpPr/>
          <p:nvPr/>
        </p:nvSpPr>
        <p:spPr>
          <a:xfrm>
            <a:off x="4053385" y="4705346"/>
            <a:ext cx="3384645" cy="15043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Padding</a:t>
            </a:r>
          </a:p>
          <a:p>
            <a:pPr algn="ctr"/>
            <a:r>
              <a:rPr lang="en-IN" dirty="0"/>
              <a:t>(RNN require sequences of the same length ,padding is often applied to ensure uniform sequence length for all text)</a:t>
            </a:r>
          </a:p>
        </p:txBody>
      </p:sp>
      <p:sp>
        <p:nvSpPr>
          <p:cNvPr id="11" name="Rectangle 10">
            <a:extLst>
              <a:ext uri="{FF2B5EF4-FFF2-40B4-BE49-F238E27FC236}">
                <a16:creationId xmlns:a16="http://schemas.microsoft.com/office/drawing/2014/main" id="{F380601C-740B-4448-4411-331A662BAA7F}"/>
              </a:ext>
            </a:extLst>
          </p:cNvPr>
          <p:cNvSpPr/>
          <p:nvPr/>
        </p:nvSpPr>
        <p:spPr>
          <a:xfrm>
            <a:off x="8121978" y="4830455"/>
            <a:ext cx="2531237" cy="9437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Vectorization</a:t>
            </a:r>
          </a:p>
          <a:p>
            <a:pPr algn="ctr"/>
            <a:r>
              <a:rPr lang="en-IN" dirty="0"/>
              <a:t>(Convert the text into numerical format)</a:t>
            </a:r>
          </a:p>
        </p:txBody>
      </p:sp>
      <p:cxnSp>
        <p:nvCxnSpPr>
          <p:cNvPr id="12" name="Straight Connector 11">
            <a:extLst>
              <a:ext uri="{FF2B5EF4-FFF2-40B4-BE49-F238E27FC236}">
                <a16:creationId xmlns:a16="http://schemas.microsoft.com/office/drawing/2014/main" id="{5BBC1EB9-2B06-80BB-306B-5C407144A1D0}"/>
              </a:ext>
            </a:extLst>
          </p:cNvPr>
          <p:cNvCxnSpPr>
            <a:cxnSpLocks/>
          </p:cNvCxnSpPr>
          <p:nvPr/>
        </p:nvCxnSpPr>
        <p:spPr>
          <a:xfrm>
            <a:off x="4167114" y="4286965"/>
            <a:ext cx="1463329" cy="41838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C7662BAC-5AF9-E459-B082-D341B48870FB}"/>
              </a:ext>
            </a:extLst>
          </p:cNvPr>
          <p:cNvCxnSpPr>
            <a:cxnSpLocks/>
          </p:cNvCxnSpPr>
          <p:nvPr/>
        </p:nvCxnSpPr>
        <p:spPr>
          <a:xfrm>
            <a:off x="4167114" y="4258958"/>
            <a:ext cx="5450164" cy="57149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941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DB42B5-2DA6-AAE9-499C-D39B46C217A2}"/>
              </a:ext>
            </a:extLst>
          </p:cNvPr>
          <p:cNvSpPr>
            <a:spLocks noGrp="1"/>
          </p:cNvSpPr>
          <p:nvPr>
            <p:ph type="body" idx="1"/>
          </p:nvPr>
        </p:nvSpPr>
        <p:spPr>
          <a:xfrm>
            <a:off x="340530" y="553791"/>
            <a:ext cx="11560318" cy="1983347"/>
          </a:xfrm>
        </p:spPr>
        <p:txBody>
          <a:bodyPr>
            <a:normAutofit fontScale="25000" lnSpcReduction="20000"/>
          </a:bodyPr>
          <a:lstStyle/>
          <a:p>
            <a:pPr algn="just"/>
            <a:r>
              <a:rPr lang="en-IN" sz="9600" dirty="0">
                <a:solidFill>
                  <a:schemeClr val="tx1"/>
                </a:solidFill>
                <a:latin typeface="Times New Roman" panose="02020603050405020304" pitchFamily="18" charset="0"/>
                <a:cs typeface="Times New Roman" panose="02020603050405020304" pitchFamily="18" charset="0"/>
              </a:rPr>
              <a:t>Step 3:</a:t>
            </a:r>
            <a:r>
              <a:rPr lang="en-IN" sz="6000" dirty="0">
                <a:solidFill>
                  <a:schemeClr val="tx1"/>
                </a:solidFill>
                <a:latin typeface="Times New Roman" panose="02020603050405020304" pitchFamily="18" charset="0"/>
                <a:cs typeface="Times New Roman" panose="02020603050405020304" pitchFamily="18" charset="0"/>
              </a:rPr>
              <a:t>-  </a:t>
            </a:r>
            <a:r>
              <a:rPr lang="en-IN" sz="9600" dirty="0">
                <a:solidFill>
                  <a:schemeClr val="tx1"/>
                </a:solidFill>
                <a:latin typeface="Times New Roman" panose="02020603050405020304" pitchFamily="18" charset="0"/>
                <a:cs typeface="Times New Roman" panose="02020603050405020304" pitchFamily="18" charset="0"/>
              </a:rPr>
              <a:t>Build the RNN Model(RNN model for sentimental analysis includes)</a:t>
            </a: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Embedding Layer </a:t>
            </a:r>
            <a:r>
              <a:rPr lang="en-IN" sz="8000" dirty="0">
                <a:solidFill>
                  <a:schemeClr val="tx1"/>
                </a:solidFill>
                <a:latin typeface="Times New Roman" panose="02020603050405020304" pitchFamily="18" charset="0"/>
                <a:cs typeface="Times New Roman" panose="02020603050405020304" pitchFamily="18" charset="0"/>
              </a:rPr>
              <a:t>:- Converts words into dense vectors.</a:t>
            </a: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LSTM</a:t>
            </a:r>
            <a:r>
              <a:rPr lang="en-IN" sz="8000" dirty="0">
                <a:solidFill>
                  <a:schemeClr val="tx1"/>
                </a:solidFill>
                <a:latin typeface="Times New Roman" panose="02020603050405020304" pitchFamily="18" charset="0"/>
                <a:cs typeface="Times New Roman" panose="02020603050405020304" pitchFamily="18" charset="0"/>
              </a:rPr>
              <a:t>(Long Short-Term Memory)  - Advanced RNN architecture  that uses memory cells to store information over a long periods,</a:t>
            </a:r>
            <a:r>
              <a:rPr lang="en-US" sz="8000" dirty="0">
                <a:solidFill>
                  <a:schemeClr val="tx1"/>
                </a:solidFill>
              </a:rPr>
              <a:t>to process these word vectors and learn sequential dependencies.</a:t>
            </a:r>
            <a:endParaRPr lang="en-IN" sz="8000" dirty="0">
              <a:solidFill>
                <a:schemeClr val="tx1"/>
              </a:solidFill>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GRU</a:t>
            </a:r>
            <a:r>
              <a:rPr lang="en-IN" sz="8000" dirty="0">
                <a:solidFill>
                  <a:schemeClr val="tx1"/>
                </a:solidFill>
                <a:latin typeface="Times New Roman" panose="02020603050405020304" pitchFamily="18" charset="0"/>
                <a:cs typeface="Times New Roman" panose="02020603050405020304" pitchFamily="18" charset="0"/>
              </a:rPr>
              <a:t>(Gated Recurrent Unit) – a simplified version of LSTM , offering a balance between performance and complexity.</a:t>
            </a:r>
          </a:p>
          <a:p>
            <a:pPr marL="1257300" lvl="2" indent="-342900" algn="just">
              <a:buFont typeface="Wingdings" panose="05000000000000000000" pitchFamily="2" charset="2"/>
              <a:buChar char="Ø"/>
            </a:pPr>
            <a:r>
              <a:rPr lang="en-IN" sz="8000" b="1" dirty="0">
                <a:solidFill>
                  <a:schemeClr val="tx1"/>
                </a:solidFill>
                <a:latin typeface="Times New Roman" panose="02020603050405020304" pitchFamily="18" charset="0"/>
                <a:cs typeface="Times New Roman" panose="02020603050405020304" pitchFamily="18" charset="0"/>
              </a:rPr>
              <a:t>Dense layer </a:t>
            </a:r>
            <a:r>
              <a:rPr lang="en-IN" sz="8000" dirty="0">
                <a:solidFill>
                  <a:schemeClr val="tx1"/>
                </a:solidFill>
                <a:latin typeface="Times New Roman" panose="02020603050405020304" pitchFamily="18" charset="0"/>
                <a:cs typeface="Times New Roman" panose="02020603050405020304" pitchFamily="18" charset="0"/>
              </a:rPr>
              <a:t>:- Outputs the sentiment class(Positive ,negative or neutral). </a:t>
            </a:r>
            <a:r>
              <a:rPr lang="en-IN" sz="8800" dirty="0">
                <a:solidFill>
                  <a:schemeClr val="tx1"/>
                </a:solidFill>
                <a:latin typeface="Times New Roman" panose="02020603050405020304" pitchFamily="18" charset="0"/>
                <a:cs typeface="Times New Roman" panose="02020603050405020304" pitchFamily="18" charset="0"/>
              </a:rPr>
              <a:t>          </a:t>
            </a:r>
          </a:p>
        </p:txBody>
      </p:sp>
      <p:sp>
        <p:nvSpPr>
          <p:cNvPr id="10" name="Text Placeholder 2">
            <a:extLst>
              <a:ext uri="{FF2B5EF4-FFF2-40B4-BE49-F238E27FC236}">
                <a16:creationId xmlns:a16="http://schemas.microsoft.com/office/drawing/2014/main" id="{3A54B3AA-2F45-F939-0C69-94E119EF0840}"/>
              </a:ext>
            </a:extLst>
          </p:cNvPr>
          <p:cNvSpPr txBox="1">
            <a:spLocks/>
          </p:cNvSpPr>
          <p:nvPr/>
        </p:nvSpPr>
        <p:spPr>
          <a:xfrm>
            <a:off x="340529" y="2758770"/>
            <a:ext cx="11289093" cy="26668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IN" dirty="0">
                <a:solidFill>
                  <a:schemeClr val="tx1"/>
                </a:solidFill>
              </a:rPr>
              <a:t>Step 4:- Train the model </a:t>
            </a:r>
          </a:p>
          <a:p>
            <a:pPr marL="1257300" lvl="2" indent="-342900" algn="just">
              <a:buFont typeface="Wingdings" panose="05000000000000000000" pitchFamily="2" charset="2"/>
              <a:buChar char="q"/>
            </a:pPr>
            <a:r>
              <a:rPr lang="en-IN" sz="2400" dirty="0">
                <a:solidFill>
                  <a:schemeClr val="tx1"/>
                </a:solidFill>
              </a:rPr>
              <a:t>To train we use suitable loss function.  </a:t>
            </a:r>
          </a:p>
          <a:p>
            <a:pPr marL="2171700" lvl="4" indent="-342900" algn="just">
              <a:buFont typeface="Wingdings" panose="05000000000000000000" pitchFamily="2" charset="2"/>
              <a:buChar char="Ø"/>
            </a:pPr>
            <a:r>
              <a:rPr lang="en-IN" sz="2200" dirty="0">
                <a:solidFill>
                  <a:schemeClr val="tx1"/>
                </a:solidFill>
              </a:rPr>
              <a:t>Binary–cross entropy for binary sentiment classification. </a:t>
            </a:r>
          </a:p>
          <a:p>
            <a:pPr marL="2171700" lvl="4" indent="-342900" algn="just">
              <a:buFont typeface="Wingdings" panose="05000000000000000000" pitchFamily="2" charset="2"/>
              <a:buChar char="Ø"/>
            </a:pPr>
            <a:r>
              <a:rPr lang="en-IN" sz="2200" dirty="0">
                <a:solidFill>
                  <a:schemeClr val="tx1"/>
                </a:solidFill>
              </a:rPr>
              <a:t> categorial cross entropy for multi-class classification.</a:t>
            </a:r>
          </a:p>
          <a:p>
            <a:pPr marL="2171700" lvl="4" indent="-342900" algn="just">
              <a:buFont typeface="Wingdings" panose="05000000000000000000" pitchFamily="2" charset="2"/>
              <a:buChar char="Ø"/>
            </a:pPr>
            <a:r>
              <a:rPr lang="en-IN" sz="2200" dirty="0">
                <a:solidFill>
                  <a:schemeClr val="tx1"/>
                </a:solidFill>
              </a:rPr>
              <a:t>Once the model is build ,we can train it using training data(</a:t>
            </a:r>
            <a:r>
              <a:rPr lang="en-IN" sz="2200" dirty="0" err="1">
                <a:solidFill>
                  <a:schemeClr val="tx1"/>
                </a:solidFill>
              </a:rPr>
              <a:t>x_train</a:t>
            </a:r>
            <a:r>
              <a:rPr lang="en-IN" sz="2200" dirty="0">
                <a:solidFill>
                  <a:schemeClr val="tx1"/>
                </a:solidFill>
              </a:rPr>
              <a:t> and </a:t>
            </a:r>
            <a:r>
              <a:rPr lang="en-IN" sz="2200" dirty="0" err="1">
                <a:solidFill>
                  <a:schemeClr val="tx1"/>
                </a:solidFill>
              </a:rPr>
              <a:t>y_train</a:t>
            </a:r>
            <a:r>
              <a:rPr lang="en-IN" sz="2200" dirty="0">
                <a:solidFill>
                  <a:schemeClr val="tx1"/>
                </a:solidFill>
              </a:rPr>
              <a:t>) for binary analysis , the labels(</a:t>
            </a:r>
            <a:r>
              <a:rPr lang="en-IN" sz="2200" dirty="0" err="1">
                <a:solidFill>
                  <a:schemeClr val="tx1"/>
                </a:solidFill>
              </a:rPr>
              <a:t>x_test</a:t>
            </a:r>
            <a:r>
              <a:rPr lang="en-IN" sz="2200" dirty="0">
                <a:solidFill>
                  <a:schemeClr val="tx1"/>
                </a:solidFill>
              </a:rPr>
              <a:t> and </a:t>
            </a:r>
            <a:r>
              <a:rPr lang="en-IN" sz="2200" dirty="0" err="1">
                <a:solidFill>
                  <a:schemeClr val="tx1"/>
                </a:solidFill>
              </a:rPr>
              <a:t>y_test</a:t>
            </a:r>
            <a:r>
              <a:rPr lang="en-IN" sz="2200" dirty="0">
                <a:solidFill>
                  <a:schemeClr val="tx1"/>
                </a:solidFill>
              </a:rPr>
              <a:t> will be 0 or1</a:t>
            </a:r>
          </a:p>
        </p:txBody>
      </p:sp>
      <p:sp>
        <p:nvSpPr>
          <p:cNvPr id="11" name="Text Placeholder 2">
            <a:extLst>
              <a:ext uri="{FF2B5EF4-FFF2-40B4-BE49-F238E27FC236}">
                <a16:creationId xmlns:a16="http://schemas.microsoft.com/office/drawing/2014/main" id="{E3AADBDE-945F-BB99-B021-801FBF655C6C}"/>
              </a:ext>
            </a:extLst>
          </p:cNvPr>
          <p:cNvSpPr txBox="1">
            <a:spLocks/>
          </p:cNvSpPr>
          <p:nvPr/>
        </p:nvSpPr>
        <p:spPr>
          <a:xfrm>
            <a:off x="315841" y="5122572"/>
            <a:ext cx="11560318" cy="1633916"/>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IN" dirty="0">
                <a:solidFill>
                  <a:schemeClr val="tx1"/>
                </a:solidFill>
              </a:rPr>
              <a:t>Step 5:- Evaluation</a:t>
            </a:r>
          </a:p>
          <a:p>
            <a:pPr algn="just"/>
            <a:r>
              <a:rPr lang="en-IN" dirty="0">
                <a:solidFill>
                  <a:schemeClr val="tx1"/>
                </a:solidFill>
              </a:rPr>
              <a:t>             Evaluate the model using accuracy</a:t>
            </a:r>
            <a:r>
              <a:rPr lang="en-US" dirty="0">
                <a:solidFill>
                  <a:schemeClr val="tx1"/>
                </a:solidFill>
              </a:rPr>
              <a:t>, precision, recall and F1 score on a validation or test dataset.</a:t>
            </a:r>
            <a:endParaRPr lang="en-US" dirty="0"/>
          </a:p>
          <a:p>
            <a:pPr algn="just"/>
            <a:r>
              <a:rPr lang="en-IN" dirty="0">
                <a:solidFill>
                  <a:schemeClr val="tx1"/>
                </a:solidFill>
              </a:rPr>
              <a:t> </a:t>
            </a:r>
          </a:p>
        </p:txBody>
      </p:sp>
    </p:spTree>
    <p:extLst>
      <p:ext uri="{BB962C8B-B14F-4D97-AF65-F5344CB8AC3E}">
        <p14:creationId xmlns:p14="http://schemas.microsoft.com/office/powerpoint/2010/main" val="235802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2E51-1349-4F2F-F74C-30DC241BA791}"/>
              </a:ext>
            </a:extLst>
          </p:cNvPr>
          <p:cNvSpPr>
            <a:spLocks noGrp="1"/>
          </p:cNvSpPr>
          <p:nvPr>
            <p:ph type="ctrTitle"/>
          </p:nvPr>
        </p:nvSpPr>
        <p:spPr>
          <a:xfrm>
            <a:off x="798715" y="687290"/>
            <a:ext cx="9144000" cy="528851"/>
          </a:xfrm>
        </p:spPr>
        <p:txBody>
          <a:bodyPr>
            <a:normAutofit/>
          </a:bodyPr>
          <a:lstStyle/>
          <a:p>
            <a:pPr algn="just"/>
            <a:r>
              <a:rPr lang="en-IN" sz="2800" b="1" u="sng" dirty="0">
                <a:latin typeface="+mn-lt"/>
              </a:rPr>
              <a:t>Evaluation Metrics </a:t>
            </a:r>
            <a:r>
              <a:rPr lang="en-IN" sz="2800" b="1" dirty="0">
                <a:latin typeface="+mn-lt"/>
              </a:rPr>
              <a:t>:-</a:t>
            </a:r>
          </a:p>
        </p:txBody>
      </p:sp>
      <p:sp>
        <p:nvSpPr>
          <p:cNvPr id="3" name="Subtitle 2">
            <a:extLst>
              <a:ext uri="{FF2B5EF4-FFF2-40B4-BE49-F238E27FC236}">
                <a16:creationId xmlns:a16="http://schemas.microsoft.com/office/drawing/2014/main" id="{6409E013-8DEE-9323-973B-FFC0A8912395}"/>
              </a:ext>
            </a:extLst>
          </p:cNvPr>
          <p:cNvSpPr>
            <a:spLocks noGrp="1"/>
          </p:cNvSpPr>
          <p:nvPr>
            <p:ph type="subTitle" idx="1"/>
          </p:nvPr>
        </p:nvSpPr>
        <p:spPr>
          <a:xfrm>
            <a:off x="1264693" y="1677704"/>
            <a:ext cx="9144000" cy="1655762"/>
          </a:xfrm>
        </p:spPr>
        <p:txBody>
          <a:bodyPr/>
          <a:lstStyle/>
          <a:p>
            <a:pPr algn="just"/>
            <a:r>
              <a:rPr lang="en-IN" dirty="0"/>
              <a:t>Once model is trained ,we can use metrics such as,</a:t>
            </a:r>
          </a:p>
          <a:p>
            <a:pPr marL="1257300" lvl="2" indent="-342900" algn="just">
              <a:buFont typeface="Wingdings" panose="05000000000000000000" pitchFamily="2" charset="2"/>
              <a:buChar char="Ø"/>
            </a:pPr>
            <a:r>
              <a:rPr lang="en-IN" dirty="0"/>
              <a:t> </a:t>
            </a:r>
            <a:r>
              <a:rPr lang="en-IN" sz="2000" b="1" dirty="0"/>
              <a:t>Accuracy</a:t>
            </a:r>
            <a:r>
              <a:rPr lang="en-IN" sz="2000" dirty="0"/>
              <a:t> : Percentage of correct prediction</a:t>
            </a:r>
          </a:p>
          <a:p>
            <a:pPr marL="1257300" lvl="2" indent="-342900" algn="just">
              <a:buFont typeface="Wingdings" panose="05000000000000000000" pitchFamily="2" charset="2"/>
              <a:buChar char="Ø"/>
            </a:pPr>
            <a:r>
              <a:rPr lang="en-IN" sz="2000" b="1" dirty="0"/>
              <a:t>Precision/Recall/F1 Score </a:t>
            </a:r>
            <a:r>
              <a:rPr lang="en-IN" sz="2000" dirty="0"/>
              <a:t>:-Suitable for dealing imbalanced classes.</a:t>
            </a:r>
          </a:p>
          <a:p>
            <a:pPr marL="1257300" lvl="2" indent="-342900" algn="just">
              <a:buFont typeface="Wingdings" panose="05000000000000000000" pitchFamily="2" charset="2"/>
              <a:buChar char="Ø"/>
            </a:pPr>
            <a:r>
              <a:rPr lang="en-IN" sz="2000" b="1" dirty="0"/>
              <a:t>Confusion Matrix </a:t>
            </a:r>
            <a:r>
              <a:rPr lang="en-IN" sz="2000" dirty="0"/>
              <a:t>: To visualize false positives  and False negatives.</a:t>
            </a:r>
          </a:p>
          <a:p>
            <a:pPr marL="1257300" lvl="2" indent="-342900" algn="just">
              <a:buFont typeface="Wingdings" panose="05000000000000000000" pitchFamily="2" charset="2"/>
              <a:buChar char="Ø"/>
            </a:pPr>
            <a:endParaRPr lang="en-IN" sz="2000" dirty="0"/>
          </a:p>
          <a:p>
            <a:pPr algn="just"/>
            <a:endParaRPr lang="en-IN" dirty="0"/>
          </a:p>
          <a:p>
            <a:endParaRPr lang="en-IN" dirty="0"/>
          </a:p>
        </p:txBody>
      </p:sp>
      <p:sp>
        <p:nvSpPr>
          <p:cNvPr id="4" name="Title 1">
            <a:extLst>
              <a:ext uri="{FF2B5EF4-FFF2-40B4-BE49-F238E27FC236}">
                <a16:creationId xmlns:a16="http://schemas.microsoft.com/office/drawing/2014/main" id="{58BE57F1-6D0C-93DD-D708-DEE87607DE89}"/>
              </a:ext>
            </a:extLst>
          </p:cNvPr>
          <p:cNvSpPr txBox="1">
            <a:spLocks/>
          </p:cNvSpPr>
          <p:nvPr/>
        </p:nvSpPr>
        <p:spPr>
          <a:xfrm>
            <a:off x="798715" y="3333466"/>
            <a:ext cx="9144000" cy="5288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2800" b="1" u="sng" dirty="0">
                <a:latin typeface="Times New Roman" panose="02020603050405020304" pitchFamily="18" charset="0"/>
                <a:cs typeface="Times New Roman" panose="02020603050405020304" pitchFamily="18" charset="0"/>
              </a:rPr>
              <a:t>Tools to implement RNN for Sentimental Analysis</a:t>
            </a:r>
            <a:r>
              <a:rPr lang="en-IN" sz="2800" b="1" dirty="0">
                <a:latin typeface="Times New Roman" panose="02020603050405020304" pitchFamily="18" charset="0"/>
                <a:cs typeface="Times New Roman" panose="02020603050405020304" pitchFamily="18" charset="0"/>
              </a:rPr>
              <a:t> :-</a:t>
            </a:r>
          </a:p>
        </p:txBody>
      </p:sp>
      <p:sp>
        <p:nvSpPr>
          <p:cNvPr id="6" name="Subtitle 2">
            <a:extLst>
              <a:ext uri="{FF2B5EF4-FFF2-40B4-BE49-F238E27FC236}">
                <a16:creationId xmlns:a16="http://schemas.microsoft.com/office/drawing/2014/main" id="{E775F832-59FD-B879-DD57-F0709488F153}"/>
              </a:ext>
            </a:extLst>
          </p:cNvPr>
          <p:cNvSpPr txBox="1">
            <a:spLocks/>
          </p:cNvSpPr>
          <p:nvPr/>
        </p:nvSpPr>
        <p:spPr>
          <a:xfrm>
            <a:off x="798714" y="4352415"/>
            <a:ext cx="1139328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257300" lvl="2"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TensorFlow -  Powerful and Flexible framework for building and Training neural network. </a:t>
            </a:r>
          </a:p>
          <a:p>
            <a:pPr marL="1257300" lvl="2" indent="-342900" algn="just">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 Suited for research and prototyping</a:t>
            </a:r>
          </a:p>
          <a:p>
            <a:pPr marL="1257300" lvl="2" indent="-342900" algn="just">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        -    A high-level  API built on top of TensorFlow.  </a:t>
            </a:r>
          </a:p>
          <a:p>
            <a:pPr marL="1257300" lvl="2"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etc…..</a:t>
            </a:r>
          </a:p>
          <a:p>
            <a:pPr lvl="2" algn="just"/>
            <a:endParaRPr lang="en-IN" sz="2000" dirty="0"/>
          </a:p>
          <a:p>
            <a:pPr algn="just"/>
            <a:endParaRPr lang="en-IN" dirty="0"/>
          </a:p>
          <a:p>
            <a:endParaRPr lang="en-IN" dirty="0"/>
          </a:p>
        </p:txBody>
      </p:sp>
    </p:spTree>
    <p:extLst>
      <p:ext uri="{BB962C8B-B14F-4D97-AF65-F5344CB8AC3E}">
        <p14:creationId xmlns:p14="http://schemas.microsoft.com/office/powerpoint/2010/main" val="194173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DBE3-8BC9-561A-E000-857091FCF6A9}"/>
              </a:ext>
            </a:extLst>
          </p:cNvPr>
          <p:cNvSpPr>
            <a:spLocks noGrp="1"/>
          </p:cNvSpPr>
          <p:nvPr>
            <p:ph type="title"/>
          </p:nvPr>
        </p:nvSpPr>
        <p:spPr>
          <a:xfrm>
            <a:off x="458364" y="626682"/>
            <a:ext cx="10515600" cy="560029"/>
          </a:xfrm>
        </p:spPr>
        <p:txBody>
          <a:bodyPr>
            <a:normAutofit/>
          </a:bodyPr>
          <a:lstStyle/>
          <a:p>
            <a:r>
              <a:rPr lang="en-US" sz="2700" b="1" u="sng" dirty="0">
                <a:latin typeface="Times New Roman" panose="02020603050405020304" pitchFamily="18" charset="0"/>
                <a:cs typeface="Times New Roman" panose="02020603050405020304" pitchFamily="18" charset="0"/>
              </a:rPr>
              <a:t>Key advantages of RNN for Sentimental analysis </a:t>
            </a:r>
            <a:r>
              <a:rPr lang="en-US" sz="2700" dirty="0">
                <a:latin typeface="Times New Roman" panose="02020603050405020304" pitchFamily="18" charset="0"/>
                <a:cs typeface="Times New Roman" panose="02020603050405020304" pitchFamily="18" charset="0"/>
              </a:rPr>
              <a:t>:-</a:t>
            </a:r>
            <a:endParaRPr lang="en-IN" sz="27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E73C03D-2AF1-2FC5-7866-5A7CAAD5C144}"/>
              </a:ext>
            </a:extLst>
          </p:cNvPr>
          <p:cNvSpPr>
            <a:spLocks noGrp="1" noChangeArrowheads="1"/>
          </p:cNvSpPr>
          <p:nvPr>
            <p:ph type="body" idx="1"/>
          </p:nvPr>
        </p:nvSpPr>
        <p:spPr bwMode="auto">
          <a:xfrm>
            <a:off x="458364" y="1186711"/>
            <a:ext cx="11307388"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Contextual Understanding: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RNNs can capture the context of words within a sentence, which is crucial for sentiment analysis.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Variable-Length Sequences</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 can process text sequences of varying lengths, making them flexible for real-world applications.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Complex Patterns: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RNNs can learn complex patterns and relationships between words and phrases, and improve the accuracy of sentiment analysis.</a:t>
            </a:r>
            <a:r>
              <a:rPr lang="en-US" sz="1600" dirty="0"/>
              <a:t> </a:t>
            </a:r>
          </a:p>
          <a:p>
            <a:pPr marR="0" lvl="0" defTabSz="914400" rtl="0" eaLnBrk="0" fontAlgn="base" latinLnBrk="0" hangingPunct="0">
              <a:lnSpc>
                <a:spcPct val="100000"/>
              </a:lnSpc>
              <a:spcBef>
                <a:spcPct val="0"/>
              </a:spcBef>
              <a:spcAft>
                <a:spcPct val="0"/>
              </a:spcAft>
              <a:buClrTx/>
              <a:buSzTx/>
              <a:tabLst/>
            </a:pPr>
            <a:r>
              <a:rPr lang="en-US" sz="16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For example, negative words like "not," "never," or "no" can flip the sentiment of a phrase, and RNNs can      learn how these complex relationships affect the sentiment.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a:solidFill>
                  <a:schemeClr val="tx1"/>
                </a:solidFill>
                <a:latin typeface="Times New Roman" panose="02020603050405020304" pitchFamily="18" charset="0"/>
                <a:cs typeface="Times New Roman" panose="02020603050405020304" pitchFamily="18" charset="0"/>
              </a:rPr>
              <a:t>Contextualized Sentiment Understanding: </a:t>
            </a:r>
            <a:r>
              <a:rPr lang="en-US" sz="2000" dirty="0">
                <a:solidFill>
                  <a:schemeClr val="tx1"/>
                </a:solidFill>
                <a:latin typeface="Times New Roman" panose="02020603050405020304" pitchFamily="18" charset="0"/>
                <a:cs typeface="Times New Roman" panose="02020603050405020304" pitchFamily="18" charset="0"/>
              </a:rPr>
              <a:t>In sentiment analysis word meaning can change based on the context. RNN are capable of processing the entire sequence of words and understanding the relationship between words ,allowing them to  take context better than simpler models. For example: great is a positive word but a negative statement  (“The climate is great ,but the traffic was awful) </a:t>
            </a:r>
            <a:r>
              <a:rPr lang="en-US" sz="2000" dirty="0" err="1">
                <a:solidFill>
                  <a:schemeClr val="tx1"/>
                </a:solidFill>
                <a:latin typeface="Times New Roman" panose="02020603050405020304" pitchFamily="18" charset="0"/>
                <a:cs typeface="Times New Roman" panose="02020603050405020304" pitchFamily="18" charset="0"/>
              </a:rPr>
              <a:t>Etc</a:t>
            </a:r>
            <a:r>
              <a:rPr lang="en-US" sz="2000" dirty="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solidFill>
                <a:schemeClr val="tx1"/>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73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E7E6-4314-D7CD-A6D7-246720297352}"/>
              </a:ext>
            </a:extLst>
          </p:cNvPr>
          <p:cNvSpPr>
            <a:spLocks noGrp="1"/>
          </p:cNvSpPr>
          <p:nvPr>
            <p:ph type="title"/>
          </p:nvPr>
        </p:nvSpPr>
        <p:spPr>
          <a:xfrm>
            <a:off x="638667" y="283336"/>
            <a:ext cx="10515600" cy="595782"/>
          </a:xfrm>
        </p:spPr>
        <p:txBody>
          <a:bodyPr>
            <a:normAutofit/>
          </a:bodyPr>
          <a:lstStyle/>
          <a:p>
            <a:r>
              <a:rPr lang="en-IN" sz="2800" b="1" dirty="0">
                <a:latin typeface="Times New Roman" panose="02020603050405020304" pitchFamily="18" charset="0"/>
                <a:cs typeface="Times New Roman" panose="02020603050405020304" pitchFamily="18" charset="0"/>
              </a:rPr>
              <a:t>STEPS TO CODE :-</a:t>
            </a:r>
          </a:p>
        </p:txBody>
      </p:sp>
      <p:sp>
        <p:nvSpPr>
          <p:cNvPr id="3" name="Text Placeholder 2">
            <a:extLst>
              <a:ext uri="{FF2B5EF4-FFF2-40B4-BE49-F238E27FC236}">
                <a16:creationId xmlns:a16="http://schemas.microsoft.com/office/drawing/2014/main" id="{260E6663-7DBD-B66B-BE2C-2E69C48F5CD0}"/>
              </a:ext>
            </a:extLst>
          </p:cNvPr>
          <p:cNvSpPr>
            <a:spLocks noGrp="1"/>
          </p:cNvSpPr>
          <p:nvPr>
            <p:ph type="body" idx="1"/>
          </p:nvPr>
        </p:nvSpPr>
        <p:spPr>
          <a:xfrm>
            <a:off x="838200" y="1051518"/>
            <a:ext cx="10515600" cy="4754964"/>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1.  Import libraries </a:t>
            </a:r>
          </a:p>
          <a:p>
            <a:r>
              <a:rPr lang="en-IN" dirty="0">
                <a:solidFill>
                  <a:schemeClr val="tx1"/>
                </a:solidFill>
                <a:latin typeface="Times New Roman" panose="02020603050405020304" pitchFamily="18" charset="0"/>
                <a:cs typeface="Times New Roman" panose="02020603050405020304" pitchFamily="18" charset="0"/>
              </a:rPr>
              <a:t>2.  Load the dataset </a:t>
            </a:r>
          </a:p>
          <a:p>
            <a:r>
              <a:rPr lang="en-IN" dirty="0">
                <a:solidFill>
                  <a:schemeClr val="tx1"/>
                </a:solidFill>
                <a:latin typeface="Times New Roman" panose="02020603050405020304" pitchFamily="18" charset="0"/>
                <a:cs typeface="Times New Roman" panose="02020603050405020304" pitchFamily="18" charset="0"/>
              </a:rPr>
              <a:t>3.  Process the text data</a:t>
            </a:r>
          </a:p>
          <a:p>
            <a:r>
              <a:rPr lang="en-IN" dirty="0">
                <a:solidFill>
                  <a:schemeClr val="tx1"/>
                </a:solidFill>
                <a:latin typeface="Times New Roman" panose="02020603050405020304" pitchFamily="18" charset="0"/>
                <a:cs typeface="Times New Roman" panose="02020603050405020304" pitchFamily="18" charset="0"/>
              </a:rPr>
              <a:t>4.  Split the data into training and testing sets.</a:t>
            </a:r>
          </a:p>
          <a:p>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5.  Build the RNN model.</a:t>
            </a:r>
          </a:p>
          <a:p>
            <a:r>
              <a:rPr lang="en-IN"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B37392A-8A5D-7CC2-498F-08E2BEC37566}"/>
              </a:ext>
            </a:extLst>
          </p:cNvPr>
          <p:cNvPicPr>
            <a:picLocks noChangeAspect="1"/>
          </p:cNvPicPr>
          <p:nvPr/>
        </p:nvPicPr>
        <p:blipFill>
          <a:blip r:embed="rId2"/>
          <a:stretch>
            <a:fillRect/>
          </a:stretch>
        </p:blipFill>
        <p:spPr>
          <a:xfrm>
            <a:off x="2116228" y="2907027"/>
            <a:ext cx="6087614" cy="447730"/>
          </a:xfrm>
          <a:prstGeom prst="rect">
            <a:avLst/>
          </a:prstGeom>
        </p:spPr>
      </p:pic>
      <p:pic>
        <p:nvPicPr>
          <p:cNvPr id="7" name="Picture 6">
            <a:extLst>
              <a:ext uri="{FF2B5EF4-FFF2-40B4-BE49-F238E27FC236}">
                <a16:creationId xmlns:a16="http://schemas.microsoft.com/office/drawing/2014/main" id="{4B3F7A67-B74A-454A-004C-CC715951F617}"/>
              </a:ext>
            </a:extLst>
          </p:cNvPr>
          <p:cNvPicPr>
            <a:picLocks noChangeAspect="1"/>
          </p:cNvPicPr>
          <p:nvPr/>
        </p:nvPicPr>
        <p:blipFill>
          <a:blip r:embed="rId3"/>
          <a:stretch>
            <a:fillRect/>
          </a:stretch>
        </p:blipFill>
        <p:spPr>
          <a:xfrm>
            <a:off x="2731226" y="3953921"/>
            <a:ext cx="5287113" cy="2324424"/>
          </a:xfrm>
          <a:prstGeom prst="rect">
            <a:avLst/>
          </a:prstGeom>
        </p:spPr>
      </p:pic>
    </p:spTree>
    <p:extLst>
      <p:ext uri="{BB962C8B-B14F-4D97-AF65-F5344CB8AC3E}">
        <p14:creationId xmlns:p14="http://schemas.microsoft.com/office/powerpoint/2010/main" val="355521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58D0-7ACA-C02A-3A9A-EECE66610B94}"/>
              </a:ext>
            </a:extLst>
          </p:cNvPr>
          <p:cNvSpPr>
            <a:spLocks noGrp="1"/>
          </p:cNvSpPr>
          <p:nvPr>
            <p:ph type="ctrTitle"/>
          </p:nvPr>
        </p:nvSpPr>
        <p:spPr>
          <a:xfrm>
            <a:off x="1420969" y="333292"/>
            <a:ext cx="9144000" cy="2387600"/>
          </a:xfrm>
        </p:spPr>
        <p:txBody>
          <a:bodyPr>
            <a:normAutofit fontScale="90000"/>
          </a:bodyPr>
          <a:lstStyle/>
          <a:p>
            <a:pPr algn="l"/>
            <a:r>
              <a:rPr lang="en-IN" sz="2700" dirty="0">
                <a:latin typeface="Times New Roman" panose="02020603050405020304" pitchFamily="18" charset="0"/>
                <a:cs typeface="Times New Roman" panose="02020603050405020304" pitchFamily="18" charset="0"/>
              </a:rPr>
              <a:t>6.   Train the model.</a:t>
            </a:r>
            <a:br>
              <a:rPr lang="en-IN" sz="27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9D238F8-3D3A-528B-52F6-0309BE473C41}"/>
              </a:ext>
            </a:extLst>
          </p:cNvPr>
          <p:cNvSpPr>
            <a:spLocks noGrp="1"/>
          </p:cNvSpPr>
          <p:nvPr>
            <p:ph type="subTitle" idx="1"/>
          </p:nvPr>
        </p:nvSpPr>
        <p:spPr>
          <a:xfrm>
            <a:off x="1420969" y="1454080"/>
            <a:ext cx="9144000" cy="1655762"/>
          </a:xfrm>
        </p:spPr>
        <p:txBody>
          <a:bodyPr/>
          <a:lstStyle/>
          <a:p>
            <a:pPr algn="l"/>
            <a:r>
              <a:rPr lang="en-IN" dirty="0"/>
              <a:t> 7.  Evaluate the model</a:t>
            </a:r>
          </a:p>
          <a:p>
            <a:pPr algn="l"/>
            <a:r>
              <a:rPr lang="en-IN" dirty="0"/>
              <a:t>     </a:t>
            </a:r>
          </a:p>
        </p:txBody>
      </p:sp>
      <p:pic>
        <p:nvPicPr>
          <p:cNvPr id="5" name="Picture 4">
            <a:extLst>
              <a:ext uri="{FF2B5EF4-FFF2-40B4-BE49-F238E27FC236}">
                <a16:creationId xmlns:a16="http://schemas.microsoft.com/office/drawing/2014/main" id="{CEFF52E3-07F4-3516-FF52-2D6CC615F14D}"/>
              </a:ext>
            </a:extLst>
          </p:cNvPr>
          <p:cNvPicPr>
            <a:picLocks noChangeAspect="1"/>
          </p:cNvPicPr>
          <p:nvPr/>
        </p:nvPicPr>
        <p:blipFill>
          <a:blip r:embed="rId2"/>
          <a:stretch>
            <a:fillRect/>
          </a:stretch>
        </p:blipFill>
        <p:spPr>
          <a:xfrm>
            <a:off x="2489678" y="968237"/>
            <a:ext cx="5677692" cy="485843"/>
          </a:xfrm>
          <a:prstGeom prst="rect">
            <a:avLst/>
          </a:prstGeom>
        </p:spPr>
      </p:pic>
      <p:pic>
        <p:nvPicPr>
          <p:cNvPr id="7" name="Picture 6">
            <a:extLst>
              <a:ext uri="{FF2B5EF4-FFF2-40B4-BE49-F238E27FC236}">
                <a16:creationId xmlns:a16="http://schemas.microsoft.com/office/drawing/2014/main" id="{88591348-4A14-2AE0-F5F1-25BCF6ED6FB7}"/>
              </a:ext>
            </a:extLst>
          </p:cNvPr>
          <p:cNvPicPr>
            <a:picLocks noChangeAspect="1"/>
          </p:cNvPicPr>
          <p:nvPr/>
        </p:nvPicPr>
        <p:blipFill>
          <a:blip r:embed="rId3"/>
          <a:stretch>
            <a:fillRect/>
          </a:stretch>
        </p:blipFill>
        <p:spPr>
          <a:xfrm>
            <a:off x="2489678" y="1911591"/>
            <a:ext cx="4963629" cy="590632"/>
          </a:xfrm>
          <a:prstGeom prst="rect">
            <a:avLst/>
          </a:prstGeom>
        </p:spPr>
      </p:pic>
      <p:sp>
        <p:nvSpPr>
          <p:cNvPr id="10" name="Subtitle 2">
            <a:extLst>
              <a:ext uri="{FF2B5EF4-FFF2-40B4-BE49-F238E27FC236}">
                <a16:creationId xmlns:a16="http://schemas.microsoft.com/office/drawing/2014/main" id="{55650958-A0E8-7B5C-8E6D-A2AD1218816B}"/>
              </a:ext>
            </a:extLst>
          </p:cNvPr>
          <p:cNvSpPr txBox="1">
            <a:spLocks/>
          </p:cNvSpPr>
          <p:nvPr/>
        </p:nvSpPr>
        <p:spPr>
          <a:xfrm>
            <a:off x="1317938" y="258534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  8.  Plot the training and validation accuracy.</a:t>
            </a:r>
          </a:p>
          <a:p>
            <a:pPr algn="l"/>
            <a:r>
              <a:rPr lang="en-IN" dirty="0"/>
              <a:t>    </a:t>
            </a:r>
          </a:p>
          <a:p>
            <a:pPr algn="l"/>
            <a:r>
              <a:rPr lang="en-IN" dirty="0"/>
              <a:t>     </a:t>
            </a:r>
          </a:p>
        </p:txBody>
      </p:sp>
      <p:pic>
        <p:nvPicPr>
          <p:cNvPr id="12" name="Picture 11">
            <a:extLst>
              <a:ext uri="{FF2B5EF4-FFF2-40B4-BE49-F238E27FC236}">
                <a16:creationId xmlns:a16="http://schemas.microsoft.com/office/drawing/2014/main" id="{3C3AD634-9644-DB03-9765-BC8D1CC26C73}"/>
              </a:ext>
            </a:extLst>
          </p:cNvPr>
          <p:cNvPicPr>
            <a:picLocks noChangeAspect="1"/>
          </p:cNvPicPr>
          <p:nvPr/>
        </p:nvPicPr>
        <p:blipFill>
          <a:blip r:embed="rId4"/>
          <a:stretch>
            <a:fillRect/>
          </a:stretch>
        </p:blipFill>
        <p:spPr>
          <a:xfrm>
            <a:off x="2628015" y="3020786"/>
            <a:ext cx="4686954" cy="2419688"/>
          </a:xfrm>
          <a:prstGeom prst="rect">
            <a:avLst/>
          </a:prstGeom>
        </p:spPr>
      </p:pic>
      <p:sp>
        <p:nvSpPr>
          <p:cNvPr id="17" name="Title 1">
            <a:extLst>
              <a:ext uri="{FF2B5EF4-FFF2-40B4-BE49-F238E27FC236}">
                <a16:creationId xmlns:a16="http://schemas.microsoft.com/office/drawing/2014/main" id="{BBC1A3C8-F848-65EC-2F30-012A1993874C}"/>
              </a:ext>
            </a:extLst>
          </p:cNvPr>
          <p:cNvSpPr txBox="1">
            <a:spLocks/>
          </p:cNvSpPr>
          <p:nvPr/>
        </p:nvSpPr>
        <p:spPr>
          <a:xfrm>
            <a:off x="1524000" y="5330908"/>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700" dirty="0">
                <a:latin typeface="Times New Roman" panose="02020603050405020304" pitchFamily="18" charset="0"/>
                <a:cs typeface="Times New Roman" panose="02020603050405020304" pitchFamily="18" charset="0"/>
              </a:rPr>
              <a:t>9.  Make the predictions.</a:t>
            </a:r>
            <a:br>
              <a:rPr lang="en-IN" sz="27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005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1430</TotalTime>
  <Words>1138</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RECURRENT NEURAL NETWORK FOR SENTIMENTAL ANALYSIS</vt:lpstr>
      <vt:lpstr> What is Recurrent Neural Network ?</vt:lpstr>
      <vt:lpstr>The Aim of sentiment analysis is to classify text into categories that reflect the writer's feelings or opinions, typically as positive, negative, or neutral.</vt:lpstr>
      <vt:lpstr>Why use RNN in sentimental Analysis?</vt:lpstr>
      <vt:lpstr>PowerPoint Presentation</vt:lpstr>
      <vt:lpstr>Evaluation Metrics :-</vt:lpstr>
      <vt:lpstr>Key advantages of RNN for Sentimental analysis :-</vt:lpstr>
      <vt:lpstr>STEPS TO CODE :-</vt:lpstr>
      <vt:lpstr>6.   Train the model.            </vt:lpstr>
      <vt:lpstr>Full code</vt:lpstr>
      <vt:lpstr>PowerPoint Presentation</vt:lpstr>
      <vt:lpstr> </vt:lpstr>
      <vt:lpstr>PowerPoint Presentation</vt:lpstr>
      <vt:lpstr>Link to Git hub </vt:lpstr>
      <vt:lpstr>Conclusion :-</vt:lpstr>
      <vt:lpstr>REFERENCES</vt:lpstr>
      <vt:lpstr>2. https://www.irjet.net/archives/V7/i8/Velammal/NCRACES-41.pdf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B Krishnan</dc:creator>
  <cp:lastModifiedBy>Hema B Krishnan</cp:lastModifiedBy>
  <cp:revision>14</cp:revision>
  <dcterms:created xsi:type="dcterms:W3CDTF">2024-12-09T14:07:54Z</dcterms:created>
  <dcterms:modified xsi:type="dcterms:W3CDTF">2024-12-13T06:07:22Z</dcterms:modified>
</cp:coreProperties>
</file>