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21"/>
  </p:notesMasterIdLst>
  <p:sldIdLst>
    <p:sldId id="256" r:id="rId2"/>
    <p:sldId id="269" r:id="rId3"/>
    <p:sldId id="268" r:id="rId4"/>
    <p:sldId id="270" r:id="rId5"/>
    <p:sldId id="258" r:id="rId6"/>
    <p:sldId id="259" r:id="rId7"/>
    <p:sldId id="277" r:id="rId8"/>
    <p:sldId id="272" r:id="rId9"/>
    <p:sldId id="283" r:id="rId10"/>
    <p:sldId id="278" r:id="rId11"/>
    <p:sldId id="274" r:id="rId12"/>
    <p:sldId id="285" r:id="rId13"/>
    <p:sldId id="284" r:id="rId14"/>
    <p:sldId id="287" r:id="rId15"/>
    <p:sldId id="280" r:id="rId16"/>
    <p:sldId id="281" r:id="rId17"/>
    <p:sldId id="282" r:id="rId18"/>
    <p:sldId id="263"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582"/>
  </p:normalViewPr>
  <p:slideViewPr>
    <p:cSldViewPr snapToGrid="0" snapToObjects="1">
      <p:cViewPr varScale="1">
        <p:scale>
          <a:sx n="81" d="100"/>
          <a:sy n="81" d="100"/>
        </p:scale>
        <p:origin x="533" y="5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2" d="100"/>
          <a:sy n="82" d="100"/>
        </p:scale>
        <p:origin x="3352"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E50C2C-6E2F-47D1-BAA1-441D80D527FA}"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D3C10146-FE5A-44A4-8FF1-AF3D730E61CB}">
      <dgm:prSet/>
      <dgm:spPr/>
      <dgm:t>
        <a:bodyPr/>
        <a:lstStyle/>
        <a:p>
          <a:r>
            <a:rPr lang="en-IN" dirty="0"/>
            <a:t>Age: 11-years (built in 1997 in Japan)</a:t>
          </a:r>
          <a:endParaRPr lang="en-US" dirty="0"/>
        </a:p>
      </dgm:t>
    </dgm:pt>
    <dgm:pt modelId="{5A2E7D11-774E-49B4-820B-623657D17448}" type="parTrans" cxnId="{72B8C178-5BCD-4CDF-83AB-09D857405D00}">
      <dgm:prSet/>
      <dgm:spPr/>
      <dgm:t>
        <a:bodyPr/>
        <a:lstStyle/>
        <a:p>
          <a:endParaRPr lang="en-US"/>
        </a:p>
      </dgm:t>
    </dgm:pt>
    <dgm:pt modelId="{84882DCC-AF64-455C-AC2C-CC5C09014FA9}" type="sibTrans" cxnId="{72B8C178-5BCD-4CDF-83AB-09D857405D00}">
      <dgm:prSet/>
      <dgm:spPr/>
      <dgm:t>
        <a:bodyPr/>
        <a:lstStyle/>
        <a:p>
          <a:endParaRPr lang="en-US"/>
        </a:p>
      </dgm:t>
    </dgm:pt>
    <dgm:pt modelId="{CC9F2E60-E797-4FD5-8C12-61BA233D07DC}">
      <dgm:prSet/>
      <dgm:spPr/>
      <dgm:t>
        <a:bodyPr/>
        <a:lstStyle/>
        <a:p>
          <a:r>
            <a:rPr lang="en-IN" dirty="0"/>
            <a:t>DWT: 172,000 Tonnes</a:t>
          </a:r>
          <a:endParaRPr lang="en-US" dirty="0"/>
        </a:p>
      </dgm:t>
    </dgm:pt>
    <dgm:pt modelId="{A1B283A3-3989-428A-A439-676DFDF2C6D9}" type="parTrans" cxnId="{0B428F0B-422A-446F-99BC-6D78001DE555}">
      <dgm:prSet/>
      <dgm:spPr/>
      <dgm:t>
        <a:bodyPr/>
        <a:lstStyle/>
        <a:p>
          <a:endParaRPr lang="en-US"/>
        </a:p>
      </dgm:t>
    </dgm:pt>
    <dgm:pt modelId="{C763CADB-555B-40FB-AC4D-022759DEB1FA}" type="sibTrans" cxnId="{0B428F0B-422A-446F-99BC-6D78001DE555}">
      <dgm:prSet/>
      <dgm:spPr/>
      <dgm:t>
        <a:bodyPr/>
        <a:lstStyle/>
        <a:p>
          <a:endParaRPr lang="en-US"/>
        </a:p>
      </dgm:t>
    </dgm:pt>
    <dgm:pt modelId="{0C839E82-6358-4D5A-B596-661693303124}">
      <dgm:prSet/>
      <dgm:spPr/>
      <dgm:t>
        <a:bodyPr/>
        <a:lstStyle/>
        <a:p>
          <a:r>
            <a:rPr lang="en-IN" dirty="0"/>
            <a:t>Burmeister &amp; Wain (B&amp;W) 6S70MC engine</a:t>
          </a:r>
          <a:endParaRPr lang="en-US" dirty="0"/>
        </a:p>
      </dgm:t>
    </dgm:pt>
    <dgm:pt modelId="{82D43DC6-869F-419C-A3C5-610F21ABAA69}" type="parTrans" cxnId="{F433C6A3-F183-491B-BCA9-CDA3FF234125}">
      <dgm:prSet/>
      <dgm:spPr/>
      <dgm:t>
        <a:bodyPr/>
        <a:lstStyle/>
        <a:p>
          <a:endParaRPr lang="en-US"/>
        </a:p>
      </dgm:t>
    </dgm:pt>
    <dgm:pt modelId="{958E25F9-49C9-42A5-9FEB-60483E4B4DB9}" type="sibTrans" cxnId="{F433C6A3-F183-491B-BCA9-CDA3FF234125}">
      <dgm:prSet/>
      <dgm:spPr/>
      <dgm:t>
        <a:bodyPr/>
        <a:lstStyle/>
        <a:p>
          <a:endParaRPr lang="en-US"/>
        </a:p>
      </dgm:t>
    </dgm:pt>
    <dgm:pt modelId="{EB73E4C0-E59F-4880-BFAE-D8FAA6F0190C}">
      <dgm:prSet/>
      <dgm:spPr/>
      <dgm:t>
        <a:bodyPr/>
        <a:lstStyle/>
        <a:p>
          <a:r>
            <a:rPr lang="en-IN" dirty="0"/>
            <a:t>Nine holds and hatches</a:t>
          </a:r>
          <a:endParaRPr lang="en-US" dirty="0"/>
        </a:p>
      </dgm:t>
    </dgm:pt>
    <dgm:pt modelId="{17E34917-F4B7-4553-B468-A665F370F6AF}" type="parTrans" cxnId="{328D9EC2-5BAC-47DF-B434-0E615C1AFFD3}">
      <dgm:prSet/>
      <dgm:spPr/>
      <dgm:t>
        <a:bodyPr/>
        <a:lstStyle/>
        <a:p>
          <a:endParaRPr lang="en-US"/>
        </a:p>
      </dgm:t>
    </dgm:pt>
    <dgm:pt modelId="{E5C55E3D-94D0-4000-8B8F-C55127373748}" type="sibTrans" cxnId="{328D9EC2-5BAC-47DF-B434-0E615C1AFFD3}">
      <dgm:prSet/>
      <dgm:spPr/>
      <dgm:t>
        <a:bodyPr/>
        <a:lstStyle/>
        <a:p>
          <a:endParaRPr lang="en-US"/>
        </a:p>
      </dgm:t>
    </dgm:pt>
    <dgm:pt modelId="{5500DA02-67CA-4166-B954-8479926FFC23}">
      <dgm:prSet/>
      <dgm:spPr/>
      <dgm:t>
        <a:bodyPr/>
        <a:lstStyle/>
        <a:p>
          <a:r>
            <a:rPr lang="en-IN" dirty="0" err="1"/>
            <a:t>Capesize</a:t>
          </a:r>
          <a:r>
            <a:rPr lang="en-IN" dirty="0"/>
            <a:t> Index: 12,479 (May 2008)</a:t>
          </a:r>
          <a:endParaRPr lang="en-US" dirty="0"/>
        </a:p>
      </dgm:t>
    </dgm:pt>
    <dgm:pt modelId="{15006105-9CF1-4A62-83E5-0EA958C9FCA1}" type="parTrans" cxnId="{80C64D26-690C-452E-8E8F-43DF67EAB94C}">
      <dgm:prSet/>
      <dgm:spPr/>
      <dgm:t>
        <a:bodyPr/>
        <a:lstStyle/>
        <a:p>
          <a:endParaRPr lang="en-US"/>
        </a:p>
      </dgm:t>
    </dgm:pt>
    <dgm:pt modelId="{C762A483-F4BF-4D2E-9E5F-5C2CA151FCFA}" type="sibTrans" cxnId="{80C64D26-690C-452E-8E8F-43DF67EAB94C}">
      <dgm:prSet/>
      <dgm:spPr/>
      <dgm:t>
        <a:bodyPr/>
        <a:lstStyle/>
        <a:p>
          <a:endParaRPr lang="en-US"/>
        </a:p>
      </dgm:t>
    </dgm:pt>
    <dgm:pt modelId="{D51A950E-3F2A-6344-97CE-EDA153B2A1FF}" type="pres">
      <dgm:prSet presAssocID="{F4E50C2C-6E2F-47D1-BAA1-441D80D527FA}" presName="vert0" presStyleCnt="0">
        <dgm:presLayoutVars>
          <dgm:dir/>
          <dgm:animOne val="branch"/>
          <dgm:animLvl val="lvl"/>
        </dgm:presLayoutVars>
      </dgm:prSet>
      <dgm:spPr/>
    </dgm:pt>
    <dgm:pt modelId="{5944E784-1F71-1641-B547-BC2D68033AD0}" type="pres">
      <dgm:prSet presAssocID="{D3C10146-FE5A-44A4-8FF1-AF3D730E61CB}" presName="thickLine" presStyleLbl="alignNode1" presStyleIdx="0" presStyleCnt="5"/>
      <dgm:spPr/>
    </dgm:pt>
    <dgm:pt modelId="{35922043-1A5E-FB4C-A813-8522F234C0C7}" type="pres">
      <dgm:prSet presAssocID="{D3C10146-FE5A-44A4-8FF1-AF3D730E61CB}" presName="horz1" presStyleCnt="0"/>
      <dgm:spPr/>
    </dgm:pt>
    <dgm:pt modelId="{8D01D4A0-8BBB-E44C-8E16-C1AE75EFC965}" type="pres">
      <dgm:prSet presAssocID="{D3C10146-FE5A-44A4-8FF1-AF3D730E61CB}" presName="tx1" presStyleLbl="revTx" presStyleIdx="0" presStyleCnt="5"/>
      <dgm:spPr/>
    </dgm:pt>
    <dgm:pt modelId="{530D36D5-E5F4-444C-AC40-3C3A2FD9EA46}" type="pres">
      <dgm:prSet presAssocID="{D3C10146-FE5A-44A4-8FF1-AF3D730E61CB}" presName="vert1" presStyleCnt="0"/>
      <dgm:spPr/>
    </dgm:pt>
    <dgm:pt modelId="{8BF7CBEC-0D49-1E46-9B68-9F877B31883C}" type="pres">
      <dgm:prSet presAssocID="{CC9F2E60-E797-4FD5-8C12-61BA233D07DC}" presName="thickLine" presStyleLbl="alignNode1" presStyleIdx="1" presStyleCnt="5"/>
      <dgm:spPr/>
    </dgm:pt>
    <dgm:pt modelId="{68E8F733-E8A6-F948-951C-38C440DC406A}" type="pres">
      <dgm:prSet presAssocID="{CC9F2E60-E797-4FD5-8C12-61BA233D07DC}" presName="horz1" presStyleCnt="0"/>
      <dgm:spPr/>
    </dgm:pt>
    <dgm:pt modelId="{56A0F446-5A67-6141-A242-A2922094502D}" type="pres">
      <dgm:prSet presAssocID="{CC9F2E60-E797-4FD5-8C12-61BA233D07DC}" presName="tx1" presStyleLbl="revTx" presStyleIdx="1" presStyleCnt="5"/>
      <dgm:spPr/>
    </dgm:pt>
    <dgm:pt modelId="{AF62E4C1-CA27-7E49-9BAB-00B37FA3A4E5}" type="pres">
      <dgm:prSet presAssocID="{CC9F2E60-E797-4FD5-8C12-61BA233D07DC}" presName="vert1" presStyleCnt="0"/>
      <dgm:spPr/>
    </dgm:pt>
    <dgm:pt modelId="{CBFE3457-3A17-0A4F-9C25-DFB598E35CBE}" type="pres">
      <dgm:prSet presAssocID="{0C839E82-6358-4D5A-B596-661693303124}" presName="thickLine" presStyleLbl="alignNode1" presStyleIdx="2" presStyleCnt="5"/>
      <dgm:spPr/>
    </dgm:pt>
    <dgm:pt modelId="{571D15B1-9660-1742-AD8C-F67B3FAF24F5}" type="pres">
      <dgm:prSet presAssocID="{0C839E82-6358-4D5A-B596-661693303124}" presName="horz1" presStyleCnt="0"/>
      <dgm:spPr/>
    </dgm:pt>
    <dgm:pt modelId="{BC73E3F9-5779-E748-8ECD-72679F98E9FD}" type="pres">
      <dgm:prSet presAssocID="{0C839E82-6358-4D5A-B596-661693303124}" presName="tx1" presStyleLbl="revTx" presStyleIdx="2" presStyleCnt="5"/>
      <dgm:spPr/>
    </dgm:pt>
    <dgm:pt modelId="{3E02BFAE-B1A3-254A-8CB5-BAD3CD392391}" type="pres">
      <dgm:prSet presAssocID="{0C839E82-6358-4D5A-B596-661693303124}" presName="vert1" presStyleCnt="0"/>
      <dgm:spPr/>
    </dgm:pt>
    <dgm:pt modelId="{2F67A47F-4720-8647-8309-029B26AAF12C}" type="pres">
      <dgm:prSet presAssocID="{EB73E4C0-E59F-4880-BFAE-D8FAA6F0190C}" presName="thickLine" presStyleLbl="alignNode1" presStyleIdx="3" presStyleCnt="5"/>
      <dgm:spPr/>
    </dgm:pt>
    <dgm:pt modelId="{A8CD648E-A905-B74D-921B-13037B74976D}" type="pres">
      <dgm:prSet presAssocID="{EB73E4C0-E59F-4880-BFAE-D8FAA6F0190C}" presName="horz1" presStyleCnt="0"/>
      <dgm:spPr/>
    </dgm:pt>
    <dgm:pt modelId="{F2ACBCD0-1BBA-3347-85D1-353688F66276}" type="pres">
      <dgm:prSet presAssocID="{EB73E4C0-E59F-4880-BFAE-D8FAA6F0190C}" presName="tx1" presStyleLbl="revTx" presStyleIdx="3" presStyleCnt="5"/>
      <dgm:spPr/>
    </dgm:pt>
    <dgm:pt modelId="{7C4A4052-C2BE-354E-9141-5203F2182682}" type="pres">
      <dgm:prSet presAssocID="{EB73E4C0-E59F-4880-BFAE-D8FAA6F0190C}" presName="vert1" presStyleCnt="0"/>
      <dgm:spPr/>
    </dgm:pt>
    <dgm:pt modelId="{6C81CF72-E095-FD47-BE3D-27E36B4ABB43}" type="pres">
      <dgm:prSet presAssocID="{5500DA02-67CA-4166-B954-8479926FFC23}" presName="thickLine" presStyleLbl="alignNode1" presStyleIdx="4" presStyleCnt="5"/>
      <dgm:spPr/>
    </dgm:pt>
    <dgm:pt modelId="{6E03756D-C5F8-9849-A35A-55562EF5715F}" type="pres">
      <dgm:prSet presAssocID="{5500DA02-67CA-4166-B954-8479926FFC23}" presName="horz1" presStyleCnt="0"/>
      <dgm:spPr/>
    </dgm:pt>
    <dgm:pt modelId="{BB7395A5-6178-E043-9A07-A1CFF7873744}" type="pres">
      <dgm:prSet presAssocID="{5500DA02-67CA-4166-B954-8479926FFC23}" presName="tx1" presStyleLbl="revTx" presStyleIdx="4" presStyleCnt="5"/>
      <dgm:spPr/>
    </dgm:pt>
    <dgm:pt modelId="{E9002E45-5539-C046-8ACE-FA683350DA50}" type="pres">
      <dgm:prSet presAssocID="{5500DA02-67CA-4166-B954-8479926FFC23}" presName="vert1" presStyleCnt="0"/>
      <dgm:spPr/>
    </dgm:pt>
  </dgm:ptLst>
  <dgm:cxnLst>
    <dgm:cxn modelId="{8D2ECA08-85C3-A346-AE69-FCE68D2FC770}" type="presOf" srcId="{5500DA02-67CA-4166-B954-8479926FFC23}" destId="{BB7395A5-6178-E043-9A07-A1CFF7873744}" srcOrd="0" destOrd="0" presId="urn:microsoft.com/office/officeart/2008/layout/LinedList"/>
    <dgm:cxn modelId="{0B428F0B-422A-446F-99BC-6D78001DE555}" srcId="{F4E50C2C-6E2F-47D1-BAA1-441D80D527FA}" destId="{CC9F2E60-E797-4FD5-8C12-61BA233D07DC}" srcOrd="1" destOrd="0" parTransId="{A1B283A3-3989-428A-A439-676DFDF2C6D9}" sibTransId="{C763CADB-555B-40FB-AC4D-022759DEB1FA}"/>
    <dgm:cxn modelId="{BB1DFA15-5C9F-9941-A9AE-A5C047A5009B}" type="presOf" srcId="{F4E50C2C-6E2F-47D1-BAA1-441D80D527FA}" destId="{D51A950E-3F2A-6344-97CE-EDA153B2A1FF}" srcOrd="0" destOrd="0" presId="urn:microsoft.com/office/officeart/2008/layout/LinedList"/>
    <dgm:cxn modelId="{FE319E17-C748-CC45-825E-71CB96255324}" type="presOf" srcId="{EB73E4C0-E59F-4880-BFAE-D8FAA6F0190C}" destId="{F2ACBCD0-1BBA-3347-85D1-353688F66276}" srcOrd="0" destOrd="0" presId="urn:microsoft.com/office/officeart/2008/layout/LinedList"/>
    <dgm:cxn modelId="{80C64D26-690C-452E-8E8F-43DF67EAB94C}" srcId="{F4E50C2C-6E2F-47D1-BAA1-441D80D527FA}" destId="{5500DA02-67CA-4166-B954-8479926FFC23}" srcOrd="4" destOrd="0" parTransId="{15006105-9CF1-4A62-83E5-0EA958C9FCA1}" sibTransId="{C762A483-F4BF-4D2E-9E5F-5C2CA151FCFA}"/>
    <dgm:cxn modelId="{5F46C567-A52E-944C-A7B4-754D71329EA7}" type="presOf" srcId="{CC9F2E60-E797-4FD5-8C12-61BA233D07DC}" destId="{56A0F446-5A67-6141-A242-A2922094502D}" srcOrd="0" destOrd="0" presId="urn:microsoft.com/office/officeart/2008/layout/LinedList"/>
    <dgm:cxn modelId="{72B8C178-5BCD-4CDF-83AB-09D857405D00}" srcId="{F4E50C2C-6E2F-47D1-BAA1-441D80D527FA}" destId="{D3C10146-FE5A-44A4-8FF1-AF3D730E61CB}" srcOrd="0" destOrd="0" parTransId="{5A2E7D11-774E-49B4-820B-623657D17448}" sibTransId="{84882DCC-AF64-455C-AC2C-CC5C09014FA9}"/>
    <dgm:cxn modelId="{4525567E-9201-3147-9B03-B6873C0276BB}" type="presOf" srcId="{0C839E82-6358-4D5A-B596-661693303124}" destId="{BC73E3F9-5779-E748-8ECD-72679F98E9FD}" srcOrd="0" destOrd="0" presId="urn:microsoft.com/office/officeart/2008/layout/LinedList"/>
    <dgm:cxn modelId="{F433C6A3-F183-491B-BCA9-CDA3FF234125}" srcId="{F4E50C2C-6E2F-47D1-BAA1-441D80D527FA}" destId="{0C839E82-6358-4D5A-B596-661693303124}" srcOrd="2" destOrd="0" parTransId="{82D43DC6-869F-419C-A3C5-610F21ABAA69}" sibTransId="{958E25F9-49C9-42A5-9FEB-60483E4B4DB9}"/>
    <dgm:cxn modelId="{328D9EC2-5BAC-47DF-B434-0E615C1AFFD3}" srcId="{F4E50C2C-6E2F-47D1-BAA1-441D80D527FA}" destId="{EB73E4C0-E59F-4880-BFAE-D8FAA6F0190C}" srcOrd="3" destOrd="0" parTransId="{17E34917-F4B7-4553-B468-A665F370F6AF}" sibTransId="{E5C55E3D-94D0-4000-8B8F-C55127373748}"/>
    <dgm:cxn modelId="{3FA993F6-8B58-F248-AC54-2C84792ADA7F}" type="presOf" srcId="{D3C10146-FE5A-44A4-8FF1-AF3D730E61CB}" destId="{8D01D4A0-8BBB-E44C-8E16-C1AE75EFC965}" srcOrd="0" destOrd="0" presId="urn:microsoft.com/office/officeart/2008/layout/LinedList"/>
    <dgm:cxn modelId="{C94771C0-A859-2F45-ADF6-D7CEB87041BB}" type="presParOf" srcId="{D51A950E-3F2A-6344-97CE-EDA153B2A1FF}" destId="{5944E784-1F71-1641-B547-BC2D68033AD0}" srcOrd="0" destOrd="0" presId="urn:microsoft.com/office/officeart/2008/layout/LinedList"/>
    <dgm:cxn modelId="{33F26113-C321-4548-B725-81E2B23603E1}" type="presParOf" srcId="{D51A950E-3F2A-6344-97CE-EDA153B2A1FF}" destId="{35922043-1A5E-FB4C-A813-8522F234C0C7}" srcOrd="1" destOrd="0" presId="urn:microsoft.com/office/officeart/2008/layout/LinedList"/>
    <dgm:cxn modelId="{EDE390E4-FD51-8D48-A4EC-C1EF71802D07}" type="presParOf" srcId="{35922043-1A5E-FB4C-A813-8522F234C0C7}" destId="{8D01D4A0-8BBB-E44C-8E16-C1AE75EFC965}" srcOrd="0" destOrd="0" presId="urn:microsoft.com/office/officeart/2008/layout/LinedList"/>
    <dgm:cxn modelId="{6C7ACDAF-0D7E-B449-93D6-5B8D8AA46092}" type="presParOf" srcId="{35922043-1A5E-FB4C-A813-8522F234C0C7}" destId="{530D36D5-E5F4-444C-AC40-3C3A2FD9EA46}" srcOrd="1" destOrd="0" presId="urn:microsoft.com/office/officeart/2008/layout/LinedList"/>
    <dgm:cxn modelId="{C294FD96-BD7A-324B-BE06-A438DF433214}" type="presParOf" srcId="{D51A950E-3F2A-6344-97CE-EDA153B2A1FF}" destId="{8BF7CBEC-0D49-1E46-9B68-9F877B31883C}" srcOrd="2" destOrd="0" presId="urn:microsoft.com/office/officeart/2008/layout/LinedList"/>
    <dgm:cxn modelId="{8E03780D-3BDB-624F-BBD7-3BD3F36D1DEB}" type="presParOf" srcId="{D51A950E-3F2A-6344-97CE-EDA153B2A1FF}" destId="{68E8F733-E8A6-F948-951C-38C440DC406A}" srcOrd="3" destOrd="0" presId="urn:microsoft.com/office/officeart/2008/layout/LinedList"/>
    <dgm:cxn modelId="{E11533CA-BA34-4C4E-97E7-5B467EF28964}" type="presParOf" srcId="{68E8F733-E8A6-F948-951C-38C440DC406A}" destId="{56A0F446-5A67-6141-A242-A2922094502D}" srcOrd="0" destOrd="0" presId="urn:microsoft.com/office/officeart/2008/layout/LinedList"/>
    <dgm:cxn modelId="{5B74AC44-836F-8248-83E8-294053F09596}" type="presParOf" srcId="{68E8F733-E8A6-F948-951C-38C440DC406A}" destId="{AF62E4C1-CA27-7E49-9BAB-00B37FA3A4E5}" srcOrd="1" destOrd="0" presId="urn:microsoft.com/office/officeart/2008/layout/LinedList"/>
    <dgm:cxn modelId="{325F0F80-981D-0940-8870-E973A25E4CA0}" type="presParOf" srcId="{D51A950E-3F2A-6344-97CE-EDA153B2A1FF}" destId="{CBFE3457-3A17-0A4F-9C25-DFB598E35CBE}" srcOrd="4" destOrd="0" presId="urn:microsoft.com/office/officeart/2008/layout/LinedList"/>
    <dgm:cxn modelId="{DB134AFC-8C84-BE4F-8526-877A81DBCB29}" type="presParOf" srcId="{D51A950E-3F2A-6344-97CE-EDA153B2A1FF}" destId="{571D15B1-9660-1742-AD8C-F67B3FAF24F5}" srcOrd="5" destOrd="0" presId="urn:microsoft.com/office/officeart/2008/layout/LinedList"/>
    <dgm:cxn modelId="{CA840380-E270-DE42-946E-F4791A0DD63C}" type="presParOf" srcId="{571D15B1-9660-1742-AD8C-F67B3FAF24F5}" destId="{BC73E3F9-5779-E748-8ECD-72679F98E9FD}" srcOrd="0" destOrd="0" presId="urn:microsoft.com/office/officeart/2008/layout/LinedList"/>
    <dgm:cxn modelId="{87EEBA84-3C46-F244-A99D-998CD504D721}" type="presParOf" srcId="{571D15B1-9660-1742-AD8C-F67B3FAF24F5}" destId="{3E02BFAE-B1A3-254A-8CB5-BAD3CD392391}" srcOrd="1" destOrd="0" presId="urn:microsoft.com/office/officeart/2008/layout/LinedList"/>
    <dgm:cxn modelId="{30E2AB0E-D69B-E849-ABBA-5B257005290F}" type="presParOf" srcId="{D51A950E-3F2A-6344-97CE-EDA153B2A1FF}" destId="{2F67A47F-4720-8647-8309-029B26AAF12C}" srcOrd="6" destOrd="0" presId="urn:microsoft.com/office/officeart/2008/layout/LinedList"/>
    <dgm:cxn modelId="{DC26E6D7-4450-D64C-8BC0-FC52F35C20D2}" type="presParOf" srcId="{D51A950E-3F2A-6344-97CE-EDA153B2A1FF}" destId="{A8CD648E-A905-B74D-921B-13037B74976D}" srcOrd="7" destOrd="0" presId="urn:microsoft.com/office/officeart/2008/layout/LinedList"/>
    <dgm:cxn modelId="{0C0D6483-7891-6C42-AAB1-10F29EFB74B1}" type="presParOf" srcId="{A8CD648E-A905-B74D-921B-13037B74976D}" destId="{F2ACBCD0-1BBA-3347-85D1-353688F66276}" srcOrd="0" destOrd="0" presId="urn:microsoft.com/office/officeart/2008/layout/LinedList"/>
    <dgm:cxn modelId="{338297BF-3076-384C-BF20-27C37BBA1F39}" type="presParOf" srcId="{A8CD648E-A905-B74D-921B-13037B74976D}" destId="{7C4A4052-C2BE-354E-9141-5203F2182682}" srcOrd="1" destOrd="0" presId="urn:microsoft.com/office/officeart/2008/layout/LinedList"/>
    <dgm:cxn modelId="{01108160-B16F-3C48-B1C2-7F2477CC619C}" type="presParOf" srcId="{D51A950E-3F2A-6344-97CE-EDA153B2A1FF}" destId="{6C81CF72-E095-FD47-BE3D-27E36B4ABB43}" srcOrd="8" destOrd="0" presId="urn:microsoft.com/office/officeart/2008/layout/LinedList"/>
    <dgm:cxn modelId="{F512CF9F-BD6D-9246-A05E-0472839A860B}" type="presParOf" srcId="{D51A950E-3F2A-6344-97CE-EDA153B2A1FF}" destId="{6E03756D-C5F8-9849-A35A-55562EF5715F}" srcOrd="9" destOrd="0" presId="urn:microsoft.com/office/officeart/2008/layout/LinedList"/>
    <dgm:cxn modelId="{E1CE8853-FA18-7849-AA1C-BA32F2D33946}" type="presParOf" srcId="{6E03756D-C5F8-9849-A35A-55562EF5715F}" destId="{BB7395A5-6178-E043-9A07-A1CFF7873744}" srcOrd="0" destOrd="0" presId="urn:microsoft.com/office/officeart/2008/layout/LinedList"/>
    <dgm:cxn modelId="{25BE4AC0-114F-A646-9D9D-DB3FE7BA369C}" type="presParOf" srcId="{6E03756D-C5F8-9849-A35A-55562EF5715F}" destId="{E9002E45-5539-C046-8ACE-FA683350DA50}"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AD5477-DD76-4C08-9A9A-1AB0A888CE26}"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DB9D318-9AE7-4E13-A645-2EFA9D393D3F}">
      <dgm:prSet/>
      <dgm:spPr/>
      <dgm:t>
        <a:bodyPr/>
        <a:lstStyle/>
        <a:p>
          <a:r>
            <a:rPr lang="en-US"/>
            <a:t>To predict the price of the ship we followed a statistical approach called Linear Regression. </a:t>
          </a:r>
        </a:p>
      </dgm:t>
    </dgm:pt>
    <dgm:pt modelId="{09755FCF-9E5F-4A17-951D-397D6C2D9238}" type="parTrans" cxnId="{26952CD7-F870-4B75-8463-D5BB3A96824A}">
      <dgm:prSet/>
      <dgm:spPr/>
      <dgm:t>
        <a:bodyPr/>
        <a:lstStyle/>
        <a:p>
          <a:endParaRPr lang="en-US"/>
        </a:p>
      </dgm:t>
    </dgm:pt>
    <dgm:pt modelId="{E5409F00-26FC-478F-A170-561D72648172}" type="sibTrans" cxnId="{26952CD7-F870-4B75-8463-D5BB3A96824A}">
      <dgm:prSet/>
      <dgm:spPr/>
      <dgm:t>
        <a:bodyPr/>
        <a:lstStyle/>
        <a:p>
          <a:endParaRPr lang="en-US"/>
        </a:p>
      </dgm:t>
    </dgm:pt>
    <dgm:pt modelId="{72847FD9-CCFB-423A-B971-39AB7BAAA24D}">
      <dgm:prSet/>
      <dgm:spPr/>
      <dgm:t>
        <a:bodyPr/>
        <a:lstStyle/>
        <a:p>
          <a:r>
            <a:rPr lang="en-US"/>
            <a:t>There are two ways we used linear regression to predict the price – One variable method and Multi Variable Method. </a:t>
          </a:r>
        </a:p>
      </dgm:t>
    </dgm:pt>
    <dgm:pt modelId="{51DC1D23-977F-4E88-A1BA-6FD1ED26F398}" type="parTrans" cxnId="{E7D510E9-230F-4A7D-A4C6-49B982608A8B}">
      <dgm:prSet/>
      <dgm:spPr/>
      <dgm:t>
        <a:bodyPr/>
        <a:lstStyle/>
        <a:p>
          <a:endParaRPr lang="en-US"/>
        </a:p>
      </dgm:t>
    </dgm:pt>
    <dgm:pt modelId="{E1ECF69C-2EE7-4D01-B2A2-752F20C6B78F}" type="sibTrans" cxnId="{E7D510E9-230F-4A7D-A4C6-49B982608A8B}">
      <dgm:prSet/>
      <dgm:spPr/>
      <dgm:t>
        <a:bodyPr/>
        <a:lstStyle/>
        <a:p>
          <a:endParaRPr lang="en-US"/>
        </a:p>
      </dgm:t>
    </dgm:pt>
    <dgm:pt modelId="{A026FFBD-BF4C-45CE-8142-19172CEA74ED}" type="pres">
      <dgm:prSet presAssocID="{97AD5477-DD76-4C08-9A9A-1AB0A888CE26}" presName="root" presStyleCnt="0">
        <dgm:presLayoutVars>
          <dgm:dir/>
          <dgm:resizeHandles val="exact"/>
        </dgm:presLayoutVars>
      </dgm:prSet>
      <dgm:spPr/>
    </dgm:pt>
    <dgm:pt modelId="{53B08BB4-C1D3-4D18-9F90-D3EDCCBD3499}" type="pres">
      <dgm:prSet presAssocID="{EDB9D318-9AE7-4E13-A645-2EFA9D393D3F}" presName="compNode" presStyleCnt="0"/>
      <dgm:spPr/>
    </dgm:pt>
    <dgm:pt modelId="{6ECC0D04-025E-4BF2-9586-3C99F0CC88CF}" type="pres">
      <dgm:prSet presAssocID="{EDB9D318-9AE7-4E13-A645-2EFA9D393D3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4CEF3459-1CE0-4718-BEFD-4710DBC34162}" type="pres">
      <dgm:prSet presAssocID="{EDB9D318-9AE7-4E13-A645-2EFA9D393D3F}" presName="spaceRect" presStyleCnt="0"/>
      <dgm:spPr/>
    </dgm:pt>
    <dgm:pt modelId="{E030BDA5-045E-412B-975C-2C3D2C69A51D}" type="pres">
      <dgm:prSet presAssocID="{EDB9D318-9AE7-4E13-A645-2EFA9D393D3F}" presName="textRect" presStyleLbl="revTx" presStyleIdx="0" presStyleCnt="2">
        <dgm:presLayoutVars>
          <dgm:chMax val="1"/>
          <dgm:chPref val="1"/>
        </dgm:presLayoutVars>
      </dgm:prSet>
      <dgm:spPr/>
    </dgm:pt>
    <dgm:pt modelId="{C2931877-8702-4958-957C-4635121EA100}" type="pres">
      <dgm:prSet presAssocID="{E5409F00-26FC-478F-A170-561D72648172}" presName="sibTrans" presStyleCnt="0"/>
      <dgm:spPr/>
    </dgm:pt>
    <dgm:pt modelId="{69D78ED2-302E-4B7A-841B-B93E6B49CDFD}" type="pres">
      <dgm:prSet presAssocID="{72847FD9-CCFB-423A-B971-39AB7BAAA24D}" presName="compNode" presStyleCnt="0"/>
      <dgm:spPr/>
    </dgm:pt>
    <dgm:pt modelId="{27AE2F4E-FC44-4B82-92EA-1200F7E22F96}" type="pres">
      <dgm:prSet presAssocID="{72847FD9-CCFB-423A-B971-39AB7BAAA24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D2B41E51-BF26-4037-973E-8E864FF703C3}" type="pres">
      <dgm:prSet presAssocID="{72847FD9-CCFB-423A-B971-39AB7BAAA24D}" presName="spaceRect" presStyleCnt="0"/>
      <dgm:spPr/>
    </dgm:pt>
    <dgm:pt modelId="{48CD2BFA-B48C-47B8-8555-01498B2A7549}" type="pres">
      <dgm:prSet presAssocID="{72847FD9-CCFB-423A-B971-39AB7BAAA24D}" presName="textRect" presStyleLbl="revTx" presStyleIdx="1" presStyleCnt="2">
        <dgm:presLayoutVars>
          <dgm:chMax val="1"/>
          <dgm:chPref val="1"/>
        </dgm:presLayoutVars>
      </dgm:prSet>
      <dgm:spPr/>
    </dgm:pt>
  </dgm:ptLst>
  <dgm:cxnLst>
    <dgm:cxn modelId="{40C5F06D-DAE3-4906-B34D-7984D55C72B3}" type="presOf" srcId="{EDB9D318-9AE7-4E13-A645-2EFA9D393D3F}" destId="{E030BDA5-045E-412B-975C-2C3D2C69A51D}" srcOrd="0" destOrd="0" presId="urn:microsoft.com/office/officeart/2018/2/layout/IconLabelList"/>
    <dgm:cxn modelId="{6451EB8F-2744-4983-B922-1EA617D47911}" type="presOf" srcId="{97AD5477-DD76-4C08-9A9A-1AB0A888CE26}" destId="{A026FFBD-BF4C-45CE-8142-19172CEA74ED}" srcOrd="0" destOrd="0" presId="urn:microsoft.com/office/officeart/2018/2/layout/IconLabelList"/>
    <dgm:cxn modelId="{62BACFD3-FAAF-4CF4-9F09-2DBF94029DD2}" type="presOf" srcId="{72847FD9-CCFB-423A-B971-39AB7BAAA24D}" destId="{48CD2BFA-B48C-47B8-8555-01498B2A7549}" srcOrd="0" destOrd="0" presId="urn:microsoft.com/office/officeart/2018/2/layout/IconLabelList"/>
    <dgm:cxn modelId="{26952CD7-F870-4B75-8463-D5BB3A96824A}" srcId="{97AD5477-DD76-4C08-9A9A-1AB0A888CE26}" destId="{EDB9D318-9AE7-4E13-A645-2EFA9D393D3F}" srcOrd="0" destOrd="0" parTransId="{09755FCF-9E5F-4A17-951D-397D6C2D9238}" sibTransId="{E5409F00-26FC-478F-A170-561D72648172}"/>
    <dgm:cxn modelId="{E7D510E9-230F-4A7D-A4C6-49B982608A8B}" srcId="{97AD5477-DD76-4C08-9A9A-1AB0A888CE26}" destId="{72847FD9-CCFB-423A-B971-39AB7BAAA24D}" srcOrd="1" destOrd="0" parTransId="{51DC1D23-977F-4E88-A1BA-6FD1ED26F398}" sibTransId="{E1ECF69C-2EE7-4D01-B2A2-752F20C6B78F}"/>
    <dgm:cxn modelId="{5FB6BF51-9515-4D62-AC9C-F3304180EB9E}" type="presParOf" srcId="{A026FFBD-BF4C-45CE-8142-19172CEA74ED}" destId="{53B08BB4-C1D3-4D18-9F90-D3EDCCBD3499}" srcOrd="0" destOrd="0" presId="urn:microsoft.com/office/officeart/2018/2/layout/IconLabelList"/>
    <dgm:cxn modelId="{8BC2DB0F-33F7-49FD-97CA-A9C1164B7760}" type="presParOf" srcId="{53B08BB4-C1D3-4D18-9F90-D3EDCCBD3499}" destId="{6ECC0D04-025E-4BF2-9586-3C99F0CC88CF}" srcOrd="0" destOrd="0" presId="urn:microsoft.com/office/officeart/2018/2/layout/IconLabelList"/>
    <dgm:cxn modelId="{A04A4093-5673-464C-9164-A78939A290A6}" type="presParOf" srcId="{53B08BB4-C1D3-4D18-9F90-D3EDCCBD3499}" destId="{4CEF3459-1CE0-4718-BEFD-4710DBC34162}" srcOrd="1" destOrd="0" presId="urn:microsoft.com/office/officeart/2018/2/layout/IconLabelList"/>
    <dgm:cxn modelId="{0213B011-8148-4265-982C-466CFD4689EF}" type="presParOf" srcId="{53B08BB4-C1D3-4D18-9F90-D3EDCCBD3499}" destId="{E030BDA5-045E-412B-975C-2C3D2C69A51D}" srcOrd="2" destOrd="0" presId="urn:microsoft.com/office/officeart/2018/2/layout/IconLabelList"/>
    <dgm:cxn modelId="{120FD346-CCD3-4B51-BC38-7A64B5A5BA5B}" type="presParOf" srcId="{A026FFBD-BF4C-45CE-8142-19172CEA74ED}" destId="{C2931877-8702-4958-957C-4635121EA100}" srcOrd="1" destOrd="0" presId="urn:microsoft.com/office/officeart/2018/2/layout/IconLabelList"/>
    <dgm:cxn modelId="{F1572FF7-0EA0-4724-A5C3-9EA300DD17AF}" type="presParOf" srcId="{A026FFBD-BF4C-45CE-8142-19172CEA74ED}" destId="{69D78ED2-302E-4B7A-841B-B93E6B49CDFD}" srcOrd="2" destOrd="0" presId="urn:microsoft.com/office/officeart/2018/2/layout/IconLabelList"/>
    <dgm:cxn modelId="{8B3045EC-ED60-4FF1-AFF6-3F6999C042B6}" type="presParOf" srcId="{69D78ED2-302E-4B7A-841B-B93E6B49CDFD}" destId="{27AE2F4E-FC44-4B82-92EA-1200F7E22F96}" srcOrd="0" destOrd="0" presId="urn:microsoft.com/office/officeart/2018/2/layout/IconLabelList"/>
    <dgm:cxn modelId="{AEA14200-1B8E-4F1C-8D0D-B5985CB814DC}" type="presParOf" srcId="{69D78ED2-302E-4B7A-841B-B93E6B49CDFD}" destId="{D2B41E51-BF26-4037-973E-8E864FF703C3}" srcOrd="1" destOrd="0" presId="urn:microsoft.com/office/officeart/2018/2/layout/IconLabelList"/>
    <dgm:cxn modelId="{872FEA0B-09E3-4A6C-AB12-C78B0FA86240}" type="presParOf" srcId="{69D78ED2-302E-4B7A-841B-B93E6B49CDFD}" destId="{48CD2BFA-B48C-47B8-8555-01498B2A754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C101E1-AC6E-487E-85CD-006C90519EC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113348B-3D96-4888-80BF-519D5A8BF055}">
      <dgm:prSet/>
      <dgm:spPr/>
      <dgm:t>
        <a:bodyPr/>
        <a:lstStyle/>
        <a:p>
          <a:r>
            <a:rPr lang="en-US"/>
            <a:t>Our one price offer for the Bet Performer is </a:t>
          </a:r>
        </a:p>
      </dgm:t>
    </dgm:pt>
    <dgm:pt modelId="{7CC84517-C1A8-47E5-982C-42C2CBFD2A2E}" type="parTrans" cxnId="{FB7A38B6-C443-4DBE-855D-2FF274A08CDE}">
      <dgm:prSet/>
      <dgm:spPr/>
      <dgm:t>
        <a:bodyPr/>
        <a:lstStyle/>
        <a:p>
          <a:endParaRPr lang="en-US"/>
        </a:p>
      </dgm:t>
    </dgm:pt>
    <dgm:pt modelId="{33E5CDEA-4A35-4049-8C80-7DD0C77268EF}" type="sibTrans" cxnId="{FB7A38B6-C443-4DBE-855D-2FF274A08CDE}">
      <dgm:prSet/>
      <dgm:spPr/>
      <dgm:t>
        <a:bodyPr/>
        <a:lstStyle/>
        <a:p>
          <a:endParaRPr lang="en-US"/>
        </a:p>
      </dgm:t>
    </dgm:pt>
    <dgm:pt modelId="{1D52B4E2-F27A-4FE3-9449-0571C93B202B}">
      <dgm:prSet/>
      <dgm:spPr/>
      <dgm:t>
        <a:bodyPr/>
        <a:lstStyle/>
        <a:p>
          <a:r>
            <a:rPr lang="en-US" b="1"/>
            <a:t>$ 132.19  Million  </a:t>
          </a:r>
          <a:endParaRPr lang="en-US"/>
        </a:p>
      </dgm:t>
    </dgm:pt>
    <dgm:pt modelId="{7EDB8661-3578-49EB-B33A-3D9D66D127E9}" type="parTrans" cxnId="{11AC59CA-2F7D-412F-B8FA-43A2BB3523E0}">
      <dgm:prSet/>
      <dgm:spPr/>
      <dgm:t>
        <a:bodyPr/>
        <a:lstStyle/>
        <a:p>
          <a:endParaRPr lang="en-US"/>
        </a:p>
      </dgm:t>
    </dgm:pt>
    <dgm:pt modelId="{4EFA3E8B-CD23-439C-9F8C-1C628E8BC161}" type="sibTrans" cxnId="{11AC59CA-2F7D-412F-B8FA-43A2BB3523E0}">
      <dgm:prSet/>
      <dgm:spPr/>
      <dgm:t>
        <a:bodyPr/>
        <a:lstStyle/>
        <a:p>
          <a:endParaRPr lang="en-US"/>
        </a:p>
      </dgm:t>
    </dgm:pt>
    <dgm:pt modelId="{E7E256E3-5CD0-4F13-A127-B6E9B71CF10F}" type="pres">
      <dgm:prSet presAssocID="{4AC101E1-AC6E-487E-85CD-006C90519ECD}" presName="root" presStyleCnt="0">
        <dgm:presLayoutVars>
          <dgm:dir/>
          <dgm:resizeHandles val="exact"/>
        </dgm:presLayoutVars>
      </dgm:prSet>
      <dgm:spPr/>
    </dgm:pt>
    <dgm:pt modelId="{A5895FF7-D6D2-4968-95D0-3D789036A33F}" type="pres">
      <dgm:prSet presAssocID="{4113348B-3D96-4888-80BF-519D5A8BF055}" presName="compNode" presStyleCnt="0"/>
      <dgm:spPr/>
    </dgm:pt>
    <dgm:pt modelId="{02333DD9-B978-4D90-A108-32FB55BE20CD}" type="pres">
      <dgm:prSet presAssocID="{4113348B-3D96-4888-80BF-519D5A8BF055}" presName="bgRect" presStyleLbl="bgShp" presStyleIdx="0" presStyleCnt="2"/>
      <dgm:spPr/>
    </dgm:pt>
    <dgm:pt modelId="{639D8384-0397-4472-8165-BF92BA0C5201}" type="pres">
      <dgm:prSet presAssocID="{4113348B-3D96-4888-80BF-519D5A8BF05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A12339B7-A762-4FA1-A3E3-48DC29EAEBD8}" type="pres">
      <dgm:prSet presAssocID="{4113348B-3D96-4888-80BF-519D5A8BF055}" presName="spaceRect" presStyleCnt="0"/>
      <dgm:spPr/>
    </dgm:pt>
    <dgm:pt modelId="{B1077103-179E-4B4D-93E7-E382F395E973}" type="pres">
      <dgm:prSet presAssocID="{4113348B-3D96-4888-80BF-519D5A8BF055}" presName="parTx" presStyleLbl="revTx" presStyleIdx="0" presStyleCnt="2">
        <dgm:presLayoutVars>
          <dgm:chMax val="0"/>
          <dgm:chPref val="0"/>
        </dgm:presLayoutVars>
      </dgm:prSet>
      <dgm:spPr/>
    </dgm:pt>
    <dgm:pt modelId="{57711013-98DC-4ED6-B6F4-C544D581F08A}" type="pres">
      <dgm:prSet presAssocID="{33E5CDEA-4A35-4049-8C80-7DD0C77268EF}" presName="sibTrans" presStyleCnt="0"/>
      <dgm:spPr/>
    </dgm:pt>
    <dgm:pt modelId="{8B3459F2-203E-4DFE-897D-1E120EBA4315}" type="pres">
      <dgm:prSet presAssocID="{1D52B4E2-F27A-4FE3-9449-0571C93B202B}" presName="compNode" presStyleCnt="0"/>
      <dgm:spPr/>
    </dgm:pt>
    <dgm:pt modelId="{2BB66101-6E92-4389-A1DD-FB94151B5614}" type="pres">
      <dgm:prSet presAssocID="{1D52B4E2-F27A-4FE3-9449-0571C93B202B}" presName="bgRect" presStyleLbl="bgShp" presStyleIdx="1" presStyleCnt="2"/>
      <dgm:spPr/>
    </dgm:pt>
    <dgm:pt modelId="{6BCBBAA7-D5CB-420A-85CC-1A355DF35BDA}" type="pres">
      <dgm:prSet presAssocID="{1D52B4E2-F27A-4FE3-9449-0571C93B202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E5EB9EB2-B411-471B-A09D-F75B142B4565}" type="pres">
      <dgm:prSet presAssocID="{1D52B4E2-F27A-4FE3-9449-0571C93B202B}" presName="spaceRect" presStyleCnt="0"/>
      <dgm:spPr/>
    </dgm:pt>
    <dgm:pt modelId="{1439009D-250E-4FC9-AAAB-0775E85270B6}" type="pres">
      <dgm:prSet presAssocID="{1D52B4E2-F27A-4FE3-9449-0571C93B202B}" presName="parTx" presStyleLbl="revTx" presStyleIdx="1" presStyleCnt="2">
        <dgm:presLayoutVars>
          <dgm:chMax val="0"/>
          <dgm:chPref val="0"/>
        </dgm:presLayoutVars>
      </dgm:prSet>
      <dgm:spPr/>
    </dgm:pt>
  </dgm:ptLst>
  <dgm:cxnLst>
    <dgm:cxn modelId="{7EA65E79-D2FF-4D42-A116-E5552DD85D17}" type="presOf" srcId="{1D52B4E2-F27A-4FE3-9449-0571C93B202B}" destId="{1439009D-250E-4FC9-AAAB-0775E85270B6}" srcOrd="0" destOrd="0" presId="urn:microsoft.com/office/officeart/2018/2/layout/IconVerticalSolidList"/>
    <dgm:cxn modelId="{729A7E93-00AA-4543-A8BB-B333AC72D0ED}" type="presOf" srcId="{4113348B-3D96-4888-80BF-519D5A8BF055}" destId="{B1077103-179E-4B4D-93E7-E382F395E973}" srcOrd="0" destOrd="0" presId="urn:microsoft.com/office/officeart/2018/2/layout/IconVerticalSolidList"/>
    <dgm:cxn modelId="{FB7A38B6-C443-4DBE-855D-2FF274A08CDE}" srcId="{4AC101E1-AC6E-487E-85CD-006C90519ECD}" destId="{4113348B-3D96-4888-80BF-519D5A8BF055}" srcOrd="0" destOrd="0" parTransId="{7CC84517-C1A8-47E5-982C-42C2CBFD2A2E}" sibTransId="{33E5CDEA-4A35-4049-8C80-7DD0C77268EF}"/>
    <dgm:cxn modelId="{11AC59CA-2F7D-412F-B8FA-43A2BB3523E0}" srcId="{4AC101E1-AC6E-487E-85CD-006C90519ECD}" destId="{1D52B4E2-F27A-4FE3-9449-0571C93B202B}" srcOrd="1" destOrd="0" parTransId="{7EDB8661-3578-49EB-B33A-3D9D66D127E9}" sibTransId="{4EFA3E8B-CD23-439C-9F8C-1C628E8BC161}"/>
    <dgm:cxn modelId="{712E98E4-8E13-4988-9187-DD5A32CE85FB}" type="presOf" srcId="{4AC101E1-AC6E-487E-85CD-006C90519ECD}" destId="{E7E256E3-5CD0-4F13-A127-B6E9B71CF10F}" srcOrd="0" destOrd="0" presId="urn:microsoft.com/office/officeart/2018/2/layout/IconVerticalSolidList"/>
    <dgm:cxn modelId="{BA5E7BF9-0EE7-4AFB-B94B-FD72B8478803}" type="presParOf" srcId="{E7E256E3-5CD0-4F13-A127-B6E9B71CF10F}" destId="{A5895FF7-D6D2-4968-95D0-3D789036A33F}" srcOrd="0" destOrd="0" presId="urn:microsoft.com/office/officeart/2018/2/layout/IconVerticalSolidList"/>
    <dgm:cxn modelId="{626B2686-EEE7-4C90-BA11-4A91CB2AF49A}" type="presParOf" srcId="{A5895FF7-D6D2-4968-95D0-3D789036A33F}" destId="{02333DD9-B978-4D90-A108-32FB55BE20CD}" srcOrd="0" destOrd="0" presId="urn:microsoft.com/office/officeart/2018/2/layout/IconVerticalSolidList"/>
    <dgm:cxn modelId="{21A25F81-F80B-4941-9ED5-B964F610317A}" type="presParOf" srcId="{A5895FF7-D6D2-4968-95D0-3D789036A33F}" destId="{639D8384-0397-4472-8165-BF92BA0C5201}" srcOrd="1" destOrd="0" presId="urn:microsoft.com/office/officeart/2018/2/layout/IconVerticalSolidList"/>
    <dgm:cxn modelId="{4F550377-8F38-44BD-A098-6094C38396AA}" type="presParOf" srcId="{A5895FF7-D6D2-4968-95D0-3D789036A33F}" destId="{A12339B7-A762-4FA1-A3E3-48DC29EAEBD8}" srcOrd="2" destOrd="0" presId="urn:microsoft.com/office/officeart/2018/2/layout/IconVerticalSolidList"/>
    <dgm:cxn modelId="{09902DEF-2C80-443A-B846-D4B6432D3FE8}" type="presParOf" srcId="{A5895FF7-D6D2-4968-95D0-3D789036A33F}" destId="{B1077103-179E-4B4D-93E7-E382F395E973}" srcOrd="3" destOrd="0" presId="urn:microsoft.com/office/officeart/2018/2/layout/IconVerticalSolidList"/>
    <dgm:cxn modelId="{987471E0-CB76-403D-8794-C70D6AA7B562}" type="presParOf" srcId="{E7E256E3-5CD0-4F13-A127-B6E9B71CF10F}" destId="{57711013-98DC-4ED6-B6F4-C544D581F08A}" srcOrd="1" destOrd="0" presId="urn:microsoft.com/office/officeart/2018/2/layout/IconVerticalSolidList"/>
    <dgm:cxn modelId="{9974BC52-C555-40D6-AFFD-89818CAD4711}" type="presParOf" srcId="{E7E256E3-5CD0-4F13-A127-B6E9B71CF10F}" destId="{8B3459F2-203E-4DFE-897D-1E120EBA4315}" srcOrd="2" destOrd="0" presId="urn:microsoft.com/office/officeart/2018/2/layout/IconVerticalSolidList"/>
    <dgm:cxn modelId="{E61E5AAE-5D90-4CA3-B498-888A2B1DD32D}" type="presParOf" srcId="{8B3459F2-203E-4DFE-897D-1E120EBA4315}" destId="{2BB66101-6E92-4389-A1DD-FB94151B5614}" srcOrd="0" destOrd="0" presId="urn:microsoft.com/office/officeart/2018/2/layout/IconVerticalSolidList"/>
    <dgm:cxn modelId="{4B5CDC47-DB38-4EDB-ACC9-FEB68850D6D0}" type="presParOf" srcId="{8B3459F2-203E-4DFE-897D-1E120EBA4315}" destId="{6BCBBAA7-D5CB-420A-85CC-1A355DF35BDA}" srcOrd="1" destOrd="0" presId="urn:microsoft.com/office/officeart/2018/2/layout/IconVerticalSolidList"/>
    <dgm:cxn modelId="{5D960C68-6EA1-4212-A3E5-615DD71174E1}" type="presParOf" srcId="{8B3459F2-203E-4DFE-897D-1E120EBA4315}" destId="{E5EB9EB2-B411-471B-A09D-F75B142B4565}" srcOrd="2" destOrd="0" presId="urn:microsoft.com/office/officeart/2018/2/layout/IconVerticalSolidList"/>
    <dgm:cxn modelId="{A2BBE748-32B6-4BBA-A235-F86D4E7C862D}" type="presParOf" srcId="{8B3459F2-203E-4DFE-897D-1E120EBA4315}" destId="{1439009D-250E-4FC9-AAAB-0775E85270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4E784-1F71-1641-B547-BC2D68033AD0}">
      <dsp:nvSpPr>
        <dsp:cNvPr id="0" name=""/>
        <dsp:cNvSpPr/>
      </dsp:nvSpPr>
      <dsp:spPr>
        <a:xfrm>
          <a:off x="0" y="319"/>
          <a:ext cx="4593021"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D01D4A0-8BBB-E44C-8E16-C1AE75EFC965}">
      <dsp:nvSpPr>
        <dsp:cNvPr id="0" name=""/>
        <dsp:cNvSpPr/>
      </dsp:nvSpPr>
      <dsp:spPr>
        <a:xfrm>
          <a:off x="0" y="319"/>
          <a:ext cx="4593021" cy="52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t>Age: 11-years (built in 1997 in Japan)</a:t>
          </a:r>
          <a:endParaRPr lang="en-US" sz="2000" kern="1200" dirty="0"/>
        </a:p>
      </dsp:txBody>
      <dsp:txXfrm>
        <a:off x="0" y="319"/>
        <a:ext cx="4593021" cy="523839"/>
      </dsp:txXfrm>
    </dsp:sp>
    <dsp:sp modelId="{8BF7CBEC-0D49-1E46-9B68-9F877B31883C}">
      <dsp:nvSpPr>
        <dsp:cNvPr id="0" name=""/>
        <dsp:cNvSpPr/>
      </dsp:nvSpPr>
      <dsp:spPr>
        <a:xfrm>
          <a:off x="0" y="524159"/>
          <a:ext cx="4593021"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6A0F446-5A67-6141-A242-A2922094502D}">
      <dsp:nvSpPr>
        <dsp:cNvPr id="0" name=""/>
        <dsp:cNvSpPr/>
      </dsp:nvSpPr>
      <dsp:spPr>
        <a:xfrm>
          <a:off x="0" y="524159"/>
          <a:ext cx="4593021" cy="52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t>DWT: 172,000 Tonnes</a:t>
          </a:r>
          <a:endParaRPr lang="en-US" sz="2000" kern="1200" dirty="0"/>
        </a:p>
      </dsp:txBody>
      <dsp:txXfrm>
        <a:off x="0" y="524159"/>
        <a:ext cx="4593021" cy="523839"/>
      </dsp:txXfrm>
    </dsp:sp>
    <dsp:sp modelId="{CBFE3457-3A17-0A4F-9C25-DFB598E35CBE}">
      <dsp:nvSpPr>
        <dsp:cNvPr id="0" name=""/>
        <dsp:cNvSpPr/>
      </dsp:nvSpPr>
      <dsp:spPr>
        <a:xfrm>
          <a:off x="0" y="1047999"/>
          <a:ext cx="4593021"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C73E3F9-5779-E748-8ECD-72679F98E9FD}">
      <dsp:nvSpPr>
        <dsp:cNvPr id="0" name=""/>
        <dsp:cNvSpPr/>
      </dsp:nvSpPr>
      <dsp:spPr>
        <a:xfrm>
          <a:off x="0" y="1047999"/>
          <a:ext cx="4593021" cy="52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t>Burmeister &amp; Wain (B&amp;W) 6S70MC engine</a:t>
          </a:r>
          <a:endParaRPr lang="en-US" sz="2000" kern="1200" dirty="0"/>
        </a:p>
      </dsp:txBody>
      <dsp:txXfrm>
        <a:off x="0" y="1047999"/>
        <a:ext cx="4593021" cy="523839"/>
      </dsp:txXfrm>
    </dsp:sp>
    <dsp:sp modelId="{2F67A47F-4720-8647-8309-029B26AAF12C}">
      <dsp:nvSpPr>
        <dsp:cNvPr id="0" name=""/>
        <dsp:cNvSpPr/>
      </dsp:nvSpPr>
      <dsp:spPr>
        <a:xfrm>
          <a:off x="0" y="1571839"/>
          <a:ext cx="4593021"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2ACBCD0-1BBA-3347-85D1-353688F66276}">
      <dsp:nvSpPr>
        <dsp:cNvPr id="0" name=""/>
        <dsp:cNvSpPr/>
      </dsp:nvSpPr>
      <dsp:spPr>
        <a:xfrm>
          <a:off x="0" y="1571839"/>
          <a:ext cx="4593021" cy="52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t>Nine holds and hatches</a:t>
          </a:r>
          <a:endParaRPr lang="en-US" sz="2000" kern="1200" dirty="0"/>
        </a:p>
      </dsp:txBody>
      <dsp:txXfrm>
        <a:off x="0" y="1571839"/>
        <a:ext cx="4593021" cy="523839"/>
      </dsp:txXfrm>
    </dsp:sp>
    <dsp:sp modelId="{6C81CF72-E095-FD47-BE3D-27E36B4ABB43}">
      <dsp:nvSpPr>
        <dsp:cNvPr id="0" name=""/>
        <dsp:cNvSpPr/>
      </dsp:nvSpPr>
      <dsp:spPr>
        <a:xfrm>
          <a:off x="0" y="2095679"/>
          <a:ext cx="4593021"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B7395A5-6178-E043-9A07-A1CFF7873744}">
      <dsp:nvSpPr>
        <dsp:cNvPr id="0" name=""/>
        <dsp:cNvSpPr/>
      </dsp:nvSpPr>
      <dsp:spPr>
        <a:xfrm>
          <a:off x="0" y="2095679"/>
          <a:ext cx="4593021" cy="52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err="1"/>
            <a:t>Capesize</a:t>
          </a:r>
          <a:r>
            <a:rPr lang="en-IN" sz="2000" kern="1200" dirty="0"/>
            <a:t> Index: 12,479 (May 2008)</a:t>
          </a:r>
          <a:endParaRPr lang="en-US" sz="2000" kern="1200" dirty="0"/>
        </a:p>
      </dsp:txBody>
      <dsp:txXfrm>
        <a:off x="0" y="2095679"/>
        <a:ext cx="4593021" cy="5238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CC0D04-025E-4BF2-9586-3C99F0CC88CF}">
      <dsp:nvSpPr>
        <dsp:cNvPr id="0" name=""/>
        <dsp:cNvSpPr/>
      </dsp:nvSpPr>
      <dsp:spPr>
        <a:xfrm>
          <a:off x="1747800" y="27108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30BDA5-045E-412B-975C-2C3D2C69A51D}">
      <dsp:nvSpPr>
        <dsp:cNvPr id="0" name=""/>
        <dsp:cNvSpPr/>
      </dsp:nvSpPr>
      <dsp:spPr>
        <a:xfrm>
          <a:off x="559800" y="268558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To predict the price of the ship we followed a statistical approach called Linear Regression. </a:t>
          </a:r>
        </a:p>
      </dsp:txBody>
      <dsp:txXfrm>
        <a:off x="559800" y="2685584"/>
        <a:ext cx="4320000" cy="720000"/>
      </dsp:txXfrm>
    </dsp:sp>
    <dsp:sp modelId="{27AE2F4E-FC44-4B82-92EA-1200F7E22F96}">
      <dsp:nvSpPr>
        <dsp:cNvPr id="0" name=""/>
        <dsp:cNvSpPr/>
      </dsp:nvSpPr>
      <dsp:spPr>
        <a:xfrm>
          <a:off x="6823800" y="27108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CD2BFA-B48C-47B8-8555-01498B2A7549}">
      <dsp:nvSpPr>
        <dsp:cNvPr id="0" name=""/>
        <dsp:cNvSpPr/>
      </dsp:nvSpPr>
      <dsp:spPr>
        <a:xfrm>
          <a:off x="5635800" y="268558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There are two ways we used linear regression to predict the price – One variable method and Multi Variable Method. </a:t>
          </a:r>
        </a:p>
      </dsp:txBody>
      <dsp:txXfrm>
        <a:off x="5635800" y="2685584"/>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333DD9-B978-4D90-A108-32FB55BE20CD}">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9D8384-0397-4472-8165-BF92BA0C5201}">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077103-179E-4B4D-93E7-E382F395E973}">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Our one price offer for the Bet Performer is </a:t>
          </a:r>
        </a:p>
      </dsp:txBody>
      <dsp:txXfrm>
        <a:off x="2039300" y="956381"/>
        <a:ext cx="4474303" cy="1765627"/>
      </dsp:txXfrm>
    </dsp:sp>
    <dsp:sp modelId="{2BB66101-6E92-4389-A1DD-FB94151B5614}">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CBBAA7-D5CB-420A-85CC-1A355DF35BDA}">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39009D-250E-4FC9-AAAB-0775E85270B6}">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b="1" kern="1200"/>
            <a:t>$ 132.19  Million  </a:t>
          </a:r>
          <a:endParaRPr lang="en-US" sz="2500" kern="1200"/>
        </a:p>
      </dsp:txBody>
      <dsp:txXfrm>
        <a:off x="2039300" y="3163416"/>
        <a:ext cx="4474303" cy="176562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194E9-EB35-9845-86BF-559C71DE56F8}" type="datetimeFigureOut">
              <a:rPr lang="en-US" smtClean="0"/>
              <a:t>4/3/2020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5037A-9D75-104C-A853-0C7D02378E8B}" type="slidenum">
              <a:rPr lang="en-US" smtClean="0"/>
              <a:t>‹#›</a:t>
            </a:fld>
            <a:endParaRPr lang="en-US"/>
          </a:p>
        </p:txBody>
      </p:sp>
    </p:spTree>
    <p:extLst>
      <p:ext uri="{BB962C8B-B14F-4D97-AF65-F5344CB8AC3E}">
        <p14:creationId xmlns:p14="http://schemas.microsoft.com/office/powerpoint/2010/main" val="221225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5037A-9D75-104C-A853-0C7D02378E8B}" type="slidenum">
              <a:rPr lang="en-US" smtClean="0"/>
              <a:t>3</a:t>
            </a:fld>
            <a:endParaRPr lang="en-US"/>
          </a:p>
        </p:txBody>
      </p:sp>
    </p:spTree>
    <p:extLst>
      <p:ext uri="{BB962C8B-B14F-4D97-AF65-F5344CB8AC3E}">
        <p14:creationId xmlns:p14="http://schemas.microsoft.com/office/powerpoint/2010/main" val="2102939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CDDC-2C27-8E42-9297-FC4F2C3EAF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4B6F16-BBBC-474A-AF57-31BC165293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51E3BD-DE80-8F4B-946A-D4EAA2034557}"/>
              </a:ext>
            </a:extLst>
          </p:cNvPr>
          <p:cNvSpPr>
            <a:spLocks noGrp="1"/>
          </p:cNvSpPr>
          <p:nvPr>
            <p:ph type="dt" sz="half" idx="10"/>
          </p:nvPr>
        </p:nvSpPr>
        <p:spPr/>
        <p:txBody>
          <a:bodyPr/>
          <a:lstStyle/>
          <a:p>
            <a:fld id="{A622DC6D-F684-D34D-A1A4-8698BB8EB824}" type="datetimeFigureOut">
              <a:rPr lang="en-US" smtClean="0"/>
              <a:t>4/3/2020</a:t>
            </a:fld>
            <a:endParaRPr lang="en-US"/>
          </a:p>
        </p:txBody>
      </p:sp>
      <p:sp>
        <p:nvSpPr>
          <p:cNvPr id="5" name="Footer Placeholder 4">
            <a:extLst>
              <a:ext uri="{FF2B5EF4-FFF2-40B4-BE49-F238E27FC236}">
                <a16:creationId xmlns:a16="http://schemas.microsoft.com/office/drawing/2014/main" id="{3246886D-FCC6-9148-AF66-D087A65EC4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A0294-F119-2F4B-A755-4C5D944BC92D}"/>
              </a:ext>
            </a:extLst>
          </p:cNvPr>
          <p:cNvSpPr>
            <a:spLocks noGrp="1"/>
          </p:cNvSpPr>
          <p:nvPr>
            <p:ph type="sldNum" sz="quarter" idx="12"/>
          </p:nvPr>
        </p:nvSpPr>
        <p:spPr/>
        <p:txBody>
          <a:bodyPr/>
          <a:lstStyle/>
          <a:p>
            <a:fld id="{50373026-2F71-5A44-9BEC-CB5C6865E6C7}" type="slidenum">
              <a:rPr lang="en-US" smtClean="0"/>
              <a:t>‹#›</a:t>
            </a:fld>
            <a:endParaRPr lang="en-US"/>
          </a:p>
        </p:txBody>
      </p:sp>
    </p:spTree>
    <p:extLst>
      <p:ext uri="{BB962C8B-B14F-4D97-AF65-F5344CB8AC3E}">
        <p14:creationId xmlns:p14="http://schemas.microsoft.com/office/powerpoint/2010/main" val="374326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12689-668F-7944-ADA8-98176CA13B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318CC6-F006-4C47-940F-056C0F3BDB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119135-A310-084F-BDF9-28B12DFC6357}"/>
              </a:ext>
            </a:extLst>
          </p:cNvPr>
          <p:cNvSpPr>
            <a:spLocks noGrp="1"/>
          </p:cNvSpPr>
          <p:nvPr>
            <p:ph type="dt" sz="half" idx="10"/>
          </p:nvPr>
        </p:nvSpPr>
        <p:spPr/>
        <p:txBody>
          <a:bodyPr/>
          <a:lstStyle/>
          <a:p>
            <a:fld id="{A622DC6D-F684-D34D-A1A4-8698BB8EB824}" type="datetimeFigureOut">
              <a:rPr lang="en-US" smtClean="0"/>
              <a:t>4/3/2020</a:t>
            </a:fld>
            <a:endParaRPr lang="en-US"/>
          </a:p>
        </p:txBody>
      </p:sp>
      <p:sp>
        <p:nvSpPr>
          <p:cNvPr id="5" name="Footer Placeholder 4">
            <a:extLst>
              <a:ext uri="{FF2B5EF4-FFF2-40B4-BE49-F238E27FC236}">
                <a16:creationId xmlns:a16="http://schemas.microsoft.com/office/drawing/2014/main" id="{F50AAEAF-E115-1546-ABA5-CA484C44F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24B68-F658-474E-A7B6-4D5B21BD5739}"/>
              </a:ext>
            </a:extLst>
          </p:cNvPr>
          <p:cNvSpPr>
            <a:spLocks noGrp="1"/>
          </p:cNvSpPr>
          <p:nvPr>
            <p:ph type="sldNum" sz="quarter" idx="12"/>
          </p:nvPr>
        </p:nvSpPr>
        <p:spPr/>
        <p:txBody>
          <a:bodyPr/>
          <a:lstStyle/>
          <a:p>
            <a:fld id="{50373026-2F71-5A44-9BEC-CB5C6865E6C7}" type="slidenum">
              <a:rPr lang="en-US" smtClean="0"/>
              <a:t>‹#›</a:t>
            </a:fld>
            <a:endParaRPr lang="en-US"/>
          </a:p>
        </p:txBody>
      </p:sp>
    </p:spTree>
    <p:extLst>
      <p:ext uri="{BB962C8B-B14F-4D97-AF65-F5344CB8AC3E}">
        <p14:creationId xmlns:p14="http://schemas.microsoft.com/office/powerpoint/2010/main" val="680832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2D7AD0-28B9-4546-8B7D-0B1B298ADC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4813E2-BF64-2042-B874-018082F651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DEBA1-9517-2B41-A160-48CDB8CC9143}"/>
              </a:ext>
            </a:extLst>
          </p:cNvPr>
          <p:cNvSpPr>
            <a:spLocks noGrp="1"/>
          </p:cNvSpPr>
          <p:nvPr>
            <p:ph type="dt" sz="half" idx="10"/>
          </p:nvPr>
        </p:nvSpPr>
        <p:spPr/>
        <p:txBody>
          <a:bodyPr/>
          <a:lstStyle/>
          <a:p>
            <a:fld id="{A622DC6D-F684-D34D-A1A4-8698BB8EB824}" type="datetimeFigureOut">
              <a:rPr lang="en-US" smtClean="0"/>
              <a:t>4/3/2020</a:t>
            </a:fld>
            <a:endParaRPr lang="en-US"/>
          </a:p>
        </p:txBody>
      </p:sp>
      <p:sp>
        <p:nvSpPr>
          <p:cNvPr id="5" name="Footer Placeholder 4">
            <a:extLst>
              <a:ext uri="{FF2B5EF4-FFF2-40B4-BE49-F238E27FC236}">
                <a16:creationId xmlns:a16="http://schemas.microsoft.com/office/drawing/2014/main" id="{6EDA1438-55F5-2A40-B234-9FDC6235F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9CD51-7046-DB48-8BB1-D30591A8D952}"/>
              </a:ext>
            </a:extLst>
          </p:cNvPr>
          <p:cNvSpPr>
            <a:spLocks noGrp="1"/>
          </p:cNvSpPr>
          <p:nvPr>
            <p:ph type="sldNum" sz="quarter" idx="12"/>
          </p:nvPr>
        </p:nvSpPr>
        <p:spPr/>
        <p:txBody>
          <a:bodyPr/>
          <a:lstStyle/>
          <a:p>
            <a:fld id="{50373026-2F71-5A44-9BEC-CB5C6865E6C7}" type="slidenum">
              <a:rPr lang="en-US" smtClean="0"/>
              <a:t>‹#›</a:t>
            </a:fld>
            <a:endParaRPr lang="en-US"/>
          </a:p>
        </p:txBody>
      </p:sp>
    </p:spTree>
    <p:extLst>
      <p:ext uri="{BB962C8B-B14F-4D97-AF65-F5344CB8AC3E}">
        <p14:creationId xmlns:p14="http://schemas.microsoft.com/office/powerpoint/2010/main" val="2962179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CE22-11D1-5348-9D78-E6EFD68D55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407AC2-D7FC-D147-9BE5-791DC86037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C0C77-70BE-6745-A66D-228470FD77FC}"/>
              </a:ext>
            </a:extLst>
          </p:cNvPr>
          <p:cNvSpPr>
            <a:spLocks noGrp="1"/>
          </p:cNvSpPr>
          <p:nvPr>
            <p:ph type="dt" sz="half" idx="10"/>
          </p:nvPr>
        </p:nvSpPr>
        <p:spPr/>
        <p:txBody>
          <a:bodyPr/>
          <a:lstStyle/>
          <a:p>
            <a:fld id="{A622DC6D-F684-D34D-A1A4-8698BB8EB824}" type="datetimeFigureOut">
              <a:rPr lang="en-US" smtClean="0"/>
              <a:t>4/3/2020</a:t>
            </a:fld>
            <a:endParaRPr lang="en-US"/>
          </a:p>
        </p:txBody>
      </p:sp>
      <p:sp>
        <p:nvSpPr>
          <p:cNvPr id="5" name="Footer Placeholder 4">
            <a:extLst>
              <a:ext uri="{FF2B5EF4-FFF2-40B4-BE49-F238E27FC236}">
                <a16:creationId xmlns:a16="http://schemas.microsoft.com/office/drawing/2014/main" id="{3C24A983-EFE1-8442-BFD8-B4F2C45CD7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DE24B-EE22-2445-85F2-D4A7E335C9F8}"/>
              </a:ext>
            </a:extLst>
          </p:cNvPr>
          <p:cNvSpPr>
            <a:spLocks noGrp="1"/>
          </p:cNvSpPr>
          <p:nvPr>
            <p:ph type="sldNum" sz="quarter" idx="12"/>
          </p:nvPr>
        </p:nvSpPr>
        <p:spPr/>
        <p:txBody>
          <a:bodyPr/>
          <a:lstStyle/>
          <a:p>
            <a:fld id="{50373026-2F71-5A44-9BEC-CB5C6865E6C7}" type="slidenum">
              <a:rPr lang="en-US" smtClean="0"/>
              <a:t>‹#›</a:t>
            </a:fld>
            <a:endParaRPr lang="en-US"/>
          </a:p>
        </p:txBody>
      </p:sp>
    </p:spTree>
    <p:extLst>
      <p:ext uri="{BB962C8B-B14F-4D97-AF65-F5344CB8AC3E}">
        <p14:creationId xmlns:p14="http://schemas.microsoft.com/office/powerpoint/2010/main" val="4089360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D5D1-F2F8-224C-9908-42CDE282BA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D3ED44-B160-EA43-A2F3-E0BE983FC1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6B05F78-4479-4144-A5A7-55C128EFD6CA}"/>
              </a:ext>
            </a:extLst>
          </p:cNvPr>
          <p:cNvSpPr>
            <a:spLocks noGrp="1"/>
          </p:cNvSpPr>
          <p:nvPr>
            <p:ph type="dt" sz="half" idx="10"/>
          </p:nvPr>
        </p:nvSpPr>
        <p:spPr/>
        <p:txBody>
          <a:bodyPr/>
          <a:lstStyle/>
          <a:p>
            <a:fld id="{A622DC6D-F684-D34D-A1A4-8698BB8EB824}" type="datetimeFigureOut">
              <a:rPr lang="en-US" smtClean="0"/>
              <a:t>4/3/2020</a:t>
            </a:fld>
            <a:endParaRPr lang="en-US"/>
          </a:p>
        </p:txBody>
      </p:sp>
      <p:sp>
        <p:nvSpPr>
          <p:cNvPr id="5" name="Footer Placeholder 4">
            <a:extLst>
              <a:ext uri="{FF2B5EF4-FFF2-40B4-BE49-F238E27FC236}">
                <a16:creationId xmlns:a16="http://schemas.microsoft.com/office/drawing/2014/main" id="{8C7487BD-E932-4E4C-86A6-AC45AA9A32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409A7-80B4-4243-9EF6-BBFC60018C7C}"/>
              </a:ext>
            </a:extLst>
          </p:cNvPr>
          <p:cNvSpPr>
            <a:spLocks noGrp="1"/>
          </p:cNvSpPr>
          <p:nvPr>
            <p:ph type="sldNum" sz="quarter" idx="12"/>
          </p:nvPr>
        </p:nvSpPr>
        <p:spPr/>
        <p:txBody>
          <a:bodyPr/>
          <a:lstStyle/>
          <a:p>
            <a:fld id="{50373026-2F71-5A44-9BEC-CB5C6865E6C7}" type="slidenum">
              <a:rPr lang="en-US" smtClean="0"/>
              <a:t>‹#›</a:t>
            </a:fld>
            <a:endParaRPr lang="en-US"/>
          </a:p>
        </p:txBody>
      </p:sp>
    </p:spTree>
    <p:extLst>
      <p:ext uri="{BB962C8B-B14F-4D97-AF65-F5344CB8AC3E}">
        <p14:creationId xmlns:p14="http://schemas.microsoft.com/office/powerpoint/2010/main" val="1573488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D7A1-D7D9-D44A-9221-4F8D6086BD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AE09B4-0F2E-BF4B-AC3F-DEAB7A6E625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441851-3173-384A-A6C7-5053B7841C1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448A00-3F54-BE48-BB77-EB4DE0B3CC1B}"/>
              </a:ext>
            </a:extLst>
          </p:cNvPr>
          <p:cNvSpPr>
            <a:spLocks noGrp="1"/>
          </p:cNvSpPr>
          <p:nvPr>
            <p:ph type="dt" sz="half" idx="10"/>
          </p:nvPr>
        </p:nvSpPr>
        <p:spPr/>
        <p:txBody>
          <a:bodyPr/>
          <a:lstStyle/>
          <a:p>
            <a:fld id="{A622DC6D-F684-D34D-A1A4-8698BB8EB824}" type="datetimeFigureOut">
              <a:rPr lang="en-US" smtClean="0"/>
              <a:t>4/3/2020</a:t>
            </a:fld>
            <a:endParaRPr lang="en-US"/>
          </a:p>
        </p:txBody>
      </p:sp>
      <p:sp>
        <p:nvSpPr>
          <p:cNvPr id="6" name="Footer Placeholder 5">
            <a:extLst>
              <a:ext uri="{FF2B5EF4-FFF2-40B4-BE49-F238E27FC236}">
                <a16:creationId xmlns:a16="http://schemas.microsoft.com/office/drawing/2014/main" id="{FA22D464-42AE-5A4C-8B94-2752399137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134C37-407F-4D44-AF0B-66D87F0A7905}"/>
              </a:ext>
            </a:extLst>
          </p:cNvPr>
          <p:cNvSpPr>
            <a:spLocks noGrp="1"/>
          </p:cNvSpPr>
          <p:nvPr>
            <p:ph type="sldNum" sz="quarter" idx="12"/>
          </p:nvPr>
        </p:nvSpPr>
        <p:spPr/>
        <p:txBody>
          <a:bodyPr/>
          <a:lstStyle/>
          <a:p>
            <a:fld id="{50373026-2F71-5A44-9BEC-CB5C6865E6C7}" type="slidenum">
              <a:rPr lang="en-US" smtClean="0"/>
              <a:t>‹#›</a:t>
            </a:fld>
            <a:endParaRPr lang="en-US"/>
          </a:p>
        </p:txBody>
      </p:sp>
    </p:spTree>
    <p:extLst>
      <p:ext uri="{BB962C8B-B14F-4D97-AF65-F5344CB8AC3E}">
        <p14:creationId xmlns:p14="http://schemas.microsoft.com/office/powerpoint/2010/main" val="1990709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C21B-7576-6E4C-BA8F-A28C2BF0DA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BEE442-44E4-CC49-8CFA-275E51609A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25DD6-E17C-B34E-97B0-4B62D57870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B9DB3A-25F1-B84E-914C-7D4459BEA0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6A67BA-2845-3C41-B900-3B95F1ED30B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6DDFC5-EDB4-6A41-88F4-B4CD0ED419E5}"/>
              </a:ext>
            </a:extLst>
          </p:cNvPr>
          <p:cNvSpPr>
            <a:spLocks noGrp="1"/>
          </p:cNvSpPr>
          <p:nvPr>
            <p:ph type="dt" sz="half" idx="10"/>
          </p:nvPr>
        </p:nvSpPr>
        <p:spPr/>
        <p:txBody>
          <a:bodyPr/>
          <a:lstStyle/>
          <a:p>
            <a:fld id="{A622DC6D-F684-D34D-A1A4-8698BB8EB824}" type="datetimeFigureOut">
              <a:rPr lang="en-US" smtClean="0"/>
              <a:t>4/3/2020</a:t>
            </a:fld>
            <a:endParaRPr lang="en-US"/>
          </a:p>
        </p:txBody>
      </p:sp>
      <p:sp>
        <p:nvSpPr>
          <p:cNvPr id="8" name="Footer Placeholder 7">
            <a:extLst>
              <a:ext uri="{FF2B5EF4-FFF2-40B4-BE49-F238E27FC236}">
                <a16:creationId xmlns:a16="http://schemas.microsoft.com/office/drawing/2014/main" id="{0BB1BA0C-BDE2-2145-AE50-B76FA0DB6B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D3B38B-B900-B64B-960D-6FECFC3D2299}"/>
              </a:ext>
            </a:extLst>
          </p:cNvPr>
          <p:cNvSpPr>
            <a:spLocks noGrp="1"/>
          </p:cNvSpPr>
          <p:nvPr>
            <p:ph type="sldNum" sz="quarter" idx="12"/>
          </p:nvPr>
        </p:nvSpPr>
        <p:spPr/>
        <p:txBody>
          <a:bodyPr/>
          <a:lstStyle/>
          <a:p>
            <a:fld id="{50373026-2F71-5A44-9BEC-CB5C6865E6C7}" type="slidenum">
              <a:rPr lang="en-US" smtClean="0"/>
              <a:t>‹#›</a:t>
            </a:fld>
            <a:endParaRPr lang="en-US"/>
          </a:p>
        </p:txBody>
      </p:sp>
    </p:spTree>
    <p:extLst>
      <p:ext uri="{BB962C8B-B14F-4D97-AF65-F5344CB8AC3E}">
        <p14:creationId xmlns:p14="http://schemas.microsoft.com/office/powerpoint/2010/main" val="349290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75A4-9A60-0646-9B8F-27724847B6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257555-EE9D-E446-8DED-B32C9EA924B9}"/>
              </a:ext>
            </a:extLst>
          </p:cNvPr>
          <p:cNvSpPr>
            <a:spLocks noGrp="1"/>
          </p:cNvSpPr>
          <p:nvPr>
            <p:ph type="dt" sz="half" idx="10"/>
          </p:nvPr>
        </p:nvSpPr>
        <p:spPr/>
        <p:txBody>
          <a:bodyPr/>
          <a:lstStyle/>
          <a:p>
            <a:fld id="{A622DC6D-F684-D34D-A1A4-8698BB8EB824}" type="datetimeFigureOut">
              <a:rPr lang="en-US" smtClean="0"/>
              <a:t>4/3/2020</a:t>
            </a:fld>
            <a:endParaRPr lang="en-US"/>
          </a:p>
        </p:txBody>
      </p:sp>
      <p:sp>
        <p:nvSpPr>
          <p:cNvPr id="4" name="Footer Placeholder 3">
            <a:extLst>
              <a:ext uri="{FF2B5EF4-FFF2-40B4-BE49-F238E27FC236}">
                <a16:creationId xmlns:a16="http://schemas.microsoft.com/office/drawing/2014/main" id="{1CA4714D-D73E-5642-AA14-45EF643A1D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4F1111-FECD-A148-8E80-1AB6D8A65B66}"/>
              </a:ext>
            </a:extLst>
          </p:cNvPr>
          <p:cNvSpPr>
            <a:spLocks noGrp="1"/>
          </p:cNvSpPr>
          <p:nvPr>
            <p:ph type="sldNum" sz="quarter" idx="12"/>
          </p:nvPr>
        </p:nvSpPr>
        <p:spPr/>
        <p:txBody>
          <a:bodyPr/>
          <a:lstStyle/>
          <a:p>
            <a:fld id="{50373026-2F71-5A44-9BEC-CB5C6865E6C7}" type="slidenum">
              <a:rPr lang="en-US" smtClean="0"/>
              <a:t>‹#›</a:t>
            </a:fld>
            <a:endParaRPr lang="en-US"/>
          </a:p>
        </p:txBody>
      </p:sp>
    </p:spTree>
    <p:extLst>
      <p:ext uri="{BB962C8B-B14F-4D97-AF65-F5344CB8AC3E}">
        <p14:creationId xmlns:p14="http://schemas.microsoft.com/office/powerpoint/2010/main" val="3208651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A068B-D7D2-1740-8256-41D46B9562D0}"/>
              </a:ext>
            </a:extLst>
          </p:cNvPr>
          <p:cNvSpPr>
            <a:spLocks noGrp="1"/>
          </p:cNvSpPr>
          <p:nvPr>
            <p:ph type="dt" sz="half" idx="10"/>
          </p:nvPr>
        </p:nvSpPr>
        <p:spPr/>
        <p:txBody>
          <a:bodyPr/>
          <a:lstStyle/>
          <a:p>
            <a:fld id="{A622DC6D-F684-D34D-A1A4-8698BB8EB824}" type="datetimeFigureOut">
              <a:rPr lang="en-US" smtClean="0"/>
              <a:t>4/3/2020</a:t>
            </a:fld>
            <a:endParaRPr lang="en-US"/>
          </a:p>
        </p:txBody>
      </p:sp>
      <p:sp>
        <p:nvSpPr>
          <p:cNvPr id="3" name="Footer Placeholder 2">
            <a:extLst>
              <a:ext uri="{FF2B5EF4-FFF2-40B4-BE49-F238E27FC236}">
                <a16:creationId xmlns:a16="http://schemas.microsoft.com/office/drawing/2014/main" id="{C66B8666-3B3E-6643-A7D2-7B68EF27ED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AFADA1-C7AB-5F4A-AF1F-3C89C71F1B8C}"/>
              </a:ext>
            </a:extLst>
          </p:cNvPr>
          <p:cNvSpPr>
            <a:spLocks noGrp="1"/>
          </p:cNvSpPr>
          <p:nvPr>
            <p:ph type="sldNum" sz="quarter" idx="12"/>
          </p:nvPr>
        </p:nvSpPr>
        <p:spPr/>
        <p:txBody>
          <a:bodyPr/>
          <a:lstStyle/>
          <a:p>
            <a:fld id="{50373026-2F71-5A44-9BEC-CB5C6865E6C7}" type="slidenum">
              <a:rPr lang="en-US" smtClean="0"/>
              <a:t>‹#›</a:t>
            </a:fld>
            <a:endParaRPr lang="en-US"/>
          </a:p>
        </p:txBody>
      </p:sp>
    </p:spTree>
    <p:extLst>
      <p:ext uri="{BB962C8B-B14F-4D97-AF65-F5344CB8AC3E}">
        <p14:creationId xmlns:p14="http://schemas.microsoft.com/office/powerpoint/2010/main" val="103571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E7E7-E54D-3B40-BA40-2FA3408BA8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C5DC1A-41A7-EA46-BD02-CE23AF2DB1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6BD6CA-4CB3-7D4D-8BA2-0575DE902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7A6C7A-C1E7-964A-9372-CEE30495DE12}"/>
              </a:ext>
            </a:extLst>
          </p:cNvPr>
          <p:cNvSpPr>
            <a:spLocks noGrp="1"/>
          </p:cNvSpPr>
          <p:nvPr>
            <p:ph type="dt" sz="half" idx="10"/>
          </p:nvPr>
        </p:nvSpPr>
        <p:spPr/>
        <p:txBody>
          <a:bodyPr/>
          <a:lstStyle/>
          <a:p>
            <a:fld id="{A622DC6D-F684-D34D-A1A4-8698BB8EB824}" type="datetimeFigureOut">
              <a:rPr lang="en-US" smtClean="0"/>
              <a:t>4/3/2020</a:t>
            </a:fld>
            <a:endParaRPr lang="en-US"/>
          </a:p>
        </p:txBody>
      </p:sp>
      <p:sp>
        <p:nvSpPr>
          <p:cNvPr id="6" name="Footer Placeholder 5">
            <a:extLst>
              <a:ext uri="{FF2B5EF4-FFF2-40B4-BE49-F238E27FC236}">
                <a16:creationId xmlns:a16="http://schemas.microsoft.com/office/drawing/2014/main" id="{BC74C62F-884F-6247-B4C7-3CC33A47EF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325E1-73C7-3341-B2A5-A28C69E08836}"/>
              </a:ext>
            </a:extLst>
          </p:cNvPr>
          <p:cNvSpPr>
            <a:spLocks noGrp="1"/>
          </p:cNvSpPr>
          <p:nvPr>
            <p:ph type="sldNum" sz="quarter" idx="12"/>
          </p:nvPr>
        </p:nvSpPr>
        <p:spPr/>
        <p:txBody>
          <a:bodyPr/>
          <a:lstStyle/>
          <a:p>
            <a:fld id="{50373026-2F71-5A44-9BEC-CB5C6865E6C7}" type="slidenum">
              <a:rPr lang="en-US" smtClean="0"/>
              <a:t>‹#›</a:t>
            </a:fld>
            <a:endParaRPr lang="en-US"/>
          </a:p>
        </p:txBody>
      </p:sp>
    </p:spTree>
    <p:extLst>
      <p:ext uri="{BB962C8B-B14F-4D97-AF65-F5344CB8AC3E}">
        <p14:creationId xmlns:p14="http://schemas.microsoft.com/office/powerpoint/2010/main" val="2522927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1496-7412-2C47-9035-01F8A8A692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0247BE-1C74-2142-B415-AA34B5F1A8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5EA8B3-BCF9-2E41-BFE4-64E3C4F0F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4D7BCE-8E9D-314C-9F03-90392F866BBB}"/>
              </a:ext>
            </a:extLst>
          </p:cNvPr>
          <p:cNvSpPr>
            <a:spLocks noGrp="1"/>
          </p:cNvSpPr>
          <p:nvPr>
            <p:ph type="dt" sz="half" idx="10"/>
          </p:nvPr>
        </p:nvSpPr>
        <p:spPr/>
        <p:txBody>
          <a:bodyPr/>
          <a:lstStyle/>
          <a:p>
            <a:fld id="{A622DC6D-F684-D34D-A1A4-8698BB8EB824}" type="datetimeFigureOut">
              <a:rPr lang="en-US" smtClean="0"/>
              <a:t>4/3/2020</a:t>
            </a:fld>
            <a:endParaRPr lang="en-US"/>
          </a:p>
        </p:txBody>
      </p:sp>
      <p:sp>
        <p:nvSpPr>
          <p:cNvPr id="6" name="Footer Placeholder 5">
            <a:extLst>
              <a:ext uri="{FF2B5EF4-FFF2-40B4-BE49-F238E27FC236}">
                <a16:creationId xmlns:a16="http://schemas.microsoft.com/office/drawing/2014/main" id="{ED301C30-F22F-2043-8704-486FB90C39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8680F0-82AC-6B46-B7EE-C6AC2E27CFED}"/>
              </a:ext>
            </a:extLst>
          </p:cNvPr>
          <p:cNvSpPr>
            <a:spLocks noGrp="1"/>
          </p:cNvSpPr>
          <p:nvPr>
            <p:ph type="sldNum" sz="quarter" idx="12"/>
          </p:nvPr>
        </p:nvSpPr>
        <p:spPr/>
        <p:txBody>
          <a:bodyPr/>
          <a:lstStyle/>
          <a:p>
            <a:fld id="{50373026-2F71-5A44-9BEC-CB5C6865E6C7}" type="slidenum">
              <a:rPr lang="en-US" smtClean="0"/>
              <a:t>‹#›</a:t>
            </a:fld>
            <a:endParaRPr lang="en-US"/>
          </a:p>
        </p:txBody>
      </p:sp>
    </p:spTree>
    <p:extLst>
      <p:ext uri="{BB962C8B-B14F-4D97-AF65-F5344CB8AC3E}">
        <p14:creationId xmlns:p14="http://schemas.microsoft.com/office/powerpoint/2010/main" val="16623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F7E909-F646-2840-9498-56FDA43DA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81CF5E-1CBE-7143-9701-49D10B32B2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8CA646-D69E-124F-810B-0D80FDE2B8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22DC6D-F684-D34D-A1A4-8698BB8EB824}" type="datetimeFigureOut">
              <a:rPr lang="en-US" smtClean="0"/>
              <a:t>4/3/2020</a:t>
            </a:fld>
            <a:endParaRPr lang="en-US"/>
          </a:p>
        </p:txBody>
      </p:sp>
      <p:sp>
        <p:nvSpPr>
          <p:cNvPr id="5" name="Footer Placeholder 4">
            <a:extLst>
              <a:ext uri="{FF2B5EF4-FFF2-40B4-BE49-F238E27FC236}">
                <a16:creationId xmlns:a16="http://schemas.microsoft.com/office/drawing/2014/main" id="{2F2B9033-0378-8245-9759-3DBEE16E3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FFB7A8-1984-A64E-8701-98F2DB78DF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73026-2F71-5A44-9BEC-CB5C6865E6C7}" type="slidenum">
              <a:rPr lang="en-US" smtClean="0"/>
              <a:t>‹#›</a:t>
            </a:fld>
            <a:endParaRPr lang="en-US"/>
          </a:p>
        </p:txBody>
      </p:sp>
    </p:spTree>
    <p:extLst>
      <p:ext uri="{BB962C8B-B14F-4D97-AF65-F5344CB8AC3E}">
        <p14:creationId xmlns:p14="http://schemas.microsoft.com/office/powerpoint/2010/main" val="800636851"/>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5C98822-7643-3C42-B685-15A88021B3E2}"/>
              </a:ext>
            </a:extLst>
          </p:cNvPr>
          <p:cNvSpPr>
            <a:spLocks noGrp="1"/>
          </p:cNvSpPr>
          <p:nvPr>
            <p:ph type="ctrTitle"/>
          </p:nvPr>
        </p:nvSpPr>
        <p:spPr>
          <a:xfrm>
            <a:off x="6094105" y="802955"/>
            <a:ext cx="4977976" cy="1454051"/>
          </a:xfrm>
        </p:spPr>
        <p:txBody>
          <a:bodyPr vert="horz" lIns="91440" tIns="45720" rIns="91440" bIns="45720" rtlCol="0" anchor="ctr">
            <a:normAutofit/>
          </a:bodyPr>
          <a:lstStyle/>
          <a:p>
            <a:pPr algn="l"/>
            <a:r>
              <a:rPr lang="en-US" sz="3100" dirty="0">
                <a:solidFill>
                  <a:srgbClr val="000000"/>
                </a:solidFill>
              </a:rPr>
              <a:t>Compass Maritime Services LLC : Valuing ships</a:t>
            </a:r>
            <a:br>
              <a:rPr lang="en-US" sz="3100" dirty="0">
                <a:solidFill>
                  <a:srgbClr val="000000"/>
                </a:solidFill>
              </a:rPr>
            </a:br>
            <a:endParaRPr lang="en-US" sz="3100" dirty="0">
              <a:solidFill>
                <a:srgbClr val="000000"/>
              </a:solidFill>
            </a:endParaRPr>
          </a:p>
        </p:txBody>
      </p:sp>
      <p:sp>
        <p:nvSpPr>
          <p:cNvPr id="16"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6BC71AD0-AFA5-A445-9872-CE43494AFF1C}"/>
              </a:ext>
            </a:extLst>
          </p:cNvPr>
          <p:cNvPicPr>
            <a:picLocks noChangeAspect="1"/>
          </p:cNvPicPr>
          <p:nvPr/>
        </p:nvPicPr>
        <p:blipFill rotWithShape="1">
          <a:blip r:embed="rId3">
            <a:alphaModFix/>
          </a:blip>
          <a:srcRect r="4137" b="-1"/>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7" name="TextBox 6">
            <a:extLst>
              <a:ext uri="{FF2B5EF4-FFF2-40B4-BE49-F238E27FC236}">
                <a16:creationId xmlns:a16="http://schemas.microsoft.com/office/drawing/2014/main" id="{6574F5CE-8E85-5D48-9B96-73B483F0A862}"/>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solidFill>
                  <a:srgbClr val="000000"/>
                </a:solidFill>
              </a:rPr>
              <a:t>Aishwarya Reddy Toom</a:t>
            </a:r>
          </a:p>
          <a:p>
            <a:pPr indent="-228600">
              <a:lnSpc>
                <a:spcPct val="90000"/>
              </a:lnSpc>
              <a:spcAft>
                <a:spcPts val="600"/>
              </a:spcAft>
              <a:buFont typeface="Arial" panose="020B0604020202020204" pitchFamily="34" charset="0"/>
              <a:buChar char="•"/>
            </a:pPr>
            <a:r>
              <a:rPr lang="en-US" sz="2000">
                <a:solidFill>
                  <a:srgbClr val="000000"/>
                </a:solidFill>
              </a:rPr>
              <a:t>Deepika Burre</a:t>
            </a:r>
          </a:p>
          <a:p>
            <a:pPr indent="-228600">
              <a:lnSpc>
                <a:spcPct val="90000"/>
              </a:lnSpc>
              <a:spcAft>
                <a:spcPts val="600"/>
              </a:spcAft>
              <a:buFont typeface="Arial" panose="020B0604020202020204" pitchFamily="34" charset="0"/>
              <a:buChar char="•"/>
            </a:pPr>
            <a:r>
              <a:rPr lang="en-US" sz="2000">
                <a:solidFill>
                  <a:srgbClr val="000000"/>
                </a:solidFill>
              </a:rPr>
              <a:t>Hemachandar Nagarajan</a:t>
            </a:r>
          </a:p>
          <a:p>
            <a:pPr indent="-228600">
              <a:lnSpc>
                <a:spcPct val="90000"/>
              </a:lnSpc>
              <a:spcAft>
                <a:spcPts val="600"/>
              </a:spcAft>
              <a:buFont typeface="Arial" panose="020B0604020202020204" pitchFamily="34" charset="0"/>
              <a:buChar char="•"/>
            </a:pPr>
            <a:r>
              <a:rPr lang="en-US" sz="2000">
                <a:solidFill>
                  <a:srgbClr val="000000"/>
                </a:solidFill>
              </a:rPr>
              <a:t>Nishant Anand</a:t>
            </a:r>
          </a:p>
          <a:p>
            <a:pPr indent="-228600">
              <a:lnSpc>
                <a:spcPct val="90000"/>
              </a:lnSpc>
              <a:spcAft>
                <a:spcPts val="600"/>
              </a:spcAft>
              <a:buFont typeface="Arial" panose="020B0604020202020204" pitchFamily="34" charset="0"/>
              <a:buChar char="•"/>
            </a:pPr>
            <a:r>
              <a:rPr lang="en-US" sz="2000">
                <a:solidFill>
                  <a:srgbClr val="000000"/>
                </a:solidFill>
              </a:rPr>
              <a:t>Pooja Malviya</a:t>
            </a:r>
          </a:p>
          <a:p>
            <a:pPr indent="-228600">
              <a:lnSpc>
                <a:spcPct val="90000"/>
              </a:lnSpc>
              <a:spcAft>
                <a:spcPts val="600"/>
              </a:spcAft>
              <a:buFont typeface="Arial" panose="020B0604020202020204" pitchFamily="34" charset="0"/>
              <a:buChar char="•"/>
            </a:pPr>
            <a:r>
              <a:rPr lang="en-US" sz="2000">
                <a:solidFill>
                  <a:srgbClr val="000000"/>
                </a:solidFill>
              </a:rPr>
              <a:t>Sasidhar Sirivella</a:t>
            </a:r>
          </a:p>
          <a:p>
            <a:pPr indent="-228600">
              <a:lnSpc>
                <a:spcPct val="90000"/>
              </a:lnSpc>
              <a:spcAft>
                <a:spcPts val="600"/>
              </a:spcAft>
              <a:buFont typeface="Arial" panose="020B0604020202020204" pitchFamily="34" charset="0"/>
              <a:buChar char="•"/>
            </a:pPr>
            <a:endParaRPr lang="en-US" sz="2000">
              <a:solidFill>
                <a:srgbClr val="000000"/>
              </a:solidFill>
            </a:endParaRPr>
          </a:p>
        </p:txBody>
      </p:sp>
    </p:spTree>
    <p:extLst>
      <p:ext uri="{BB962C8B-B14F-4D97-AF65-F5344CB8AC3E}">
        <p14:creationId xmlns:p14="http://schemas.microsoft.com/office/powerpoint/2010/main" val="1622739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F70556-CB92-1243-B7ED-DCFDBD92DF1F}"/>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Multiple Linear Regression </a:t>
            </a:r>
          </a:p>
        </p:txBody>
      </p:sp>
      <p:sp>
        <p:nvSpPr>
          <p:cNvPr id="10" name="TextBox 9">
            <a:extLst>
              <a:ext uri="{FF2B5EF4-FFF2-40B4-BE49-F238E27FC236}">
                <a16:creationId xmlns:a16="http://schemas.microsoft.com/office/drawing/2014/main" id="{C6C8203F-CC7E-2843-8707-6E2C0A930B8E}"/>
              </a:ext>
            </a:extLst>
          </p:cNvPr>
          <p:cNvSpPr txBox="1"/>
          <p:nvPr/>
        </p:nvSpPr>
        <p:spPr>
          <a:xfrm>
            <a:off x="643468" y="2638043"/>
            <a:ext cx="3363974" cy="216255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With reference to the Regression model,  91.5% of the variation in the sale price of ships could be explained by Age, DWT, and </a:t>
            </a:r>
            <a:r>
              <a:rPr lang="en-US" sz="2000" dirty="0" err="1"/>
              <a:t>Capesize</a:t>
            </a:r>
            <a:r>
              <a:rPr lang="en-US" sz="2000" dirty="0"/>
              <a:t>.</a:t>
            </a:r>
          </a:p>
          <a:p>
            <a:pPr indent="-228600">
              <a:lnSpc>
                <a:spcPct val="90000"/>
              </a:lnSpc>
              <a:spcAft>
                <a:spcPts val="600"/>
              </a:spcAft>
              <a:buFont typeface="Arial" panose="020B0604020202020204" pitchFamily="34" charset="0"/>
              <a:buChar char="•"/>
            </a:pPr>
            <a:endParaRPr lang="en-US" sz="2000" dirty="0"/>
          </a:p>
        </p:txBody>
      </p:sp>
      <p:pic>
        <p:nvPicPr>
          <p:cNvPr id="9" name="Content Placeholder 8">
            <a:extLst>
              <a:ext uri="{FF2B5EF4-FFF2-40B4-BE49-F238E27FC236}">
                <a16:creationId xmlns:a16="http://schemas.microsoft.com/office/drawing/2014/main" id="{B01A7FB2-F760-344C-8A8B-4624DF3E130B}"/>
              </a:ext>
            </a:extLst>
          </p:cNvPr>
          <p:cNvPicPr>
            <a:picLocks noGrp="1" noChangeAspect="1"/>
          </p:cNvPicPr>
          <p:nvPr>
            <p:ph idx="1"/>
          </p:nvPr>
        </p:nvPicPr>
        <p:blipFill>
          <a:blip r:embed="rId2"/>
          <a:stretch>
            <a:fillRect/>
          </a:stretch>
        </p:blipFill>
        <p:spPr>
          <a:xfrm>
            <a:off x="4650910" y="794923"/>
            <a:ext cx="7345428" cy="3415623"/>
          </a:xfrm>
          <a:prstGeom prst="rect">
            <a:avLst/>
          </a:prstGeom>
        </p:spPr>
      </p:pic>
      <p:sp>
        <p:nvSpPr>
          <p:cNvPr id="12" name="TextBox 11">
            <a:extLst>
              <a:ext uri="{FF2B5EF4-FFF2-40B4-BE49-F238E27FC236}">
                <a16:creationId xmlns:a16="http://schemas.microsoft.com/office/drawing/2014/main" id="{F50D1436-E904-4948-B3E5-1B5DE5FB8DB3}"/>
              </a:ext>
            </a:extLst>
          </p:cNvPr>
          <p:cNvSpPr txBox="1"/>
          <p:nvPr/>
        </p:nvSpPr>
        <p:spPr>
          <a:xfrm>
            <a:off x="5625732" y="4636137"/>
            <a:ext cx="5304206" cy="523220"/>
          </a:xfrm>
          <a:prstGeom prst="rect">
            <a:avLst/>
          </a:prstGeom>
          <a:solidFill>
            <a:srgbClr val="FFFFFF"/>
          </a:solidFill>
        </p:spPr>
        <p:txBody>
          <a:bodyPr wrap="square" rtlCol="0">
            <a:spAutoFit/>
          </a:bodyPr>
          <a:lstStyle/>
          <a:p>
            <a:pPr algn="ctr">
              <a:spcAft>
                <a:spcPts val="600"/>
              </a:spcAft>
            </a:pPr>
            <a:r>
              <a:rPr lang="en-US" sz="2800" b="1" dirty="0">
                <a:solidFill>
                  <a:srgbClr val="000000"/>
                </a:solidFill>
              </a:rPr>
              <a:t>Estimated Price - $125.83 Million </a:t>
            </a:r>
          </a:p>
        </p:txBody>
      </p:sp>
    </p:spTree>
    <p:extLst>
      <p:ext uri="{BB962C8B-B14F-4D97-AF65-F5344CB8AC3E}">
        <p14:creationId xmlns:p14="http://schemas.microsoft.com/office/powerpoint/2010/main" val="230068923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4">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0BEB08-3A1E-8444-864D-ED32D2D9FD00}"/>
              </a:ext>
            </a:extLst>
          </p:cNvPr>
          <p:cNvSpPr>
            <a:spLocks noGrp="1"/>
          </p:cNvSpPr>
          <p:nvPr>
            <p:ph type="title"/>
          </p:nvPr>
        </p:nvSpPr>
        <p:spPr>
          <a:xfrm>
            <a:off x="5297762" y="1053711"/>
            <a:ext cx="5638994" cy="1424446"/>
          </a:xfrm>
        </p:spPr>
        <p:txBody>
          <a:bodyPr vert="horz" lIns="91440" tIns="45720" rIns="91440" bIns="45720" rtlCol="0">
            <a:normAutofit/>
          </a:bodyPr>
          <a:lstStyle/>
          <a:p>
            <a:r>
              <a:rPr lang="en-US">
                <a:solidFill>
                  <a:srgbClr val="FFFFFF"/>
                </a:solidFill>
              </a:rPr>
              <a:t>Further Analysis </a:t>
            </a:r>
          </a:p>
        </p:txBody>
      </p:sp>
      <p:pic>
        <p:nvPicPr>
          <p:cNvPr id="8" name="Picture 7">
            <a:extLst>
              <a:ext uri="{FF2B5EF4-FFF2-40B4-BE49-F238E27FC236}">
                <a16:creationId xmlns:a16="http://schemas.microsoft.com/office/drawing/2014/main" id="{01C8365C-E300-A948-8220-9F66DCF677A8}"/>
              </a:ext>
            </a:extLst>
          </p:cNvPr>
          <p:cNvPicPr>
            <a:picLocks noChangeAspect="1"/>
          </p:cNvPicPr>
          <p:nvPr/>
        </p:nvPicPr>
        <p:blipFill>
          <a:blip r:embed="rId2"/>
          <a:stretch>
            <a:fillRect/>
          </a:stretch>
        </p:blipFill>
        <p:spPr>
          <a:xfrm>
            <a:off x="1011880" y="3437568"/>
            <a:ext cx="2732705" cy="2789902"/>
          </a:xfrm>
          <a:prstGeom prst="rect">
            <a:avLst/>
          </a:prstGeom>
        </p:spPr>
      </p:pic>
      <p:cxnSp>
        <p:nvCxnSpPr>
          <p:cNvPr id="30" name="Straight Connector 26">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9EF919B-29B7-FE4E-9E6A-E526C6A9DB93}"/>
              </a:ext>
            </a:extLst>
          </p:cNvPr>
          <p:cNvPicPr>
            <a:picLocks noChangeAspect="1"/>
          </p:cNvPicPr>
          <p:nvPr/>
        </p:nvPicPr>
        <p:blipFill>
          <a:blip r:embed="rId3"/>
          <a:stretch>
            <a:fillRect/>
          </a:stretch>
        </p:blipFill>
        <p:spPr>
          <a:xfrm>
            <a:off x="869005" y="371474"/>
            <a:ext cx="3350054" cy="2788920"/>
          </a:xfrm>
          <a:prstGeom prst="rect">
            <a:avLst/>
          </a:prstGeom>
        </p:spPr>
      </p:pic>
      <p:sp>
        <p:nvSpPr>
          <p:cNvPr id="5" name="Content Placeholder 4">
            <a:extLst>
              <a:ext uri="{FF2B5EF4-FFF2-40B4-BE49-F238E27FC236}">
                <a16:creationId xmlns:a16="http://schemas.microsoft.com/office/drawing/2014/main" id="{9775F924-7599-5A46-AD85-1034BE6DB330}"/>
              </a:ext>
            </a:extLst>
          </p:cNvPr>
          <p:cNvSpPr>
            <a:spLocks noGrp="1"/>
          </p:cNvSpPr>
          <p:nvPr>
            <p:ph idx="1"/>
          </p:nvPr>
        </p:nvSpPr>
        <p:spPr>
          <a:xfrm>
            <a:off x="5297762" y="2799889"/>
            <a:ext cx="6217963" cy="2987543"/>
          </a:xfrm>
        </p:spPr>
        <p:txBody>
          <a:bodyPr anchor="t">
            <a:normAutofit/>
          </a:bodyPr>
          <a:lstStyle/>
          <a:p>
            <a:r>
              <a:rPr lang="en-US" sz="2400" dirty="0">
                <a:solidFill>
                  <a:srgbClr val="FFFFFF"/>
                </a:solidFill>
              </a:rPr>
              <a:t>Bucket 1 : 8 Ships priced above $100 M</a:t>
            </a:r>
          </a:p>
          <a:p>
            <a:r>
              <a:rPr lang="en-US" sz="2400" dirty="0">
                <a:solidFill>
                  <a:srgbClr val="FFFFFF"/>
                </a:solidFill>
              </a:rPr>
              <a:t>Bucket 2 : 40 Ships(13%) priced below $100 M</a:t>
            </a:r>
          </a:p>
          <a:p>
            <a:r>
              <a:rPr lang="en-US" sz="2400" dirty="0">
                <a:solidFill>
                  <a:srgbClr val="FFFFFF"/>
                </a:solidFill>
              </a:rPr>
              <a:t>Confidence Interval : $118M - $132M</a:t>
            </a:r>
          </a:p>
          <a:p>
            <a:r>
              <a:rPr lang="en-US" sz="2400" dirty="0">
                <a:solidFill>
                  <a:srgbClr val="FFFFFF"/>
                </a:solidFill>
              </a:rPr>
              <a:t>Prediction Interval   : $104M - $147M</a:t>
            </a:r>
          </a:p>
          <a:p>
            <a:r>
              <a:rPr lang="en-US" sz="2400" dirty="0">
                <a:solidFill>
                  <a:srgbClr val="FFFFFF"/>
                </a:solidFill>
              </a:rPr>
              <a:t>Mean Residual for Bucket 1 : (-</a:t>
            </a:r>
            <a:r>
              <a:rPr lang="en-US" sz="2400" dirty="0" err="1">
                <a:solidFill>
                  <a:srgbClr val="FFFFFF"/>
                </a:solidFill>
              </a:rPr>
              <a:t>ve</a:t>
            </a:r>
            <a:r>
              <a:rPr lang="en-US" sz="2400" dirty="0">
                <a:solidFill>
                  <a:srgbClr val="FFFFFF"/>
                </a:solidFill>
              </a:rPr>
              <a:t>) 0.8 M</a:t>
            </a:r>
          </a:p>
          <a:p>
            <a:r>
              <a:rPr lang="en-US" sz="2400" dirty="0">
                <a:solidFill>
                  <a:srgbClr val="FFFFFF"/>
                </a:solidFill>
              </a:rPr>
              <a:t>Mean Residual for Bucket 2 : (+</a:t>
            </a:r>
            <a:r>
              <a:rPr lang="en-US" sz="2400" dirty="0" err="1">
                <a:solidFill>
                  <a:srgbClr val="FFFFFF"/>
                </a:solidFill>
              </a:rPr>
              <a:t>ve</a:t>
            </a:r>
            <a:r>
              <a:rPr lang="en-US" sz="2400" dirty="0">
                <a:solidFill>
                  <a:srgbClr val="FFFFFF"/>
                </a:solidFill>
              </a:rPr>
              <a:t>) 6.36 M</a:t>
            </a:r>
          </a:p>
          <a:p>
            <a:endParaRPr lang="en-US" sz="2400" b="1" dirty="0">
              <a:solidFill>
                <a:srgbClr val="FFFFFF"/>
              </a:solidFill>
            </a:endParaRPr>
          </a:p>
          <a:p>
            <a:endParaRPr lang="en-US" sz="2400" dirty="0">
              <a:solidFill>
                <a:srgbClr val="FFFFFF"/>
              </a:solidFill>
            </a:endParaRPr>
          </a:p>
        </p:txBody>
      </p:sp>
    </p:spTree>
    <p:extLst>
      <p:ext uri="{BB962C8B-B14F-4D97-AF65-F5344CB8AC3E}">
        <p14:creationId xmlns:p14="http://schemas.microsoft.com/office/powerpoint/2010/main" val="3090097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C1B15E-46EC-2F46-B625-FE72171B84C3}"/>
              </a:ext>
            </a:extLst>
          </p:cNvPr>
          <p:cNvSpPr>
            <a:spLocks noGrp="1"/>
          </p:cNvSpPr>
          <p:nvPr>
            <p:ph type="title"/>
          </p:nvPr>
        </p:nvSpPr>
        <p:spPr>
          <a:xfrm>
            <a:off x="643468" y="623392"/>
            <a:ext cx="3363974" cy="1607060"/>
          </a:xfrm>
          <a:prstGeom prst="ellipse">
            <a:avLst/>
          </a:prstGeom>
          <a:noFill/>
          <a:ln w="19050">
            <a:solidFill>
              <a:schemeClr val="tx1"/>
            </a:solidFill>
          </a:ln>
        </p:spPr>
        <p:txBody>
          <a:bodyPr wrap="square" anchor="ctr">
            <a:normAutofit/>
          </a:bodyPr>
          <a:lstStyle/>
          <a:p>
            <a:pPr algn="ctr"/>
            <a:r>
              <a:rPr lang="en-US" sz="2800"/>
              <a:t>Adjusted Price</a:t>
            </a:r>
          </a:p>
        </p:txBody>
      </p:sp>
      <p:sp>
        <p:nvSpPr>
          <p:cNvPr id="3" name="Content Placeholder 2">
            <a:extLst>
              <a:ext uri="{FF2B5EF4-FFF2-40B4-BE49-F238E27FC236}">
                <a16:creationId xmlns:a16="http://schemas.microsoft.com/office/drawing/2014/main" id="{1721D94A-1339-0043-9AC7-15D48C05A19A}"/>
              </a:ext>
            </a:extLst>
          </p:cNvPr>
          <p:cNvSpPr>
            <a:spLocks noGrp="1"/>
          </p:cNvSpPr>
          <p:nvPr>
            <p:ph idx="1"/>
          </p:nvPr>
        </p:nvSpPr>
        <p:spPr>
          <a:xfrm>
            <a:off x="643468" y="2638043"/>
            <a:ext cx="3363974" cy="3415623"/>
          </a:xfrm>
        </p:spPr>
        <p:txBody>
          <a:bodyPr>
            <a:normAutofit/>
          </a:bodyPr>
          <a:lstStyle/>
          <a:p>
            <a:r>
              <a:rPr lang="en-US" sz="2000"/>
              <a:t>Estimated Price - 125.83</a:t>
            </a:r>
          </a:p>
          <a:p>
            <a:r>
              <a:rPr lang="en-US" sz="2000"/>
              <a:t>Adjusted Price - 125.83 + 6.63 </a:t>
            </a:r>
          </a:p>
        </p:txBody>
      </p:sp>
      <p:pic>
        <p:nvPicPr>
          <p:cNvPr id="4" name="Content Placeholder 3">
            <a:extLst>
              <a:ext uri="{FF2B5EF4-FFF2-40B4-BE49-F238E27FC236}">
                <a16:creationId xmlns:a16="http://schemas.microsoft.com/office/drawing/2014/main" id="{37C2E107-EBDF-2A4D-BEF1-8879A6D33705}"/>
              </a:ext>
            </a:extLst>
          </p:cNvPr>
          <p:cNvPicPr>
            <a:picLocks noChangeAspect="1"/>
          </p:cNvPicPr>
          <p:nvPr/>
        </p:nvPicPr>
        <p:blipFill>
          <a:blip r:embed="rId2"/>
          <a:stretch>
            <a:fillRect/>
          </a:stretch>
        </p:blipFill>
        <p:spPr>
          <a:xfrm>
            <a:off x="5297763" y="2067227"/>
            <a:ext cx="6250769" cy="2562679"/>
          </a:xfrm>
          <a:prstGeom prst="rect">
            <a:avLst/>
          </a:prstGeom>
        </p:spPr>
      </p:pic>
    </p:spTree>
    <p:extLst>
      <p:ext uri="{BB962C8B-B14F-4D97-AF65-F5344CB8AC3E}">
        <p14:creationId xmlns:p14="http://schemas.microsoft.com/office/powerpoint/2010/main" val="351734782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474E43-187D-1642-B19A-62F768E26E8C}"/>
              </a:ext>
            </a:extLst>
          </p:cNvPr>
          <p:cNvSpPr>
            <a:spLocks noGrp="1"/>
          </p:cNvSpPr>
          <p:nvPr>
            <p:ph type="title"/>
          </p:nvPr>
        </p:nvSpPr>
        <p:spPr>
          <a:xfrm>
            <a:off x="863029" y="1012004"/>
            <a:ext cx="3580384" cy="4795408"/>
          </a:xfrm>
          <a:prstGeom prst="ellipse">
            <a:avLst/>
          </a:prstGeom>
        </p:spPr>
        <p:txBody>
          <a:bodyPr>
            <a:normAutofit/>
          </a:bodyPr>
          <a:lstStyle/>
          <a:p>
            <a:pPr algn="ctr"/>
            <a:r>
              <a:rPr lang="en-US" sz="2800" dirty="0">
                <a:solidFill>
                  <a:srgbClr val="FFFFFF"/>
                </a:solidFill>
              </a:rPr>
              <a:t>Recommended Price</a:t>
            </a:r>
          </a:p>
        </p:txBody>
      </p:sp>
      <p:graphicFrame>
        <p:nvGraphicFramePr>
          <p:cNvPr id="11" name="Content Placeholder 2">
            <a:extLst>
              <a:ext uri="{FF2B5EF4-FFF2-40B4-BE49-F238E27FC236}">
                <a16:creationId xmlns:a16="http://schemas.microsoft.com/office/drawing/2014/main" id="{30294F6A-D61F-47B7-8205-EAC1E7274632}"/>
              </a:ext>
            </a:extLst>
          </p:cNvPr>
          <p:cNvGraphicFramePr>
            <a:graphicFrameLocks noGrp="1"/>
          </p:cNvGraphicFramePr>
          <p:nvPr>
            <p:ph idx="1"/>
            <p:extLst>
              <p:ext uri="{D42A27DB-BD31-4B8C-83A1-F6EECF244321}">
                <p14:modId xmlns:p14="http://schemas.microsoft.com/office/powerpoint/2010/main" val="49625256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5347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978E-8695-7742-9E15-3EF6214DD0E2}"/>
              </a:ext>
            </a:extLst>
          </p:cNvPr>
          <p:cNvSpPr>
            <a:spLocks noGrp="1"/>
          </p:cNvSpPr>
          <p:nvPr>
            <p:ph type="title"/>
          </p:nvPr>
        </p:nvSpPr>
        <p:spPr/>
        <p:txBody>
          <a:bodyPr/>
          <a:lstStyle/>
          <a:p>
            <a:br>
              <a:rPr lang="en-US" dirty="0"/>
            </a:br>
            <a:endParaRPr lang="en-US" dirty="0"/>
          </a:p>
        </p:txBody>
      </p:sp>
      <p:graphicFrame>
        <p:nvGraphicFramePr>
          <p:cNvPr id="8" name="Content Placeholder 7">
            <a:extLst>
              <a:ext uri="{FF2B5EF4-FFF2-40B4-BE49-F238E27FC236}">
                <a16:creationId xmlns:a16="http://schemas.microsoft.com/office/drawing/2014/main" id="{83C2A59A-317E-4D78-B55F-6C1DB4C6698D}"/>
              </a:ext>
            </a:extLst>
          </p:cNvPr>
          <p:cNvGraphicFramePr>
            <a:graphicFrameLocks noGrp="1"/>
          </p:cNvGraphicFramePr>
          <p:nvPr>
            <p:ph idx="1"/>
          </p:nvPr>
        </p:nvGraphicFramePr>
        <p:xfrm>
          <a:off x="1073305" y="1178854"/>
          <a:ext cx="10045390" cy="3682250"/>
        </p:xfrm>
        <a:graphic>
          <a:graphicData uri="http://schemas.openxmlformats.org/drawingml/2006/table">
            <a:tbl>
              <a:tblPr firstRow="1" bandRow="1">
                <a:tableStyleId>{5C22544A-7EE6-4342-B048-85BDC9FD1C3A}</a:tableStyleId>
              </a:tblPr>
              <a:tblGrid>
                <a:gridCol w="3338969">
                  <a:extLst>
                    <a:ext uri="{9D8B030D-6E8A-4147-A177-3AD203B41FA5}">
                      <a16:colId xmlns:a16="http://schemas.microsoft.com/office/drawing/2014/main" val="3513610632"/>
                    </a:ext>
                  </a:extLst>
                </a:gridCol>
                <a:gridCol w="3591068">
                  <a:extLst>
                    <a:ext uri="{9D8B030D-6E8A-4147-A177-3AD203B41FA5}">
                      <a16:colId xmlns:a16="http://schemas.microsoft.com/office/drawing/2014/main" val="4025465740"/>
                    </a:ext>
                  </a:extLst>
                </a:gridCol>
                <a:gridCol w="3115353">
                  <a:extLst>
                    <a:ext uri="{9D8B030D-6E8A-4147-A177-3AD203B41FA5}">
                      <a16:colId xmlns:a16="http://schemas.microsoft.com/office/drawing/2014/main" val="1875465887"/>
                    </a:ext>
                  </a:extLst>
                </a:gridCol>
              </a:tblGrid>
              <a:tr h="467398">
                <a:tc>
                  <a:txBody>
                    <a:bodyPr/>
                    <a:lstStyle/>
                    <a:p>
                      <a:endParaRPr lang="en-US" dirty="0"/>
                    </a:p>
                  </a:txBody>
                  <a:tcPr/>
                </a:tc>
                <a:tc>
                  <a:txBody>
                    <a:bodyPr/>
                    <a:lstStyle/>
                    <a:p>
                      <a:r>
                        <a:rPr lang="en-US" dirty="0"/>
                        <a:t>Independent Variables</a:t>
                      </a:r>
                    </a:p>
                  </a:txBody>
                  <a:tcPr/>
                </a:tc>
                <a:tc>
                  <a:txBody>
                    <a:bodyPr/>
                    <a:lstStyle/>
                    <a:p>
                      <a:r>
                        <a:rPr lang="en-US" dirty="0"/>
                        <a:t>Predicted Price</a:t>
                      </a:r>
                    </a:p>
                  </a:txBody>
                  <a:tcPr/>
                </a:tc>
                <a:extLst>
                  <a:ext uri="{0D108BD9-81ED-4DB2-BD59-A6C34878D82A}">
                    <a16:rowId xmlns:a16="http://schemas.microsoft.com/office/drawing/2014/main" val="790441118"/>
                  </a:ext>
                </a:extLst>
              </a:tr>
              <a:tr h="803713">
                <a:tc>
                  <a:txBody>
                    <a:bodyPr/>
                    <a:lstStyle/>
                    <a:p>
                      <a:r>
                        <a:rPr lang="en-US" dirty="0"/>
                        <a:t>5 years younger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Age=6,  DWT=172,CapeSize=12479</a:t>
                      </a:r>
                    </a:p>
                  </a:txBody>
                  <a:tcPr/>
                </a:tc>
                <a:tc>
                  <a:txBody>
                    <a:bodyPr/>
                    <a:lstStyle/>
                    <a:p>
                      <a:r>
                        <a:rPr lang="en-US" dirty="0"/>
                        <a:t>$148.54 M</a:t>
                      </a:r>
                    </a:p>
                  </a:txBody>
                  <a:tcPr/>
                </a:tc>
                <a:extLst>
                  <a:ext uri="{0D108BD9-81ED-4DB2-BD59-A6C34878D82A}">
                    <a16:rowId xmlns:a16="http://schemas.microsoft.com/office/drawing/2014/main" val="1519853987"/>
                  </a:ext>
                </a:extLst>
              </a:tr>
              <a:tr h="803713">
                <a:tc>
                  <a:txBody>
                    <a:bodyPr/>
                    <a:lstStyle/>
                    <a:p>
                      <a:r>
                        <a:rPr lang="en-US" dirty="0"/>
                        <a:t>20 k DWT lighter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Age=11,DWT=152,CapeSize=12479</a:t>
                      </a:r>
                    </a:p>
                  </a:txBody>
                  <a:tcPr/>
                </a:tc>
                <a:tc>
                  <a:txBody>
                    <a:bodyPr/>
                    <a:lstStyle/>
                    <a:p>
                      <a:r>
                        <a:rPr lang="en-US" dirty="0"/>
                        <a:t>$120.98 M</a:t>
                      </a:r>
                    </a:p>
                  </a:txBody>
                  <a:tcPr/>
                </a:tc>
                <a:extLst>
                  <a:ext uri="{0D108BD9-81ED-4DB2-BD59-A6C34878D82A}">
                    <a16:rowId xmlns:a16="http://schemas.microsoft.com/office/drawing/2014/main" val="3139934513"/>
                  </a:ext>
                </a:extLst>
              </a:tr>
              <a:tr h="803713">
                <a:tc>
                  <a:txBody>
                    <a:bodyPr/>
                    <a:lstStyle/>
                    <a:p>
                      <a:r>
                        <a:rPr lang="en-US" dirty="0"/>
                        <a:t>30 % Lower charter rate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Age=11,DWT=172,CapeSize=8735</a:t>
                      </a:r>
                    </a:p>
                  </a:txBody>
                  <a:tcPr/>
                </a:tc>
                <a:tc>
                  <a:txBody>
                    <a:bodyPr/>
                    <a:lstStyle/>
                    <a:p>
                      <a:r>
                        <a:rPr lang="en-US" dirty="0"/>
                        <a:t>$98.84 M</a:t>
                      </a:r>
                    </a:p>
                  </a:txBody>
                  <a:tcPr/>
                </a:tc>
                <a:extLst>
                  <a:ext uri="{0D108BD9-81ED-4DB2-BD59-A6C34878D82A}">
                    <a16:rowId xmlns:a16="http://schemas.microsoft.com/office/drawing/2014/main" val="1948934209"/>
                  </a:ext>
                </a:extLst>
              </a:tr>
              <a:tr h="803713">
                <a:tc>
                  <a:txBody>
                    <a:bodyPr/>
                    <a:lstStyle/>
                    <a:p>
                      <a:r>
                        <a:rPr lang="en-US" dirty="0"/>
                        <a:t>If the ship is sold after 3 years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Age=14,DWT=172,CapeSize=12479</a:t>
                      </a:r>
                    </a:p>
                  </a:txBody>
                  <a:tcPr/>
                </a:tc>
                <a:tc>
                  <a:txBody>
                    <a:bodyPr/>
                    <a:lstStyle/>
                    <a:p>
                      <a:r>
                        <a:rPr lang="en-US" dirty="0"/>
                        <a:t>$112.2 M</a:t>
                      </a:r>
                    </a:p>
                  </a:txBody>
                  <a:tcPr/>
                </a:tc>
                <a:extLst>
                  <a:ext uri="{0D108BD9-81ED-4DB2-BD59-A6C34878D82A}">
                    <a16:rowId xmlns:a16="http://schemas.microsoft.com/office/drawing/2014/main" val="2445840567"/>
                  </a:ext>
                </a:extLst>
              </a:tr>
            </a:tbl>
          </a:graphicData>
        </a:graphic>
      </p:graphicFrame>
      <p:sp>
        <p:nvSpPr>
          <p:cNvPr id="3" name="TextBox 2">
            <a:extLst>
              <a:ext uri="{FF2B5EF4-FFF2-40B4-BE49-F238E27FC236}">
                <a16:creationId xmlns:a16="http://schemas.microsoft.com/office/drawing/2014/main" id="{0C7B031C-2072-FD4F-9841-BE55EE9139B9}"/>
              </a:ext>
            </a:extLst>
          </p:cNvPr>
          <p:cNvSpPr txBox="1"/>
          <p:nvPr/>
        </p:nvSpPr>
        <p:spPr>
          <a:xfrm>
            <a:off x="1073305" y="563301"/>
            <a:ext cx="4045105" cy="615553"/>
          </a:xfrm>
          <a:prstGeom prst="rect">
            <a:avLst/>
          </a:prstGeom>
          <a:noFill/>
        </p:spPr>
        <p:txBody>
          <a:bodyPr wrap="square" rtlCol="0">
            <a:spAutoFit/>
          </a:bodyPr>
          <a:lstStyle/>
          <a:p>
            <a:r>
              <a:rPr lang="en-US" sz="3400" dirty="0"/>
              <a:t>Price Prediction </a:t>
            </a:r>
          </a:p>
        </p:txBody>
      </p:sp>
    </p:spTree>
    <p:extLst>
      <p:ext uri="{BB962C8B-B14F-4D97-AF65-F5344CB8AC3E}">
        <p14:creationId xmlns:p14="http://schemas.microsoft.com/office/powerpoint/2010/main" val="619503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56B6-D13D-0944-8A6D-4C03145C6948}"/>
              </a:ext>
            </a:extLst>
          </p:cNvPr>
          <p:cNvSpPr>
            <a:spLocks noGrp="1"/>
          </p:cNvSpPr>
          <p:nvPr>
            <p:ph type="title"/>
          </p:nvPr>
        </p:nvSpPr>
        <p:spPr/>
        <p:txBody>
          <a:bodyPr/>
          <a:lstStyle/>
          <a:p>
            <a:r>
              <a:rPr lang="en-US" dirty="0"/>
              <a:t>Economic Factors </a:t>
            </a:r>
          </a:p>
        </p:txBody>
      </p:sp>
      <p:sp>
        <p:nvSpPr>
          <p:cNvPr id="3" name="Content Placeholder 2">
            <a:extLst>
              <a:ext uri="{FF2B5EF4-FFF2-40B4-BE49-F238E27FC236}">
                <a16:creationId xmlns:a16="http://schemas.microsoft.com/office/drawing/2014/main" id="{4ED1474D-CC1A-B241-A621-3D4CB71F085B}"/>
              </a:ext>
            </a:extLst>
          </p:cNvPr>
          <p:cNvSpPr>
            <a:spLocks noGrp="1"/>
          </p:cNvSpPr>
          <p:nvPr>
            <p:ph idx="1"/>
          </p:nvPr>
        </p:nvSpPr>
        <p:spPr/>
        <p:txBody>
          <a:bodyPr/>
          <a:lstStyle/>
          <a:p>
            <a:r>
              <a:rPr lang="en-US" dirty="0"/>
              <a:t>Annual cash flow with the current charter rates will be 58 Million USD. </a:t>
            </a:r>
          </a:p>
          <a:p>
            <a:r>
              <a:rPr lang="en-US" dirty="0"/>
              <a:t>Payback period would be 3-4 years after excluding present average operation, voyage and insurance costs for bulk carriers. </a:t>
            </a:r>
          </a:p>
          <a:p>
            <a:endParaRPr lang="en-US" dirty="0"/>
          </a:p>
        </p:txBody>
      </p:sp>
    </p:spTree>
    <p:extLst>
      <p:ext uri="{BB962C8B-B14F-4D97-AF65-F5344CB8AC3E}">
        <p14:creationId xmlns:p14="http://schemas.microsoft.com/office/powerpoint/2010/main" val="4272012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9896-6056-CA4E-B6EE-42F2E2AC9689}"/>
              </a:ext>
            </a:extLst>
          </p:cNvPr>
          <p:cNvSpPr>
            <a:spLocks noGrp="1"/>
          </p:cNvSpPr>
          <p:nvPr>
            <p:ph type="title"/>
          </p:nvPr>
        </p:nvSpPr>
        <p:spPr/>
        <p:txBody>
          <a:bodyPr/>
          <a:lstStyle/>
          <a:p>
            <a:r>
              <a:rPr lang="en-US" dirty="0"/>
              <a:t>Exit Strategies </a:t>
            </a:r>
          </a:p>
        </p:txBody>
      </p:sp>
      <p:sp>
        <p:nvSpPr>
          <p:cNvPr id="3" name="Content Placeholder 2">
            <a:extLst>
              <a:ext uri="{FF2B5EF4-FFF2-40B4-BE49-F238E27FC236}">
                <a16:creationId xmlns:a16="http://schemas.microsoft.com/office/drawing/2014/main" id="{0DD157DA-3E92-9945-BC77-A93C869BE939}"/>
              </a:ext>
            </a:extLst>
          </p:cNvPr>
          <p:cNvSpPr>
            <a:spLocks noGrp="1"/>
          </p:cNvSpPr>
          <p:nvPr>
            <p:ph idx="1"/>
          </p:nvPr>
        </p:nvSpPr>
        <p:spPr/>
        <p:txBody>
          <a:bodyPr/>
          <a:lstStyle/>
          <a:p>
            <a:pPr marL="0" indent="0">
              <a:buNone/>
            </a:pPr>
            <a:r>
              <a:rPr lang="en-US" dirty="0"/>
              <a:t>As shipping industry is very volatile. We will discuss two exit strategies</a:t>
            </a:r>
          </a:p>
          <a:p>
            <a:r>
              <a:rPr lang="en-US" dirty="0"/>
              <a:t>Firstly, if the value of the ship increased before maturity it can be sold for a profit and clear principle balance. </a:t>
            </a:r>
          </a:p>
          <a:p>
            <a:r>
              <a:rPr lang="en-US" dirty="0"/>
              <a:t>On the other hand, if the value of the ship is decreased, 60-80% of the outstanding amount can be cleared by scrapping the ship. In some cases the scrap value of the ship  will be higher than the price of the ship in second market. </a:t>
            </a:r>
          </a:p>
        </p:txBody>
      </p:sp>
    </p:spTree>
    <p:extLst>
      <p:ext uri="{BB962C8B-B14F-4D97-AF65-F5344CB8AC3E}">
        <p14:creationId xmlns:p14="http://schemas.microsoft.com/office/powerpoint/2010/main" val="2601040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35157-9D5E-5B40-B662-F0F80C154F5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167FF8C-6E27-F642-B838-1402C51D9CC7}"/>
              </a:ext>
            </a:extLst>
          </p:cNvPr>
          <p:cNvPicPr>
            <a:picLocks noGrp="1" noChangeAspect="1"/>
          </p:cNvPicPr>
          <p:nvPr>
            <p:ph idx="1"/>
          </p:nvPr>
        </p:nvPicPr>
        <p:blipFill>
          <a:blip r:embed="rId2"/>
          <a:stretch>
            <a:fillRect/>
          </a:stretch>
        </p:blipFill>
        <p:spPr>
          <a:xfrm>
            <a:off x="733337" y="242462"/>
            <a:ext cx="10620463" cy="6392514"/>
          </a:xfrm>
        </p:spPr>
      </p:pic>
    </p:spTree>
    <p:extLst>
      <p:ext uri="{BB962C8B-B14F-4D97-AF65-F5344CB8AC3E}">
        <p14:creationId xmlns:p14="http://schemas.microsoft.com/office/powerpoint/2010/main" val="1555598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978E-8695-7742-9E15-3EF6214DD0E2}"/>
              </a:ext>
            </a:extLst>
          </p:cNvPr>
          <p:cNvSpPr>
            <a:spLocks noGrp="1"/>
          </p:cNvSpPr>
          <p:nvPr>
            <p:ph type="title"/>
          </p:nvPr>
        </p:nvSpPr>
        <p:spPr/>
        <p:txBody>
          <a:bodyPr/>
          <a:lstStyle/>
          <a:p>
            <a:br>
              <a:rPr lang="en-US" dirty="0"/>
            </a:br>
            <a:endParaRPr lang="en-US" dirty="0"/>
          </a:p>
        </p:txBody>
      </p:sp>
      <p:graphicFrame>
        <p:nvGraphicFramePr>
          <p:cNvPr id="8" name="Content Placeholder 7">
            <a:extLst>
              <a:ext uri="{FF2B5EF4-FFF2-40B4-BE49-F238E27FC236}">
                <a16:creationId xmlns:a16="http://schemas.microsoft.com/office/drawing/2014/main" id="{83C2A59A-317E-4D78-B55F-6C1DB4C6698D}"/>
              </a:ext>
            </a:extLst>
          </p:cNvPr>
          <p:cNvGraphicFramePr>
            <a:graphicFrameLocks noGrp="1"/>
          </p:cNvGraphicFramePr>
          <p:nvPr>
            <p:ph idx="1"/>
          </p:nvPr>
        </p:nvGraphicFramePr>
        <p:xfrm>
          <a:off x="1073305" y="1178854"/>
          <a:ext cx="10045390" cy="3682250"/>
        </p:xfrm>
        <a:graphic>
          <a:graphicData uri="http://schemas.openxmlformats.org/drawingml/2006/table">
            <a:tbl>
              <a:tblPr firstRow="1" bandRow="1">
                <a:tableStyleId>{5C22544A-7EE6-4342-B048-85BDC9FD1C3A}</a:tableStyleId>
              </a:tblPr>
              <a:tblGrid>
                <a:gridCol w="3338969">
                  <a:extLst>
                    <a:ext uri="{9D8B030D-6E8A-4147-A177-3AD203B41FA5}">
                      <a16:colId xmlns:a16="http://schemas.microsoft.com/office/drawing/2014/main" val="3513610632"/>
                    </a:ext>
                  </a:extLst>
                </a:gridCol>
                <a:gridCol w="3591068">
                  <a:extLst>
                    <a:ext uri="{9D8B030D-6E8A-4147-A177-3AD203B41FA5}">
                      <a16:colId xmlns:a16="http://schemas.microsoft.com/office/drawing/2014/main" val="4025465740"/>
                    </a:ext>
                  </a:extLst>
                </a:gridCol>
                <a:gridCol w="3115353">
                  <a:extLst>
                    <a:ext uri="{9D8B030D-6E8A-4147-A177-3AD203B41FA5}">
                      <a16:colId xmlns:a16="http://schemas.microsoft.com/office/drawing/2014/main" val="1875465887"/>
                    </a:ext>
                  </a:extLst>
                </a:gridCol>
              </a:tblGrid>
              <a:tr h="467398">
                <a:tc>
                  <a:txBody>
                    <a:bodyPr/>
                    <a:lstStyle/>
                    <a:p>
                      <a:endParaRPr lang="en-US" dirty="0"/>
                    </a:p>
                  </a:txBody>
                  <a:tcPr/>
                </a:tc>
                <a:tc>
                  <a:txBody>
                    <a:bodyPr/>
                    <a:lstStyle/>
                    <a:p>
                      <a:r>
                        <a:rPr lang="en-US" dirty="0"/>
                        <a:t>Independent Variables</a:t>
                      </a:r>
                    </a:p>
                  </a:txBody>
                  <a:tcPr/>
                </a:tc>
                <a:tc>
                  <a:txBody>
                    <a:bodyPr/>
                    <a:lstStyle/>
                    <a:p>
                      <a:r>
                        <a:rPr lang="en-US" dirty="0"/>
                        <a:t>Predicted Price</a:t>
                      </a:r>
                    </a:p>
                  </a:txBody>
                  <a:tcPr/>
                </a:tc>
                <a:extLst>
                  <a:ext uri="{0D108BD9-81ED-4DB2-BD59-A6C34878D82A}">
                    <a16:rowId xmlns:a16="http://schemas.microsoft.com/office/drawing/2014/main" val="790441118"/>
                  </a:ext>
                </a:extLst>
              </a:tr>
              <a:tr h="803713">
                <a:tc>
                  <a:txBody>
                    <a:bodyPr/>
                    <a:lstStyle/>
                    <a:p>
                      <a:r>
                        <a:rPr lang="en-US" dirty="0"/>
                        <a:t>5 years younger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Age=6,  DWT=172,CapeSize=12479</a:t>
                      </a:r>
                    </a:p>
                  </a:txBody>
                  <a:tcPr/>
                </a:tc>
                <a:tc>
                  <a:txBody>
                    <a:bodyPr/>
                    <a:lstStyle/>
                    <a:p>
                      <a:r>
                        <a:rPr lang="en-US" dirty="0"/>
                        <a:t>$148.54 M</a:t>
                      </a:r>
                    </a:p>
                  </a:txBody>
                  <a:tcPr/>
                </a:tc>
                <a:extLst>
                  <a:ext uri="{0D108BD9-81ED-4DB2-BD59-A6C34878D82A}">
                    <a16:rowId xmlns:a16="http://schemas.microsoft.com/office/drawing/2014/main" val="1519853987"/>
                  </a:ext>
                </a:extLst>
              </a:tr>
              <a:tr h="803713">
                <a:tc>
                  <a:txBody>
                    <a:bodyPr/>
                    <a:lstStyle/>
                    <a:p>
                      <a:r>
                        <a:rPr lang="en-US" dirty="0"/>
                        <a:t>20 k DWT lighter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Age=11,DWT=152,CapeSize=12479</a:t>
                      </a:r>
                    </a:p>
                  </a:txBody>
                  <a:tcPr/>
                </a:tc>
                <a:tc>
                  <a:txBody>
                    <a:bodyPr/>
                    <a:lstStyle/>
                    <a:p>
                      <a:r>
                        <a:rPr lang="en-US" dirty="0"/>
                        <a:t>$120.98 M</a:t>
                      </a:r>
                    </a:p>
                  </a:txBody>
                  <a:tcPr/>
                </a:tc>
                <a:extLst>
                  <a:ext uri="{0D108BD9-81ED-4DB2-BD59-A6C34878D82A}">
                    <a16:rowId xmlns:a16="http://schemas.microsoft.com/office/drawing/2014/main" val="3139934513"/>
                  </a:ext>
                </a:extLst>
              </a:tr>
              <a:tr h="803713">
                <a:tc>
                  <a:txBody>
                    <a:bodyPr/>
                    <a:lstStyle/>
                    <a:p>
                      <a:r>
                        <a:rPr lang="en-US" dirty="0"/>
                        <a:t>30 % Lower charter rate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Age=11,DWT=172,CapeSize=8735</a:t>
                      </a:r>
                    </a:p>
                  </a:txBody>
                  <a:tcPr/>
                </a:tc>
                <a:tc>
                  <a:txBody>
                    <a:bodyPr/>
                    <a:lstStyle/>
                    <a:p>
                      <a:r>
                        <a:rPr lang="en-US" dirty="0"/>
                        <a:t>$98.84 M</a:t>
                      </a:r>
                    </a:p>
                  </a:txBody>
                  <a:tcPr/>
                </a:tc>
                <a:extLst>
                  <a:ext uri="{0D108BD9-81ED-4DB2-BD59-A6C34878D82A}">
                    <a16:rowId xmlns:a16="http://schemas.microsoft.com/office/drawing/2014/main" val="1948934209"/>
                  </a:ext>
                </a:extLst>
              </a:tr>
              <a:tr h="803713">
                <a:tc>
                  <a:txBody>
                    <a:bodyPr/>
                    <a:lstStyle/>
                    <a:p>
                      <a:r>
                        <a:rPr lang="en-US" dirty="0"/>
                        <a:t>If the ship is sold after 3 years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Age=14,DWT=172,CapeSize=12479</a:t>
                      </a:r>
                    </a:p>
                  </a:txBody>
                  <a:tcPr/>
                </a:tc>
                <a:tc>
                  <a:txBody>
                    <a:bodyPr/>
                    <a:lstStyle/>
                    <a:p>
                      <a:r>
                        <a:rPr lang="en-US" dirty="0"/>
                        <a:t>$112.2 M</a:t>
                      </a:r>
                    </a:p>
                  </a:txBody>
                  <a:tcPr/>
                </a:tc>
                <a:extLst>
                  <a:ext uri="{0D108BD9-81ED-4DB2-BD59-A6C34878D82A}">
                    <a16:rowId xmlns:a16="http://schemas.microsoft.com/office/drawing/2014/main" val="2445840567"/>
                  </a:ext>
                </a:extLst>
              </a:tr>
            </a:tbl>
          </a:graphicData>
        </a:graphic>
      </p:graphicFrame>
      <p:sp>
        <p:nvSpPr>
          <p:cNvPr id="3" name="TextBox 2">
            <a:extLst>
              <a:ext uri="{FF2B5EF4-FFF2-40B4-BE49-F238E27FC236}">
                <a16:creationId xmlns:a16="http://schemas.microsoft.com/office/drawing/2014/main" id="{0C7B031C-2072-FD4F-9841-BE55EE9139B9}"/>
              </a:ext>
            </a:extLst>
          </p:cNvPr>
          <p:cNvSpPr txBox="1"/>
          <p:nvPr/>
        </p:nvSpPr>
        <p:spPr>
          <a:xfrm>
            <a:off x="1073305" y="563301"/>
            <a:ext cx="4045105" cy="615553"/>
          </a:xfrm>
          <a:prstGeom prst="rect">
            <a:avLst/>
          </a:prstGeom>
          <a:noFill/>
        </p:spPr>
        <p:txBody>
          <a:bodyPr wrap="square" rtlCol="0">
            <a:spAutoFit/>
          </a:bodyPr>
          <a:lstStyle/>
          <a:p>
            <a:r>
              <a:rPr lang="en-US" sz="3400" dirty="0"/>
              <a:t>Price Prediction </a:t>
            </a:r>
          </a:p>
        </p:txBody>
      </p:sp>
    </p:spTree>
    <p:extLst>
      <p:ext uri="{BB962C8B-B14F-4D97-AF65-F5344CB8AC3E}">
        <p14:creationId xmlns:p14="http://schemas.microsoft.com/office/powerpoint/2010/main" val="3422109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1E495-1228-1649-90A5-348E54E3B6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8B98F1-C780-5A46-9821-7937713F6DF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6516DA47-12E5-F742-8AB0-142134099C84}"/>
              </a:ext>
            </a:extLst>
          </p:cNvPr>
          <p:cNvPicPr>
            <a:picLocks noChangeAspect="1"/>
          </p:cNvPicPr>
          <p:nvPr/>
        </p:nvPicPr>
        <p:blipFill>
          <a:blip r:embed="rId2"/>
          <a:stretch>
            <a:fillRect/>
          </a:stretch>
        </p:blipFill>
        <p:spPr>
          <a:xfrm>
            <a:off x="1052512" y="2231451"/>
            <a:ext cx="5043488" cy="3420048"/>
          </a:xfrm>
          <a:prstGeom prst="rect">
            <a:avLst/>
          </a:prstGeom>
        </p:spPr>
      </p:pic>
      <p:pic>
        <p:nvPicPr>
          <p:cNvPr id="7" name="Picture 6">
            <a:extLst>
              <a:ext uri="{FF2B5EF4-FFF2-40B4-BE49-F238E27FC236}">
                <a16:creationId xmlns:a16="http://schemas.microsoft.com/office/drawing/2014/main" id="{8B5AD0D1-8E61-AE47-AE35-C34CDA61D468}"/>
              </a:ext>
            </a:extLst>
          </p:cNvPr>
          <p:cNvPicPr>
            <a:picLocks noChangeAspect="1"/>
          </p:cNvPicPr>
          <p:nvPr/>
        </p:nvPicPr>
        <p:blipFill>
          <a:blip r:embed="rId3"/>
          <a:stretch>
            <a:fillRect/>
          </a:stretch>
        </p:blipFill>
        <p:spPr>
          <a:xfrm>
            <a:off x="6310312" y="2231452"/>
            <a:ext cx="4730124" cy="3420048"/>
          </a:xfrm>
          <a:prstGeom prst="rect">
            <a:avLst/>
          </a:prstGeom>
        </p:spPr>
      </p:pic>
    </p:spTree>
    <p:extLst>
      <p:ext uri="{BB962C8B-B14F-4D97-AF65-F5344CB8AC3E}">
        <p14:creationId xmlns:p14="http://schemas.microsoft.com/office/powerpoint/2010/main" val="821093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E11F4A-7358-494B-A6FD-1AEF2C1F1203}"/>
              </a:ext>
            </a:extLst>
          </p:cNvPr>
          <p:cNvSpPr>
            <a:spLocks noGrp="1"/>
          </p:cNvSpPr>
          <p:nvPr>
            <p:ph type="title"/>
          </p:nvPr>
        </p:nvSpPr>
        <p:spPr>
          <a:xfrm>
            <a:off x="838200" y="631825"/>
            <a:ext cx="10515600" cy="1325563"/>
          </a:xfrm>
        </p:spPr>
        <p:txBody>
          <a:bodyPr>
            <a:normAutofit/>
          </a:bodyPr>
          <a:lstStyle/>
          <a:p>
            <a:r>
              <a:rPr lang="en-US" dirty="0"/>
              <a:t>About Us</a:t>
            </a:r>
          </a:p>
        </p:txBody>
      </p:sp>
      <p:sp>
        <p:nvSpPr>
          <p:cNvPr id="3" name="Content Placeholder 2">
            <a:extLst>
              <a:ext uri="{FF2B5EF4-FFF2-40B4-BE49-F238E27FC236}">
                <a16:creationId xmlns:a16="http://schemas.microsoft.com/office/drawing/2014/main" id="{D57C4836-7D29-9B44-B1B0-450039E15414}"/>
              </a:ext>
            </a:extLst>
          </p:cNvPr>
          <p:cNvSpPr>
            <a:spLocks noGrp="1"/>
          </p:cNvSpPr>
          <p:nvPr>
            <p:ph idx="1"/>
          </p:nvPr>
        </p:nvSpPr>
        <p:spPr>
          <a:xfrm>
            <a:off x="838200" y="2057400"/>
            <a:ext cx="10515600" cy="3871762"/>
          </a:xfrm>
        </p:spPr>
        <p:txBody>
          <a:bodyPr>
            <a:normAutofit/>
          </a:bodyPr>
          <a:lstStyle/>
          <a:p>
            <a:r>
              <a:rPr lang="en-IN" sz="2400" dirty="0"/>
              <a:t>Specialize in the assisting in purchase and sale of ships.</a:t>
            </a:r>
          </a:p>
          <a:p>
            <a:r>
              <a:rPr lang="en-IN" sz="2400" dirty="0"/>
              <a:t>Vessels price valuations</a:t>
            </a:r>
          </a:p>
          <a:p>
            <a:r>
              <a:rPr lang="en-IN" sz="2400" dirty="0"/>
              <a:t>Recycling and Demolition of ships</a:t>
            </a:r>
          </a:p>
          <a:p>
            <a:r>
              <a:rPr lang="en-IN" sz="2400" dirty="0"/>
              <a:t>Objective : Assess the price of a bulk carrier and suggest a bidding price.</a:t>
            </a:r>
          </a:p>
          <a:p>
            <a:endParaRPr lang="en-US" sz="2400" dirty="0"/>
          </a:p>
        </p:txBody>
      </p:sp>
    </p:spTree>
    <p:extLst>
      <p:ext uri="{BB962C8B-B14F-4D97-AF65-F5344CB8AC3E}">
        <p14:creationId xmlns:p14="http://schemas.microsoft.com/office/powerpoint/2010/main" val="1417732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B2177A-1F64-2842-8000-8C2F6980F502}"/>
              </a:ext>
            </a:extLst>
          </p:cNvPr>
          <p:cNvPicPr>
            <a:picLocks noChangeAspect="1"/>
          </p:cNvPicPr>
          <p:nvPr/>
        </p:nvPicPr>
        <p:blipFill rotWithShape="1">
          <a:blip r:embed="rId3"/>
          <a:srcRect t="4074" b="11656"/>
          <a:stretch/>
        </p:blipFill>
        <p:spPr>
          <a:xfrm>
            <a:off x="0" y="10"/>
            <a:ext cx="12192000" cy="6857990"/>
          </a:xfrm>
          <a:prstGeom prst="rect">
            <a:avLst/>
          </a:prstGeom>
        </p:spPr>
      </p:pic>
      <p:sp>
        <p:nvSpPr>
          <p:cNvPr id="35"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47BBE06C-824D-8E42-8B6D-D8A3523410DC}"/>
              </a:ext>
            </a:extLst>
          </p:cNvPr>
          <p:cNvSpPr>
            <a:spLocks noGrp="1"/>
          </p:cNvSpPr>
          <p:nvPr>
            <p:ph type="title"/>
          </p:nvPr>
        </p:nvSpPr>
        <p:spPr>
          <a:xfrm>
            <a:off x="709448" y="1913950"/>
            <a:ext cx="4204137" cy="1342754"/>
          </a:xfrm>
        </p:spPr>
        <p:txBody>
          <a:bodyPr>
            <a:normAutofit/>
          </a:bodyPr>
          <a:lstStyle/>
          <a:p>
            <a:pPr algn="ctr"/>
            <a:br>
              <a:rPr lang="en-US" sz="1700" dirty="0"/>
            </a:br>
            <a:r>
              <a:rPr lang="en-US" dirty="0"/>
              <a:t>Bet Performer</a:t>
            </a:r>
            <a:br>
              <a:rPr lang="en-US" sz="1700" dirty="0"/>
            </a:br>
            <a:br>
              <a:rPr lang="en-US" sz="1700" dirty="0"/>
            </a:br>
            <a:br>
              <a:rPr lang="en-US" sz="1700" dirty="0"/>
            </a:br>
            <a:endParaRPr lang="en-US" sz="1700" dirty="0"/>
          </a:p>
        </p:txBody>
      </p:sp>
      <p:cxnSp>
        <p:nvCxnSpPr>
          <p:cNvPr id="36" name="Straight Connector 18">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19AEE30-C071-48F8-976E-9E7193194C6B}"/>
              </a:ext>
            </a:extLst>
          </p:cNvPr>
          <p:cNvGraphicFramePr>
            <a:graphicFrameLocks noGrp="1"/>
          </p:cNvGraphicFramePr>
          <p:nvPr>
            <p:ph idx="1"/>
            <p:extLst>
              <p:ext uri="{D42A27DB-BD31-4B8C-83A1-F6EECF244321}">
                <p14:modId xmlns:p14="http://schemas.microsoft.com/office/powerpoint/2010/main" val="3793313788"/>
              </p:ext>
            </p:extLst>
          </p:nvPr>
        </p:nvGraphicFramePr>
        <p:xfrm>
          <a:off x="525516" y="3417573"/>
          <a:ext cx="4593021" cy="26198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08658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89A0E5-9201-E246-9094-5021D01B4FAB}"/>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Ship Valuation</a:t>
            </a:r>
          </a:p>
        </p:txBody>
      </p:sp>
      <p:cxnSp>
        <p:nvCxnSpPr>
          <p:cNvPr id="17"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0E8016-49A9-C440-AA07-B4B502778EF0}"/>
              </a:ext>
            </a:extLst>
          </p:cNvPr>
          <p:cNvSpPr>
            <a:spLocks noGrp="1"/>
          </p:cNvSpPr>
          <p:nvPr>
            <p:ph idx="1"/>
          </p:nvPr>
        </p:nvSpPr>
        <p:spPr>
          <a:xfrm>
            <a:off x="4976031" y="1370277"/>
            <a:ext cx="6377769" cy="4930246"/>
          </a:xfrm>
        </p:spPr>
        <p:txBody>
          <a:bodyPr anchor="ctr">
            <a:normAutofit/>
          </a:bodyPr>
          <a:lstStyle/>
          <a:p>
            <a:pPr marL="0" indent="0">
              <a:buNone/>
            </a:pPr>
            <a:r>
              <a:rPr lang="en-US" sz="2000" dirty="0"/>
              <a:t>Market Approach – </a:t>
            </a:r>
            <a:r>
              <a:rPr lang="en-IN" sz="2000" dirty="0"/>
              <a:t>Find price of ship based on comparable recent transactions</a:t>
            </a:r>
          </a:p>
          <a:p>
            <a:pPr marL="0" indent="0">
              <a:buNone/>
            </a:pPr>
            <a:endParaRPr lang="en-US" sz="2000" dirty="0"/>
          </a:p>
          <a:p>
            <a:pPr marL="0" indent="0">
              <a:buNone/>
            </a:pPr>
            <a:r>
              <a:rPr lang="en-US" sz="2000" dirty="0"/>
              <a:t>Factors </a:t>
            </a:r>
          </a:p>
          <a:p>
            <a:r>
              <a:rPr lang="en-US" sz="2000" dirty="0"/>
              <a:t>Ship Type (</a:t>
            </a:r>
            <a:r>
              <a:rPr lang="en-US" sz="2000" dirty="0" err="1"/>
              <a:t>Capesize</a:t>
            </a:r>
            <a:r>
              <a:rPr lang="en-US" sz="2000" dirty="0"/>
              <a:t>)</a:t>
            </a:r>
          </a:p>
          <a:p>
            <a:r>
              <a:rPr lang="en-US" sz="2000" dirty="0"/>
              <a:t>Age </a:t>
            </a:r>
          </a:p>
          <a:p>
            <a:r>
              <a:rPr lang="en-US" sz="2000" dirty="0"/>
              <a:t>Size ( DWT)</a:t>
            </a:r>
          </a:p>
          <a:p>
            <a:r>
              <a:rPr lang="en-US" sz="2000" dirty="0"/>
              <a:t>Condition </a:t>
            </a:r>
          </a:p>
          <a:p>
            <a:r>
              <a:rPr lang="en-US" sz="2000" dirty="0"/>
              <a:t>Other factors: Type of the main engine and its capacity,  Reputation of manufacturing company and production quality, Current market &amp; economic conditions.</a:t>
            </a:r>
            <a:endParaRPr lang="en-IN" sz="2000" dirty="0"/>
          </a:p>
          <a:p>
            <a:pPr marL="0" indent="0">
              <a:buNone/>
            </a:pPr>
            <a:endParaRPr lang="en-US" sz="2000" dirty="0"/>
          </a:p>
          <a:p>
            <a:endParaRPr lang="en-US" sz="2000" dirty="0"/>
          </a:p>
        </p:txBody>
      </p:sp>
    </p:spTree>
    <p:extLst>
      <p:ext uri="{BB962C8B-B14F-4D97-AF65-F5344CB8AC3E}">
        <p14:creationId xmlns:p14="http://schemas.microsoft.com/office/powerpoint/2010/main" val="169069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B3AE-EB52-014E-A180-B70A0553D348}"/>
              </a:ext>
            </a:extLst>
          </p:cNvPr>
          <p:cNvSpPr>
            <a:spLocks noGrp="1"/>
          </p:cNvSpPr>
          <p:nvPr>
            <p:ph type="title"/>
          </p:nvPr>
        </p:nvSpPr>
        <p:spPr>
          <a:xfrm>
            <a:off x="6653600" y="1396289"/>
            <a:ext cx="5006336" cy="1325563"/>
          </a:xfrm>
        </p:spPr>
        <p:txBody>
          <a:bodyPr>
            <a:normAutofit/>
          </a:bodyPr>
          <a:lstStyle/>
          <a:p>
            <a:r>
              <a:rPr lang="en-US" dirty="0"/>
              <a:t>Which is the best comparable ship ?</a:t>
            </a:r>
          </a:p>
        </p:txBody>
      </p:sp>
      <p:sp>
        <p:nvSpPr>
          <p:cNvPr id="13" name="Freeform: Shape 12">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E309BCCE-6A81-3842-A7A3-B7F2B36A9202}"/>
              </a:ext>
            </a:extLst>
          </p:cNvPr>
          <p:cNvPicPr>
            <a:picLocks noChangeAspect="1"/>
          </p:cNvPicPr>
          <p:nvPr/>
        </p:nvPicPr>
        <p:blipFill>
          <a:blip r:embed="rId2"/>
          <a:stretch>
            <a:fillRect/>
          </a:stretch>
        </p:blipFill>
        <p:spPr>
          <a:xfrm>
            <a:off x="364241" y="643466"/>
            <a:ext cx="4105275" cy="4105275"/>
          </a:xfrm>
          <a:prstGeom prst="rect">
            <a:avLst/>
          </a:prstGeom>
        </p:spPr>
      </p:pic>
      <p:sp>
        <p:nvSpPr>
          <p:cNvPr id="3" name="Content Placeholder 2">
            <a:extLst>
              <a:ext uri="{FF2B5EF4-FFF2-40B4-BE49-F238E27FC236}">
                <a16:creationId xmlns:a16="http://schemas.microsoft.com/office/drawing/2014/main" id="{46F18EEC-DB5D-3544-8FD7-E622D75058FC}"/>
              </a:ext>
            </a:extLst>
          </p:cNvPr>
          <p:cNvSpPr>
            <a:spLocks noGrp="1"/>
          </p:cNvSpPr>
          <p:nvPr>
            <p:ph idx="1"/>
          </p:nvPr>
        </p:nvSpPr>
        <p:spPr>
          <a:xfrm>
            <a:off x="6658044" y="2871982"/>
            <a:ext cx="5006336" cy="3181684"/>
          </a:xfrm>
        </p:spPr>
        <p:txBody>
          <a:bodyPr anchor="t">
            <a:normAutofit/>
          </a:bodyPr>
          <a:lstStyle/>
          <a:p>
            <a:pPr marL="0" indent="0">
              <a:buNone/>
            </a:pPr>
            <a:r>
              <a:rPr lang="en-US" sz="1800" dirty="0"/>
              <a:t>In order to find the best comparable ship  to the Bet Performer, the following approaches can be used</a:t>
            </a:r>
          </a:p>
          <a:p>
            <a:pPr marL="0" indent="0">
              <a:buNone/>
            </a:pPr>
            <a:endParaRPr lang="en-US" sz="1800" dirty="0"/>
          </a:p>
          <a:p>
            <a:r>
              <a:rPr lang="en-IN" sz="1800" dirty="0"/>
              <a:t>Ranking  Ships</a:t>
            </a:r>
          </a:p>
          <a:p>
            <a:r>
              <a:rPr lang="en-IN" sz="1800" dirty="0"/>
              <a:t>K-nearest </a:t>
            </a:r>
            <a:r>
              <a:rPr lang="en-IN" sz="1800" dirty="0" err="1"/>
              <a:t>neighbors</a:t>
            </a:r>
            <a:r>
              <a:rPr lang="en-IN" sz="1800" dirty="0"/>
              <a:t> Regression </a:t>
            </a:r>
          </a:p>
          <a:p>
            <a:pPr marL="0" indent="0">
              <a:buNone/>
            </a:pPr>
            <a:endParaRPr lang="en-US" sz="1800" dirty="0"/>
          </a:p>
        </p:txBody>
      </p:sp>
    </p:spTree>
    <p:extLst>
      <p:ext uri="{BB962C8B-B14F-4D97-AF65-F5344CB8AC3E}">
        <p14:creationId xmlns:p14="http://schemas.microsoft.com/office/powerpoint/2010/main" val="5146831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AFFDD3-45EE-8147-A96B-CC5604E09EB8}"/>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Ranking Approach </a:t>
            </a:r>
          </a:p>
        </p:txBody>
      </p:sp>
      <p:pic>
        <p:nvPicPr>
          <p:cNvPr id="8" name="Picture 7">
            <a:extLst>
              <a:ext uri="{FF2B5EF4-FFF2-40B4-BE49-F238E27FC236}">
                <a16:creationId xmlns:a16="http://schemas.microsoft.com/office/drawing/2014/main" id="{D168DEB8-5519-9548-A82F-1E4D1396D5E1}"/>
              </a:ext>
            </a:extLst>
          </p:cNvPr>
          <p:cNvPicPr>
            <a:picLocks noChangeAspect="1"/>
          </p:cNvPicPr>
          <p:nvPr/>
        </p:nvPicPr>
        <p:blipFill>
          <a:blip r:embed="rId2"/>
          <a:stretch>
            <a:fillRect/>
          </a:stretch>
        </p:blipFill>
        <p:spPr>
          <a:xfrm>
            <a:off x="4672091" y="849284"/>
            <a:ext cx="5621865" cy="1546012"/>
          </a:xfrm>
          <a:prstGeom prst="rect">
            <a:avLst/>
          </a:prstGeom>
        </p:spPr>
      </p:pic>
      <p:sp>
        <p:nvSpPr>
          <p:cNvPr id="12" name="Content Placeholder 2">
            <a:extLst>
              <a:ext uri="{FF2B5EF4-FFF2-40B4-BE49-F238E27FC236}">
                <a16:creationId xmlns:a16="http://schemas.microsoft.com/office/drawing/2014/main" id="{076E0F2D-768C-E543-B3D6-623E874774F5}"/>
              </a:ext>
            </a:extLst>
          </p:cNvPr>
          <p:cNvSpPr>
            <a:spLocks noGrp="1"/>
          </p:cNvSpPr>
          <p:nvPr>
            <p:ph idx="1"/>
          </p:nvPr>
        </p:nvSpPr>
        <p:spPr>
          <a:xfrm>
            <a:off x="3978234" y="2743200"/>
            <a:ext cx="7248566" cy="3433763"/>
          </a:xfrm>
        </p:spPr>
        <p:txBody>
          <a:bodyPr>
            <a:noAutofit/>
          </a:bodyPr>
          <a:lstStyle/>
          <a:p>
            <a:r>
              <a:rPr lang="en-IN" sz="1800" dirty="0"/>
              <a:t>Each feature was compared to the respective feature of Bet Performer and the difference was calculated.</a:t>
            </a:r>
          </a:p>
          <a:p>
            <a:r>
              <a:rPr lang="en-IN" sz="1800" dirty="0"/>
              <a:t>The difference calculated for each feature was normalized to a range of 0 to 1.</a:t>
            </a:r>
          </a:p>
          <a:p>
            <a:r>
              <a:rPr lang="en-IN" sz="1800" dirty="0"/>
              <a:t>The normalized difference was multiplied with the correlation between each feature and the price of the ship in order to give more weight to features that were strongly correlated.</a:t>
            </a:r>
          </a:p>
          <a:p>
            <a:r>
              <a:rPr lang="en-IN" sz="1800" dirty="0"/>
              <a:t>The weighted difference for all the features was added together to derive the net weighted difference.</a:t>
            </a:r>
          </a:p>
          <a:p>
            <a:r>
              <a:rPr lang="en-IN" sz="1800" dirty="0"/>
              <a:t>All the ships were sorted based on the net difference and the ships with the lowest net difference were labelled as the closest with respect to the feature of Bet Performer.  </a:t>
            </a:r>
          </a:p>
        </p:txBody>
      </p:sp>
    </p:spTree>
    <p:extLst>
      <p:ext uri="{BB962C8B-B14F-4D97-AF65-F5344CB8AC3E}">
        <p14:creationId xmlns:p14="http://schemas.microsoft.com/office/powerpoint/2010/main" val="198129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5724071-AC7B-4A67-934B-CD7F9074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3"/>
            <a:ext cx="12192000" cy="1855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CE466-D868-C142-9470-A51248E7E6DE}"/>
              </a:ext>
            </a:extLst>
          </p:cNvPr>
          <p:cNvSpPr>
            <a:spLocks noGrp="1"/>
          </p:cNvSpPr>
          <p:nvPr>
            <p:ph type="title"/>
          </p:nvPr>
        </p:nvSpPr>
        <p:spPr>
          <a:xfrm>
            <a:off x="838200" y="365125"/>
            <a:ext cx="10515600" cy="1325563"/>
          </a:xfrm>
        </p:spPr>
        <p:txBody>
          <a:bodyPr>
            <a:normAutofit/>
          </a:bodyPr>
          <a:lstStyle/>
          <a:p>
            <a:r>
              <a:rPr lang="en-US">
                <a:solidFill>
                  <a:schemeClr val="bg1"/>
                </a:solidFill>
              </a:rPr>
              <a:t>Predicting the price of the ship</a:t>
            </a:r>
          </a:p>
        </p:txBody>
      </p:sp>
      <p:graphicFrame>
        <p:nvGraphicFramePr>
          <p:cNvPr id="26" name="Content Placeholder 2">
            <a:extLst>
              <a:ext uri="{FF2B5EF4-FFF2-40B4-BE49-F238E27FC236}">
                <a16:creationId xmlns:a16="http://schemas.microsoft.com/office/drawing/2014/main" id="{13BA88EE-5DA0-4664-B4D3-E16B3AB2CD8F}"/>
              </a:ext>
            </a:extLst>
          </p:cNvPr>
          <p:cNvGraphicFramePr>
            <a:graphicFrameLocks noGrp="1"/>
          </p:cNvGraphicFramePr>
          <p:nvPr>
            <p:ph idx="1"/>
            <p:extLst>
              <p:ext uri="{D42A27DB-BD31-4B8C-83A1-F6EECF244321}">
                <p14:modId xmlns:p14="http://schemas.microsoft.com/office/powerpoint/2010/main" val="4243168221"/>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689213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3">
            <a:extLst>
              <a:ext uri="{FF2B5EF4-FFF2-40B4-BE49-F238E27FC236}">
                <a16:creationId xmlns:a16="http://schemas.microsoft.com/office/drawing/2014/main" id="{C991AD47-9C99-472F-BDAA-21B183F33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15">
            <a:extLst>
              <a:ext uri="{FF2B5EF4-FFF2-40B4-BE49-F238E27FC236}">
                <a16:creationId xmlns:a16="http://schemas.microsoft.com/office/drawing/2014/main" id="{9E706731-3860-4E73-9335-A870F6741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42603" cy="6858000"/>
          </a:xfrm>
          <a:custGeom>
            <a:avLst/>
            <a:gdLst>
              <a:gd name="connsiteX0" fmla="*/ 0 w 9742603"/>
              <a:gd name="connsiteY0" fmla="*/ 0 h 6858000"/>
              <a:gd name="connsiteX1" fmla="*/ 152400 w 9742603"/>
              <a:gd name="connsiteY1" fmla="*/ 0 h 6858000"/>
              <a:gd name="connsiteX2" fmla="*/ 6566449 w 9742603"/>
              <a:gd name="connsiteY2" fmla="*/ 0 h 6858000"/>
              <a:gd name="connsiteX3" fmla="*/ 9742603 w 9742603"/>
              <a:gd name="connsiteY3" fmla="*/ 6858000 h 6858000"/>
              <a:gd name="connsiteX4" fmla="*/ 152400 w 9742603"/>
              <a:gd name="connsiteY4" fmla="*/ 6858000 h 6858000"/>
              <a:gd name="connsiteX5" fmla="*/ 0 w 974260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42603" h="6858000">
                <a:moveTo>
                  <a:pt x="0" y="0"/>
                </a:moveTo>
                <a:lnTo>
                  <a:pt x="152400" y="0"/>
                </a:lnTo>
                <a:lnTo>
                  <a:pt x="6566449" y="0"/>
                </a:lnTo>
                <a:lnTo>
                  <a:pt x="9742603" y="6858000"/>
                </a:lnTo>
                <a:lnTo>
                  <a:pt x="152400" y="6858000"/>
                </a:lnTo>
                <a:lnTo>
                  <a:pt x="0" y="6858000"/>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11">
            <a:extLst>
              <a:ext uri="{FF2B5EF4-FFF2-40B4-BE49-F238E27FC236}">
                <a16:creationId xmlns:a16="http://schemas.microsoft.com/office/drawing/2014/main" id="{CD2ED21F-DC95-4AD1-8327-D561F5FCA3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B26AFA-6B6E-1442-B102-FE3266DCD0D3}"/>
              </a:ext>
            </a:extLst>
          </p:cNvPr>
          <p:cNvSpPr>
            <a:spLocks noGrp="1"/>
          </p:cNvSpPr>
          <p:nvPr>
            <p:ph type="title"/>
          </p:nvPr>
        </p:nvSpPr>
        <p:spPr>
          <a:xfrm>
            <a:off x="838200" y="365125"/>
            <a:ext cx="5191125" cy="1325563"/>
          </a:xfrm>
        </p:spPr>
        <p:txBody>
          <a:bodyPr>
            <a:normAutofit/>
          </a:bodyPr>
          <a:lstStyle/>
          <a:p>
            <a:r>
              <a:rPr lang="en-US"/>
              <a:t>Simple Linear Regression </a:t>
            </a:r>
          </a:p>
        </p:txBody>
      </p:sp>
      <p:sp>
        <p:nvSpPr>
          <p:cNvPr id="13" name="Content Placeholder 12">
            <a:extLst>
              <a:ext uri="{FF2B5EF4-FFF2-40B4-BE49-F238E27FC236}">
                <a16:creationId xmlns:a16="http://schemas.microsoft.com/office/drawing/2014/main" id="{DAE92EE5-7514-438E-A9C7-D36716044CEA}"/>
              </a:ext>
            </a:extLst>
          </p:cNvPr>
          <p:cNvSpPr>
            <a:spLocks noGrp="1"/>
          </p:cNvSpPr>
          <p:nvPr>
            <p:ph idx="1"/>
          </p:nvPr>
        </p:nvSpPr>
        <p:spPr>
          <a:xfrm>
            <a:off x="838200" y="2021249"/>
            <a:ext cx="5707565" cy="4155713"/>
          </a:xfrm>
        </p:spPr>
        <p:txBody>
          <a:bodyPr>
            <a:normAutofit/>
          </a:bodyPr>
          <a:lstStyle/>
          <a:p>
            <a:r>
              <a:rPr lang="en-US" sz="2000"/>
              <a:t>Age is the best predictor for the price because it is highly correlated with the Sale Price of the ship. </a:t>
            </a:r>
          </a:p>
          <a:p>
            <a:r>
              <a:rPr lang="en-US" sz="2000"/>
              <a:t>By analyzing the price of the ship against the variables Age at Sale, DWT and Capesize Index we found that </a:t>
            </a:r>
          </a:p>
          <a:p>
            <a:pPr marL="514350" indent="-514350">
              <a:buFont typeface="+mj-lt"/>
              <a:buAutoNum type="arabicPeriod"/>
            </a:pPr>
            <a:r>
              <a:rPr lang="en-IN" sz="2000"/>
              <a:t>Age at Sale : Ships value depreciates at a rate of around $4.2 million with every year as it ages.</a:t>
            </a:r>
          </a:p>
          <a:p>
            <a:pPr marL="514350" indent="-514350">
              <a:buFont typeface="+mj-lt"/>
              <a:buAutoNum type="arabicPeriod"/>
            </a:pPr>
            <a:r>
              <a:rPr lang="en-IN" sz="2000"/>
              <a:t>DWT : For every one unit increase in DWT, the price of the ship increases by $0.98 million.</a:t>
            </a:r>
          </a:p>
          <a:p>
            <a:pPr marL="514350" indent="-514350">
              <a:buFont typeface="+mj-lt"/>
              <a:buAutoNum type="arabicPeriod"/>
            </a:pPr>
            <a:r>
              <a:rPr lang="en-IN" sz="2000"/>
              <a:t>CapeSize : For every one unit increase in CapeSize, the price of the ship increases by $0.004 million.</a:t>
            </a:r>
          </a:p>
          <a:p>
            <a:endParaRPr lang="en-US" sz="2000"/>
          </a:p>
        </p:txBody>
      </p:sp>
      <p:pic>
        <p:nvPicPr>
          <p:cNvPr id="19" name="Picture 18">
            <a:extLst>
              <a:ext uri="{FF2B5EF4-FFF2-40B4-BE49-F238E27FC236}">
                <a16:creationId xmlns:a16="http://schemas.microsoft.com/office/drawing/2014/main" id="{C1074DC6-0DCA-7747-93CC-5A397AE62C6D}"/>
              </a:ext>
            </a:extLst>
          </p:cNvPr>
          <p:cNvPicPr>
            <a:picLocks noChangeAspect="1"/>
          </p:cNvPicPr>
          <p:nvPr/>
        </p:nvPicPr>
        <p:blipFill>
          <a:blip r:embed="rId2"/>
          <a:stretch>
            <a:fillRect/>
          </a:stretch>
        </p:blipFill>
        <p:spPr>
          <a:xfrm>
            <a:off x="8229600" y="321732"/>
            <a:ext cx="3008259" cy="1811443"/>
          </a:xfrm>
          <a:prstGeom prst="rect">
            <a:avLst/>
          </a:prstGeom>
        </p:spPr>
      </p:pic>
      <p:pic>
        <p:nvPicPr>
          <p:cNvPr id="14" name="Picture 13">
            <a:extLst>
              <a:ext uri="{FF2B5EF4-FFF2-40B4-BE49-F238E27FC236}">
                <a16:creationId xmlns:a16="http://schemas.microsoft.com/office/drawing/2014/main" id="{5378D4C5-7055-BF4F-93C9-8BF99448884F}"/>
              </a:ext>
            </a:extLst>
          </p:cNvPr>
          <p:cNvPicPr>
            <a:picLocks noChangeAspect="1"/>
          </p:cNvPicPr>
          <p:nvPr/>
        </p:nvPicPr>
        <p:blipFill>
          <a:blip r:embed="rId3"/>
          <a:stretch>
            <a:fillRect/>
          </a:stretch>
        </p:blipFill>
        <p:spPr>
          <a:xfrm>
            <a:off x="8741134" y="2426124"/>
            <a:ext cx="3008259" cy="1811442"/>
          </a:xfrm>
          <a:prstGeom prst="rect">
            <a:avLst/>
          </a:prstGeom>
        </p:spPr>
      </p:pic>
      <p:pic>
        <p:nvPicPr>
          <p:cNvPr id="17" name="Picture 16">
            <a:extLst>
              <a:ext uri="{FF2B5EF4-FFF2-40B4-BE49-F238E27FC236}">
                <a16:creationId xmlns:a16="http://schemas.microsoft.com/office/drawing/2014/main" id="{D8972E0D-5AB4-8245-9A24-A05F50335D9A}"/>
              </a:ext>
            </a:extLst>
          </p:cNvPr>
          <p:cNvPicPr>
            <a:picLocks noChangeAspect="1"/>
          </p:cNvPicPr>
          <p:nvPr/>
        </p:nvPicPr>
        <p:blipFill>
          <a:blip r:embed="rId4"/>
          <a:stretch>
            <a:fillRect/>
          </a:stretch>
        </p:blipFill>
        <p:spPr>
          <a:xfrm>
            <a:off x="9380336" y="4723132"/>
            <a:ext cx="2489929" cy="1469383"/>
          </a:xfrm>
          <a:prstGeom prst="rect">
            <a:avLst/>
          </a:prstGeom>
        </p:spPr>
      </p:pic>
    </p:spTree>
    <p:extLst>
      <p:ext uri="{BB962C8B-B14F-4D97-AF65-F5344CB8AC3E}">
        <p14:creationId xmlns:p14="http://schemas.microsoft.com/office/powerpoint/2010/main" val="290617043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6AAD17-0D8C-D348-9622-ECBD8B7BB179}"/>
              </a:ext>
            </a:extLst>
          </p:cNvPr>
          <p:cNvSpPr>
            <a:spLocks noGrp="1"/>
          </p:cNvSpPr>
          <p:nvPr>
            <p:ph type="title"/>
          </p:nvPr>
        </p:nvSpPr>
        <p:spPr>
          <a:xfrm>
            <a:off x="526073" y="466578"/>
            <a:ext cx="11139854" cy="930447"/>
          </a:xfrm>
          <a:prstGeom prst="ellipse">
            <a:avLst/>
          </a:prstGeom>
        </p:spPr>
        <p:txBody>
          <a:bodyPr vert="horz" lIns="91440" tIns="45720" rIns="91440" bIns="45720" rtlCol="0" anchor="b">
            <a:normAutofit/>
          </a:bodyPr>
          <a:lstStyle/>
          <a:p>
            <a:pPr algn="ctr"/>
            <a:r>
              <a:rPr lang="en-US" sz="3800" dirty="0">
                <a:solidFill>
                  <a:srgbClr val="FFFFFF"/>
                </a:solidFill>
              </a:rPr>
              <a:t>Linear Regression Estimated Price</a:t>
            </a:r>
            <a:endParaRPr lang="en-US" sz="3800" kern="1200" dirty="0">
              <a:solidFill>
                <a:srgbClr val="FFFFFF"/>
              </a:solidFill>
              <a:latin typeface="+mj-lt"/>
              <a:ea typeface="+mj-ea"/>
              <a:cs typeface="+mj-cs"/>
            </a:endParaRPr>
          </a:p>
        </p:txBody>
      </p:sp>
      <p:cxnSp>
        <p:nvCxnSpPr>
          <p:cNvPr id="22"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F2BA5C34-7430-CE4F-9ABA-54DA285AFB62}"/>
              </a:ext>
            </a:extLst>
          </p:cNvPr>
          <p:cNvGraphicFramePr>
            <a:graphicFrameLocks noGrp="1"/>
          </p:cNvGraphicFramePr>
          <p:nvPr>
            <p:ph idx="1"/>
            <p:extLst>
              <p:ext uri="{D42A27DB-BD31-4B8C-83A1-F6EECF244321}">
                <p14:modId xmlns:p14="http://schemas.microsoft.com/office/powerpoint/2010/main" val="3309292528"/>
              </p:ext>
            </p:extLst>
          </p:nvPr>
        </p:nvGraphicFramePr>
        <p:xfrm>
          <a:off x="581045" y="2509911"/>
          <a:ext cx="10974809" cy="3997639"/>
        </p:xfrm>
        <a:graphic>
          <a:graphicData uri="http://schemas.openxmlformats.org/drawingml/2006/table">
            <a:tbl>
              <a:tblPr firstRow="1" bandRow="1">
                <a:noFill/>
              </a:tblPr>
              <a:tblGrid>
                <a:gridCol w="5519718">
                  <a:extLst>
                    <a:ext uri="{9D8B030D-6E8A-4147-A177-3AD203B41FA5}">
                      <a16:colId xmlns:a16="http://schemas.microsoft.com/office/drawing/2014/main" val="622759942"/>
                    </a:ext>
                  </a:extLst>
                </a:gridCol>
                <a:gridCol w="5455091">
                  <a:extLst>
                    <a:ext uri="{9D8B030D-6E8A-4147-A177-3AD203B41FA5}">
                      <a16:colId xmlns:a16="http://schemas.microsoft.com/office/drawing/2014/main" val="1777892748"/>
                    </a:ext>
                  </a:extLst>
                </a:gridCol>
              </a:tblGrid>
              <a:tr h="1142182">
                <a:tc>
                  <a:txBody>
                    <a:bodyPr/>
                    <a:lstStyle/>
                    <a:p>
                      <a:r>
                        <a:rPr lang="en-IN" sz="3500" b="1" dirty="0">
                          <a:solidFill>
                            <a:schemeClr val="tx1">
                              <a:lumMod val="75000"/>
                              <a:lumOff val="25000"/>
                            </a:schemeClr>
                          </a:solidFill>
                          <a:effectLst/>
                          <a:latin typeface="Palatino" pitchFamily="2" charset="77"/>
                        </a:rPr>
                        <a:t>Features </a:t>
                      </a:r>
                      <a:endParaRPr lang="en-IN" sz="3500" b="1" dirty="0">
                        <a:solidFill>
                          <a:schemeClr val="tx1">
                            <a:lumMod val="75000"/>
                            <a:lumOff val="25000"/>
                          </a:schemeClr>
                        </a:solidFill>
                        <a:effectLst/>
                      </a:endParaRPr>
                    </a:p>
                  </a:txBody>
                  <a:tcPr marL="446165" marR="267699" marT="267699" marB="267699">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en-IN" sz="3500" b="1" dirty="0">
                          <a:solidFill>
                            <a:schemeClr val="tx1">
                              <a:lumMod val="75000"/>
                              <a:lumOff val="25000"/>
                            </a:schemeClr>
                          </a:solidFill>
                          <a:effectLst/>
                          <a:latin typeface="Palatino" pitchFamily="2" charset="77"/>
                        </a:rPr>
                        <a:t>Estimated Price</a:t>
                      </a:r>
                      <a:endParaRPr lang="en-IN" sz="3500" b="1" dirty="0">
                        <a:solidFill>
                          <a:schemeClr val="tx1">
                            <a:lumMod val="75000"/>
                            <a:lumOff val="25000"/>
                          </a:schemeClr>
                        </a:solidFill>
                        <a:effectLst/>
                      </a:endParaRPr>
                    </a:p>
                  </a:txBody>
                  <a:tcPr marL="446165" marR="267699" marT="267699" marB="267699">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1040285734"/>
                  </a:ext>
                </a:extLst>
              </a:tr>
              <a:tr h="951819">
                <a:tc>
                  <a:txBody>
                    <a:bodyPr/>
                    <a:lstStyle/>
                    <a:p>
                      <a:r>
                        <a:rPr lang="en-IN" sz="2700" b="1">
                          <a:solidFill>
                            <a:schemeClr val="tx1">
                              <a:lumMod val="75000"/>
                              <a:lumOff val="25000"/>
                            </a:schemeClr>
                          </a:solidFill>
                          <a:effectLst/>
                          <a:latin typeface="Palatino" pitchFamily="2" charset="77"/>
                        </a:rPr>
                        <a:t>Age at Sale</a:t>
                      </a:r>
                      <a:endParaRPr lang="en-IN" sz="2700">
                        <a:solidFill>
                          <a:schemeClr val="tx1">
                            <a:lumMod val="75000"/>
                            <a:lumOff val="25000"/>
                          </a:schemeClr>
                        </a:solidFill>
                        <a:effectLst/>
                      </a:endParaRPr>
                    </a:p>
                  </a:txBody>
                  <a:tcPr marL="446165" marR="232006" marT="232006" marB="232006">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r>
                        <a:rPr lang="en-IN" sz="2700" dirty="0">
                          <a:solidFill>
                            <a:schemeClr val="tx1">
                              <a:lumMod val="75000"/>
                              <a:lumOff val="25000"/>
                            </a:schemeClr>
                          </a:solidFill>
                          <a:effectLst/>
                          <a:latin typeface="Palatino" pitchFamily="2" charset="77"/>
                        </a:rPr>
                        <a:t>$86.74 M</a:t>
                      </a:r>
                      <a:endParaRPr lang="en-IN" sz="2700" dirty="0">
                        <a:solidFill>
                          <a:schemeClr val="tx1">
                            <a:lumMod val="75000"/>
                            <a:lumOff val="25000"/>
                          </a:schemeClr>
                        </a:solidFill>
                        <a:effectLst/>
                      </a:endParaRPr>
                    </a:p>
                  </a:txBody>
                  <a:tcPr marL="446165" marR="232006" marT="232006" marB="232006">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924617576"/>
                  </a:ext>
                </a:extLst>
              </a:tr>
              <a:tr h="951819">
                <a:tc>
                  <a:txBody>
                    <a:bodyPr/>
                    <a:lstStyle/>
                    <a:p>
                      <a:r>
                        <a:rPr lang="en-IN" sz="2700" b="1">
                          <a:solidFill>
                            <a:schemeClr val="tx1">
                              <a:lumMod val="75000"/>
                              <a:lumOff val="25000"/>
                            </a:schemeClr>
                          </a:solidFill>
                          <a:effectLst/>
                          <a:latin typeface="Palatino" pitchFamily="2" charset="77"/>
                        </a:rPr>
                        <a:t>Cape Size</a:t>
                      </a:r>
                      <a:endParaRPr lang="en-IN" sz="2700">
                        <a:solidFill>
                          <a:schemeClr val="tx1">
                            <a:lumMod val="75000"/>
                            <a:lumOff val="25000"/>
                          </a:schemeClr>
                        </a:solidFill>
                        <a:effectLst/>
                      </a:endParaRPr>
                    </a:p>
                  </a:txBody>
                  <a:tcPr marL="446165" marR="232006" marT="232006" marB="232006">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IN" sz="2700">
                          <a:solidFill>
                            <a:schemeClr val="tx1">
                              <a:lumMod val="75000"/>
                              <a:lumOff val="25000"/>
                            </a:schemeClr>
                          </a:solidFill>
                          <a:effectLst/>
                          <a:latin typeface="Palatino" pitchFamily="2" charset="77"/>
                        </a:rPr>
                        <a:t>$96.06 M</a:t>
                      </a:r>
                      <a:endParaRPr lang="en-IN" sz="2700">
                        <a:solidFill>
                          <a:schemeClr val="tx1">
                            <a:lumMod val="75000"/>
                            <a:lumOff val="25000"/>
                          </a:schemeClr>
                        </a:solidFill>
                        <a:effectLst/>
                      </a:endParaRPr>
                    </a:p>
                  </a:txBody>
                  <a:tcPr marL="446165" marR="232006" marT="232006" marB="232006">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440986675"/>
                  </a:ext>
                </a:extLst>
              </a:tr>
              <a:tr h="951819">
                <a:tc>
                  <a:txBody>
                    <a:bodyPr/>
                    <a:lstStyle/>
                    <a:p>
                      <a:r>
                        <a:rPr lang="en-IN" sz="2700" b="1">
                          <a:solidFill>
                            <a:schemeClr val="tx1">
                              <a:lumMod val="75000"/>
                              <a:lumOff val="25000"/>
                            </a:schemeClr>
                          </a:solidFill>
                          <a:effectLst/>
                          <a:latin typeface="Palatino" pitchFamily="2" charset="77"/>
                        </a:rPr>
                        <a:t>DWT</a:t>
                      </a:r>
                      <a:endParaRPr lang="en-IN" sz="2700">
                        <a:solidFill>
                          <a:schemeClr val="tx1">
                            <a:lumMod val="75000"/>
                            <a:lumOff val="25000"/>
                          </a:schemeClr>
                        </a:solidFill>
                        <a:effectLst/>
                      </a:endParaRPr>
                    </a:p>
                  </a:txBody>
                  <a:tcPr marL="446165" marR="232006" marT="232006" marB="232006">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r>
                        <a:rPr lang="en-IN" sz="2700" dirty="0">
                          <a:solidFill>
                            <a:schemeClr val="tx1">
                              <a:lumMod val="75000"/>
                              <a:lumOff val="25000"/>
                            </a:schemeClr>
                          </a:solidFill>
                          <a:effectLst/>
                          <a:latin typeface="Palatino" pitchFamily="2" charset="77"/>
                        </a:rPr>
                        <a:t>$85.87 M</a:t>
                      </a:r>
                      <a:endParaRPr lang="en-IN" sz="2700" dirty="0">
                        <a:solidFill>
                          <a:schemeClr val="tx1">
                            <a:lumMod val="75000"/>
                            <a:lumOff val="25000"/>
                          </a:schemeClr>
                        </a:solidFill>
                        <a:effectLst/>
                      </a:endParaRPr>
                    </a:p>
                  </a:txBody>
                  <a:tcPr marL="446165" marR="232006" marT="232006" marB="232006">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3556117559"/>
                  </a:ext>
                </a:extLst>
              </a:tr>
            </a:tbl>
          </a:graphicData>
        </a:graphic>
      </p:graphicFrame>
    </p:spTree>
    <p:extLst>
      <p:ext uri="{BB962C8B-B14F-4D97-AF65-F5344CB8AC3E}">
        <p14:creationId xmlns:p14="http://schemas.microsoft.com/office/powerpoint/2010/main" val="513900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888</Words>
  <Application>Microsoft Office PowerPoint</Application>
  <PresentationFormat>Widescreen</PresentationFormat>
  <Paragraphs>112</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Palatino</vt:lpstr>
      <vt:lpstr>Office Theme</vt:lpstr>
      <vt:lpstr>Compass Maritime Services LLC : Valuing ships </vt:lpstr>
      <vt:lpstr>About Us</vt:lpstr>
      <vt:lpstr> Bet Performer   </vt:lpstr>
      <vt:lpstr>Ship Valuation</vt:lpstr>
      <vt:lpstr>Which is the best comparable ship ?</vt:lpstr>
      <vt:lpstr>Ranking Approach </vt:lpstr>
      <vt:lpstr>Predicting the price of the ship</vt:lpstr>
      <vt:lpstr>Simple Linear Regression </vt:lpstr>
      <vt:lpstr>Linear Regression Estimated Price</vt:lpstr>
      <vt:lpstr>Multiple Linear Regression </vt:lpstr>
      <vt:lpstr>Further Analysis </vt:lpstr>
      <vt:lpstr>Adjusted Price</vt:lpstr>
      <vt:lpstr>Recommended Price</vt:lpstr>
      <vt:lpstr> </vt:lpstr>
      <vt:lpstr>Economic Factors </vt:lpstr>
      <vt:lpstr>Exit Strategies </vt:lpstr>
      <vt:lpstr>PowerPoint Presentation</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Compass Maritime Services LLC : Valuing ships </dc:title>
  <dc:creator>Anand,Nishant</dc:creator>
  <cp:lastModifiedBy>Nagarajan,Hemachandar</cp:lastModifiedBy>
  <cp:revision>5</cp:revision>
  <dcterms:created xsi:type="dcterms:W3CDTF">2019-11-14T18:17:42Z</dcterms:created>
  <dcterms:modified xsi:type="dcterms:W3CDTF">2020-04-03T04:39:06Z</dcterms:modified>
</cp:coreProperties>
</file>