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5" r:id="rId5"/>
    <p:sldId id="259" r:id="rId6"/>
    <p:sldId id="267" r:id="rId7"/>
    <p:sldId id="268" r:id="rId8"/>
    <p:sldId id="270" r:id="rId9"/>
    <p:sldId id="272" r:id="rId10"/>
    <p:sldId id="260" r:id="rId11"/>
    <p:sldId id="273" r:id="rId12"/>
    <p:sldId id="261" r:id="rId13"/>
    <p:sldId id="274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an,Hemachandar" initials="N" lastIdx="2" clrIdx="0">
    <p:extLst>
      <p:ext uri="{19B8F6BF-5375-455C-9EA6-DF929625EA0E}">
        <p15:presenceInfo xmlns:p15="http://schemas.microsoft.com/office/powerpoint/2012/main" userId="S::hn395@drexel.edu::b595c2fd-f4fd-4c05-adfd-06c3bd8d75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c\Downloads\KPMG_VI_New_raw_data_update_final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(1).xlsx]Sheet8!PivotTable6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“Old” Customer Age Distribution </a:t>
            </a:r>
          </a:p>
        </c:rich>
      </c:tx>
      <c:layout>
        <c:manualLayout>
          <c:xMode val="edge"/>
          <c:yMode val="edge"/>
          <c:x val="0.17501849731691552"/>
          <c:y val="3.6016331291921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Sheet8!$B$5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6-496E-9B79-87B8F83BDBB5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Sheet8!$C$5</c:f>
              <c:numCache>
                <c:formatCode>General</c:formatCode>
                <c:ptCount val="1"/>
                <c:pt idx="0">
                  <c:v>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86-496E-9B79-87B8F83BDBB5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Sheet8!$D$5</c:f>
              <c:numCache>
                <c:formatCode>General</c:formatCode>
                <c:ptCount val="1"/>
                <c:pt idx="0">
                  <c:v>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86-496E-9B79-87B8F83BDBB5}"/>
            </c:ext>
          </c:extLst>
        </c:ser>
        <c:ser>
          <c:idx val="3"/>
          <c:order val="3"/>
          <c:tx>
            <c:strRef>
              <c:f>Sheet8!$E$3:$E$4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Sheet8!$E$5</c:f>
              <c:numCache>
                <c:formatCode>General</c:formatCode>
                <c:ptCount val="1"/>
                <c:pt idx="0">
                  <c:v>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86-496E-9B79-87B8F83BDBB5}"/>
            </c:ext>
          </c:extLst>
        </c:ser>
        <c:ser>
          <c:idx val="4"/>
          <c:order val="4"/>
          <c:tx>
            <c:strRef>
              <c:f>Sheet8!$F$3:$F$4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Sheet8!$F$5</c:f>
              <c:numCache>
                <c:formatCode>General</c:formatCode>
                <c:ptCount val="1"/>
                <c:pt idx="0">
                  <c:v>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86-496E-9B79-87B8F83BDBB5}"/>
            </c:ext>
          </c:extLst>
        </c:ser>
        <c:ser>
          <c:idx val="5"/>
          <c:order val="5"/>
          <c:tx>
            <c:strRef>
              <c:f>Sheet8!$G$3:$G$4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Sheet8!$G$5</c:f>
              <c:numCache>
                <c:formatCode>General</c:formatCode>
                <c:ptCount val="1"/>
                <c:pt idx="0">
                  <c:v>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86-496E-9B79-87B8F83BDBB5}"/>
            </c:ext>
          </c:extLst>
        </c:ser>
        <c:ser>
          <c:idx val="6"/>
          <c:order val="6"/>
          <c:tx>
            <c:strRef>
              <c:f>Sheet8!$H$3:$H$4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Sheet8!$H$5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86-496E-9B79-87B8F83BDBB5}"/>
            </c:ext>
          </c:extLst>
        </c:ser>
        <c:ser>
          <c:idx val="7"/>
          <c:order val="7"/>
          <c:tx>
            <c:strRef>
              <c:f>Sheet8!$I$3:$I$4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Sheet8!$I$5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686-496E-9B79-87B8F83BDB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32231823"/>
        <c:axId val="395552975"/>
      </c:barChart>
      <c:catAx>
        <c:axId val="153223182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Age Distribution</a:t>
                </a:r>
                <a:r>
                  <a:rPr lang="en-US" sz="1100" baseline="0" dirty="0"/>
                  <a:t> </a:t>
                </a:r>
                <a:endParaRPr lang="en-US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95552975"/>
        <c:crosses val="autoZero"/>
        <c:auto val="1"/>
        <c:lblAlgn val="ctr"/>
        <c:lblOffset val="100"/>
        <c:noMultiLvlLbl val="0"/>
      </c:catAx>
      <c:valAx>
        <c:axId val="395552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Number</a:t>
                </a:r>
                <a:r>
                  <a:rPr lang="en-US" sz="1100" baseline="0" dirty="0"/>
                  <a:t> of customers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2.7200791295746787E-2"/>
              <c:y val="0.134699256342957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23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759145339281532"/>
          <c:y val="0.10391142677761644"/>
          <c:w val="9.3462784691242071E-2"/>
          <c:h val="0.852780644822699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(1).xlsx]Sheet21!PivotTable18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>
                <a:solidFill>
                  <a:srgbClr val="FF0000"/>
                </a:solidFill>
              </a:rPr>
              <a:t>Customer</a:t>
            </a:r>
            <a:r>
              <a:rPr lang="en-US" baseline="0">
                <a:solidFill>
                  <a:srgbClr val="FF0000"/>
                </a:solidFill>
              </a:rPr>
              <a:t> Title and Scores</a:t>
            </a:r>
            <a:endParaRPr lang="en-US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Sheet21!$B$3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Sheet21!$A$4:$A$8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Sheet21!$B$4:$B$8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23-40DA-9303-A6068EDAB95D}"/>
            </c:ext>
          </c:extLst>
        </c:ser>
        <c:ser>
          <c:idx val="1"/>
          <c:order val="1"/>
          <c:tx>
            <c:strRef>
              <c:f>Sheet21!$C$3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Sheet21!$A$4:$A$8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Sheet21!$C$4:$C$8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23-40DA-9303-A6068EDAB95D}"/>
            </c:ext>
          </c:extLst>
        </c:ser>
        <c:ser>
          <c:idx val="2"/>
          <c:order val="2"/>
          <c:tx>
            <c:strRef>
              <c:f>Sheet21!$D$3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Sheet21!$A$4:$A$8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Sheet21!$D$4:$D$8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23-40DA-9303-A6068EDAB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2784015"/>
        <c:axId val="115180991"/>
      </c:barChart>
      <c:catAx>
        <c:axId val="152784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</a:t>
                </a:r>
                <a:r>
                  <a:rPr lang="en-US" baseline="0"/>
                  <a:t> </a:t>
                </a:r>
                <a:r>
                  <a:rPr lang="en-US"/>
                  <a:t>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80991"/>
        <c:crosses val="autoZero"/>
        <c:auto val="1"/>
        <c:lblAlgn val="ctr"/>
        <c:lblOffset val="100"/>
        <c:noMultiLvlLbl val="0"/>
      </c:catAx>
      <c:valAx>
        <c:axId val="11518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RFM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Value Assigned</a:t>
                </a:r>
                <a:endParaRPr 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8401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(1).xlsx]Sheet24!PivotTable20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percentStacked"/>
        <c:varyColors val="0"/>
        <c:ser>
          <c:idx val="0"/>
          <c:order val="0"/>
          <c:tx>
            <c:strRef>
              <c:f>Sheet24!$B$3:$B$4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cat>
            <c:strRef>
              <c:f>Sheet24!$A$5:$A$66</c:f>
              <c:strCache>
                <c:ptCount val="61"/>
                <c:pt idx="0">
                  <c:v>111</c:v>
                </c:pt>
                <c:pt idx="1">
                  <c:v>112</c:v>
                </c:pt>
                <c:pt idx="2">
                  <c:v>113</c:v>
                </c:pt>
                <c:pt idx="3">
                  <c:v>114</c:v>
                </c:pt>
                <c:pt idx="4">
                  <c:v>121</c:v>
                </c:pt>
                <c:pt idx="5">
                  <c:v>122</c:v>
                </c:pt>
                <c:pt idx="6">
                  <c:v>123</c:v>
                </c:pt>
                <c:pt idx="7">
                  <c:v>124</c:v>
                </c:pt>
                <c:pt idx="8">
                  <c:v>131</c:v>
                </c:pt>
                <c:pt idx="9">
                  <c:v>132</c:v>
                </c:pt>
                <c:pt idx="10">
                  <c:v>133</c:v>
                </c:pt>
                <c:pt idx="11">
                  <c:v>134</c:v>
                </c:pt>
                <c:pt idx="12">
                  <c:v>142</c:v>
                </c:pt>
                <c:pt idx="13">
                  <c:v>143</c:v>
                </c:pt>
                <c:pt idx="14">
                  <c:v>144</c:v>
                </c:pt>
                <c:pt idx="15">
                  <c:v>211</c:v>
                </c:pt>
                <c:pt idx="16">
                  <c:v>212</c:v>
                </c:pt>
                <c:pt idx="17">
                  <c:v>213</c:v>
                </c:pt>
                <c:pt idx="18">
                  <c:v>221</c:v>
                </c:pt>
                <c:pt idx="19">
                  <c:v>222</c:v>
                </c:pt>
                <c:pt idx="20">
                  <c:v>223</c:v>
                </c:pt>
                <c:pt idx="21">
                  <c:v>224</c:v>
                </c:pt>
                <c:pt idx="22">
                  <c:v>231</c:v>
                </c:pt>
                <c:pt idx="23">
                  <c:v>232</c:v>
                </c:pt>
                <c:pt idx="24">
                  <c:v>233</c:v>
                </c:pt>
                <c:pt idx="25">
                  <c:v>234</c:v>
                </c:pt>
                <c:pt idx="26">
                  <c:v>241</c:v>
                </c:pt>
                <c:pt idx="27">
                  <c:v>242</c:v>
                </c:pt>
                <c:pt idx="28">
                  <c:v>243</c:v>
                </c:pt>
                <c:pt idx="29">
                  <c:v>244</c:v>
                </c:pt>
                <c:pt idx="30">
                  <c:v>311</c:v>
                </c:pt>
                <c:pt idx="31">
                  <c:v>312</c:v>
                </c:pt>
                <c:pt idx="32">
                  <c:v>313</c:v>
                </c:pt>
                <c:pt idx="33">
                  <c:v>314</c:v>
                </c:pt>
                <c:pt idx="34">
                  <c:v>321</c:v>
                </c:pt>
                <c:pt idx="35">
                  <c:v>322</c:v>
                </c:pt>
                <c:pt idx="36">
                  <c:v>323</c:v>
                </c:pt>
                <c:pt idx="37">
                  <c:v>324</c:v>
                </c:pt>
                <c:pt idx="38">
                  <c:v>331</c:v>
                </c:pt>
                <c:pt idx="39">
                  <c:v>332</c:v>
                </c:pt>
                <c:pt idx="40">
                  <c:v>333</c:v>
                </c:pt>
                <c:pt idx="41">
                  <c:v>334</c:v>
                </c:pt>
                <c:pt idx="42">
                  <c:v>341</c:v>
                </c:pt>
                <c:pt idx="43">
                  <c:v>342</c:v>
                </c:pt>
                <c:pt idx="44">
                  <c:v>343</c:v>
                </c:pt>
                <c:pt idx="45">
                  <c:v>344</c:v>
                </c:pt>
                <c:pt idx="46">
                  <c:v>411</c:v>
                </c:pt>
                <c:pt idx="47">
                  <c:v>412</c:v>
                </c:pt>
                <c:pt idx="48">
                  <c:v>413</c:v>
                </c:pt>
                <c:pt idx="49">
                  <c:v>414</c:v>
                </c:pt>
                <c:pt idx="50">
                  <c:v>421</c:v>
                </c:pt>
                <c:pt idx="51">
                  <c:v>422</c:v>
                </c:pt>
                <c:pt idx="52">
                  <c:v>423</c:v>
                </c:pt>
                <c:pt idx="53">
                  <c:v>424</c:v>
                </c:pt>
                <c:pt idx="54">
                  <c:v>431</c:v>
                </c:pt>
                <c:pt idx="55">
                  <c:v>432</c:v>
                </c:pt>
                <c:pt idx="56">
                  <c:v>433</c:v>
                </c:pt>
                <c:pt idx="57">
                  <c:v>434</c:v>
                </c:pt>
                <c:pt idx="58">
                  <c:v>442</c:v>
                </c:pt>
                <c:pt idx="59">
                  <c:v>443</c:v>
                </c:pt>
                <c:pt idx="60">
                  <c:v>444</c:v>
                </c:pt>
              </c:strCache>
            </c:strRef>
          </c:cat>
          <c:val>
            <c:numRef>
              <c:f>Sheet24!$B$5:$B$66</c:f>
              <c:numCache>
                <c:formatCode>General</c:formatCode>
                <c:ptCount val="61"/>
                <c:pt idx="0">
                  <c:v>289</c:v>
                </c:pt>
                <c:pt idx="1">
                  <c:v>109</c:v>
                </c:pt>
                <c:pt idx="2">
                  <c:v>42</c:v>
                </c:pt>
                <c:pt idx="3">
                  <c:v>6</c:v>
                </c:pt>
                <c:pt idx="4">
                  <c:v>39</c:v>
                </c:pt>
                <c:pt idx="5">
                  <c:v>90</c:v>
                </c:pt>
                <c:pt idx="6">
                  <c:v>89</c:v>
                </c:pt>
                <c:pt idx="7">
                  <c:v>45</c:v>
                </c:pt>
                <c:pt idx="8">
                  <c:v>3</c:v>
                </c:pt>
                <c:pt idx="9">
                  <c:v>14</c:v>
                </c:pt>
                <c:pt idx="10">
                  <c:v>27</c:v>
                </c:pt>
                <c:pt idx="11">
                  <c:v>20</c:v>
                </c:pt>
                <c:pt idx="12">
                  <c:v>6</c:v>
                </c:pt>
                <c:pt idx="13">
                  <c:v>15</c:v>
                </c:pt>
                <c:pt idx="14">
                  <c:v>30</c:v>
                </c:pt>
                <c:pt idx="15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21-4EA7-B128-C1F996A926D1}"/>
            </c:ext>
          </c:extLst>
        </c:ser>
        <c:ser>
          <c:idx val="1"/>
          <c:order val="1"/>
          <c:tx>
            <c:strRef>
              <c:f>Sheet24!$C$3:$C$4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cat>
            <c:strRef>
              <c:f>Sheet24!$A$5:$A$66</c:f>
              <c:strCache>
                <c:ptCount val="61"/>
                <c:pt idx="0">
                  <c:v>111</c:v>
                </c:pt>
                <c:pt idx="1">
                  <c:v>112</c:v>
                </c:pt>
                <c:pt idx="2">
                  <c:v>113</c:v>
                </c:pt>
                <c:pt idx="3">
                  <c:v>114</c:v>
                </c:pt>
                <c:pt idx="4">
                  <c:v>121</c:v>
                </c:pt>
                <c:pt idx="5">
                  <c:v>122</c:v>
                </c:pt>
                <c:pt idx="6">
                  <c:v>123</c:v>
                </c:pt>
                <c:pt idx="7">
                  <c:v>124</c:v>
                </c:pt>
                <c:pt idx="8">
                  <c:v>131</c:v>
                </c:pt>
                <c:pt idx="9">
                  <c:v>132</c:v>
                </c:pt>
                <c:pt idx="10">
                  <c:v>133</c:v>
                </c:pt>
                <c:pt idx="11">
                  <c:v>134</c:v>
                </c:pt>
                <c:pt idx="12">
                  <c:v>142</c:v>
                </c:pt>
                <c:pt idx="13">
                  <c:v>143</c:v>
                </c:pt>
                <c:pt idx="14">
                  <c:v>144</c:v>
                </c:pt>
                <c:pt idx="15">
                  <c:v>211</c:v>
                </c:pt>
                <c:pt idx="16">
                  <c:v>212</c:v>
                </c:pt>
                <c:pt idx="17">
                  <c:v>213</c:v>
                </c:pt>
                <c:pt idx="18">
                  <c:v>221</c:v>
                </c:pt>
                <c:pt idx="19">
                  <c:v>222</c:v>
                </c:pt>
                <c:pt idx="20">
                  <c:v>223</c:v>
                </c:pt>
                <c:pt idx="21">
                  <c:v>224</c:v>
                </c:pt>
                <c:pt idx="22">
                  <c:v>231</c:v>
                </c:pt>
                <c:pt idx="23">
                  <c:v>232</c:v>
                </c:pt>
                <c:pt idx="24">
                  <c:v>233</c:v>
                </c:pt>
                <c:pt idx="25">
                  <c:v>234</c:v>
                </c:pt>
                <c:pt idx="26">
                  <c:v>241</c:v>
                </c:pt>
                <c:pt idx="27">
                  <c:v>242</c:v>
                </c:pt>
                <c:pt idx="28">
                  <c:v>243</c:v>
                </c:pt>
                <c:pt idx="29">
                  <c:v>244</c:v>
                </c:pt>
                <c:pt idx="30">
                  <c:v>311</c:v>
                </c:pt>
                <c:pt idx="31">
                  <c:v>312</c:v>
                </c:pt>
                <c:pt idx="32">
                  <c:v>313</c:v>
                </c:pt>
                <c:pt idx="33">
                  <c:v>314</c:v>
                </c:pt>
                <c:pt idx="34">
                  <c:v>321</c:v>
                </c:pt>
                <c:pt idx="35">
                  <c:v>322</c:v>
                </c:pt>
                <c:pt idx="36">
                  <c:v>323</c:v>
                </c:pt>
                <c:pt idx="37">
                  <c:v>324</c:v>
                </c:pt>
                <c:pt idx="38">
                  <c:v>331</c:v>
                </c:pt>
                <c:pt idx="39">
                  <c:v>332</c:v>
                </c:pt>
                <c:pt idx="40">
                  <c:v>333</c:v>
                </c:pt>
                <c:pt idx="41">
                  <c:v>334</c:v>
                </c:pt>
                <c:pt idx="42">
                  <c:v>341</c:v>
                </c:pt>
                <c:pt idx="43">
                  <c:v>342</c:v>
                </c:pt>
                <c:pt idx="44">
                  <c:v>343</c:v>
                </c:pt>
                <c:pt idx="45">
                  <c:v>344</c:v>
                </c:pt>
                <c:pt idx="46">
                  <c:v>411</c:v>
                </c:pt>
                <c:pt idx="47">
                  <c:v>412</c:v>
                </c:pt>
                <c:pt idx="48">
                  <c:v>413</c:v>
                </c:pt>
                <c:pt idx="49">
                  <c:v>414</c:v>
                </c:pt>
                <c:pt idx="50">
                  <c:v>421</c:v>
                </c:pt>
                <c:pt idx="51">
                  <c:v>422</c:v>
                </c:pt>
                <c:pt idx="52">
                  <c:v>423</c:v>
                </c:pt>
                <c:pt idx="53">
                  <c:v>424</c:v>
                </c:pt>
                <c:pt idx="54">
                  <c:v>431</c:v>
                </c:pt>
                <c:pt idx="55">
                  <c:v>432</c:v>
                </c:pt>
                <c:pt idx="56">
                  <c:v>433</c:v>
                </c:pt>
                <c:pt idx="57">
                  <c:v>434</c:v>
                </c:pt>
                <c:pt idx="58">
                  <c:v>442</c:v>
                </c:pt>
                <c:pt idx="59">
                  <c:v>443</c:v>
                </c:pt>
                <c:pt idx="60">
                  <c:v>444</c:v>
                </c:pt>
              </c:strCache>
            </c:strRef>
          </c:cat>
          <c:val>
            <c:numRef>
              <c:f>Sheet24!$C$5:$C$66</c:f>
              <c:numCache>
                <c:formatCode>General</c:formatCode>
                <c:ptCount val="61"/>
                <c:pt idx="31">
                  <c:v>61</c:v>
                </c:pt>
                <c:pt idx="32">
                  <c:v>28</c:v>
                </c:pt>
                <c:pt idx="33">
                  <c:v>4</c:v>
                </c:pt>
                <c:pt idx="34">
                  <c:v>47</c:v>
                </c:pt>
                <c:pt idx="35">
                  <c:v>96</c:v>
                </c:pt>
                <c:pt idx="36">
                  <c:v>91</c:v>
                </c:pt>
                <c:pt idx="37">
                  <c:v>54</c:v>
                </c:pt>
                <c:pt idx="38">
                  <c:v>9</c:v>
                </c:pt>
                <c:pt idx="39">
                  <c:v>28</c:v>
                </c:pt>
                <c:pt idx="40">
                  <c:v>55</c:v>
                </c:pt>
                <c:pt idx="41">
                  <c:v>53</c:v>
                </c:pt>
                <c:pt idx="42">
                  <c:v>3</c:v>
                </c:pt>
                <c:pt idx="43">
                  <c:v>19</c:v>
                </c:pt>
                <c:pt idx="44">
                  <c:v>50</c:v>
                </c:pt>
                <c:pt idx="45">
                  <c:v>167</c:v>
                </c:pt>
                <c:pt idx="46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21-4EA7-B128-C1F996A926D1}"/>
            </c:ext>
          </c:extLst>
        </c:ser>
        <c:ser>
          <c:idx val="2"/>
          <c:order val="2"/>
          <c:tx>
            <c:strRef>
              <c:f>Sheet24!$D$3:$D$4</c:f>
              <c:strCache>
                <c:ptCount val="1"/>
                <c:pt idx="0">
                  <c:v>Platinum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cat>
            <c:strRef>
              <c:f>Sheet24!$A$5:$A$66</c:f>
              <c:strCache>
                <c:ptCount val="61"/>
                <c:pt idx="0">
                  <c:v>111</c:v>
                </c:pt>
                <c:pt idx="1">
                  <c:v>112</c:v>
                </c:pt>
                <c:pt idx="2">
                  <c:v>113</c:v>
                </c:pt>
                <c:pt idx="3">
                  <c:v>114</c:v>
                </c:pt>
                <c:pt idx="4">
                  <c:v>121</c:v>
                </c:pt>
                <c:pt idx="5">
                  <c:v>122</c:v>
                </c:pt>
                <c:pt idx="6">
                  <c:v>123</c:v>
                </c:pt>
                <c:pt idx="7">
                  <c:v>124</c:v>
                </c:pt>
                <c:pt idx="8">
                  <c:v>131</c:v>
                </c:pt>
                <c:pt idx="9">
                  <c:v>132</c:v>
                </c:pt>
                <c:pt idx="10">
                  <c:v>133</c:v>
                </c:pt>
                <c:pt idx="11">
                  <c:v>134</c:v>
                </c:pt>
                <c:pt idx="12">
                  <c:v>142</c:v>
                </c:pt>
                <c:pt idx="13">
                  <c:v>143</c:v>
                </c:pt>
                <c:pt idx="14">
                  <c:v>144</c:v>
                </c:pt>
                <c:pt idx="15">
                  <c:v>211</c:v>
                </c:pt>
                <c:pt idx="16">
                  <c:v>212</c:v>
                </c:pt>
                <c:pt idx="17">
                  <c:v>213</c:v>
                </c:pt>
                <c:pt idx="18">
                  <c:v>221</c:v>
                </c:pt>
                <c:pt idx="19">
                  <c:v>222</c:v>
                </c:pt>
                <c:pt idx="20">
                  <c:v>223</c:v>
                </c:pt>
                <c:pt idx="21">
                  <c:v>224</c:v>
                </c:pt>
                <c:pt idx="22">
                  <c:v>231</c:v>
                </c:pt>
                <c:pt idx="23">
                  <c:v>232</c:v>
                </c:pt>
                <c:pt idx="24">
                  <c:v>233</c:v>
                </c:pt>
                <c:pt idx="25">
                  <c:v>234</c:v>
                </c:pt>
                <c:pt idx="26">
                  <c:v>241</c:v>
                </c:pt>
                <c:pt idx="27">
                  <c:v>242</c:v>
                </c:pt>
                <c:pt idx="28">
                  <c:v>243</c:v>
                </c:pt>
                <c:pt idx="29">
                  <c:v>244</c:v>
                </c:pt>
                <c:pt idx="30">
                  <c:v>311</c:v>
                </c:pt>
                <c:pt idx="31">
                  <c:v>312</c:v>
                </c:pt>
                <c:pt idx="32">
                  <c:v>313</c:v>
                </c:pt>
                <c:pt idx="33">
                  <c:v>314</c:v>
                </c:pt>
                <c:pt idx="34">
                  <c:v>321</c:v>
                </c:pt>
                <c:pt idx="35">
                  <c:v>322</c:v>
                </c:pt>
                <c:pt idx="36">
                  <c:v>323</c:v>
                </c:pt>
                <c:pt idx="37">
                  <c:v>324</c:v>
                </c:pt>
                <c:pt idx="38">
                  <c:v>331</c:v>
                </c:pt>
                <c:pt idx="39">
                  <c:v>332</c:v>
                </c:pt>
                <c:pt idx="40">
                  <c:v>333</c:v>
                </c:pt>
                <c:pt idx="41">
                  <c:v>334</c:v>
                </c:pt>
                <c:pt idx="42">
                  <c:v>341</c:v>
                </c:pt>
                <c:pt idx="43">
                  <c:v>342</c:v>
                </c:pt>
                <c:pt idx="44">
                  <c:v>343</c:v>
                </c:pt>
                <c:pt idx="45">
                  <c:v>344</c:v>
                </c:pt>
                <c:pt idx="46">
                  <c:v>411</c:v>
                </c:pt>
                <c:pt idx="47">
                  <c:v>412</c:v>
                </c:pt>
                <c:pt idx="48">
                  <c:v>413</c:v>
                </c:pt>
                <c:pt idx="49">
                  <c:v>414</c:v>
                </c:pt>
                <c:pt idx="50">
                  <c:v>421</c:v>
                </c:pt>
                <c:pt idx="51">
                  <c:v>422</c:v>
                </c:pt>
                <c:pt idx="52">
                  <c:v>423</c:v>
                </c:pt>
                <c:pt idx="53">
                  <c:v>424</c:v>
                </c:pt>
                <c:pt idx="54">
                  <c:v>431</c:v>
                </c:pt>
                <c:pt idx="55">
                  <c:v>432</c:v>
                </c:pt>
                <c:pt idx="56">
                  <c:v>433</c:v>
                </c:pt>
                <c:pt idx="57">
                  <c:v>434</c:v>
                </c:pt>
                <c:pt idx="58">
                  <c:v>442</c:v>
                </c:pt>
                <c:pt idx="59">
                  <c:v>443</c:v>
                </c:pt>
                <c:pt idx="60">
                  <c:v>444</c:v>
                </c:pt>
              </c:strCache>
            </c:strRef>
          </c:cat>
          <c:val>
            <c:numRef>
              <c:f>Sheet24!$D$5:$D$66</c:f>
              <c:numCache>
                <c:formatCode>General</c:formatCode>
                <c:ptCount val="61"/>
                <c:pt idx="47">
                  <c:v>68</c:v>
                </c:pt>
                <c:pt idx="48">
                  <c:v>33</c:v>
                </c:pt>
                <c:pt idx="49">
                  <c:v>6</c:v>
                </c:pt>
                <c:pt idx="50">
                  <c:v>50</c:v>
                </c:pt>
                <c:pt idx="51">
                  <c:v>110</c:v>
                </c:pt>
                <c:pt idx="52">
                  <c:v>95</c:v>
                </c:pt>
                <c:pt idx="53">
                  <c:v>55</c:v>
                </c:pt>
                <c:pt idx="54">
                  <c:v>14</c:v>
                </c:pt>
                <c:pt idx="55">
                  <c:v>31</c:v>
                </c:pt>
                <c:pt idx="56">
                  <c:v>45</c:v>
                </c:pt>
                <c:pt idx="57">
                  <c:v>47</c:v>
                </c:pt>
                <c:pt idx="58">
                  <c:v>27</c:v>
                </c:pt>
                <c:pt idx="59">
                  <c:v>69</c:v>
                </c:pt>
                <c:pt idx="60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21-4EA7-B128-C1F996A926D1}"/>
            </c:ext>
          </c:extLst>
        </c:ser>
        <c:ser>
          <c:idx val="3"/>
          <c:order val="3"/>
          <c:tx>
            <c:strRef>
              <c:f>Sheet24!$E$3:$E$4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cat>
            <c:strRef>
              <c:f>Sheet24!$A$5:$A$66</c:f>
              <c:strCache>
                <c:ptCount val="61"/>
                <c:pt idx="0">
                  <c:v>111</c:v>
                </c:pt>
                <c:pt idx="1">
                  <c:v>112</c:v>
                </c:pt>
                <c:pt idx="2">
                  <c:v>113</c:v>
                </c:pt>
                <c:pt idx="3">
                  <c:v>114</c:v>
                </c:pt>
                <c:pt idx="4">
                  <c:v>121</c:v>
                </c:pt>
                <c:pt idx="5">
                  <c:v>122</c:v>
                </c:pt>
                <c:pt idx="6">
                  <c:v>123</c:v>
                </c:pt>
                <c:pt idx="7">
                  <c:v>124</c:v>
                </c:pt>
                <c:pt idx="8">
                  <c:v>131</c:v>
                </c:pt>
                <c:pt idx="9">
                  <c:v>132</c:v>
                </c:pt>
                <c:pt idx="10">
                  <c:v>133</c:v>
                </c:pt>
                <c:pt idx="11">
                  <c:v>134</c:v>
                </c:pt>
                <c:pt idx="12">
                  <c:v>142</c:v>
                </c:pt>
                <c:pt idx="13">
                  <c:v>143</c:v>
                </c:pt>
                <c:pt idx="14">
                  <c:v>144</c:v>
                </c:pt>
                <c:pt idx="15">
                  <c:v>211</c:v>
                </c:pt>
                <c:pt idx="16">
                  <c:v>212</c:v>
                </c:pt>
                <c:pt idx="17">
                  <c:v>213</c:v>
                </c:pt>
                <c:pt idx="18">
                  <c:v>221</c:v>
                </c:pt>
                <c:pt idx="19">
                  <c:v>222</c:v>
                </c:pt>
                <c:pt idx="20">
                  <c:v>223</c:v>
                </c:pt>
                <c:pt idx="21">
                  <c:v>224</c:v>
                </c:pt>
                <c:pt idx="22">
                  <c:v>231</c:v>
                </c:pt>
                <c:pt idx="23">
                  <c:v>232</c:v>
                </c:pt>
                <c:pt idx="24">
                  <c:v>233</c:v>
                </c:pt>
                <c:pt idx="25">
                  <c:v>234</c:v>
                </c:pt>
                <c:pt idx="26">
                  <c:v>241</c:v>
                </c:pt>
                <c:pt idx="27">
                  <c:v>242</c:v>
                </c:pt>
                <c:pt idx="28">
                  <c:v>243</c:v>
                </c:pt>
                <c:pt idx="29">
                  <c:v>244</c:v>
                </c:pt>
                <c:pt idx="30">
                  <c:v>311</c:v>
                </c:pt>
                <c:pt idx="31">
                  <c:v>312</c:v>
                </c:pt>
                <c:pt idx="32">
                  <c:v>313</c:v>
                </c:pt>
                <c:pt idx="33">
                  <c:v>314</c:v>
                </c:pt>
                <c:pt idx="34">
                  <c:v>321</c:v>
                </c:pt>
                <c:pt idx="35">
                  <c:v>322</c:v>
                </c:pt>
                <c:pt idx="36">
                  <c:v>323</c:v>
                </c:pt>
                <c:pt idx="37">
                  <c:v>324</c:v>
                </c:pt>
                <c:pt idx="38">
                  <c:v>331</c:v>
                </c:pt>
                <c:pt idx="39">
                  <c:v>332</c:v>
                </c:pt>
                <c:pt idx="40">
                  <c:v>333</c:v>
                </c:pt>
                <c:pt idx="41">
                  <c:v>334</c:v>
                </c:pt>
                <c:pt idx="42">
                  <c:v>341</c:v>
                </c:pt>
                <c:pt idx="43">
                  <c:v>342</c:v>
                </c:pt>
                <c:pt idx="44">
                  <c:v>343</c:v>
                </c:pt>
                <c:pt idx="45">
                  <c:v>344</c:v>
                </c:pt>
                <c:pt idx="46">
                  <c:v>411</c:v>
                </c:pt>
                <c:pt idx="47">
                  <c:v>412</c:v>
                </c:pt>
                <c:pt idx="48">
                  <c:v>413</c:v>
                </c:pt>
                <c:pt idx="49">
                  <c:v>414</c:v>
                </c:pt>
                <c:pt idx="50">
                  <c:v>421</c:v>
                </c:pt>
                <c:pt idx="51">
                  <c:v>422</c:v>
                </c:pt>
                <c:pt idx="52">
                  <c:v>423</c:v>
                </c:pt>
                <c:pt idx="53">
                  <c:v>424</c:v>
                </c:pt>
                <c:pt idx="54">
                  <c:v>431</c:v>
                </c:pt>
                <c:pt idx="55">
                  <c:v>432</c:v>
                </c:pt>
                <c:pt idx="56">
                  <c:v>433</c:v>
                </c:pt>
                <c:pt idx="57">
                  <c:v>434</c:v>
                </c:pt>
                <c:pt idx="58">
                  <c:v>442</c:v>
                </c:pt>
                <c:pt idx="59">
                  <c:v>443</c:v>
                </c:pt>
                <c:pt idx="60">
                  <c:v>444</c:v>
                </c:pt>
              </c:strCache>
            </c:strRef>
          </c:cat>
          <c:val>
            <c:numRef>
              <c:f>Sheet24!$E$5:$E$66</c:f>
              <c:numCache>
                <c:formatCode>General</c:formatCode>
                <c:ptCount val="61"/>
                <c:pt idx="16">
                  <c:v>74</c:v>
                </c:pt>
                <c:pt idx="17">
                  <c:v>37</c:v>
                </c:pt>
                <c:pt idx="18">
                  <c:v>56</c:v>
                </c:pt>
                <c:pt idx="19">
                  <c:v>100</c:v>
                </c:pt>
                <c:pt idx="20">
                  <c:v>101</c:v>
                </c:pt>
                <c:pt idx="21">
                  <c:v>50</c:v>
                </c:pt>
                <c:pt idx="22">
                  <c:v>7</c:v>
                </c:pt>
                <c:pt idx="23">
                  <c:v>21</c:v>
                </c:pt>
                <c:pt idx="24">
                  <c:v>43</c:v>
                </c:pt>
                <c:pt idx="25">
                  <c:v>59</c:v>
                </c:pt>
                <c:pt idx="26">
                  <c:v>3</c:v>
                </c:pt>
                <c:pt idx="27">
                  <c:v>19</c:v>
                </c:pt>
                <c:pt idx="28">
                  <c:v>52</c:v>
                </c:pt>
                <c:pt idx="29">
                  <c:v>98</c:v>
                </c:pt>
                <c:pt idx="30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21-4EA7-B128-C1F996A92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042335"/>
        <c:axId val="115189727"/>
      </c:areaChart>
      <c:catAx>
        <c:axId val="708042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rgbClr val="FF0000"/>
                    </a:solidFill>
                  </a:rPr>
                  <a:t>RFM</a:t>
                </a:r>
                <a:r>
                  <a:rPr lang="en-US" b="1" baseline="0" dirty="0">
                    <a:solidFill>
                      <a:srgbClr val="FF0000"/>
                    </a:solidFill>
                  </a:rPr>
                  <a:t> Value</a:t>
                </a:r>
                <a:endParaRPr lang="en-US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89727"/>
        <c:crosses val="autoZero"/>
        <c:auto val="1"/>
        <c:lblAlgn val="ctr"/>
        <c:lblOffset val="100"/>
        <c:noMultiLvlLbl val="0"/>
      </c:catAx>
      <c:valAx>
        <c:axId val="11518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0423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(1).xlsx]Customer_Title_Distribution!PivotTable22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</a:t>
            </a:r>
            <a:r>
              <a:rPr lang="en-US" baseline="0"/>
              <a:t> Title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Customer_Title_Distribution!$B$3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F5E6-4A0B-8A01-9C4C4514BEE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5E6-4A0B-8A01-9C4C4514BEE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F5E6-4A0B-8A01-9C4C4514BEE9}"/>
              </c:ext>
            </c:extLst>
          </c:dPt>
          <c:cat>
            <c:strRef>
              <c:f>Customer_Title_Distribution!$A$4:$A$8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Customer_Title_Distribution!$B$4:$B$8</c:f>
              <c:numCache>
                <c:formatCode>General</c:formatCode>
                <c:ptCount val="4"/>
                <c:pt idx="0">
                  <c:v>969</c:v>
                </c:pt>
                <c:pt idx="1">
                  <c:v>861</c:v>
                </c:pt>
                <c:pt idx="2">
                  <c:v>829</c:v>
                </c:pt>
                <c:pt idx="3">
                  <c:v>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7-4236-A4FC-C64977C31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857215"/>
        <c:axId val="740719407"/>
        <c:axId val="0"/>
      </c:bar3DChart>
      <c:catAx>
        <c:axId val="43857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Customer</a:t>
                </a:r>
                <a:r>
                  <a:rPr lang="en-US" baseline="0" dirty="0"/>
                  <a:t> Segments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719407"/>
        <c:crosses val="autoZero"/>
        <c:auto val="1"/>
        <c:lblAlgn val="ctr"/>
        <c:lblOffset val="100"/>
        <c:noMultiLvlLbl val="0"/>
      </c:catAx>
      <c:valAx>
        <c:axId val="740719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Customers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5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(1).xlsx]Sheet9!PivotTable7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“New” Customer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Sheet9!$B$5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2-4651-A6A9-C63AFCC70562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Sheet9!$C$5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E2-4651-A6A9-C63AFCC70562}"/>
            </c:ext>
          </c:extLst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Sheet9!$D$5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E2-4651-A6A9-C63AFCC70562}"/>
            </c:ext>
          </c:extLst>
        </c:ser>
        <c:ser>
          <c:idx val="3"/>
          <c:order val="3"/>
          <c:tx>
            <c:strRef>
              <c:f>Sheet9!$E$3:$E$4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Sheet9!$E$5</c:f>
              <c:numCache>
                <c:formatCode>General</c:formatCode>
                <c:ptCount val="1"/>
                <c:pt idx="0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E2-4651-A6A9-C63AFCC70562}"/>
            </c:ext>
          </c:extLst>
        </c:ser>
        <c:ser>
          <c:idx val="4"/>
          <c:order val="4"/>
          <c:tx>
            <c:strRef>
              <c:f>Sheet9!$F$3:$F$4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Sheet9!$F$5</c:f>
              <c:numCache>
                <c:formatCode>General</c:formatCode>
                <c:ptCount val="1"/>
                <c:pt idx="0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E2-4651-A6A9-C63AFCC70562}"/>
            </c:ext>
          </c:extLst>
        </c:ser>
        <c:ser>
          <c:idx val="5"/>
          <c:order val="5"/>
          <c:tx>
            <c:strRef>
              <c:f>Sheet9!$G$3:$G$4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Sheet9!$G$5</c:f>
              <c:numCache>
                <c:formatCode>General</c:formatCode>
                <c:ptCount val="1"/>
                <c:pt idx="0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E2-4651-A6A9-C63AFCC70562}"/>
            </c:ext>
          </c:extLst>
        </c:ser>
        <c:ser>
          <c:idx val="6"/>
          <c:order val="6"/>
          <c:tx>
            <c:strRef>
              <c:f>Sheet9!$H$3:$H$4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Sheet9!$H$5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E2-4651-A6A9-C63AFCC70562}"/>
            </c:ext>
          </c:extLst>
        </c:ser>
        <c:ser>
          <c:idx val="7"/>
          <c:order val="7"/>
          <c:tx>
            <c:strRef>
              <c:f>Sheet9!$I$3:$I$4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Sheet9!$I$5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E2-4651-A6A9-C63AFCC705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3687951"/>
        <c:axId val="395566287"/>
      </c:barChart>
      <c:catAx>
        <c:axId val="313687951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95566287"/>
        <c:crosses val="autoZero"/>
        <c:auto val="1"/>
        <c:lblAlgn val="ctr"/>
        <c:lblOffset val="100"/>
        <c:noMultiLvlLbl val="0"/>
      </c:catAx>
      <c:valAx>
        <c:axId val="39556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687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704444907559021"/>
          <c:y val="0.12736141820389121"/>
          <c:w val="9.4806752210545117E-2"/>
          <c:h val="0.83084964006152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(1).xlsx]Sheet18!PivotTable15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Bike</a:t>
            </a:r>
            <a:r>
              <a:rPr lang="en-US" sz="1700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related purchases over the last 3 years by gender</a:t>
            </a:r>
            <a:endParaRPr lang="en-US" sz="17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Sheet18!$B$3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399-4F1B-B81C-F4E958F138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399-4F1B-B81C-F4E958F138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399-4F1B-B81C-F4E958F138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Sheet18!$A$4:$A$7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Sheet18!$B$4:$B$7</c:f>
              <c:numCache>
                <c:formatCode>0.00%</c:formatCode>
                <c:ptCount val="3"/>
                <c:pt idx="0">
                  <c:v>0.50062509376406461</c:v>
                </c:pt>
                <c:pt idx="1">
                  <c:v>0.47662149322398362</c:v>
                </c:pt>
                <c:pt idx="2">
                  <c:v>2.2753413011951794E-2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99-4F1B-B81C-F4E958F1389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(1).xlsx]Sheet19!PivotTable16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</a:t>
            </a:r>
            <a:r>
              <a:rPr lang="en-US" baseline="0" dirty="0"/>
              <a:t>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Sheet19!$B$3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72-4C33-9EEE-31484150EE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72-4C33-9EEE-31484150EE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72-4C33-9EEE-31484150EE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72-4C33-9EEE-31484150EEB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E72-4C33-9EEE-31484150EEB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E72-4C33-9EEE-31484150EEB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E72-4C33-9EEE-31484150EEB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E72-4C33-9EEE-31484150EEB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E72-4C33-9EEE-31484150EE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Sheet19!$A$4:$A$13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Sheet19!$B$4:$B$13</c:f>
              <c:numCache>
                <c:formatCode>General</c:formatCode>
                <c:ptCount val="9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64</c:v>
                </c:pt>
                <c:pt idx="7">
                  <c:v>78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E72-4C33-9EEE-31484150EEB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(1).xlsx]Sheet11!PivotTable9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</a:t>
            </a:r>
            <a:r>
              <a:rPr lang="en-US" baseline="0" dirty="0"/>
              <a:t>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5B-44BA-89E2-7160A9ECE5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5B-44BA-89E2-7160A9ECE5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5B-44BA-89E2-7160A9ECE56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5B-44BA-89E2-7160A9ECE56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65B-44BA-89E2-7160A9ECE56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65B-44BA-89E2-7160A9ECE56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65B-44BA-89E2-7160A9ECE56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65B-44BA-89E2-7160A9ECE56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65B-44BA-89E2-7160A9ECE5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Sheet11!$A$4:$A$13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Sheet11!$B$4:$B$13</c:f>
              <c:numCache>
                <c:formatCode>General</c:formatCode>
                <c:ptCount val="9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267</c:v>
                </c:pt>
                <c:pt idx="7">
                  <c:v>358</c:v>
                </c:pt>
                <c:pt idx="8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65B-44BA-89E2-7160A9ECE56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(1).xlsx]Sheet10!PivotTable8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FF0000"/>
                </a:solidFill>
              </a:rPr>
              <a:t>Old</a:t>
            </a:r>
            <a:r>
              <a:rPr lang="en-US" b="1" baseline="0" dirty="0">
                <a:solidFill>
                  <a:srgbClr val="FF0000"/>
                </a:solidFill>
              </a:rPr>
              <a:t> Customers</a:t>
            </a:r>
            <a:endParaRPr lang="en-US" b="1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Sheet10!$B$5:$B$13</c:f>
              <c:numCache>
                <c:formatCode>General</c:formatCode>
                <c:ptCount val="8"/>
                <c:pt idx="0">
                  <c:v>16</c:v>
                </c:pt>
                <c:pt idx="1">
                  <c:v>175</c:v>
                </c:pt>
                <c:pt idx="2">
                  <c:v>176</c:v>
                </c:pt>
                <c:pt idx="3">
                  <c:v>315</c:v>
                </c:pt>
                <c:pt idx="4">
                  <c:v>174</c:v>
                </c:pt>
                <c:pt idx="5">
                  <c:v>104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6-4465-B309-2E594743CE3A}"/>
            </c:ext>
          </c:extLst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Sheet10!$C$5:$C$13</c:f>
              <c:numCache>
                <c:formatCode>General</c:formatCode>
                <c:ptCount val="8"/>
                <c:pt idx="0">
                  <c:v>16</c:v>
                </c:pt>
                <c:pt idx="1">
                  <c:v>159</c:v>
                </c:pt>
                <c:pt idx="2">
                  <c:v>184</c:v>
                </c:pt>
                <c:pt idx="3">
                  <c:v>340</c:v>
                </c:pt>
                <c:pt idx="4">
                  <c:v>174</c:v>
                </c:pt>
                <c:pt idx="5">
                  <c:v>122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26-4465-B309-2E594743CE3A}"/>
            </c:ext>
          </c:extLst>
        </c:ser>
        <c:ser>
          <c:idx val="2"/>
          <c:order val="2"/>
          <c:tx>
            <c:strRef>
              <c:f>Sheet10!$D$3:$D$4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Sheet10!$D$5:$D$13</c:f>
              <c:numCache>
                <c:formatCode>General</c:formatCode>
                <c:ptCount val="8"/>
                <c:pt idx="0">
                  <c:v>23</c:v>
                </c:pt>
                <c:pt idx="1">
                  <c:v>335</c:v>
                </c:pt>
                <c:pt idx="2">
                  <c:v>364</c:v>
                </c:pt>
                <c:pt idx="3">
                  <c:v>651</c:v>
                </c:pt>
                <c:pt idx="4">
                  <c:v>346</c:v>
                </c:pt>
                <c:pt idx="5">
                  <c:v>233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26-4465-B309-2E594743CE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3689151"/>
        <c:axId val="395551311"/>
      </c:barChart>
      <c:catAx>
        <c:axId val="313689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551311"/>
        <c:crosses val="autoZero"/>
        <c:auto val="1"/>
        <c:lblAlgn val="ctr"/>
        <c:lblOffset val="100"/>
        <c:noMultiLvlLbl val="0"/>
      </c:catAx>
      <c:valAx>
        <c:axId val="39555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689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(1).xlsx]Sheet20!PivotTable17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b="1" baseline="0" dirty="0">
                <a:solidFill>
                  <a:srgbClr val="FF0000"/>
                </a:solidFill>
              </a:rPr>
              <a:t> Customers</a:t>
            </a:r>
            <a:endParaRPr lang="en-US" b="1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Sheet20!$B$3:$B$4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Sheet20!$B$5:$B$13</c:f>
              <c:numCache>
                <c:formatCode>General</c:formatCode>
                <c:ptCount val="8"/>
                <c:pt idx="0">
                  <c:v>5</c:v>
                </c:pt>
                <c:pt idx="1">
                  <c:v>47</c:v>
                </c:pt>
                <c:pt idx="2">
                  <c:v>18</c:v>
                </c:pt>
                <c:pt idx="3">
                  <c:v>59</c:v>
                </c:pt>
                <c:pt idx="4">
                  <c:v>38</c:v>
                </c:pt>
                <c:pt idx="5">
                  <c:v>42</c:v>
                </c:pt>
                <c:pt idx="6">
                  <c:v>18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D-4331-858C-0185FEF926FF}"/>
            </c:ext>
          </c:extLst>
        </c:ser>
        <c:ser>
          <c:idx val="1"/>
          <c:order val="1"/>
          <c:tx>
            <c:strRef>
              <c:f>Sheet20!$C$3:$C$4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Sheet20!$C$5:$C$13</c:f>
              <c:numCache>
                <c:formatCode>General</c:formatCode>
                <c:ptCount val="8"/>
                <c:pt idx="1">
                  <c:v>47</c:v>
                </c:pt>
                <c:pt idx="2">
                  <c:v>33</c:v>
                </c:pt>
                <c:pt idx="3">
                  <c:v>49</c:v>
                </c:pt>
                <c:pt idx="4">
                  <c:v>45</c:v>
                </c:pt>
                <c:pt idx="5">
                  <c:v>46</c:v>
                </c:pt>
                <c:pt idx="6">
                  <c:v>24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2D-4331-858C-0185FEF926FF}"/>
            </c:ext>
          </c:extLst>
        </c:ser>
        <c:ser>
          <c:idx val="2"/>
          <c:order val="2"/>
          <c:tx>
            <c:strRef>
              <c:f>Sheet20!$D$3:$D$4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Sheet20!$D$5:$D$13</c:f>
              <c:numCache>
                <c:formatCode>General</c:formatCode>
                <c:ptCount val="8"/>
                <c:pt idx="0">
                  <c:v>9</c:v>
                </c:pt>
                <c:pt idx="1">
                  <c:v>76</c:v>
                </c:pt>
                <c:pt idx="2">
                  <c:v>55</c:v>
                </c:pt>
                <c:pt idx="3">
                  <c:v>117</c:v>
                </c:pt>
                <c:pt idx="4">
                  <c:v>93</c:v>
                </c:pt>
                <c:pt idx="5">
                  <c:v>85</c:v>
                </c:pt>
                <c:pt idx="6">
                  <c:v>44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2D-4331-858C-0185FEF92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6762783"/>
        <c:axId val="2026876271"/>
      </c:barChart>
      <c:catAx>
        <c:axId val="31676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876271"/>
        <c:crosses val="autoZero"/>
        <c:auto val="1"/>
        <c:lblAlgn val="ctr"/>
        <c:lblOffset val="100"/>
        <c:noMultiLvlLbl val="0"/>
      </c:catAx>
      <c:valAx>
        <c:axId val="202687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627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(1).xlsx]Sheet10!PivotTable8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FF0000"/>
                </a:solidFill>
              </a:rPr>
              <a:t>Old</a:t>
            </a:r>
            <a:r>
              <a:rPr lang="en-US" b="1" baseline="0" dirty="0">
                <a:solidFill>
                  <a:srgbClr val="FF0000"/>
                </a:solidFill>
              </a:rPr>
              <a:t> Customers</a:t>
            </a:r>
            <a:endParaRPr lang="en-US" b="1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Sheet10!$B$5:$B$13</c:f>
              <c:numCache>
                <c:formatCode>General</c:formatCode>
                <c:ptCount val="8"/>
                <c:pt idx="0">
                  <c:v>16</c:v>
                </c:pt>
                <c:pt idx="1">
                  <c:v>175</c:v>
                </c:pt>
                <c:pt idx="2">
                  <c:v>176</c:v>
                </c:pt>
                <c:pt idx="3">
                  <c:v>315</c:v>
                </c:pt>
                <c:pt idx="4">
                  <c:v>174</c:v>
                </c:pt>
                <c:pt idx="5">
                  <c:v>104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6-4465-B309-2E594743CE3A}"/>
            </c:ext>
          </c:extLst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Sheet10!$C$5:$C$13</c:f>
              <c:numCache>
                <c:formatCode>General</c:formatCode>
                <c:ptCount val="8"/>
                <c:pt idx="0">
                  <c:v>16</c:v>
                </c:pt>
                <c:pt idx="1">
                  <c:v>159</c:v>
                </c:pt>
                <c:pt idx="2">
                  <c:v>184</c:v>
                </c:pt>
                <c:pt idx="3">
                  <c:v>340</c:v>
                </c:pt>
                <c:pt idx="4">
                  <c:v>174</c:v>
                </c:pt>
                <c:pt idx="5">
                  <c:v>122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26-4465-B309-2E594743CE3A}"/>
            </c:ext>
          </c:extLst>
        </c:ser>
        <c:ser>
          <c:idx val="2"/>
          <c:order val="2"/>
          <c:tx>
            <c:strRef>
              <c:f>Sheet10!$D$3:$D$4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Sheet10!$D$5:$D$13</c:f>
              <c:numCache>
                <c:formatCode>General</c:formatCode>
                <c:ptCount val="8"/>
                <c:pt idx="0">
                  <c:v>23</c:v>
                </c:pt>
                <c:pt idx="1">
                  <c:v>335</c:v>
                </c:pt>
                <c:pt idx="2">
                  <c:v>364</c:v>
                </c:pt>
                <c:pt idx="3">
                  <c:v>651</c:v>
                </c:pt>
                <c:pt idx="4">
                  <c:v>346</c:v>
                </c:pt>
                <c:pt idx="5">
                  <c:v>233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26-4465-B309-2E594743CE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3689151"/>
        <c:axId val="395551311"/>
      </c:barChart>
      <c:catAx>
        <c:axId val="313689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551311"/>
        <c:crosses val="autoZero"/>
        <c:auto val="1"/>
        <c:lblAlgn val="ctr"/>
        <c:lblOffset val="100"/>
        <c:noMultiLvlLbl val="0"/>
      </c:catAx>
      <c:valAx>
        <c:axId val="39555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689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(1).xlsx]Sheet20!PivotTable17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b="1" baseline="0" dirty="0">
                <a:solidFill>
                  <a:srgbClr val="FF0000"/>
                </a:solidFill>
              </a:rPr>
              <a:t> Customers</a:t>
            </a:r>
            <a:endParaRPr lang="en-US" b="1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Sheet20!$B$3:$B$4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Sheet20!$B$5:$B$13</c:f>
              <c:numCache>
                <c:formatCode>General</c:formatCode>
                <c:ptCount val="8"/>
                <c:pt idx="0">
                  <c:v>5</c:v>
                </c:pt>
                <c:pt idx="1">
                  <c:v>47</c:v>
                </c:pt>
                <c:pt idx="2">
                  <c:v>18</c:v>
                </c:pt>
                <c:pt idx="3">
                  <c:v>59</c:v>
                </c:pt>
                <c:pt idx="4">
                  <c:v>38</c:v>
                </c:pt>
                <c:pt idx="5">
                  <c:v>42</c:v>
                </c:pt>
                <c:pt idx="6">
                  <c:v>18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D-4331-858C-0185FEF926FF}"/>
            </c:ext>
          </c:extLst>
        </c:ser>
        <c:ser>
          <c:idx val="1"/>
          <c:order val="1"/>
          <c:tx>
            <c:strRef>
              <c:f>Sheet20!$C$3:$C$4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Sheet20!$C$5:$C$13</c:f>
              <c:numCache>
                <c:formatCode>General</c:formatCode>
                <c:ptCount val="8"/>
                <c:pt idx="1">
                  <c:v>47</c:v>
                </c:pt>
                <c:pt idx="2">
                  <c:v>33</c:v>
                </c:pt>
                <c:pt idx="3">
                  <c:v>49</c:v>
                </c:pt>
                <c:pt idx="4">
                  <c:v>45</c:v>
                </c:pt>
                <c:pt idx="5">
                  <c:v>46</c:v>
                </c:pt>
                <c:pt idx="6">
                  <c:v>24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2D-4331-858C-0185FEF926FF}"/>
            </c:ext>
          </c:extLst>
        </c:ser>
        <c:ser>
          <c:idx val="2"/>
          <c:order val="2"/>
          <c:tx>
            <c:strRef>
              <c:f>Sheet20!$D$3:$D$4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Sheet20!$A$5:$A$13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Sheet20!$D$5:$D$13</c:f>
              <c:numCache>
                <c:formatCode>General</c:formatCode>
                <c:ptCount val="8"/>
                <c:pt idx="0">
                  <c:v>9</c:v>
                </c:pt>
                <c:pt idx="1">
                  <c:v>76</c:v>
                </c:pt>
                <c:pt idx="2">
                  <c:v>55</c:v>
                </c:pt>
                <c:pt idx="3">
                  <c:v>117</c:v>
                </c:pt>
                <c:pt idx="4">
                  <c:v>93</c:v>
                </c:pt>
                <c:pt idx="5">
                  <c:v>85</c:v>
                </c:pt>
                <c:pt idx="6">
                  <c:v>44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2D-4331-858C-0185FEF92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6762783"/>
        <c:axId val="2026876271"/>
      </c:barChart>
      <c:catAx>
        <c:axId val="31676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876271"/>
        <c:crosses val="autoZero"/>
        <c:auto val="1"/>
        <c:lblAlgn val="ctr"/>
        <c:lblOffset val="100"/>
        <c:noMultiLvlLbl val="0"/>
      </c:catAx>
      <c:valAx>
        <c:axId val="202687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627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6T05:09:41.863" idx="1">
    <p:pos x="5780" y="1990"/>
    <p:text/>
    <p:extLst>
      <p:ext uri="{C676402C-5697-4E1C-873F-D02D1690AC5C}">
        <p15:threadingInfo xmlns:p15="http://schemas.microsoft.com/office/powerpoint/2012/main" timeZoneBias="240"/>
      </p:ext>
    </p:extLst>
  </p:cm>
  <p:cm authorId="1" dt="2020-08-06T05:09:56.981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840614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Hemachandar Nagarajan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E4D9D4B-B318-450F-B515-DC69E97B8E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544526"/>
              </p:ext>
            </p:extLst>
          </p:nvPr>
        </p:nvGraphicFramePr>
        <p:xfrm>
          <a:off x="4572000" y="1004211"/>
          <a:ext cx="4354286" cy="308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51745E-E1A7-4B31-8FB7-1A084BDB4383}"/>
              </a:ext>
            </a:extLst>
          </p:cNvPr>
          <p:cNvSpPr txBox="1"/>
          <p:nvPr/>
        </p:nvSpPr>
        <p:spPr>
          <a:xfrm>
            <a:off x="101600" y="1004211"/>
            <a:ext cx="4194629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Arial"/>
              </a:rPr>
              <a:t>RFM Analysis and Customer Segmentation</a:t>
            </a:r>
            <a:endParaRPr lang="en-US" b="1" dirty="0">
              <a:solidFill>
                <a:srgbClr val="FF0000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Analysis is used to determine which customers a business should target to increase its revenue and value.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RFM(Recency, Frequency and Monetary) model shows customers that have displayed high levels of engagement with the business.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 have produce</a:t>
            </a:r>
            <a:r>
              <a:rPr lang="en-US" dirty="0"/>
              <a:t>d a simple segmentation  model consisting of 4 segmentations ( Platinum, Gold, Silver and Bronze).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Based on the above segmentations Sprocket can target the 1000 customer whom fall in those buckets. 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208A70-FEE7-4514-93CF-E9AD084E5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723894"/>
              </p:ext>
            </p:extLst>
          </p:nvPr>
        </p:nvGraphicFramePr>
        <p:xfrm>
          <a:off x="4365539" y="1004211"/>
          <a:ext cx="4572000" cy="360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12F0D77-021E-496A-A8B7-11FFD24F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1" y="2571750"/>
            <a:ext cx="3337560" cy="1318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826C79-81D8-46DE-88D8-A26C0B147281}"/>
              </a:ext>
            </a:extLst>
          </p:cNvPr>
          <p:cNvSpPr txBox="1"/>
          <p:nvPr/>
        </p:nvSpPr>
        <p:spPr>
          <a:xfrm>
            <a:off x="588191" y="2160899"/>
            <a:ext cx="333756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Value Definition</a:t>
            </a:r>
          </a:p>
        </p:txBody>
      </p:sp>
    </p:spTree>
    <p:extLst>
      <p:ext uri="{BB962C8B-B14F-4D97-AF65-F5344CB8AC3E}">
        <p14:creationId xmlns:p14="http://schemas.microsoft.com/office/powerpoint/2010/main" val="19292024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2DDA4-A663-4ABE-ABAB-D18815BF9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051628"/>
              </p:ext>
            </p:extLst>
          </p:nvPr>
        </p:nvGraphicFramePr>
        <p:xfrm>
          <a:off x="4274456" y="960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D7BC19-1E98-4814-85F0-1385999DE84D}"/>
              </a:ext>
            </a:extLst>
          </p:cNvPr>
          <p:cNvSpPr txBox="1"/>
          <p:nvPr/>
        </p:nvSpPr>
        <p:spPr>
          <a:xfrm>
            <a:off x="261257" y="1088571"/>
            <a:ext cx="4013199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Distribution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After the running the model the customer are classified and put into the 4 segments.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</a:t>
            </a:r>
            <a:r>
              <a:rPr lang="en-US" dirty="0"/>
              <a:t> you can see form the plot more customers fall into Bronze category.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Our aim is to </a:t>
            </a:r>
            <a:r>
              <a:rPr lang="en-US" dirty="0"/>
              <a:t>pick out the top 1000 customers who fall in the top category of platinum.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7BC19-1E98-4814-85F0-1385999DE84D}"/>
              </a:ext>
            </a:extLst>
          </p:cNvPr>
          <p:cNvSpPr txBox="1"/>
          <p:nvPr/>
        </p:nvSpPr>
        <p:spPr>
          <a:xfrm>
            <a:off x="261257" y="1088571"/>
            <a:ext cx="4013199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Summary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After the running the model we segmented the customers.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top 100 customers would have bought recently, they have bought frequently in the past and tend to spend more than other customers.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As per our model the top 1000 customers will be in both Platinum and Gold segments.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6E6D30-00D1-42E2-A1B1-CE52F52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94232"/>
              </p:ext>
            </p:extLst>
          </p:nvPr>
        </p:nvGraphicFramePr>
        <p:xfrm>
          <a:off x="4978401" y="1412422"/>
          <a:ext cx="3664856" cy="23975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7227">
                  <a:extLst>
                    <a:ext uri="{9D8B030D-6E8A-4147-A177-3AD203B41FA5}">
                      <a16:colId xmlns:a16="http://schemas.microsoft.com/office/drawing/2014/main" val="644730079"/>
                    </a:ext>
                  </a:extLst>
                </a:gridCol>
                <a:gridCol w="2167629">
                  <a:extLst>
                    <a:ext uri="{9D8B030D-6E8A-4147-A177-3AD203B41FA5}">
                      <a16:colId xmlns:a16="http://schemas.microsoft.com/office/drawing/2014/main" val="4249671725"/>
                    </a:ext>
                  </a:extLst>
                </a:gridCol>
              </a:tblGrid>
              <a:tr h="479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Titile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Count of customers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1912301"/>
                  </a:ext>
                </a:extLst>
              </a:tr>
              <a:tr h="479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Bronze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07581"/>
                  </a:ext>
                </a:extLst>
              </a:tr>
              <a:tr h="479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FF0000"/>
                          </a:solidFill>
                          <a:effectLst/>
                        </a:rPr>
                        <a:t>Gold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1822660"/>
                  </a:ext>
                </a:extLst>
              </a:tr>
              <a:tr h="479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rgbClr val="FF0000"/>
                          </a:solidFill>
                          <a:effectLst/>
                        </a:rPr>
                        <a:t>Platinum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829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2522403"/>
                  </a:ext>
                </a:extLst>
              </a:tr>
              <a:tr h="479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Silver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156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8266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5A3A5-F2ED-48EA-BA12-853F8E20FD29}"/>
              </a:ext>
            </a:extLst>
          </p:cNvPr>
          <p:cNvSpPr txBox="1"/>
          <p:nvPr/>
        </p:nvSpPr>
        <p:spPr>
          <a:xfrm>
            <a:off x="292894" y="1171575"/>
            <a:ext cx="427910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Outline of Problem </a:t>
            </a: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Sprocket Central is a company that specializes in high quality bikes and cycling accessories.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Their marketing team is looking to boost business sales by analyzing the provided dataset.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Using 3 datasets provided the aim is to analyz</a:t>
            </a:r>
            <a:r>
              <a:rPr lang="en-US" dirty="0"/>
              <a:t>e and recommend 1000 customers that Sprocket Central should target to drive higher value for the company.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761AD-7603-400A-AB27-08397F91FCA2}"/>
              </a:ext>
            </a:extLst>
          </p:cNvPr>
          <p:cNvSpPr txBox="1"/>
          <p:nvPr/>
        </p:nvSpPr>
        <p:spPr>
          <a:xfrm>
            <a:off x="4659869" y="1259851"/>
            <a:ext cx="4279106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Content for Data Analysis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New and Old customer Distributions.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Bike related purchases over the last  3 years by gender.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Job industry distributions.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Wealth segmentation by age category.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Number of cars owned by state.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RFM Analysis  and customer classification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21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558800" indent="-457200">
              <a:lnSpc>
                <a:spcPct val="115000"/>
              </a:lnSpc>
              <a:buClr>
                <a:srgbClr val="000000"/>
              </a:buClr>
              <a:buSzPts val="2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558800" indent="-457200">
              <a:lnSpc>
                <a:spcPct val="115000"/>
              </a:lnSpc>
              <a:buClr>
                <a:srgbClr val="000000"/>
              </a:buClr>
              <a:buSzPts val="2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558800" indent="-457200">
              <a:lnSpc>
                <a:spcPct val="115000"/>
              </a:lnSpc>
              <a:buClr>
                <a:srgbClr val="000000"/>
              </a:buClr>
              <a:buSzPts val="2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lang="en-US" dirty="0"/>
              <a:t>Quality Assessment and Clean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F1779-B387-47AF-BC91-BF7AFF20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" y="2924167"/>
            <a:ext cx="9144000" cy="1380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997BC-CCCA-4811-B16A-1F131B72C95E}"/>
              </a:ext>
            </a:extLst>
          </p:cNvPr>
          <p:cNvSpPr txBox="1"/>
          <p:nvPr/>
        </p:nvSpPr>
        <p:spPr>
          <a:xfrm>
            <a:off x="507206" y="964406"/>
            <a:ext cx="8129588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Keys Issues for Data Quality Assessment </a:t>
            </a: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Accuracy – Correct Values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Completeness – Data fields with values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Consistency – Values free from contradiction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Currency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-  Values up to date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Relevancy – Data items with value metadata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Validity – Data containing allowable values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Uniqueness – Records that are duplicated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AC9DB-2159-4CC1-8986-BC596303B80C}"/>
              </a:ext>
            </a:extLst>
          </p:cNvPr>
          <p:cNvSpPr txBox="1"/>
          <p:nvPr/>
        </p:nvSpPr>
        <p:spPr>
          <a:xfrm>
            <a:off x="507206" y="4393406"/>
            <a:ext cx="8051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 in-depth analysis of the datasets have been sent via email. </a:t>
            </a:r>
          </a:p>
        </p:txBody>
      </p:sp>
    </p:spTree>
    <p:extLst>
      <p:ext uri="{BB962C8B-B14F-4D97-AF65-F5344CB8AC3E}">
        <p14:creationId xmlns:p14="http://schemas.microsoft.com/office/powerpoint/2010/main" val="18949777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67B5831-E709-4D65-A50D-11D869ADB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638560"/>
              </p:ext>
            </p:extLst>
          </p:nvPr>
        </p:nvGraphicFramePr>
        <p:xfrm>
          <a:off x="4435058" y="852150"/>
          <a:ext cx="4259000" cy="2057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781794D-BBC3-4A5A-A89D-E0CD83658F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840665"/>
              </p:ext>
            </p:extLst>
          </p:nvPr>
        </p:nvGraphicFramePr>
        <p:xfrm>
          <a:off x="4571999" y="2999926"/>
          <a:ext cx="4198625" cy="2051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ACFD06-DEBB-48CC-B988-919D5B1F1DB7}"/>
              </a:ext>
            </a:extLst>
          </p:cNvPr>
          <p:cNvSpPr txBox="1"/>
          <p:nvPr/>
        </p:nvSpPr>
        <p:spPr>
          <a:xfrm>
            <a:off x="205025" y="1001486"/>
            <a:ext cx="4230033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Arial"/>
              </a:rPr>
              <a:t>New and Old Customer Distribution </a:t>
            </a:r>
            <a:endParaRPr lang="en-US" b="1" dirty="0">
              <a:solidFill>
                <a:srgbClr val="FF0000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of the customers are age</a:t>
            </a:r>
            <a:r>
              <a:rPr lang="en-US" dirty="0"/>
              <a:t>d between 40-49 in both New and Old customer lists.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lowest age groups are under 20 and 80 for both New and Old customer lists.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There is a steep drop of customers in the 30-39 age for New customer category.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CFD06-DEBB-48CC-B988-919D5B1F1DB7}"/>
              </a:ext>
            </a:extLst>
          </p:cNvPr>
          <p:cNvSpPr txBox="1"/>
          <p:nvPr/>
        </p:nvSpPr>
        <p:spPr>
          <a:xfrm>
            <a:off x="1102367" y="3758061"/>
            <a:ext cx="6770915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Over the last 3 years about 50% of the bike related purchases were made by females. Males made 48% and 2% by unknown gender.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Numerically females purchased almost 10000 more bikes than males.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418DCD-26AA-4844-9C3C-11FCF5BB2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807720"/>
              </p:ext>
            </p:extLst>
          </p:nvPr>
        </p:nvGraphicFramePr>
        <p:xfrm>
          <a:off x="1081314" y="922342"/>
          <a:ext cx="6720115" cy="2356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44868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CFD06-DEBB-48CC-B988-919D5B1F1DB7}"/>
              </a:ext>
            </a:extLst>
          </p:cNvPr>
          <p:cNvSpPr txBox="1"/>
          <p:nvPr/>
        </p:nvSpPr>
        <p:spPr>
          <a:xfrm>
            <a:off x="205025" y="1001486"/>
            <a:ext cx="4230033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0000"/>
                </a:solidFill>
              </a:rPr>
              <a:t>Job Industry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1"/>
                </a:solidFill>
              </a:rPr>
              <a:t>20% of New customers are in Manufacturing and Financial services.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smallest number </a:t>
            </a:r>
            <a:r>
              <a:rPr lang="en-US" dirty="0">
                <a:solidFill>
                  <a:schemeClr val="tx1"/>
                </a:solidFill>
              </a:rPr>
              <a:t>of customers are in agriculture and Telecommunication at 3%.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Similar pattern can be seen in Old customer list as well.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972864-B56B-4210-ACCB-2F5A8C88D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524301"/>
              </p:ext>
            </p:extLst>
          </p:nvPr>
        </p:nvGraphicFramePr>
        <p:xfrm>
          <a:off x="4487825" y="939129"/>
          <a:ext cx="4027714" cy="194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BD85B8-73FA-4880-B845-80DF2D780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0000"/>
              </p:ext>
            </p:extLst>
          </p:nvPr>
        </p:nvGraphicFramePr>
        <p:xfrm>
          <a:off x="4487825" y="2999926"/>
          <a:ext cx="4287004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35180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F531F1B-AD89-453B-8139-7CD4EF29C5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530610"/>
              </p:ext>
            </p:extLst>
          </p:nvPr>
        </p:nvGraphicFramePr>
        <p:xfrm>
          <a:off x="123372" y="1889364"/>
          <a:ext cx="44486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2CDF742-01E9-4CF7-8988-1E1689A92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562290"/>
              </p:ext>
            </p:extLst>
          </p:nvPr>
        </p:nvGraphicFramePr>
        <p:xfrm>
          <a:off x="4487825" y="1889364"/>
          <a:ext cx="44486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F6F913-3833-4FDB-BDD0-0B6CE38881D4}"/>
              </a:ext>
            </a:extLst>
          </p:cNvPr>
          <p:cNvSpPr txBox="1"/>
          <p:nvPr/>
        </p:nvSpPr>
        <p:spPr>
          <a:xfrm>
            <a:off x="304800" y="936171"/>
            <a:ext cx="783045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Segmentation</a:t>
            </a:r>
          </a:p>
        </p:txBody>
      </p:sp>
    </p:spTree>
    <p:extLst>
      <p:ext uri="{BB962C8B-B14F-4D97-AF65-F5344CB8AC3E}">
        <p14:creationId xmlns:p14="http://schemas.microsoft.com/office/powerpoint/2010/main" val="2984432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F531F1B-AD89-453B-8139-7CD4EF29C50A}"/>
              </a:ext>
            </a:extLst>
          </p:cNvPr>
          <p:cNvGraphicFramePr>
            <a:graphicFrameLocks/>
          </p:cNvGraphicFramePr>
          <p:nvPr/>
        </p:nvGraphicFramePr>
        <p:xfrm>
          <a:off x="123372" y="1889364"/>
          <a:ext cx="44486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2CDF742-01E9-4CF7-8988-1E1689A92E0B}"/>
              </a:ext>
            </a:extLst>
          </p:cNvPr>
          <p:cNvGraphicFramePr>
            <a:graphicFrameLocks/>
          </p:cNvGraphicFramePr>
          <p:nvPr/>
        </p:nvGraphicFramePr>
        <p:xfrm>
          <a:off x="4487825" y="1889364"/>
          <a:ext cx="44486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F6F913-3833-4FDB-BDD0-0B6CE38881D4}"/>
              </a:ext>
            </a:extLst>
          </p:cNvPr>
          <p:cNvSpPr txBox="1"/>
          <p:nvPr/>
        </p:nvSpPr>
        <p:spPr>
          <a:xfrm>
            <a:off x="304800" y="936171"/>
            <a:ext cx="783045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Segmentation</a:t>
            </a:r>
          </a:p>
        </p:txBody>
      </p:sp>
    </p:spTree>
    <p:extLst>
      <p:ext uri="{BB962C8B-B14F-4D97-AF65-F5344CB8AC3E}">
        <p14:creationId xmlns:p14="http://schemas.microsoft.com/office/powerpoint/2010/main" val="27599866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1017</Words>
  <Application>Microsoft Office PowerPoint</Application>
  <PresentationFormat>On-screen Show (16:9)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Nagarajan,Hemachandar</cp:lastModifiedBy>
  <cp:revision>25</cp:revision>
  <dcterms:modified xsi:type="dcterms:W3CDTF">2020-08-06T18:21:57Z</dcterms:modified>
</cp:coreProperties>
</file>