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73" r:id="rId9"/>
    <p:sldId id="270" r:id="rId10"/>
    <p:sldId id="269" r:id="rId11"/>
    <p:sldId id="272" r:id="rId12"/>
    <p:sldId id="275" r:id="rId13"/>
    <p:sldId id="264" r:id="rId14"/>
    <p:sldId id="274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0" r:id="rId26"/>
    <p:sldId id="265" r:id="rId27"/>
    <p:sldId id="268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20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7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9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5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0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34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0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3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3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7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31" r:id="rId4"/>
    <p:sldLayoutId id="2147483732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hitsahoo/sales-foreca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71168-1BDA-4CD3-9B72-8AF1CA80F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Superstore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D18DD-FC88-4F65-82F6-5CC0A8120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Final Project Presentation - DSCI 631 Applied Machine Learning</a:t>
            </a:r>
          </a:p>
          <a:p>
            <a:pPr algn="l"/>
            <a:r>
              <a:rPr lang="en-US" sz="1900" dirty="0"/>
              <a:t>Group 03</a:t>
            </a:r>
          </a:p>
          <a:p>
            <a:pPr algn="l"/>
            <a:r>
              <a:rPr lang="en-US" sz="1900" dirty="0" err="1"/>
              <a:t>Hemachandar</a:t>
            </a:r>
            <a:r>
              <a:rPr lang="en-US" sz="1900"/>
              <a:t> Nagarajan, Padma Priya Jayaraj, Pinkesh Nayak</a:t>
            </a: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09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76F5-3807-4E1C-9DC4-EF75544C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99226"/>
          </a:xfrm>
        </p:spPr>
        <p:txBody>
          <a:bodyPr/>
          <a:lstStyle/>
          <a:p>
            <a:r>
              <a:rPr lang="en-US" dirty="0"/>
              <a:t>Sales- Top 15 States and Cities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Inter"/>
              </a:rPr>
              <a:t>California state makes the highest sales and in the cities that makes more sales like Los Angeles, San Francisco, San Diego belongs to California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1CB06-1C16-489F-A205-C7D59C46B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9" y="3026004"/>
            <a:ext cx="6602885" cy="29223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F8A96-E24E-4695-97A1-281F9FF9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96" y="3104056"/>
            <a:ext cx="5804425" cy="25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AEEA7-CE42-4E53-A849-B175859E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" y="-777710"/>
            <a:ext cx="11169977" cy="2648932"/>
          </a:xfrm>
        </p:spPr>
        <p:txBody>
          <a:bodyPr>
            <a:normAutofit/>
          </a:bodyPr>
          <a:lstStyle/>
          <a:p>
            <a:r>
              <a:rPr lang="en-US" dirty="0"/>
              <a:t>Number of orders placed by each subcategory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A7361-1E55-4B33-B221-DBB526D8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7" y="1131796"/>
            <a:ext cx="6156723" cy="532556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3CC442-9EE1-4B11-910D-797C6947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119" y="1173638"/>
            <a:ext cx="5022680" cy="5000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of the orders nearly 60.3% belongs to office supplies category, followed by Furniture 21.2% and Technology of 18.5%. So, the customers are more interested in buying office supplies from stores.</a:t>
            </a:r>
          </a:p>
        </p:txBody>
      </p:sp>
    </p:spTree>
    <p:extLst>
      <p:ext uri="{BB962C8B-B14F-4D97-AF65-F5344CB8AC3E}">
        <p14:creationId xmlns:p14="http://schemas.microsoft.com/office/powerpoint/2010/main" val="388037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4FA4-30B0-405D-A430-5DFD2F63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solidFill>
                  <a:srgbClr val="1A1A1A"/>
                </a:solidFill>
                <a:latin typeface="Raleway-Bold"/>
              </a:rPr>
              <a:t>Fitting Regression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A60C-183F-4C06-8CAE-A1FECE6D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95959"/>
                </a:solidFill>
                <a:latin typeface="Lato-Regular"/>
              </a:rPr>
              <a:t>Root Mean Square Error (RMSE) on train data: </a:t>
            </a:r>
            <a:r>
              <a:rPr lang="en-US" sz="1800" b="1" dirty="0">
                <a:solidFill>
                  <a:srgbClr val="595959"/>
                </a:solidFill>
                <a:latin typeface="Lato-Bold"/>
              </a:rPr>
              <a:t>641.08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595959"/>
                </a:solidFill>
                <a:latin typeface="Lato-Regular"/>
              </a:rPr>
              <a:t>Root Mean Square Error (RMSE) on test data: </a:t>
            </a:r>
            <a:r>
              <a:rPr lang="en-US" sz="1800" b="1" i="0" u="none" strike="noStrike" baseline="0" dirty="0">
                <a:solidFill>
                  <a:srgbClr val="595959"/>
                </a:solidFill>
                <a:latin typeface="Lato-Bold"/>
              </a:rPr>
              <a:t>591.45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Polynomial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95959"/>
                </a:solidFill>
                <a:latin typeface="Lato-Regular"/>
              </a:rPr>
              <a:t>Root Mean Square Error (RMSE) on train data: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Bold"/>
                <a:ea typeface="+mn-ea"/>
                <a:cs typeface="+mn-cs"/>
              </a:rPr>
              <a:t>641.07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595959"/>
                </a:solidFill>
                <a:latin typeface="Lato-Regular"/>
              </a:rPr>
              <a:t>Root Mean Square Error (RMSE) on test data: </a:t>
            </a:r>
            <a:r>
              <a:rPr lang="en-US" sz="1800" b="1" dirty="0">
                <a:solidFill>
                  <a:srgbClr val="595959"/>
                </a:solidFill>
                <a:latin typeface="Lato-Bold"/>
              </a:rPr>
              <a:t>592</a:t>
            </a:r>
            <a:r>
              <a:rPr lang="en-US" sz="1800" b="1" i="0" u="none" strike="noStrike" baseline="0" dirty="0">
                <a:solidFill>
                  <a:srgbClr val="595959"/>
                </a:solidFill>
                <a:latin typeface="Lato-Bold"/>
              </a:rPr>
              <a:t>.01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595959"/>
              </a:solidFill>
              <a:latin typeface="Lato-Bold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595959"/>
                </a:solidFill>
                <a:latin typeface="Lato-Bold"/>
              </a:rPr>
              <a:t> Adding month number in prediction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95959"/>
                </a:solidFill>
                <a:latin typeface="Lato-Regular"/>
              </a:rPr>
              <a:t>Root Mean Square Error (RMSE) on train data: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Bold"/>
                <a:ea typeface="+mn-ea"/>
                <a:cs typeface="+mn-cs"/>
              </a:rPr>
              <a:t>640.93</a:t>
            </a: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595959"/>
                </a:solidFill>
                <a:latin typeface="Lato-Regular"/>
              </a:rPr>
              <a:t>Root Mean Square Error (RMSE) on test data: </a:t>
            </a:r>
            <a:r>
              <a:rPr lang="en-US" sz="1800" b="1" dirty="0">
                <a:solidFill>
                  <a:srgbClr val="595959"/>
                </a:solidFill>
                <a:latin typeface="Lato-Bold"/>
              </a:rPr>
              <a:t>591.61</a:t>
            </a:r>
            <a:endParaRPr lang="en-US" sz="1800" b="1" i="0" u="none" strike="noStrike" baseline="0" dirty="0">
              <a:solidFill>
                <a:srgbClr val="595959"/>
              </a:solidFill>
              <a:latin typeface="Lato-Bold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800" b="1" i="0" u="none" strike="noStrike" baseline="0" dirty="0">
              <a:solidFill>
                <a:srgbClr val="595959"/>
              </a:solidFill>
              <a:latin typeface="Lato-Bold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7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8A87-9FAD-48FE-9C00-4DC0E325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4F3BC4-010C-4D6E-BF7D-98B21B2926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5" y="1499393"/>
            <a:ext cx="10230678" cy="415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7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3089-C257-4B0A-91AB-7DF4FCA2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CCD96A-A447-45E6-9083-210C8C1F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947" y="2027581"/>
            <a:ext cx="10528853" cy="38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EC53-2BFE-47FC-B796-C4148C01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527"/>
          </a:xfrm>
        </p:spPr>
        <p:txBody>
          <a:bodyPr/>
          <a:lstStyle/>
          <a:p>
            <a:r>
              <a:rPr lang="en-US" dirty="0"/>
              <a:t>Check for Stationarity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05D2A-A4C0-4725-84F6-EE77EF42A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52" y="1654367"/>
            <a:ext cx="5685214" cy="4028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5D34E-4993-4BB4-9203-1F8825DA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19" y="1881648"/>
            <a:ext cx="3219450" cy="140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1F1B5-41A1-4BE3-8086-5F2E7FC5285F}"/>
              </a:ext>
            </a:extLst>
          </p:cNvPr>
          <p:cNvSpPr txBox="1"/>
          <p:nvPr/>
        </p:nvSpPr>
        <p:spPr>
          <a:xfrm>
            <a:off x="6516210" y="3903406"/>
            <a:ext cx="474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The test statistic is smaller than the 0.1% critical values so we can say with 99.9% confidence that this is a stationary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DC1B98-52B3-4C2E-B1C9-812B00359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31" y="724794"/>
            <a:ext cx="9620201" cy="38592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D46882-0675-4873-9999-AF42A8F5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" y="72162"/>
            <a:ext cx="12073631" cy="5403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ARIMA (Auto Regressive Integrated Moving Average)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D6224-9430-465D-8504-AF43ADFAF841}"/>
              </a:ext>
            </a:extLst>
          </p:cNvPr>
          <p:cNvSpPr txBox="1"/>
          <p:nvPr/>
        </p:nvSpPr>
        <p:spPr>
          <a:xfrm>
            <a:off x="3471169" y="5033639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 AR model: p = 1, d = 1, q = 0</a:t>
            </a:r>
          </a:p>
          <a:p>
            <a:endParaRPr lang="pt-BR" dirty="0"/>
          </a:p>
          <a:p>
            <a:r>
              <a:rPr lang="it-IT" dirty="0"/>
              <a:t>## MA model: p = 0, d = 1, q = 2</a:t>
            </a:r>
          </a:p>
          <a:p>
            <a:endParaRPr lang="it-IT" dirty="0"/>
          </a:p>
          <a:p>
            <a:r>
              <a:rPr lang="it-IT" dirty="0"/>
              <a:t>## ARIMA model: p = 1, d = 1, q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19546A-F809-4E73-9491-1CB3BD96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00" y="1311419"/>
            <a:ext cx="7248939" cy="3882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841BA-5852-479D-9E07-9FA0A4AD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57" y="2499294"/>
            <a:ext cx="3044717" cy="14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9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6F45-AE30-485D-A70A-26C01C65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2" y="0"/>
            <a:ext cx="10515600" cy="1325563"/>
          </a:xfrm>
        </p:spPr>
        <p:txBody>
          <a:bodyPr/>
          <a:lstStyle/>
          <a:p>
            <a:r>
              <a:rPr lang="en-US" dirty="0"/>
              <a:t>ARIMA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7242B-15BC-440F-8AE8-73A6A419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02" y="2185049"/>
            <a:ext cx="8572773" cy="3788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DE99F-4F21-4364-BED6-444F1DDA8242}"/>
              </a:ext>
            </a:extLst>
          </p:cNvPr>
          <p:cNvSpPr txBox="1"/>
          <p:nvPr/>
        </p:nvSpPr>
        <p:spPr>
          <a:xfrm>
            <a:off x="518604" y="1325563"/>
            <a:ext cx="6096000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Regular"/>
                <a:ea typeface="+mn-ea"/>
                <a:cs typeface="+mn-cs"/>
              </a:rPr>
              <a:t>Root Mean Square Error (RMSE) on train data: </a:t>
            </a:r>
            <a:r>
              <a:rPr lang="en-US" b="1" dirty="0">
                <a:solidFill>
                  <a:srgbClr val="595959"/>
                </a:solidFill>
                <a:latin typeface="Lato-Bold"/>
              </a:rPr>
              <a:t>5.29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Regular"/>
                <a:ea typeface="+mn-ea"/>
                <a:cs typeface="+mn-cs"/>
              </a:rPr>
              <a:t>Root Mean Square Error (RMSE) on test data: </a:t>
            </a:r>
            <a:r>
              <a:rPr lang="en-US" b="1" dirty="0">
                <a:solidFill>
                  <a:srgbClr val="595959"/>
                </a:solidFill>
                <a:latin typeface="Lato-Bold"/>
              </a:rPr>
              <a:t>5.16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-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8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47C1-2A67-4E05-830E-0D2CF94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6" y="152062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FBProphet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3163EE-0A49-40B2-8C32-03685F378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459" y="1635403"/>
            <a:ext cx="8611849" cy="3797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3B417-3992-42C3-B23A-3A1AAF8C76EA}"/>
              </a:ext>
            </a:extLst>
          </p:cNvPr>
          <p:cNvSpPr txBox="1"/>
          <p:nvPr/>
        </p:nvSpPr>
        <p:spPr>
          <a:xfrm>
            <a:off x="278906" y="932156"/>
            <a:ext cx="1020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ecomposable time series model with three main model components: trend, seasonality, and holidays.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1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A6523-55EA-4B38-9C20-E29B60B27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B7FB-73A3-4209-B5EB-474C9576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393F-10EC-4E4B-9602-2F968E75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600" dirty="0"/>
              <a:t>Introduction to Dataset</a:t>
            </a:r>
          </a:p>
          <a:p>
            <a:r>
              <a:rPr lang="en-US" sz="2600" dirty="0"/>
              <a:t>Methodology</a:t>
            </a:r>
          </a:p>
          <a:p>
            <a:r>
              <a:rPr lang="en-US" sz="2600" dirty="0"/>
              <a:t>Exploratory Data Analysis</a:t>
            </a:r>
          </a:p>
          <a:p>
            <a:r>
              <a:rPr lang="en-US" sz="2600" dirty="0"/>
              <a:t>Time Series Analysis</a:t>
            </a:r>
          </a:p>
          <a:p>
            <a:r>
              <a:rPr lang="en-US" sz="2600" dirty="0"/>
              <a:t>Limitations</a:t>
            </a:r>
          </a:p>
          <a:p>
            <a:r>
              <a:rPr lang="en-US" sz="2600" dirty="0"/>
              <a:t>Recommendations And Conclusion</a:t>
            </a:r>
          </a:p>
          <a:p>
            <a:r>
              <a:rPr lang="en-US" sz="2600" dirty="0"/>
              <a:t>Group Members Contribution</a:t>
            </a:r>
          </a:p>
        </p:txBody>
      </p:sp>
    </p:spTree>
    <p:extLst>
      <p:ext uri="{BB962C8B-B14F-4D97-AF65-F5344CB8AC3E}">
        <p14:creationId xmlns:p14="http://schemas.microsoft.com/office/powerpoint/2010/main" val="356709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FAC9-FD95-43D7-82D2-3E4BD327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462781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Forecast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8589C2-D060-453D-8225-5BEB95C2D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37" y="1175719"/>
            <a:ext cx="9482231" cy="3286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103ED-7794-40D6-9293-D15528460251}"/>
              </a:ext>
            </a:extLst>
          </p:cNvPr>
          <p:cNvSpPr txBox="1"/>
          <p:nvPr/>
        </p:nvSpPr>
        <p:spPr>
          <a:xfrm>
            <a:off x="2209800" y="5708296"/>
            <a:ext cx="861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from the above plot, that there is huge gap in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we need to optimize the model by adding other parameters like holidays, changepoints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8B025-2DD2-40DF-979F-03DA92DCDB4A}"/>
              </a:ext>
            </a:extLst>
          </p:cNvPr>
          <p:cNvSpPr txBox="1"/>
          <p:nvPr/>
        </p:nvSpPr>
        <p:spPr>
          <a:xfrm>
            <a:off x="3375733" y="4734162"/>
            <a:ext cx="7304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Lato-Regular"/>
              </a:rPr>
              <a:t>Root Mean Square Error (RMSE) on train data: </a:t>
            </a:r>
            <a:r>
              <a:rPr lang="en-US" sz="1800" b="1" dirty="0">
                <a:solidFill>
                  <a:srgbClr val="595959"/>
                </a:solidFill>
                <a:latin typeface="Lato-Bold"/>
              </a:rPr>
              <a:t>273.98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595959"/>
                </a:solidFill>
                <a:latin typeface="Lato-Regular"/>
              </a:rPr>
              <a:t>Root Mean Square Error (RMSE) on test data: </a:t>
            </a:r>
            <a:r>
              <a:rPr lang="en-US" sz="1800" b="1" i="0" u="none" strike="noStrike" baseline="0" dirty="0">
                <a:solidFill>
                  <a:srgbClr val="595959"/>
                </a:solidFill>
                <a:latin typeface="Lato-Bold"/>
              </a:rPr>
              <a:t>245.34</a:t>
            </a:r>
          </a:p>
        </p:txBody>
      </p:sp>
    </p:spTree>
    <p:extLst>
      <p:ext uri="{BB962C8B-B14F-4D97-AF65-F5344CB8AC3E}">
        <p14:creationId xmlns:p14="http://schemas.microsoft.com/office/powerpoint/2010/main" val="423472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4492-C101-4CD7-BDAF-9EB6465D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22" y="5069149"/>
            <a:ext cx="7151703" cy="1455938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595959"/>
              </a:solidFill>
              <a:latin typeface="Lato-Bold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95959"/>
                </a:solidFill>
                <a:latin typeface="Lato-Regular"/>
              </a:rPr>
              <a:t>Root Mean Square Error (RMSE) on train data: </a:t>
            </a:r>
            <a:r>
              <a:rPr lang="en-US" sz="1800" b="1" dirty="0">
                <a:solidFill>
                  <a:srgbClr val="595959"/>
                </a:solidFill>
                <a:latin typeface="Lato-Bold"/>
              </a:rPr>
              <a:t>270.32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595959"/>
                </a:solidFill>
                <a:latin typeface="Lato-Regular"/>
              </a:rPr>
              <a:t>Root Mean Square Error (RMSE) on test data: </a:t>
            </a:r>
            <a:r>
              <a:rPr lang="en-US" sz="1800" b="1" i="0" u="none" strike="noStrike" baseline="0" dirty="0">
                <a:solidFill>
                  <a:srgbClr val="595959"/>
                </a:solidFill>
                <a:latin typeface="Lato-Bold"/>
              </a:rPr>
              <a:t>252.81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595959"/>
              </a:solidFill>
              <a:latin typeface="Lato-Bold"/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1AB730-6598-4EA0-A79E-0A44BE31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1933944"/>
            <a:ext cx="104756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20700-A114-470E-AFE7-76B9FB6FAC95}"/>
              </a:ext>
            </a:extLst>
          </p:cNvPr>
          <p:cNvSpPr txBox="1"/>
          <p:nvPr/>
        </p:nvSpPr>
        <p:spPr>
          <a:xfrm>
            <a:off x="186432" y="119532"/>
            <a:ext cx="751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Lato-Bold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52329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9EEB35-0095-4E5E-905E-4548B4A7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750" y="1215396"/>
            <a:ext cx="10172700" cy="442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DB4FE-66EF-4056-8132-666F6675C576}"/>
              </a:ext>
            </a:extLst>
          </p:cNvPr>
          <p:cNvSpPr txBox="1"/>
          <p:nvPr/>
        </p:nvSpPr>
        <p:spPr>
          <a:xfrm>
            <a:off x="690015" y="212297"/>
            <a:ext cx="751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Lato-Bold"/>
              </a:rPr>
              <a:t>Final Forecast</a:t>
            </a:r>
          </a:p>
        </p:txBody>
      </p:sp>
    </p:spTree>
    <p:extLst>
      <p:ext uri="{BB962C8B-B14F-4D97-AF65-F5344CB8AC3E}">
        <p14:creationId xmlns:p14="http://schemas.microsoft.com/office/powerpoint/2010/main" val="30934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5F66-1A33-455A-B329-59B90615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SARIMAX (Seasonal ARIMA model)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953A06-49D3-441A-B478-4DEF0487D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43" y="1690688"/>
            <a:ext cx="10214113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A5C0-2667-4543-B65E-E990F513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SARIMAX (Seasonal ARIMA 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530-4571-4AC5-9FD3-EF60CDF8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385974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595959"/>
                </a:solidFill>
                <a:latin typeface="Lato-Regular"/>
              </a:rPr>
              <a:t>Root Mean Square Error (RMSE) on train data: </a:t>
            </a:r>
            <a:r>
              <a:rPr lang="en-US" sz="2000" b="1" dirty="0">
                <a:solidFill>
                  <a:srgbClr val="595959"/>
                </a:solidFill>
                <a:latin typeface="Lato-Bold"/>
              </a:rPr>
              <a:t>278.44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u="none" strike="noStrike" baseline="0" dirty="0">
                <a:solidFill>
                  <a:srgbClr val="595959"/>
                </a:solidFill>
                <a:latin typeface="Lato-Regular"/>
              </a:rPr>
              <a:t>Root Mean Square Error (RMSE) on test data: </a:t>
            </a:r>
            <a:r>
              <a:rPr lang="en-US" sz="2000" b="1" dirty="0">
                <a:solidFill>
                  <a:srgbClr val="595959"/>
                </a:solidFill>
                <a:latin typeface="Lato-Bold"/>
              </a:rPr>
              <a:t>240.55</a:t>
            </a:r>
            <a:endParaRPr lang="en-US" sz="2000" b="1" i="0" u="none" strike="noStrike" baseline="0" dirty="0">
              <a:solidFill>
                <a:srgbClr val="595959"/>
              </a:solidFill>
              <a:latin typeface="Lato-Bold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ACAD-ABF7-44D8-835E-56716910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2415209"/>
            <a:ext cx="8086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294D-F9B5-45F6-9CC1-32E4F1F8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Performance Summary &amp;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44CE-B05E-428B-BF12-424D323C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Model (lowest RMSE):</a:t>
            </a:r>
          </a:p>
          <a:p>
            <a:r>
              <a:rPr lang="en-US" sz="2400" dirty="0"/>
              <a:t>ARIMA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Regular"/>
                <a:ea typeface="+mn-ea"/>
                <a:cs typeface="+mn-cs"/>
              </a:rPr>
              <a:t>RMSE on train data: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Bold"/>
                <a:ea typeface="+mn-ea"/>
                <a:cs typeface="+mn-cs"/>
              </a:rPr>
              <a:t>5.29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Regular"/>
                <a:ea typeface="+mn-ea"/>
                <a:cs typeface="+mn-cs"/>
              </a:rPr>
              <a:t>RMSE on test data: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-Bold"/>
                <a:ea typeface="+mn-ea"/>
                <a:cs typeface="+mn-cs"/>
              </a:rPr>
              <a:t>5.16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5AC6DD-5A51-4C5A-9180-C4B2E986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1690688"/>
            <a:ext cx="6506817" cy="462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0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6B8E-118A-49F1-B55E-6A44FB37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0A07-1D89-40A9-8ACB-3C1C7A12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impact of Single Events.  There are several events happening at the same time.</a:t>
            </a:r>
          </a:p>
          <a:p>
            <a:r>
              <a:rPr lang="en-US" dirty="0"/>
              <a:t>Past performance is no indication of future results since there are numerous factors that might affect the sales of the store.</a:t>
            </a:r>
          </a:p>
          <a:p>
            <a:r>
              <a:rPr lang="en-US" dirty="0"/>
              <a:t>The retail market is so dynamic and often affected by new products, promotions, seasonality and other changes.</a:t>
            </a:r>
          </a:p>
        </p:txBody>
      </p:sp>
    </p:spTree>
    <p:extLst>
      <p:ext uri="{BB962C8B-B14F-4D97-AF65-F5344CB8AC3E}">
        <p14:creationId xmlns:p14="http://schemas.microsoft.com/office/powerpoint/2010/main" val="40812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EE4E-C7B8-415E-A2AB-9DE5D3C3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42E9-025A-4E3D-AA08-E22F10D0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helps in understanding the customers purchase behavior, thereby helps the stores in resource allocation</a:t>
            </a:r>
          </a:p>
          <a:p>
            <a:r>
              <a:rPr lang="en-US" dirty="0"/>
              <a:t>Predicting the future sales helps in resolving any future demand problems and enables customer trust on stores</a:t>
            </a:r>
          </a:p>
          <a:p>
            <a:r>
              <a:rPr lang="en-US" dirty="0"/>
              <a:t>Based on the historic data provided, it not only helps in forecasting future sales but also helps the stores in arranging campaigns and increase the product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3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8C56-1ED5-4DCD-9E4B-4D013602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DC5D-91CD-476E-A54C-0101232D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Padma Priya Jayaraj- Data Preprocessing, EDA</a:t>
            </a:r>
          </a:p>
          <a:p>
            <a:r>
              <a:rPr lang="en-US" dirty="0" err="1"/>
              <a:t>Hemachander</a:t>
            </a:r>
            <a:r>
              <a:rPr lang="en-US" dirty="0"/>
              <a:t> Nagarajan- Arima, Prophet, EDA</a:t>
            </a:r>
          </a:p>
          <a:p>
            <a:r>
              <a:rPr lang="en-US" dirty="0"/>
              <a:t>Pinkesh Nayak- </a:t>
            </a:r>
            <a:r>
              <a:rPr lang="en-US" dirty="0" err="1"/>
              <a:t>Sarima</a:t>
            </a:r>
            <a:r>
              <a:rPr lang="en-US" dirty="0"/>
              <a:t>, Linear Regression, Polynomial 					Regression, EDA</a:t>
            </a:r>
          </a:p>
        </p:txBody>
      </p:sp>
    </p:spTree>
    <p:extLst>
      <p:ext uri="{BB962C8B-B14F-4D97-AF65-F5344CB8AC3E}">
        <p14:creationId xmlns:p14="http://schemas.microsoft.com/office/powerpoint/2010/main" val="393852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4A09-33E5-448D-AF60-B2759B5D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E73C-5629-46C8-92ED-180A602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ter"/>
              </a:rPr>
              <a:t>Dataset: </a:t>
            </a:r>
            <a:r>
              <a:rPr lang="en-US" dirty="0">
                <a:latin typeface="Inter"/>
                <a:hlinkClick r:id="rId2"/>
              </a:rPr>
              <a:t>https://www.kaggle.com/rohitsahoo/sales-forecasting</a:t>
            </a:r>
            <a:endParaRPr lang="en-US" dirty="0">
              <a:latin typeface="Inter"/>
            </a:endParaRPr>
          </a:p>
          <a:p>
            <a:r>
              <a:rPr lang="en-US" dirty="0">
                <a:solidFill>
                  <a:schemeClr val="tx2"/>
                </a:solidFill>
                <a:latin typeface="Inter"/>
              </a:rPr>
              <a:t>Data Description</a:t>
            </a:r>
            <a:r>
              <a:rPr lang="en-US" dirty="0"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Retail dataset of a global superstore for 4 years</a:t>
            </a:r>
          </a:p>
          <a:p>
            <a:r>
              <a:rPr lang="en-US" dirty="0">
                <a:latin typeface="Inter"/>
              </a:rPr>
              <a:t>Data Size: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9800 rows and 18 features (columns)</a:t>
            </a: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5583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D1B4-46B5-41A2-A268-0F67CBB4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analyze Superstore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1E56-217A-44E3-96B7-D8C70C2F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To make location and other resource level decisions</a:t>
            </a:r>
          </a:p>
          <a:p>
            <a:r>
              <a:rPr lang="en-US" altLang="en-US" dirty="0"/>
              <a:t>To identify the new or growing product potential</a:t>
            </a:r>
          </a:p>
          <a:p>
            <a:pPr eaLnBrk="1" hangingPunct="1"/>
            <a:r>
              <a:rPr lang="en-US" altLang="en-US" dirty="0"/>
              <a:t>To help set budgets</a:t>
            </a:r>
          </a:p>
          <a:p>
            <a:pPr eaLnBrk="1" hangingPunct="1"/>
            <a:r>
              <a:rPr lang="en-US" altLang="en-US" dirty="0"/>
              <a:t>To provide a basis for a monitoring system</a:t>
            </a:r>
          </a:p>
          <a:p>
            <a:pPr eaLnBrk="1" hangingPunct="1"/>
            <a:r>
              <a:rPr lang="en-US" altLang="en-US" dirty="0"/>
              <a:t>To aid in production planning</a:t>
            </a:r>
          </a:p>
          <a:p>
            <a:pPr eaLnBrk="1" hangingPunct="1"/>
            <a:r>
              <a:rPr lang="en-US" altLang="en-US" dirty="0"/>
              <a:t>Forecast helps financial analysts to value a company</a:t>
            </a:r>
          </a:p>
          <a:p>
            <a:r>
              <a:rPr lang="en-US" altLang="en-US" dirty="0"/>
              <a:t>To set objectives and evaluate performance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: Shape 13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638C3-C778-435F-B448-772A2285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of the Dataset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1" name="Content Placeholder 3">
            <a:extLst>
              <a:ext uri="{FF2B5EF4-FFF2-40B4-BE49-F238E27FC236}">
                <a16:creationId xmlns:a16="http://schemas.microsoft.com/office/drawing/2014/main" id="{A7D2FE91-13C1-43FE-BA25-12E34936E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28901"/>
              </p:ext>
            </p:extLst>
          </p:nvPr>
        </p:nvGraphicFramePr>
        <p:xfrm>
          <a:off x="386499" y="245097"/>
          <a:ext cx="5996437" cy="6150988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  <a:tableStyleId>{8799B23B-EC83-4686-B30A-512413B5E67A}</a:tableStyleId>
              </a:tblPr>
              <a:tblGrid>
                <a:gridCol w="1270956">
                  <a:extLst>
                    <a:ext uri="{9D8B030D-6E8A-4147-A177-3AD203B41FA5}">
                      <a16:colId xmlns:a16="http://schemas.microsoft.com/office/drawing/2014/main" val="3322628970"/>
                    </a:ext>
                  </a:extLst>
                </a:gridCol>
                <a:gridCol w="962695">
                  <a:extLst>
                    <a:ext uri="{9D8B030D-6E8A-4147-A177-3AD203B41FA5}">
                      <a16:colId xmlns:a16="http://schemas.microsoft.com/office/drawing/2014/main" val="1009587073"/>
                    </a:ext>
                  </a:extLst>
                </a:gridCol>
                <a:gridCol w="3762786">
                  <a:extLst>
                    <a:ext uri="{9D8B030D-6E8A-4147-A177-3AD203B41FA5}">
                      <a16:colId xmlns:a16="http://schemas.microsoft.com/office/drawing/2014/main" val="3385115709"/>
                    </a:ext>
                  </a:extLst>
                </a:gridCol>
              </a:tblGrid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Variable Name 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Datatype 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26994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Row     ID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Numerical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 that refers to the specific piece being reviewed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07866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Order ID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 that refers to the specific piece being ordered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71657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Order Date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 of the order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67840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Ship Date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Shipping date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34215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Ship Mode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Shipping Mode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13430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 ID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 that refers to the customer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64439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 Name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Name of the specific customer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62383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Segment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Segment through which the order is placed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577710"/>
                  </a:ext>
                </a:extLst>
              </a:tr>
              <a:tr h="505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Name of the country from where the order is placed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035040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Name of the city from where the order is placed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22805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Name of the state from where the order is placed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6098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Postal Code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Postal code from where the order is placed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28822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Region from where order is placed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43330"/>
                  </a:ext>
                </a:extLst>
              </a:tr>
              <a:tr h="505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 ID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 that refers to the specific product being ordered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55035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Category to which the order belongs to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39209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Sub-Category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Sub-category to which the order belongs to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56566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 Name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Name of the product being ordered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90968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Numerical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Price of the product in US dollars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67" marR="3867" marT="89358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5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DD6-B44F-4391-B513-C56DA1B0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5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00099D-5A42-495C-9AD2-FE84FBC1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80456"/>
              </p:ext>
            </p:extLst>
          </p:nvPr>
        </p:nvGraphicFramePr>
        <p:xfrm>
          <a:off x="838200" y="1361247"/>
          <a:ext cx="10515600" cy="417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628961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2782026"/>
                    </a:ext>
                  </a:extLst>
                </a:gridCol>
              </a:tblGrid>
              <a:tr h="9955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Exploration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❏ Exploratory Data Analysis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❏ Descriptive Analysis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73192"/>
                  </a:ext>
                </a:extLst>
              </a:tr>
              <a:tr h="9955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❏ Checking for Missing Values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❏ Train-Test 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00148"/>
                  </a:ext>
                </a:extLst>
              </a:tr>
              <a:tr h="9955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❏ Linear Regression</a:t>
                      </a:r>
                    </a:p>
                    <a:p>
                      <a:r>
                        <a:rPr lang="en-US" dirty="0"/>
                        <a:t>❏ Polynomial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3105"/>
                  </a:ext>
                </a:extLst>
              </a:tr>
              <a:tr h="1111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Series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❏ ARIMA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❏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FBProphet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❏ SARIMAX</a:t>
                      </a:r>
                    </a:p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4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6FAAC-3D34-42D0-9CEB-DFB8CCAD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479494"/>
            <a:ext cx="10722204" cy="1038222"/>
          </a:xfrm>
        </p:spPr>
        <p:txBody>
          <a:bodyPr>
            <a:normAutofit/>
          </a:bodyPr>
          <a:lstStyle/>
          <a:p>
            <a:r>
              <a:rPr lang="en-US" dirty="0"/>
              <a:t>Customers interest on Shipping Mode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91055-2122-476A-BEC7-2E6FB1FE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" y="1666072"/>
            <a:ext cx="5438188" cy="38203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1A9AA0-85A5-42C7-A68E-EB63B3C7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861794"/>
            <a:ext cx="5458838" cy="4315169"/>
          </a:xfrm>
        </p:spPr>
        <p:txBody>
          <a:bodyPr>
            <a:normAutofit/>
          </a:bodyPr>
          <a:lstStyle/>
          <a:p>
            <a:r>
              <a:rPr lang="en-US" sz="2400" dirty="0"/>
              <a:t>Most of the customers prefer standard shipping mode and very few prefer same day shipping because mostly standard shipping comes free of cost.</a:t>
            </a:r>
          </a:p>
        </p:txBody>
      </p:sp>
    </p:spTree>
    <p:extLst>
      <p:ext uri="{BB962C8B-B14F-4D97-AF65-F5344CB8AC3E}">
        <p14:creationId xmlns:p14="http://schemas.microsoft.com/office/powerpoint/2010/main" val="2732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F055-BD0D-4C66-A2EF-BA8E2737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orders placed by each segment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FA999A-4C8D-49E3-8118-AC63A6E7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651"/>
            <a:ext cx="5257800" cy="385921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6DEF7B-8D63-49F0-92C9-F2498EB68C5F}"/>
              </a:ext>
            </a:extLst>
          </p:cNvPr>
          <p:cNvSpPr txBox="1">
            <a:spLocks/>
          </p:cNvSpPr>
          <p:nvPr/>
        </p:nvSpPr>
        <p:spPr>
          <a:xfrm>
            <a:off x="6358788" y="1984651"/>
            <a:ext cx="5458838" cy="431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large number of orders are from consumer segment followed by corporate segment.</a:t>
            </a:r>
          </a:p>
        </p:txBody>
      </p:sp>
    </p:spTree>
    <p:extLst>
      <p:ext uri="{BB962C8B-B14F-4D97-AF65-F5344CB8AC3E}">
        <p14:creationId xmlns:p14="http://schemas.microsoft.com/office/powerpoint/2010/main" val="285815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1BC7-43A8-4D00-989D-A4E375F2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Valuable Customers Based on Revenue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8E2FF-CDD4-4E12-841F-4CF33A90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144" y="1825625"/>
            <a:ext cx="7981711" cy="3859213"/>
          </a:xfrm>
        </p:spPr>
      </p:pic>
    </p:spTree>
    <p:extLst>
      <p:ext uri="{BB962C8B-B14F-4D97-AF65-F5344CB8AC3E}">
        <p14:creationId xmlns:p14="http://schemas.microsoft.com/office/powerpoint/2010/main" val="394042917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283B21"/>
      </a:dk2>
      <a:lt2>
        <a:srgbClr val="E6E8E2"/>
      </a:lt2>
      <a:accent1>
        <a:srgbClr val="8A77C2"/>
      </a:accent1>
      <a:accent2>
        <a:srgbClr val="8F99CD"/>
      </a:accent2>
      <a:accent3>
        <a:srgbClr val="B98FCD"/>
      </a:accent3>
      <a:accent4>
        <a:srgbClr val="AFA56B"/>
      </a:accent4>
      <a:accent5>
        <a:srgbClr val="9CA976"/>
      </a:accent5>
      <a:accent6>
        <a:srgbClr val="81AF6B"/>
      </a:accent6>
      <a:hlink>
        <a:srgbClr val="7A8852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1002</Words>
  <Application>Microsoft Office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-apple-system</vt:lpstr>
      <vt:lpstr>Arial</vt:lpstr>
      <vt:lpstr>Avenir Next LT Pro</vt:lpstr>
      <vt:lpstr>Calibri</vt:lpstr>
      <vt:lpstr>Courier New</vt:lpstr>
      <vt:lpstr>Helvetica Neue</vt:lpstr>
      <vt:lpstr>Inter</vt:lpstr>
      <vt:lpstr>Lato-Bold</vt:lpstr>
      <vt:lpstr>Lato-Regular</vt:lpstr>
      <vt:lpstr>Raleway-Bold</vt:lpstr>
      <vt:lpstr>Tw Cen MT</vt:lpstr>
      <vt:lpstr>Wingdings</vt:lpstr>
      <vt:lpstr>ShapesVTI</vt:lpstr>
      <vt:lpstr>Superstore Sales Forecasting</vt:lpstr>
      <vt:lpstr>Agenda</vt:lpstr>
      <vt:lpstr>Introduction to Dataset</vt:lpstr>
      <vt:lpstr>Why analyze Superstore Sales Data</vt:lpstr>
      <vt:lpstr>Features of the Dataset</vt:lpstr>
      <vt:lpstr>Methodology</vt:lpstr>
      <vt:lpstr>Customers interest on Shipping Mode</vt:lpstr>
      <vt:lpstr>Number of orders placed by each segment</vt:lpstr>
      <vt:lpstr>Most Valuable Customers Based on Revenue </vt:lpstr>
      <vt:lpstr>Sales- Top 15 States and Cities  California state makes the highest sales and in the cities that makes more sales like Los Angeles, San Francisco, San Diego belongs to California </vt:lpstr>
      <vt:lpstr>Number of orders placed by each subcategory </vt:lpstr>
      <vt:lpstr>Fitting Regression Models</vt:lpstr>
      <vt:lpstr>Time Series Analysis</vt:lpstr>
      <vt:lpstr>Time Series Analysis</vt:lpstr>
      <vt:lpstr>Check for Stationarity</vt:lpstr>
      <vt:lpstr>ARIMA (Auto Regressive Integrated Moving Average)</vt:lpstr>
      <vt:lpstr>PowerPoint Presentation</vt:lpstr>
      <vt:lpstr>ARIMA model</vt:lpstr>
      <vt:lpstr>FBProphet</vt:lpstr>
      <vt:lpstr>Initial Forecast</vt:lpstr>
      <vt:lpstr>PowerPoint Presentation</vt:lpstr>
      <vt:lpstr>PowerPoint Presentation</vt:lpstr>
      <vt:lpstr>SARIMAX (Seasonal ARIMA model)</vt:lpstr>
      <vt:lpstr>SARIMAX (Seasonal ARIMA model)</vt:lpstr>
      <vt:lpstr>Performance Summary &amp; Model Selection</vt:lpstr>
      <vt:lpstr>Limitation</vt:lpstr>
      <vt:lpstr>Conclusion</vt:lpstr>
      <vt:lpstr>Group Members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Forecasting</dc:title>
  <dc:creator>Padma Priya</dc:creator>
  <cp:lastModifiedBy>Nayak,Pinkesh</cp:lastModifiedBy>
  <cp:revision>36</cp:revision>
  <dcterms:created xsi:type="dcterms:W3CDTF">2020-12-04T18:45:07Z</dcterms:created>
  <dcterms:modified xsi:type="dcterms:W3CDTF">2020-12-06T04:28:14Z</dcterms:modified>
</cp:coreProperties>
</file>