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70" r:id="rId7"/>
    <p:sldId id="271" r:id="rId8"/>
    <p:sldId id="272" r:id="rId9"/>
    <p:sldId id="273" r:id="rId10"/>
    <p:sldId id="274" r:id="rId11"/>
    <p:sldId id="275" r:id="rId12"/>
    <p:sldId id="276" r:id="rId13"/>
    <p:sldId id="277" r:id="rId14"/>
    <p:sldId id="268" r:id="rId15"/>
    <p:sldId id="261" r:id="rId16"/>
    <p:sldId id="262" r:id="rId17"/>
    <p:sldId id="263" r:id="rId18"/>
    <p:sldId id="264" r:id="rId19"/>
    <p:sldId id="269" r:id="rId20"/>
    <p:sldId id="278" r:id="rId21"/>
    <p:sldId id="266"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chandra Perigisetty" userId="f8cd7eb8ea36ee23" providerId="LiveId" clId="{98BAB8DD-964E-4167-A900-BE2681D7359B}"/>
    <pc:docChg chg="modSld">
      <pc:chgData name="Hemachandra Perigisetty" userId="f8cd7eb8ea36ee23" providerId="LiveId" clId="{98BAB8DD-964E-4167-A900-BE2681D7359B}" dt="2025-04-14T12:58:10.254" v="39" actId="20577"/>
      <pc:docMkLst>
        <pc:docMk/>
      </pc:docMkLst>
      <pc:sldChg chg="modSp mod">
        <pc:chgData name="Hemachandra Perigisetty" userId="f8cd7eb8ea36ee23" providerId="LiveId" clId="{98BAB8DD-964E-4167-A900-BE2681D7359B}" dt="2025-04-14T12:58:10.254" v="39" actId="20577"/>
        <pc:sldMkLst>
          <pc:docMk/>
          <pc:sldMk cId="0" sldId="256"/>
        </pc:sldMkLst>
        <pc:spChg chg="mod">
          <ac:chgData name="Hemachandra Perigisetty" userId="f8cd7eb8ea36ee23" providerId="LiveId" clId="{98BAB8DD-964E-4167-A900-BE2681D7359B}" dt="2025-04-14T12:58:10.254" v="39" actId="20577"/>
          <ac:spMkLst>
            <pc:docMk/>
            <pc:sldMk cId="0" sldId="256"/>
            <ac:spMk id="2" creationId="{00000000-0000-0000-0000-000000000000}"/>
          </ac:spMkLst>
        </pc:spChg>
      </pc:sldChg>
    </pc:docChg>
  </pc:docChgLst>
  <pc:docChgLst>
    <pc:chgData name="Hemachandra Perigisetty" userId="f8cd7eb8ea36ee23" providerId="LiveId" clId="{58B2A375-E0AE-47D2-8163-FD264316E79B}"/>
    <pc:docChg chg="undo custSel addSld delSld modSld sldOrd">
      <pc:chgData name="Hemachandra Perigisetty" userId="f8cd7eb8ea36ee23" providerId="LiveId" clId="{58B2A375-E0AE-47D2-8163-FD264316E79B}" dt="2025-02-21T17:06:30.549" v="384" actId="27636"/>
      <pc:docMkLst>
        <pc:docMk/>
      </pc:docMkLst>
      <pc:sldChg chg="modSp mod">
        <pc:chgData name="Hemachandra Perigisetty" userId="f8cd7eb8ea36ee23" providerId="LiveId" clId="{58B2A375-E0AE-47D2-8163-FD264316E79B}" dt="2025-02-21T16:23:00.081" v="8" actId="20577"/>
        <pc:sldMkLst>
          <pc:docMk/>
          <pc:sldMk cId="0" sldId="256"/>
        </pc:sldMkLst>
        <pc:spChg chg="mod">
          <ac:chgData name="Hemachandra Perigisetty" userId="f8cd7eb8ea36ee23" providerId="LiveId" clId="{58B2A375-E0AE-47D2-8163-FD264316E79B}" dt="2025-02-21T16:23:00.081" v="8" actId="20577"/>
          <ac:spMkLst>
            <pc:docMk/>
            <pc:sldMk cId="0" sldId="256"/>
            <ac:spMk id="2" creationId="{00000000-0000-0000-0000-000000000000}"/>
          </ac:spMkLst>
        </pc:spChg>
      </pc:sldChg>
      <pc:sldChg chg="modSp mod">
        <pc:chgData name="Hemachandra Perigisetty" userId="f8cd7eb8ea36ee23" providerId="LiveId" clId="{58B2A375-E0AE-47D2-8163-FD264316E79B}" dt="2025-02-21T17:04:28.585" v="379" actId="1076"/>
        <pc:sldMkLst>
          <pc:docMk/>
          <pc:sldMk cId="0" sldId="257"/>
        </pc:sldMkLst>
        <pc:spChg chg="mod">
          <ac:chgData name="Hemachandra Perigisetty" userId="f8cd7eb8ea36ee23" providerId="LiveId" clId="{58B2A375-E0AE-47D2-8163-FD264316E79B}" dt="2025-02-21T17:04:28.585" v="379" actId="1076"/>
          <ac:spMkLst>
            <pc:docMk/>
            <pc:sldMk cId="0" sldId="257"/>
            <ac:spMk id="2" creationId="{00000000-0000-0000-0000-000000000000}"/>
          </ac:spMkLst>
        </pc:spChg>
        <pc:spChg chg="mod">
          <ac:chgData name="Hemachandra Perigisetty" userId="f8cd7eb8ea36ee23" providerId="LiveId" clId="{58B2A375-E0AE-47D2-8163-FD264316E79B}" dt="2025-02-21T16:46:27.285" v="211" actId="2711"/>
          <ac:spMkLst>
            <pc:docMk/>
            <pc:sldMk cId="0" sldId="257"/>
            <ac:spMk id="3" creationId="{00000000-0000-0000-0000-000000000000}"/>
          </ac:spMkLst>
        </pc:spChg>
      </pc:sldChg>
      <pc:sldChg chg="modSp mod">
        <pc:chgData name="Hemachandra Perigisetty" userId="f8cd7eb8ea36ee23" providerId="LiveId" clId="{58B2A375-E0AE-47D2-8163-FD264316E79B}" dt="2025-02-21T17:04:33.179" v="380" actId="1076"/>
        <pc:sldMkLst>
          <pc:docMk/>
          <pc:sldMk cId="0" sldId="258"/>
        </pc:sldMkLst>
        <pc:spChg chg="mod">
          <ac:chgData name="Hemachandra Perigisetty" userId="f8cd7eb8ea36ee23" providerId="LiveId" clId="{58B2A375-E0AE-47D2-8163-FD264316E79B}" dt="2025-02-21T17:04:33.179" v="380" actId="1076"/>
          <ac:spMkLst>
            <pc:docMk/>
            <pc:sldMk cId="0" sldId="258"/>
            <ac:spMk id="2" creationId="{00000000-0000-0000-0000-000000000000}"/>
          </ac:spMkLst>
        </pc:spChg>
        <pc:spChg chg="mod">
          <ac:chgData name="Hemachandra Perigisetty" userId="f8cd7eb8ea36ee23" providerId="LiveId" clId="{58B2A375-E0AE-47D2-8163-FD264316E79B}" dt="2025-02-21T16:46:36.317" v="212" actId="2711"/>
          <ac:spMkLst>
            <pc:docMk/>
            <pc:sldMk cId="0" sldId="258"/>
            <ac:spMk id="3" creationId="{00000000-0000-0000-0000-000000000000}"/>
          </ac:spMkLst>
        </pc:spChg>
      </pc:sldChg>
      <pc:sldChg chg="addSp delSp modSp mod">
        <pc:chgData name="Hemachandra Perigisetty" userId="f8cd7eb8ea36ee23" providerId="LiveId" clId="{58B2A375-E0AE-47D2-8163-FD264316E79B}" dt="2025-02-21T16:30:31.506" v="41" actId="1076"/>
        <pc:sldMkLst>
          <pc:docMk/>
          <pc:sldMk cId="0" sldId="259"/>
        </pc:sldMkLst>
        <pc:picChg chg="add del mod">
          <ac:chgData name="Hemachandra Perigisetty" userId="f8cd7eb8ea36ee23" providerId="LiveId" clId="{58B2A375-E0AE-47D2-8163-FD264316E79B}" dt="2025-02-21T16:30:31.506" v="41" actId="1076"/>
          <ac:picMkLst>
            <pc:docMk/>
            <pc:sldMk cId="0" sldId="259"/>
            <ac:picMk id="5" creationId="{453C1365-61A7-B602-F701-4025B1CED664}"/>
          </ac:picMkLst>
        </pc:picChg>
      </pc:sldChg>
      <pc:sldChg chg="modSp mod">
        <pc:chgData name="Hemachandra Perigisetty" userId="f8cd7eb8ea36ee23" providerId="LiveId" clId="{58B2A375-E0AE-47D2-8163-FD264316E79B}" dt="2025-02-21T16:53:44.533" v="294" actId="20577"/>
        <pc:sldMkLst>
          <pc:docMk/>
          <pc:sldMk cId="0" sldId="260"/>
        </pc:sldMkLst>
        <pc:spChg chg="mod">
          <ac:chgData name="Hemachandra Perigisetty" userId="f8cd7eb8ea36ee23" providerId="LiveId" clId="{58B2A375-E0AE-47D2-8163-FD264316E79B}" dt="2025-02-21T16:53:44.533" v="294" actId="20577"/>
          <ac:spMkLst>
            <pc:docMk/>
            <pc:sldMk cId="0" sldId="260"/>
            <ac:spMk id="3" creationId="{00000000-0000-0000-0000-000000000000}"/>
          </ac:spMkLst>
        </pc:spChg>
      </pc:sldChg>
      <pc:sldChg chg="modSp mod">
        <pc:chgData name="Hemachandra Perigisetty" userId="f8cd7eb8ea36ee23" providerId="LiveId" clId="{58B2A375-E0AE-47D2-8163-FD264316E79B}" dt="2025-02-21T17:01:21.579" v="355" actId="1076"/>
        <pc:sldMkLst>
          <pc:docMk/>
          <pc:sldMk cId="0" sldId="261"/>
        </pc:sldMkLst>
        <pc:spChg chg="mod">
          <ac:chgData name="Hemachandra Perigisetty" userId="f8cd7eb8ea36ee23" providerId="LiveId" clId="{58B2A375-E0AE-47D2-8163-FD264316E79B}" dt="2025-02-21T17:01:17.026" v="354" actId="1076"/>
          <ac:spMkLst>
            <pc:docMk/>
            <pc:sldMk cId="0" sldId="261"/>
            <ac:spMk id="2" creationId="{00000000-0000-0000-0000-000000000000}"/>
          </ac:spMkLst>
        </pc:spChg>
        <pc:spChg chg="mod">
          <ac:chgData name="Hemachandra Perigisetty" userId="f8cd7eb8ea36ee23" providerId="LiveId" clId="{58B2A375-E0AE-47D2-8163-FD264316E79B}" dt="2025-02-21T17:01:21.579" v="355" actId="1076"/>
          <ac:spMkLst>
            <pc:docMk/>
            <pc:sldMk cId="0" sldId="261"/>
            <ac:spMk id="4" creationId="{16D0D426-DC6B-C3AA-7789-F41CBE470112}"/>
          </ac:spMkLst>
        </pc:spChg>
      </pc:sldChg>
      <pc:sldChg chg="modSp mod">
        <pc:chgData name="Hemachandra Perigisetty" userId="f8cd7eb8ea36ee23" providerId="LiveId" clId="{58B2A375-E0AE-47D2-8163-FD264316E79B}" dt="2025-02-21T17:02:57.516" v="369" actId="5793"/>
        <pc:sldMkLst>
          <pc:docMk/>
          <pc:sldMk cId="0" sldId="262"/>
        </pc:sldMkLst>
        <pc:spChg chg="mod">
          <ac:chgData name="Hemachandra Perigisetty" userId="f8cd7eb8ea36ee23" providerId="LiveId" clId="{58B2A375-E0AE-47D2-8163-FD264316E79B}" dt="2025-02-21T17:02:31.383" v="364" actId="1076"/>
          <ac:spMkLst>
            <pc:docMk/>
            <pc:sldMk cId="0" sldId="262"/>
            <ac:spMk id="2" creationId="{00000000-0000-0000-0000-000000000000}"/>
          </ac:spMkLst>
        </pc:spChg>
        <pc:spChg chg="mod">
          <ac:chgData name="Hemachandra Perigisetty" userId="f8cd7eb8ea36ee23" providerId="LiveId" clId="{58B2A375-E0AE-47D2-8163-FD264316E79B}" dt="2025-02-21T17:02:57.516" v="369" actId="5793"/>
          <ac:spMkLst>
            <pc:docMk/>
            <pc:sldMk cId="0" sldId="262"/>
            <ac:spMk id="4" creationId="{76B76204-28AB-86F9-A7CD-A13C8936A187}"/>
          </ac:spMkLst>
        </pc:spChg>
      </pc:sldChg>
      <pc:sldChg chg="modSp">
        <pc:chgData name="Hemachandra Perigisetty" userId="f8cd7eb8ea36ee23" providerId="LiveId" clId="{58B2A375-E0AE-47D2-8163-FD264316E79B}" dt="2025-02-21T17:03:08.667" v="370" actId="1076"/>
        <pc:sldMkLst>
          <pc:docMk/>
          <pc:sldMk cId="0" sldId="263"/>
        </pc:sldMkLst>
        <pc:picChg chg="mod">
          <ac:chgData name="Hemachandra Perigisetty" userId="f8cd7eb8ea36ee23" providerId="LiveId" clId="{58B2A375-E0AE-47D2-8163-FD264316E79B}" dt="2025-02-21T17:03:08.667" v="370" actId="1076"/>
          <ac:picMkLst>
            <pc:docMk/>
            <pc:sldMk cId="0" sldId="263"/>
            <ac:picMk id="4" creationId="{B3AB8CF0-426C-6E4D-22C5-785944E55F5F}"/>
          </ac:picMkLst>
        </pc:picChg>
      </pc:sldChg>
      <pc:sldChg chg="modSp mod">
        <pc:chgData name="Hemachandra Perigisetty" userId="f8cd7eb8ea36ee23" providerId="LiveId" clId="{58B2A375-E0AE-47D2-8163-FD264316E79B}" dt="2025-02-21T17:06:22.925" v="382" actId="2710"/>
        <pc:sldMkLst>
          <pc:docMk/>
          <pc:sldMk cId="0" sldId="264"/>
        </pc:sldMkLst>
        <pc:spChg chg="mod">
          <ac:chgData name="Hemachandra Perigisetty" userId="f8cd7eb8ea36ee23" providerId="LiveId" clId="{58B2A375-E0AE-47D2-8163-FD264316E79B}" dt="2025-02-21T17:06:22.925" v="382" actId="2710"/>
          <ac:spMkLst>
            <pc:docMk/>
            <pc:sldMk cId="0" sldId="264"/>
            <ac:spMk id="3" creationId="{00000000-0000-0000-0000-000000000000}"/>
          </ac:spMkLst>
        </pc:spChg>
      </pc:sldChg>
      <pc:sldChg chg="modSp mod">
        <pc:chgData name="Hemachandra Perigisetty" userId="f8cd7eb8ea36ee23" providerId="LiveId" clId="{58B2A375-E0AE-47D2-8163-FD264316E79B}" dt="2025-02-21T11:44:49.915" v="0" actId="1076"/>
        <pc:sldMkLst>
          <pc:docMk/>
          <pc:sldMk cId="0" sldId="265"/>
        </pc:sldMkLst>
        <pc:spChg chg="mod">
          <ac:chgData name="Hemachandra Perigisetty" userId="f8cd7eb8ea36ee23" providerId="LiveId" clId="{58B2A375-E0AE-47D2-8163-FD264316E79B}" dt="2025-02-21T11:44:49.915" v="0" actId="1076"/>
          <ac:spMkLst>
            <pc:docMk/>
            <pc:sldMk cId="0" sldId="265"/>
            <ac:spMk id="2" creationId="{00000000-0000-0000-0000-000000000000}"/>
          </ac:spMkLst>
        </pc:spChg>
      </pc:sldChg>
      <pc:sldChg chg="modSp mod">
        <pc:chgData name="Hemachandra Perigisetty" userId="f8cd7eb8ea36ee23" providerId="LiveId" clId="{58B2A375-E0AE-47D2-8163-FD264316E79B}" dt="2025-02-21T16:57:31.563" v="335" actId="123"/>
        <pc:sldMkLst>
          <pc:docMk/>
          <pc:sldMk cId="0" sldId="268"/>
        </pc:sldMkLst>
        <pc:spChg chg="mod">
          <ac:chgData name="Hemachandra Perigisetty" userId="f8cd7eb8ea36ee23" providerId="LiveId" clId="{58B2A375-E0AE-47D2-8163-FD264316E79B}" dt="2025-02-21T16:57:31.563" v="335" actId="123"/>
          <ac:spMkLst>
            <pc:docMk/>
            <pc:sldMk cId="0" sldId="268"/>
            <ac:spMk id="3" creationId="{00000000-0000-0000-0000-000000000000}"/>
          </ac:spMkLst>
        </pc:spChg>
      </pc:sldChg>
      <pc:sldChg chg="modSp new mod">
        <pc:chgData name="Hemachandra Perigisetty" userId="f8cd7eb8ea36ee23" providerId="LiveId" clId="{58B2A375-E0AE-47D2-8163-FD264316E79B}" dt="2025-02-21T16:47:14.617" v="218" actId="2711"/>
        <pc:sldMkLst>
          <pc:docMk/>
          <pc:sldMk cId="3803020323" sldId="270"/>
        </pc:sldMkLst>
        <pc:spChg chg="mod">
          <ac:chgData name="Hemachandra Perigisetty" userId="f8cd7eb8ea36ee23" providerId="LiveId" clId="{58B2A375-E0AE-47D2-8163-FD264316E79B}" dt="2025-02-21T16:38:44.523" v="93" actId="1076"/>
          <ac:spMkLst>
            <pc:docMk/>
            <pc:sldMk cId="3803020323" sldId="270"/>
            <ac:spMk id="2" creationId="{EECFDE22-5799-5F72-C4C2-2DB3997D0D33}"/>
          </ac:spMkLst>
        </pc:spChg>
        <pc:spChg chg="mod">
          <ac:chgData name="Hemachandra Perigisetty" userId="f8cd7eb8ea36ee23" providerId="LiveId" clId="{58B2A375-E0AE-47D2-8163-FD264316E79B}" dt="2025-02-21T16:47:14.617" v="218" actId="2711"/>
          <ac:spMkLst>
            <pc:docMk/>
            <pc:sldMk cId="3803020323" sldId="270"/>
            <ac:spMk id="3" creationId="{33EA5E00-0F23-BE96-E2C2-422F4D1A5191}"/>
          </ac:spMkLst>
        </pc:spChg>
      </pc:sldChg>
      <pc:sldChg chg="modSp new mod">
        <pc:chgData name="Hemachandra Perigisetty" userId="f8cd7eb8ea36ee23" providerId="LiveId" clId="{58B2A375-E0AE-47D2-8163-FD264316E79B}" dt="2025-02-21T16:52:24.652" v="271" actId="123"/>
        <pc:sldMkLst>
          <pc:docMk/>
          <pc:sldMk cId="1871675205" sldId="271"/>
        </pc:sldMkLst>
        <pc:spChg chg="mod">
          <ac:chgData name="Hemachandra Perigisetty" userId="f8cd7eb8ea36ee23" providerId="LiveId" clId="{58B2A375-E0AE-47D2-8163-FD264316E79B}" dt="2025-02-21T16:37:39.528" v="69" actId="122"/>
          <ac:spMkLst>
            <pc:docMk/>
            <pc:sldMk cId="1871675205" sldId="271"/>
            <ac:spMk id="2" creationId="{D5AEBC00-963F-5FCD-C76A-048DBD2828C5}"/>
          </ac:spMkLst>
        </pc:spChg>
        <pc:spChg chg="mod">
          <ac:chgData name="Hemachandra Perigisetty" userId="f8cd7eb8ea36ee23" providerId="LiveId" clId="{58B2A375-E0AE-47D2-8163-FD264316E79B}" dt="2025-02-21T16:52:24.652" v="271" actId="123"/>
          <ac:spMkLst>
            <pc:docMk/>
            <pc:sldMk cId="1871675205" sldId="271"/>
            <ac:spMk id="3" creationId="{BFC5DEDA-124F-070A-8CB6-EE2DEBC4A26E}"/>
          </ac:spMkLst>
        </pc:spChg>
      </pc:sldChg>
      <pc:sldChg chg="modSp new mod">
        <pc:chgData name="Hemachandra Perigisetty" userId="f8cd7eb8ea36ee23" providerId="LiveId" clId="{58B2A375-E0AE-47D2-8163-FD264316E79B}" dt="2025-02-21T16:52:29.095" v="272" actId="123"/>
        <pc:sldMkLst>
          <pc:docMk/>
          <pc:sldMk cId="1068716715" sldId="272"/>
        </pc:sldMkLst>
        <pc:spChg chg="mod">
          <ac:chgData name="Hemachandra Perigisetty" userId="f8cd7eb8ea36ee23" providerId="LiveId" clId="{58B2A375-E0AE-47D2-8163-FD264316E79B}" dt="2025-02-21T16:47:39.818" v="221" actId="122"/>
          <ac:spMkLst>
            <pc:docMk/>
            <pc:sldMk cId="1068716715" sldId="272"/>
            <ac:spMk id="2" creationId="{1359E906-D2B0-5DC1-ECF4-0464A4B2760A}"/>
          </ac:spMkLst>
        </pc:spChg>
        <pc:spChg chg="mod">
          <ac:chgData name="Hemachandra Perigisetty" userId="f8cd7eb8ea36ee23" providerId="LiveId" clId="{58B2A375-E0AE-47D2-8163-FD264316E79B}" dt="2025-02-21T16:52:29.095" v="272" actId="123"/>
          <ac:spMkLst>
            <pc:docMk/>
            <pc:sldMk cId="1068716715" sldId="272"/>
            <ac:spMk id="3" creationId="{7BBD07FD-1BEF-0D35-FA54-5890A73B94A6}"/>
          </ac:spMkLst>
        </pc:spChg>
      </pc:sldChg>
      <pc:sldChg chg="modSp new mod">
        <pc:chgData name="Hemachandra Perigisetty" userId="f8cd7eb8ea36ee23" providerId="LiveId" clId="{58B2A375-E0AE-47D2-8163-FD264316E79B}" dt="2025-02-21T16:52:33.008" v="273" actId="123"/>
        <pc:sldMkLst>
          <pc:docMk/>
          <pc:sldMk cId="499630939" sldId="273"/>
        </pc:sldMkLst>
        <pc:spChg chg="mod">
          <ac:chgData name="Hemachandra Perigisetty" userId="f8cd7eb8ea36ee23" providerId="LiveId" clId="{58B2A375-E0AE-47D2-8163-FD264316E79B}" dt="2025-02-21T16:51:48.563" v="250" actId="122"/>
          <ac:spMkLst>
            <pc:docMk/>
            <pc:sldMk cId="499630939" sldId="273"/>
            <ac:spMk id="2" creationId="{1CAF9A24-6539-1191-BF50-10AB0CDEEFB3}"/>
          </ac:spMkLst>
        </pc:spChg>
        <pc:spChg chg="mod">
          <ac:chgData name="Hemachandra Perigisetty" userId="f8cd7eb8ea36ee23" providerId="LiveId" clId="{58B2A375-E0AE-47D2-8163-FD264316E79B}" dt="2025-02-21T16:52:33.008" v="273" actId="123"/>
          <ac:spMkLst>
            <pc:docMk/>
            <pc:sldMk cId="499630939" sldId="273"/>
            <ac:spMk id="3" creationId="{194BCC03-DCAB-037C-BEAD-66554D72CF2A}"/>
          </ac:spMkLst>
        </pc:spChg>
      </pc:sldChg>
      <pc:sldChg chg="modSp new mod">
        <pc:chgData name="Hemachandra Perigisetty" userId="f8cd7eb8ea36ee23" providerId="LiveId" clId="{58B2A375-E0AE-47D2-8163-FD264316E79B}" dt="2025-02-21T16:53:00.359" v="275" actId="1076"/>
        <pc:sldMkLst>
          <pc:docMk/>
          <pc:sldMk cId="3878521996" sldId="274"/>
        </pc:sldMkLst>
        <pc:spChg chg="mod">
          <ac:chgData name="Hemachandra Perigisetty" userId="f8cd7eb8ea36ee23" providerId="LiveId" clId="{58B2A375-E0AE-47D2-8163-FD264316E79B}" dt="2025-02-21T16:43:40.844" v="165" actId="122"/>
          <ac:spMkLst>
            <pc:docMk/>
            <pc:sldMk cId="3878521996" sldId="274"/>
            <ac:spMk id="2" creationId="{7BA93D1C-633A-8A63-BC85-54AD4D216EF3}"/>
          </ac:spMkLst>
        </pc:spChg>
        <pc:spChg chg="mod">
          <ac:chgData name="Hemachandra Perigisetty" userId="f8cd7eb8ea36ee23" providerId="LiveId" clId="{58B2A375-E0AE-47D2-8163-FD264316E79B}" dt="2025-02-21T16:53:00.359" v="275" actId="1076"/>
          <ac:spMkLst>
            <pc:docMk/>
            <pc:sldMk cId="3878521996" sldId="274"/>
            <ac:spMk id="3" creationId="{344764AC-08A9-BDD6-1BF5-4FFB9BA2605E}"/>
          </ac:spMkLst>
        </pc:spChg>
      </pc:sldChg>
      <pc:sldChg chg="modSp new mod">
        <pc:chgData name="Hemachandra Perigisetty" userId="f8cd7eb8ea36ee23" providerId="LiveId" clId="{58B2A375-E0AE-47D2-8163-FD264316E79B}" dt="2025-02-21T16:56:15.766" v="322" actId="113"/>
        <pc:sldMkLst>
          <pc:docMk/>
          <pc:sldMk cId="2609055215" sldId="275"/>
        </pc:sldMkLst>
        <pc:spChg chg="mod">
          <ac:chgData name="Hemachandra Perigisetty" userId="f8cd7eb8ea36ee23" providerId="LiveId" clId="{58B2A375-E0AE-47D2-8163-FD264316E79B}" dt="2025-02-21T16:56:15.766" v="322" actId="113"/>
          <ac:spMkLst>
            <pc:docMk/>
            <pc:sldMk cId="2609055215" sldId="275"/>
            <ac:spMk id="2" creationId="{03F5DC68-367E-CAB2-EF0A-A48746E06905}"/>
          </ac:spMkLst>
        </pc:spChg>
        <pc:spChg chg="mod">
          <ac:chgData name="Hemachandra Perigisetty" userId="f8cd7eb8ea36ee23" providerId="LiveId" clId="{58B2A375-E0AE-47D2-8163-FD264316E79B}" dt="2025-02-21T16:55:16.661" v="321" actId="20577"/>
          <ac:spMkLst>
            <pc:docMk/>
            <pc:sldMk cId="2609055215" sldId="275"/>
            <ac:spMk id="3" creationId="{9A4CC869-6659-4784-951D-9E9B4FFE39E8}"/>
          </ac:spMkLst>
        </pc:spChg>
      </pc:sldChg>
      <pc:sldChg chg="modSp new mod">
        <pc:chgData name="Hemachandra Perigisetty" userId="f8cd7eb8ea36ee23" providerId="LiveId" clId="{58B2A375-E0AE-47D2-8163-FD264316E79B}" dt="2025-02-21T16:56:50.369" v="329" actId="20577"/>
        <pc:sldMkLst>
          <pc:docMk/>
          <pc:sldMk cId="2181500516" sldId="276"/>
        </pc:sldMkLst>
        <pc:spChg chg="mod">
          <ac:chgData name="Hemachandra Perigisetty" userId="f8cd7eb8ea36ee23" providerId="LiveId" clId="{58B2A375-E0AE-47D2-8163-FD264316E79B}" dt="2025-02-21T16:56:42.013" v="326" actId="113"/>
          <ac:spMkLst>
            <pc:docMk/>
            <pc:sldMk cId="2181500516" sldId="276"/>
            <ac:spMk id="2" creationId="{47435E82-A4C2-B46C-0EBC-CCA174A9C92D}"/>
          </ac:spMkLst>
        </pc:spChg>
        <pc:spChg chg="mod">
          <ac:chgData name="Hemachandra Perigisetty" userId="f8cd7eb8ea36ee23" providerId="LiveId" clId="{58B2A375-E0AE-47D2-8163-FD264316E79B}" dt="2025-02-21T16:56:50.369" v="329" actId="20577"/>
          <ac:spMkLst>
            <pc:docMk/>
            <pc:sldMk cId="2181500516" sldId="276"/>
            <ac:spMk id="3" creationId="{03266A5A-52A5-115A-C08D-A02A47832850}"/>
          </ac:spMkLst>
        </pc:spChg>
      </pc:sldChg>
      <pc:sldChg chg="modSp new mod">
        <pc:chgData name="Hemachandra Perigisetty" userId="f8cd7eb8ea36ee23" providerId="LiveId" clId="{58B2A375-E0AE-47D2-8163-FD264316E79B}" dt="2025-02-21T17:06:10.942" v="381" actId="2710"/>
        <pc:sldMkLst>
          <pc:docMk/>
          <pc:sldMk cId="2396649199" sldId="277"/>
        </pc:sldMkLst>
        <pc:spChg chg="mod">
          <ac:chgData name="Hemachandra Perigisetty" userId="f8cd7eb8ea36ee23" providerId="LiveId" clId="{58B2A375-E0AE-47D2-8163-FD264316E79B}" dt="2025-02-21T16:57:02.959" v="331" actId="2711"/>
          <ac:spMkLst>
            <pc:docMk/>
            <pc:sldMk cId="2396649199" sldId="277"/>
            <ac:spMk id="2" creationId="{3665329F-20F4-DEAA-9BC5-BF94645AA02E}"/>
          </ac:spMkLst>
        </pc:spChg>
        <pc:spChg chg="mod">
          <ac:chgData name="Hemachandra Perigisetty" userId="f8cd7eb8ea36ee23" providerId="LiveId" clId="{58B2A375-E0AE-47D2-8163-FD264316E79B}" dt="2025-02-21T17:06:10.942" v="381" actId="2710"/>
          <ac:spMkLst>
            <pc:docMk/>
            <pc:sldMk cId="2396649199" sldId="277"/>
            <ac:spMk id="3" creationId="{EB0E6E0A-0C14-53B4-C98F-FA2211141967}"/>
          </ac:spMkLst>
        </pc:spChg>
      </pc:sldChg>
      <pc:sldChg chg="new del">
        <pc:chgData name="Hemachandra Perigisetty" userId="f8cd7eb8ea36ee23" providerId="LiveId" clId="{58B2A375-E0AE-47D2-8163-FD264316E79B}" dt="2025-02-21T16:41:39.907" v="144" actId="680"/>
        <pc:sldMkLst>
          <pc:docMk/>
          <pc:sldMk cId="188978537" sldId="278"/>
        </pc:sldMkLst>
      </pc:sldChg>
      <pc:sldChg chg="modSp new mod ord">
        <pc:chgData name="Hemachandra Perigisetty" userId="f8cd7eb8ea36ee23" providerId="LiveId" clId="{58B2A375-E0AE-47D2-8163-FD264316E79B}" dt="2025-02-21T17:06:30.549" v="384" actId="27636"/>
        <pc:sldMkLst>
          <pc:docMk/>
          <pc:sldMk cId="3090262620" sldId="278"/>
        </pc:sldMkLst>
        <pc:spChg chg="mod">
          <ac:chgData name="Hemachandra Perigisetty" userId="f8cd7eb8ea36ee23" providerId="LiveId" clId="{58B2A375-E0AE-47D2-8163-FD264316E79B}" dt="2025-02-21T17:03:50.543" v="375" actId="122"/>
          <ac:spMkLst>
            <pc:docMk/>
            <pc:sldMk cId="3090262620" sldId="278"/>
            <ac:spMk id="2" creationId="{DCA8F5A1-982A-369B-80A2-7986DC8E7718}"/>
          </ac:spMkLst>
        </pc:spChg>
        <pc:spChg chg="mod">
          <ac:chgData name="Hemachandra Perigisetty" userId="f8cd7eb8ea36ee23" providerId="LiveId" clId="{58B2A375-E0AE-47D2-8163-FD264316E79B}" dt="2025-02-21T17:06:30.549" v="384" actId="27636"/>
          <ac:spMkLst>
            <pc:docMk/>
            <pc:sldMk cId="3090262620" sldId="278"/>
            <ac:spMk id="3" creationId="{18AA7B3D-5794-EE94-476E-163677B5A1E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CEF6CBA-5FF2-4BA1-A776-094FD39C6F53}" type="datetimeFigureOut">
              <a:rPr lang="en-IN" smtClean="0"/>
              <a:t>14-04-2025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BD151E-0CEF-4ED0-9463-9A59D7EF7EF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CEF6CBA-5FF2-4BA1-A776-094FD39C6F53}" type="datetimeFigureOut">
              <a:rPr lang="en-IN" smtClean="0"/>
              <a:t>14-04-2025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BD151E-0CEF-4ED0-9463-9A59D7EF7EF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CEF6CBA-5FF2-4BA1-A776-094FD39C6F53}" type="datetimeFigureOut">
              <a:rPr lang="en-IN" smtClean="0"/>
              <a:t>14-04-2025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BD151E-0CEF-4ED0-9463-9A59D7EF7EF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CEF6CBA-5FF2-4BA1-A776-094FD39C6F53}" type="datetimeFigureOut">
              <a:rPr lang="en-IN" smtClean="0"/>
              <a:t>14-04-2025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BD151E-0CEF-4ED0-9463-9A59D7EF7EF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EF6CBA-5FF2-4BA1-A776-094FD39C6F53}" type="datetimeFigureOut">
              <a:rPr lang="en-IN" smtClean="0"/>
              <a:t>14-04-2025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BD151E-0CEF-4ED0-9463-9A59D7EF7EF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CEF6CBA-5FF2-4BA1-A776-094FD39C6F53}" type="datetimeFigureOut">
              <a:rPr lang="en-IN" smtClean="0"/>
              <a:t>14-04-2025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BD151E-0CEF-4ED0-9463-9A59D7EF7EF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CEF6CBA-5FF2-4BA1-A776-094FD39C6F53}" type="datetimeFigureOut">
              <a:rPr lang="en-IN" smtClean="0"/>
              <a:t>14-04-2025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BD151E-0CEF-4ED0-9463-9A59D7EF7EF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CEF6CBA-5FF2-4BA1-A776-094FD39C6F53}" type="datetimeFigureOut">
              <a:rPr lang="en-IN" smtClean="0"/>
              <a:t>14-04-2025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BD151E-0CEF-4ED0-9463-9A59D7EF7EF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EF6CBA-5FF2-4BA1-A776-094FD39C6F53}" type="datetimeFigureOut">
              <a:rPr lang="en-IN" smtClean="0"/>
              <a:t>14-04-2025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BD151E-0CEF-4ED0-9463-9A59D7EF7EF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EF6CBA-5FF2-4BA1-A776-094FD39C6F53}" type="datetimeFigureOut">
              <a:rPr lang="en-IN" smtClean="0"/>
              <a:t>14-04-2025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BD151E-0CEF-4ED0-9463-9A59D7EF7EF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EF6CBA-5FF2-4BA1-A776-094FD39C6F53}" type="datetimeFigureOut">
              <a:rPr lang="en-IN" smtClean="0"/>
              <a:t>14-04-2025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BD151E-0CEF-4ED0-9463-9A59D7EF7EF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F6CBA-5FF2-4BA1-A776-094FD39C6F53}" type="datetimeFigureOut">
              <a:rPr lang="en-IN" smtClean="0"/>
              <a:t>14-04-2025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D151E-0CEF-4ED0-9463-9A59D7EF7EF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0200"/>
            <a:ext cx="9144000" cy="2077948"/>
          </a:xfrm>
        </p:spPr>
        <p:txBody>
          <a:bodyPr>
            <a:normAutofit fontScale="90000"/>
          </a:bodyPr>
          <a:lstStyle/>
          <a:p>
            <a:pPr>
              <a:lnSpc>
                <a:spcPct val="150000"/>
              </a:lnSpc>
            </a:pPr>
            <a:br>
              <a:rPr lang="en-US" sz="40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Review PPT</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Web-Based Health Diagnosis System</a:t>
            </a:r>
            <a:br>
              <a:rPr lang="en-US" sz="48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Project Category: </a:t>
            </a:r>
            <a:r>
              <a:rPr lang="en-US" sz="1800" dirty="0">
                <a:latin typeface="Times New Roman" panose="02020603050405020304" pitchFamily="18" charset="0"/>
                <a:cs typeface="Times New Roman" panose="02020603050405020304" pitchFamily="18" charset="0"/>
              </a:rPr>
              <a:t>RESEARCH</a:t>
            </a:r>
            <a:endParaRPr lang="en-IN"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80179" y="3899987"/>
            <a:ext cx="11431641" cy="2460661"/>
          </a:xfrm>
        </p:spPr>
        <p:txBody>
          <a:bodyPr>
            <a:norm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Guide Name                                                                Student Name &amp; Registration Number</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Dr.K.Anitha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P.V.Hemachandra</a:t>
            </a:r>
            <a:r>
              <a:rPr lang="en-US" dirty="0">
                <a:latin typeface="Times New Roman" panose="02020603050405020304" pitchFamily="18" charset="0"/>
                <a:cs typeface="Times New Roman" panose="02020603050405020304" pitchFamily="18" charset="0"/>
              </a:rPr>
              <a:t> (RA2211003011040)</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N.Rohan</a:t>
            </a:r>
            <a:r>
              <a:rPr lang="en-US" dirty="0">
                <a:latin typeface="Times New Roman" panose="02020603050405020304" pitchFamily="18" charset="0"/>
                <a:cs typeface="Times New Roman" panose="02020603050405020304" pitchFamily="18" charset="0"/>
              </a:rPr>
              <a:t> Teja (RA2211003011052)</a:t>
            </a:r>
          </a:p>
          <a:p>
            <a:endParaRPr lang="en-IN" dirty="0">
              <a:latin typeface="Times New Roman" panose="02020603050405020304" pitchFamily="18" charset="0"/>
              <a:cs typeface="Times New Roman" panose="02020603050405020304" pitchFamily="18" charset="0"/>
            </a:endParaRPr>
          </a:p>
        </p:txBody>
      </p:sp>
      <p:pic>
        <p:nvPicPr>
          <p:cNvPr id="1026" name="Picture 2" descr="SRM Institute of Science and Technology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0286" y="71919"/>
            <a:ext cx="1661019" cy="16557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93D1C-633A-8A63-BC85-54AD4D216EF3}"/>
              </a:ext>
            </a:extLst>
          </p:cNvPr>
          <p:cNvSpPr>
            <a:spLocks noGrp="1"/>
          </p:cNvSpPr>
          <p:nvPr>
            <p:ph type="title"/>
          </p:nvPr>
        </p:nvSpPr>
        <p:spPr/>
        <p:txBody>
          <a:bodyPr/>
          <a:lstStyle/>
          <a:p>
            <a:pPr algn="ctr"/>
            <a:r>
              <a:rPr lang="en-IN" dirty="0"/>
              <a:t>Search Module</a:t>
            </a:r>
          </a:p>
        </p:txBody>
      </p:sp>
      <p:sp>
        <p:nvSpPr>
          <p:cNvPr id="3" name="Content Placeholder 2">
            <a:extLst>
              <a:ext uri="{FF2B5EF4-FFF2-40B4-BE49-F238E27FC236}">
                <a16:creationId xmlns:a16="http://schemas.microsoft.com/office/drawing/2014/main" id="{344764AC-08A9-BDD6-1BF5-4FFB9BA2605E}"/>
              </a:ext>
            </a:extLst>
          </p:cNvPr>
          <p:cNvSpPr>
            <a:spLocks noGrp="1"/>
          </p:cNvSpPr>
          <p:nvPr>
            <p:ph idx="1"/>
          </p:nvPr>
        </p:nvSpPr>
        <p:spPr>
          <a:xfrm>
            <a:off x="838200" y="1429699"/>
            <a:ext cx="10515600" cy="4351338"/>
          </a:xfrm>
        </p:spPr>
        <p:txBody>
          <a:bodyPr>
            <a:normAutofit lnSpcReduction="10000"/>
          </a:bodyPr>
          <a:lstStyle/>
          <a:p>
            <a:pPr marL="101600" indent="0" fontAlgn="base">
              <a:lnSpc>
                <a:spcPct val="150000"/>
              </a:lnSpc>
              <a:buClr>
                <a:schemeClr val="tx1">
                  <a:lumMod val="60000"/>
                  <a:lumOff val="40000"/>
                </a:schemeClr>
              </a:buClr>
              <a:buNone/>
            </a:pPr>
            <a:r>
              <a:rPr lang="en-US" sz="2800" b="1" dirty="0">
                <a:latin typeface="+mj-lt"/>
                <a:cs typeface="Times New Roman" pitchFamily="18" charset="0"/>
              </a:rPr>
              <a:t>Admin:</a:t>
            </a:r>
            <a:endParaRPr lang="en-IN" sz="2800" dirty="0">
              <a:latin typeface="+mj-lt"/>
              <a:cs typeface="Times New Roman" pitchFamily="18" charset="0"/>
            </a:endParaRPr>
          </a:p>
          <a:p>
            <a:pPr lvl="0" fontAlgn="base">
              <a:lnSpc>
                <a:spcPct val="150000"/>
              </a:lnSpc>
              <a:buClr>
                <a:schemeClr val="tx1">
                  <a:lumMod val="60000"/>
                  <a:lumOff val="40000"/>
                </a:schemeClr>
              </a:buClr>
              <a:buFont typeface="Wingdings" pitchFamily="2" charset="2"/>
              <a:buChar char="v"/>
            </a:pPr>
            <a:r>
              <a:rPr lang="en-US" sz="2800" dirty="0">
                <a:latin typeface="+mj-lt"/>
                <a:cs typeface="Times New Roman" pitchFamily="18" charset="0"/>
              </a:rPr>
              <a:t>Upload dataset </a:t>
            </a:r>
            <a:endParaRPr lang="en-IN" sz="2800" dirty="0">
              <a:latin typeface="+mj-lt"/>
              <a:cs typeface="Times New Roman" pitchFamily="18" charset="0"/>
            </a:endParaRPr>
          </a:p>
          <a:p>
            <a:pPr lvl="0" fontAlgn="base">
              <a:lnSpc>
                <a:spcPct val="150000"/>
              </a:lnSpc>
              <a:buClr>
                <a:schemeClr val="tx1">
                  <a:lumMod val="60000"/>
                  <a:lumOff val="40000"/>
                </a:schemeClr>
              </a:buClr>
              <a:buFont typeface="Wingdings" pitchFamily="2" charset="2"/>
              <a:buChar char="v"/>
            </a:pPr>
            <a:r>
              <a:rPr lang="en-US" sz="2800" dirty="0">
                <a:latin typeface="+mj-lt"/>
                <a:cs typeface="Times New Roman" pitchFamily="18" charset="0"/>
              </a:rPr>
              <a:t>View dataset</a:t>
            </a:r>
            <a:endParaRPr lang="en-IN" sz="2800" dirty="0">
              <a:latin typeface="+mj-lt"/>
              <a:cs typeface="Times New Roman" pitchFamily="18" charset="0"/>
            </a:endParaRPr>
          </a:p>
          <a:p>
            <a:pPr lvl="0" fontAlgn="base">
              <a:lnSpc>
                <a:spcPct val="150000"/>
              </a:lnSpc>
              <a:buClr>
                <a:schemeClr val="tx1">
                  <a:lumMod val="60000"/>
                  <a:lumOff val="40000"/>
                </a:schemeClr>
              </a:buClr>
              <a:buFont typeface="Wingdings" pitchFamily="2" charset="2"/>
              <a:buChar char="v"/>
            </a:pPr>
            <a:r>
              <a:rPr lang="en-US" sz="2800" dirty="0">
                <a:latin typeface="+mj-lt"/>
                <a:cs typeface="Times New Roman" pitchFamily="18" charset="0"/>
              </a:rPr>
              <a:t>Pre-processing </a:t>
            </a:r>
            <a:endParaRPr lang="en-IN" sz="2800" dirty="0">
              <a:latin typeface="+mj-lt"/>
              <a:cs typeface="Times New Roman" pitchFamily="18" charset="0"/>
            </a:endParaRPr>
          </a:p>
          <a:p>
            <a:pPr lvl="0" fontAlgn="base">
              <a:lnSpc>
                <a:spcPct val="150000"/>
              </a:lnSpc>
              <a:buClr>
                <a:schemeClr val="tx1">
                  <a:lumMod val="60000"/>
                  <a:lumOff val="40000"/>
                </a:schemeClr>
              </a:buClr>
              <a:buFont typeface="Wingdings" pitchFamily="2" charset="2"/>
              <a:buChar char="v"/>
            </a:pPr>
            <a:r>
              <a:rPr lang="en-US" sz="2800" dirty="0">
                <a:latin typeface="+mj-lt"/>
                <a:cs typeface="Times New Roman" pitchFamily="18" charset="0"/>
              </a:rPr>
              <a:t>Search details</a:t>
            </a:r>
            <a:endParaRPr lang="en-IN" sz="2800" dirty="0">
              <a:latin typeface="+mj-lt"/>
              <a:cs typeface="Times New Roman" pitchFamily="18" charset="0"/>
            </a:endParaRPr>
          </a:p>
          <a:p>
            <a:pPr>
              <a:lnSpc>
                <a:spcPct val="150000"/>
              </a:lnSpc>
              <a:buClr>
                <a:schemeClr val="tx1">
                  <a:lumMod val="60000"/>
                  <a:lumOff val="40000"/>
                </a:schemeClr>
              </a:buClr>
              <a:buFont typeface="Wingdings" pitchFamily="2" charset="2"/>
              <a:buChar char="v"/>
            </a:pPr>
            <a:r>
              <a:rPr lang="en-US" sz="2800" dirty="0">
                <a:latin typeface="+mj-lt"/>
                <a:cs typeface="Times New Roman" pitchFamily="18" charset="0"/>
              </a:rPr>
              <a:t>Analysis</a:t>
            </a:r>
            <a:endParaRPr lang="en-IN" sz="2800" dirty="0">
              <a:solidFill>
                <a:srgbClr val="020202"/>
              </a:solidFill>
              <a:latin typeface="+mj-lt"/>
              <a:cs typeface="Times New Roman" panose="02020603050405020304" pitchFamily="18" charset="0"/>
            </a:endParaRPr>
          </a:p>
          <a:p>
            <a:endParaRPr lang="en-IN" dirty="0">
              <a:latin typeface="+mj-lt"/>
            </a:endParaRPr>
          </a:p>
        </p:txBody>
      </p:sp>
    </p:spTree>
    <p:extLst>
      <p:ext uri="{BB962C8B-B14F-4D97-AF65-F5344CB8AC3E}">
        <p14:creationId xmlns:p14="http://schemas.microsoft.com/office/powerpoint/2010/main" val="3878521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5DC68-367E-CAB2-EF0A-A48746E06905}"/>
              </a:ext>
            </a:extLst>
          </p:cNvPr>
          <p:cNvSpPr>
            <a:spLocks noGrp="1"/>
          </p:cNvSpPr>
          <p:nvPr>
            <p:ph type="title"/>
          </p:nvPr>
        </p:nvSpPr>
        <p:spPr/>
        <p:txBody>
          <a:bodyPr/>
          <a:lstStyle/>
          <a:p>
            <a:pPr algn="ctr"/>
            <a:r>
              <a:rPr lang="en-US" dirty="0">
                <a:cs typeface="Times New Roman" panose="02020603050405020304" pitchFamily="18" charset="0"/>
              </a:rPr>
              <a:t>HARDWARE REQUIREMENTS</a:t>
            </a:r>
            <a:endParaRPr lang="en-IN" dirty="0"/>
          </a:p>
        </p:txBody>
      </p:sp>
      <p:sp>
        <p:nvSpPr>
          <p:cNvPr id="3" name="Content Placeholder 2">
            <a:extLst>
              <a:ext uri="{FF2B5EF4-FFF2-40B4-BE49-F238E27FC236}">
                <a16:creationId xmlns:a16="http://schemas.microsoft.com/office/drawing/2014/main" id="{9A4CC869-6659-4784-951D-9E9B4FFE39E8}"/>
              </a:ext>
            </a:extLst>
          </p:cNvPr>
          <p:cNvSpPr>
            <a:spLocks noGrp="1"/>
          </p:cNvSpPr>
          <p:nvPr>
            <p:ph idx="1"/>
          </p:nvPr>
        </p:nvSpPr>
        <p:spPr/>
        <p:txBody>
          <a:bodyPr>
            <a:normAutofit lnSpcReduction="10000"/>
          </a:bodyPr>
          <a:lstStyle/>
          <a:p>
            <a:pPr algn="just">
              <a:lnSpc>
                <a:spcPct val="150000"/>
              </a:lnSpc>
              <a:buClr>
                <a:schemeClr val="tx1">
                  <a:lumMod val="60000"/>
                  <a:lumOff val="40000"/>
                </a:schemeClr>
              </a:buClr>
              <a:buFont typeface="Wingdings" pitchFamily="2" charset="2"/>
              <a:buChar char="v"/>
            </a:pPr>
            <a:r>
              <a:rPr lang="en-IN" sz="2800" dirty="0">
                <a:solidFill>
                  <a:srgbClr val="020202"/>
                </a:solidFill>
                <a:latin typeface="+mj-lt"/>
                <a:cs typeface="Times New Roman" panose="02020603050405020304" pitchFamily="18" charset="0"/>
              </a:rPr>
              <a:t>System	                : Intel i3.</a:t>
            </a:r>
          </a:p>
          <a:p>
            <a:pPr algn="just">
              <a:lnSpc>
                <a:spcPct val="150000"/>
              </a:lnSpc>
              <a:buClr>
                <a:schemeClr val="tx1">
                  <a:lumMod val="60000"/>
                  <a:lumOff val="40000"/>
                </a:schemeClr>
              </a:buClr>
              <a:buFont typeface="Wingdings" pitchFamily="2" charset="2"/>
              <a:buChar char="v"/>
            </a:pPr>
            <a:r>
              <a:rPr lang="en-IN" sz="2800" dirty="0">
                <a:solidFill>
                  <a:srgbClr val="020202"/>
                </a:solidFill>
                <a:latin typeface="+mj-lt"/>
                <a:cs typeface="Times New Roman" panose="02020603050405020304" pitchFamily="18" charset="0"/>
              </a:rPr>
              <a:t>Hard Disk                  : 40 GB.</a:t>
            </a:r>
          </a:p>
          <a:p>
            <a:pPr algn="just">
              <a:lnSpc>
                <a:spcPct val="150000"/>
              </a:lnSpc>
              <a:buClr>
                <a:schemeClr val="tx1">
                  <a:lumMod val="60000"/>
                  <a:lumOff val="40000"/>
                </a:schemeClr>
              </a:buClr>
              <a:buFont typeface="Wingdings" pitchFamily="2" charset="2"/>
              <a:buChar char="v"/>
            </a:pPr>
            <a:r>
              <a:rPr lang="en-IN" sz="2800" dirty="0">
                <a:solidFill>
                  <a:srgbClr val="020202"/>
                </a:solidFill>
                <a:latin typeface="+mj-lt"/>
                <a:cs typeface="Times New Roman" panose="02020603050405020304" pitchFamily="18" charset="0"/>
              </a:rPr>
              <a:t>Floppy Drive             : 1.44 Mb.</a:t>
            </a:r>
          </a:p>
          <a:p>
            <a:pPr algn="just">
              <a:lnSpc>
                <a:spcPct val="150000"/>
              </a:lnSpc>
              <a:buClr>
                <a:schemeClr val="tx1">
                  <a:lumMod val="60000"/>
                  <a:lumOff val="40000"/>
                </a:schemeClr>
              </a:buClr>
              <a:buFont typeface="Wingdings" pitchFamily="2" charset="2"/>
              <a:buChar char="v"/>
            </a:pPr>
            <a:r>
              <a:rPr lang="en-IN" sz="2800" dirty="0">
                <a:solidFill>
                  <a:srgbClr val="020202"/>
                </a:solidFill>
                <a:latin typeface="+mj-lt"/>
                <a:cs typeface="Times New Roman" panose="02020603050405020304" pitchFamily="18" charset="0"/>
              </a:rPr>
              <a:t>Monitor	                : 15 VGA Colour.</a:t>
            </a:r>
          </a:p>
          <a:p>
            <a:pPr algn="just">
              <a:lnSpc>
                <a:spcPct val="150000"/>
              </a:lnSpc>
              <a:buClr>
                <a:schemeClr val="tx1">
                  <a:lumMod val="60000"/>
                  <a:lumOff val="40000"/>
                </a:schemeClr>
              </a:buClr>
              <a:buFont typeface="Wingdings" pitchFamily="2" charset="2"/>
              <a:buChar char="v"/>
            </a:pPr>
            <a:r>
              <a:rPr lang="en-IN" sz="2800" dirty="0">
                <a:solidFill>
                  <a:srgbClr val="020202"/>
                </a:solidFill>
                <a:latin typeface="+mj-lt"/>
                <a:cs typeface="Times New Roman" panose="02020603050405020304" pitchFamily="18" charset="0"/>
              </a:rPr>
              <a:t>Mouse                       : Logitech.</a:t>
            </a:r>
          </a:p>
          <a:p>
            <a:pPr algn="just">
              <a:lnSpc>
                <a:spcPct val="150000"/>
              </a:lnSpc>
              <a:buClr>
                <a:schemeClr val="tx1">
                  <a:lumMod val="60000"/>
                  <a:lumOff val="40000"/>
                </a:schemeClr>
              </a:buClr>
              <a:buFont typeface="Wingdings" pitchFamily="2" charset="2"/>
              <a:buChar char="v"/>
            </a:pPr>
            <a:r>
              <a:rPr lang="en-IN" sz="2800" dirty="0">
                <a:solidFill>
                  <a:srgbClr val="020202"/>
                </a:solidFill>
                <a:latin typeface="+mj-lt"/>
                <a:cs typeface="Times New Roman" panose="02020603050405020304" pitchFamily="18" charset="0"/>
              </a:rPr>
              <a:t>Ram		      : 2GB</a:t>
            </a:r>
          </a:p>
        </p:txBody>
      </p:sp>
    </p:spTree>
    <p:extLst>
      <p:ext uri="{BB962C8B-B14F-4D97-AF65-F5344CB8AC3E}">
        <p14:creationId xmlns:p14="http://schemas.microsoft.com/office/powerpoint/2010/main" val="2609055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5E82-A4C2-B46C-0EBC-CCA174A9C92D}"/>
              </a:ext>
            </a:extLst>
          </p:cNvPr>
          <p:cNvSpPr>
            <a:spLocks noGrp="1"/>
          </p:cNvSpPr>
          <p:nvPr>
            <p:ph type="title"/>
          </p:nvPr>
        </p:nvSpPr>
        <p:spPr/>
        <p:txBody>
          <a:bodyPr/>
          <a:lstStyle/>
          <a:p>
            <a:pPr algn="ctr"/>
            <a:r>
              <a:rPr lang="en-US" dirty="0">
                <a:cs typeface="Times New Roman" panose="02020603050405020304" pitchFamily="18" charset="0"/>
              </a:rPr>
              <a:t>SOFTWARE REQUIREMENTS</a:t>
            </a:r>
            <a:endParaRPr lang="en-IN" dirty="0"/>
          </a:p>
        </p:txBody>
      </p:sp>
      <p:sp>
        <p:nvSpPr>
          <p:cNvPr id="3" name="Content Placeholder 2">
            <a:extLst>
              <a:ext uri="{FF2B5EF4-FFF2-40B4-BE49-F238E27FC236}">
                <a16:creationId xmlns:a16="http://schemas.microsoft.com/office/drawing/2014/main" id="{03266A5A-52A5-115A-C08D-A02A47832850}"/>
              </a:ext>
            </a:extLst>
          </p:cNvPr>
          <p:cNvSpPr>
            <a:spLocks noGrp="1"/>
          </p:cNvSpPr>
          <p:nvPr>
            <p:ph idx="1"/>
          </p:nvPr>
        </p:nvSpPr>
        <p:spPr/>
        <p:txBody>
          <a:bodyPr/>
          <a:lstStyle/>
          <a:p>
            <a:pPr>
              <a:lnSpc>
                <a:spcPct val="150000"/>
              </a:lnSpc>
              <a:buClr>
                <a:schemeClr val="tx1">
                  <a:lumMod val="60000"/>
                  <a:lumOff val="40000"/>
                </a:schemeClr>
              </a:buClr>
              <a:buFont typeface="Wingdings" pitchFamily="2" charset="2"/>
              <a:buChar char="v"/>
            </a:pPr>
            <a:r>
              <a:rPr lang="en-IN" sz="2800" dirty="0">
                <a:solidFill>
                  <a:srgbClr val="020202"/>
                </a:solidFill>
                <a:latin typeface="+mj-lt"/>
                <a:cs typeface="Times New Roman" panose="02020603050405020304" pitchFamily="18" charset="0"/>
              </a:rPr>
              <a:t>Operating system 	                    : Windows 7/10.</a:t>
            </a:r>
          </a:p>
          <a:p>
            <a:pPr>
              <a:lnSpc>
                <a:spcPct val="150000"/>
              </a:lnSpc>
              <a:buClr>
                <a:schemeClr val="tx1">
                  <a:lumMod val="60000"/>
                  <a:lumOff val="40000"/>
                </a:schemeClr>
              </a:buClr>
              <a:buFont typeface="Wingdings" pitchFamily="2" charset="2"/>
              <a:buChar char="v"/>
            </a:pPr>
            <a:r>
              <a:rPr lang="en-IN" sz="2800" dirty="0">
                <a:solidFill>
                  <a:srgbClr val="020202"/>
                </a:solidFill>
                <a:latin typeface="+mj-lt"/>
                <a:cs typeface="Times New Roman" panose="02020603050405020304" pitchFamily="18" charset="0"/>
              </a:rPr>
              <a:t>Coding Language	                    :  JAVA</a:t>
            </a:r>
          </a:p>
          <a:p>
            <a:pPr>
              <a:lnSpc>
                <a:spcPct val="150000"/>
              </a:lnSpc>
              <a:buClr>
                <a:schemeClr val="tx1">
                  <a:lumMod val="60000"/>
                  <a:lumOff val="40000"/>
                </a:schemeClr>
              </a:buClr>
              <a:buFont typeface="Wingdings" pitchFamily="2" charset="2"/>
              <a:buChar char="v"/>
            </a:pPr>
            <a:r>
              <a:rPr lang="en-IN" sz="2800" dirty="0">
                <a:solidFill>
                  <a:srgbClr val="020202"/>
                </a:solidFill>
                <a:latin typeface="+mj-lt"/>
                <a:cs typeface="Times New Roman" panose="02020603050405020304" pitchFamily="18" charset="0"/>
              </a:rPr>
              <a:t>Data Base		                               :  MYSQL</a:t>
            </a:r>
          </a:p>
          <a:p>
            <a:pPr>
              <a:lnSpc>
                <a:spcPct val="150000"/>
              </a:lnSpc>
              <a:buClr>
                <a:schemeClr val="tx1">
                  <a:lumMod val="60000"/>
                  <a:lumOff val="40000"/>
                </a:schemeClr>
              </a:buClr>
              <a:buFont typeface="Wingdings" pitchFamily="2" charset="2"/>
              <a:buChar char="v"/>
            </a:pPr>
            <a:r>
              <a:rPr lang="en-IN" sz="2800" dirty="0">
                <a:solidFill>
                  <a:srgbClr val="020202"/>
                </a:solidFill>
                <a:latin typeface="+mj-lt"/>
                <a:cs typeface="Times New Roman" panose="02020603050405020304" pitchFamily="18" charset="0"/>
              </a:rPr>
              <a:t>IDE			                               : NetBeans</a:t>
            </a:r>
          </a:p>
        </p:txBody>
      </p:sp>
    </p:spTree>
    <p:extLst>
      <p:ext uri="{BB962C8B-B14F-4D97-AF65-F5344CB8AC3E}">
        <p14:creationId xmlns:p14="http://schemas.microsoft.com/office/powerpoint/2010/main" val="2181500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329F-20F4-DEAA-9BC5-BF94645AA02E}"/>
              </a:ext>
            </a:extLst>
          </p:cNvPr>
          <p:cNvSpPr>
            <a:spLocks noGrp="1"/>
          </p:cNvSpPr>
          <p:nvPr>
            <p:ph type="title"/>
          </p:nvPr>
        </p:nvSpPr>
        <p:spPr/>
        <p:txBody>
          <a:bodyPr/>
          <a:lstStyle/>
          <a:p>
            <a:pPr algn="ctr"/>
            <a:r>
              <a:rPr lang="en-US" dirty="0">
                <a:cs typeface="Times New Roman" panose="02020603050405020304" pitchFamily="18" charset="0"/>
              </a:rPr>
              <a:t>FUTURE WORK</a:t>
            </a:r>
            <a:endParaRPr lang="en-IN" dirty="0"/>
          </a:p>
        </p:txBody>
      </p:sp>
      <p:sp>
        <p:nvSpPr>
          <p:cNvPr id="3" name="Content Placeholder 2">
            <a:extLst>
              <a:ext uri="{FF2B5EF4-FFF2-40B4-BE49-F238E27FC236}">
                <a16:creationId xmlns:a16="http://schemas.microsoft.com/office/drawing/2014/main" id="{EB0E6E0A-0C14-53B4-C98F-FA2211141967}"/>
              </a:ext>
            </a:extLst>
          </p:cNvPr>
          <p:cNvSpPr>
            <a:spLocks noGrp="1"/>
          </p:cNvSpPr>
          <p:nvPr>
            <p:ph idx="1"/>
          </p:nvPr>
        </p:nvSpPr>
        <p:spPr/>
        <p:txBody>
          <a:bodyPr/>
          <a:lstStyle/>
          <a:p>
            <a:pPr algn="just">
              <a:lnSpc>
                <a:spcPct val="100000"/>
              </a:lnSpc>
            </a:pPr>
            <a:r>
              <a:rPr lang="en-IN" sz="2800" dirty="0">
                <a:latin typeface="+mj-lt"/>
                <a:cs typeface="Times New Roman" pitchFamily="18" charset="0"/>
              </a:rPr>
              <a:t>In future an intelligent system may be developed that can lead to selection of proper treatment methods for a patient diagnosed with heart disease. A lot of work has been done already in making models that can predict whether a patient is likely to develop heart disease or not. There are several treatment methods for a patient once diagnosed with a particular form of heart disease. Data mining can be of very good help in deciding the line of treatment to be followed by extracting knowledge from such suitable databases</a:t>
            </a:r>
            <a:r>
              <a:rPr lang="en-IN" sz="2800" dirty="0">
                <a:latin typeface="+mj-lt"/>
              </a:rPr>
              <a:t>. </a:t>
            </a:r>
            <a:endParaRPr lang="en-IN" sz="2800" dirty="0">
              <a:solidFill>
                <a:schemeClr val="bg2">
                  <a:lumMod val="50000"/>
                </a:schemeClr>
              </a:solidFill>
              <a:latin typeface="+mj-lt"/>
              <a:cs typeface="Times New Roman" pitchFamily="18" charset="0"/>
            </a:endParaRPr>
          </a:p>
        </p:txBody>
      </p:sp>
    </p:spTree>
    <p:extLst>
      <p:ext uri="{BB962C8B-B14F-4D97-AF65-F5344CB8AC3E}">
        <p14:creationId xmlns:p14="http://schemas.microsoft.com/office/powerpoint/2010/main" val="2396649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627" y="365125"/>
            <a:ext cx="10515600" cy="1325563"/>
          </a:xfrm>
        </p:spPr>
        <p:txBody>
          <a:bodyPr/>
          <a:lstStyle/>
          <a:p>
            <a:pPr algn="ctr"/>
            <a:r>
              <a:rPr lang="en-US" dirty="0"/>
              <a:t>Research objectives</a:t>
            </a:r>
          </a:p>
        </p:txBody>
      </p:sp>
      <p:sp>
        <p:nvSpPr>
          <p:cNvPr id="3" name="Content Placeholder 2"/>
          <p:cNvSpPr>
            <a:spLocks noGrp="1"/>
          </p:cNvSpPr>
          <p:nvPr>
            <p:ph idx="1"/>
          </p:nvPr>
        </p:nvSpPr>
        <p:spPr>
          <a:xfrm>
            <a:off x="828773" y="1450056"/>
            <a:ext cx="10515600" cy="4351338"/>
          </a:xfrm>
        </p:spPr>
        <p:txBody>
          <a:bodyPr>
            <a:normAutofit lnSpcReduction="10000"/>
          </a:bodyPr>
          <a:lstStyle/>
          <a:p>
            <a:pPr marL="0" indent="0" algn="just">
              <a:buNone/>
            </a:pPr>
            <a:endParaRPr lang="en-US" b="1" dirty="0">
              <a:latin typeface="+mj-lt"/>
            </a:endParaRPr>
          </a:p>
          <a:p>
            <a:pPr algn="just">
              <a:buFont typeface="+mj-lt"/>
              <a:buAutoNum type="arabicPeriod"/>
            </a:pPr>
            <a:r>
              <a:rPr lang="en-US" dirty="0">
                <a:latin typeface="+mj-lt"/>
              </a:rPr>
              <a:t>Develop an </a:t>
            </a:r>
            <a:r>
              <a:rPr lang="en-US" b="1" dirty="0">
                <a:latin typeface="+mj-lt"/>
              </a:rPr>
              <a:t>intelligent health diagnosis system</a:t>
            </a:r>
            <a:r>
              <a:rPr lang="en-US" dirty="0">
                <a:latin typeface="+mj-lt"/>
              </a:rPr>
              <a:t> that enhances diagnostic accuracy.</a:t>
            </a:r>
          </a:p>
          <a:p>
            <a:pPr algn="just">
              <a:buFont typeface="+mj-lt"/>
              <a:buAutoNum type="arabicPeriod"/>
            </a:pPr>
            <a:r>
              <a:rPr lang="en-US" dirty="0">
                <a:latin typeface="+mj-lt"/>
              </a:rPr>
              <a:t>Integrate structured (medical records) and unstructured (text-based) healthcare data using a CNN-based multimodal approach.</a:t>
            </a:r>
          </a:p>
          <a:p>
            <a:pPr algn="just">
              <a:buFont typeface="+mj-lt"/>
              <a:buAutoNum type="arabicPeriod"/>
            </a:pPr>
            <a:r>
              <a:rPr lang="en-US" dirty="0">
                <a:latin typeface="+mj-lt"/>
              </a:rPr>
              <a:t>Improve the reliability of symptom checkers by leveraging ontology-based disease classification.</a:t>
            </a:r>
          </a:p>
          <a:p>
            <a:pPr algn="just">
              <a:buFont typeface="+mj-lt"/>
              <a:buAutoNum type="arabicPeriod"/>
            </a:pPr>
            <a:r>
              <a:rPr lang="en-US" dirty="0">
                <a:latin typeface="+mj-lt"/>
              </a:rPr>
              <a:t>Enable </a:t>
            </a:r>
            <a:r>
              <a:rPr lang="en-US" b="1" dirty="0">
                <a:latin typeface="+mj-lt"/>
              </a:rPr>
              <a:t>automated data preprocessing</a:t>
            </a:r>
            <a:r>
              <a:rPr lang="en-US" dirty="0">
                <a:latin typeface="+mj-lt"/>
              </a:rPr>
              <a:t> and feature extraction for better disease risk prediction.</a:t>
            </a:r>
          </a:p>
          <a:p>
            <a:pPr algn="just">
              <a:buFont typeface="+mj-lt"/>
              <a:buAutoNum type="arabicPeriod"/>
            </a:pPr>
            <a:r>
              <a:rPr lang="en-US" dirty="0">
                <a:latin typeface="+mj-lt"/>
              </a:rPr>
              <a:t>Enhance decision-making in healthcare through data-driven insights.</a:t>
            </a:r>
          </a:p>
          <a:p>
            <a:pPr algn="just"/>
            <a:endParaRPr lang="en-US" dirty="0">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747"/>
            <a:ext cx="10515600" cy="1325563"/>
          </a:xfrm>
        </p:spPr>
        <p:txBody>
          <a:bodyPr/>
          <a:lstStyle/>
          <a:p>
            <a:pPr algn="ctr"/>
            <a:r>
              <a:rPr lang="en-US" dirty="0"/>
              <a:t>Product Backlogs- Researcher Perspective</a:t>
            </a:r>
          </a:p>
        </p:txBody>
      </p:sp>
      <p:sp>
        <p:nvSpPr>
          <p:cNvPr id="4" name="Rectangle 1">
            <a:extLst>
              <a:ext uri="{FF2B5EF4-FFF2-40B4-BE49-F238E27FC236}">
                <a16:creationId xmlns:a16="http://schemas.microsoft.com/office/drawing/2014/main" id="{16D0D426-DC6B-C3AA-7789-F41CBE470112}"/>
              </a:ext>
            </a:extLst>
          </p:cNvPr>
          <p:cNvSpPr>
            <a:spLocks noGrp="1" noChangeArrowheads="1"/>
          </p:cNvSpPr>
          <p:nvPr>
            <p:ph idx="1"/>
          </p:nvPr>
        </p:nvSpPr>
        <p:spPr bwMode="auto">
          <a:xfrm>
            <a:off x="838200" y="1052894"/>
            <a:ext cx="10515600" cy="5713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mj-lt"/>
              <a:buAutoNum type="arabicPeriod"/>
            </a:pPr>
            <a:r>
              <a:rPr lang="en-US" sz="1600" b="1" dirty="0">
                <a:latin typeface="+mj-lt"/>
              </a:rPr>
              <a:t>Data Collection Challenges</a:t>
            </a:r>
            <a:endParaRPr lang="en-US" sz="1600" dirty="0">
              <a:latin typeface="+mj-lt"/>
            </a:endParaRPr>
          </a:p>
          <a:p>
            <a:pPr marL="742950" lvl="1" indent="-285750">
              <a:buFont typeface="+mj-lt"/>
              <a:buAutoNum type="arabicPeriod"/>
            </a:pPr>
            <a:r>
              <a:rPr lang="en-US" sz="1600" dirty="0">
                <a:latin typeface="+mj-lt"/>
              </a:rPr>
              <a:t>Need for diverse and large datasets from multiple sources.</a:t>
            </a:r>
          </a:p>
          <a:p>
            <a:pPr marL="742950" lvl="1" indent="-285750">
              <a:buFont typeface="+mj-lt"/>
              <a:buAutoNum type="arabicPeriod"/>
            </a:pPr>
            <a:r>
              <a:rPr lang="en-US" sz="1600" dirty="0">
                <a:latin typeface="+mj-lt"/>
              </a:rPr>
              <a:t>Ensuring data privacy and security compliance (e.g., HIPAA, GDPR).</a:t>
            </a:r>
          </a:p>
          <a:p>
            <a:pPr marL="742950" lvl="1" indent="-285750">
              <a:buFont typeface="+mj-lt"/>
              <a:buAutoNum type="arabicPeriod"/>
            </a:pPr>
            <a:r>
              <a:rPr lang="en-US" sz="1600" dirty="0">
                <a:latin typeface="+mj-lt"/>
              </a:rPr>
              <a:t>Handling missing or incomplete medical records.</a:t>
            </a:r>
          </a:p>
          <a:p>
            <a:pPr>
              <a:buFont typeface="+mj-lt"/>
              <a:buAutoNum type="arabicPeriod"/>
            </a:pPr>
            <a:r>
              <a:rPr lang="en-US" sz="1600" b="1" dirty="0">
                <a:latin typeface="+mj-lt"/>
              </a:rPr>
              <a:t>Preprocessing Improvements</a:t>
            </a:r>
            <a:endParaRPr lang="en-US" sz="1600" dirty="0">
              <a:latin typeface="+mj-lt"/>
            </a:endParaRPr>
          </a:p>
          <a:p>
            <a:pPr marL="742950" lvl="1" indent="-285750">
              <a:buFont typeface="+mj-lt"/>
              <a:buAutoNum type="arabicPeriod"/>
            </a:pPr>
            <a:r>
              <a:rPr lang="en-US" sz="1600" dirty="0">
                <a:latin typeface="+mj-lt"/>
              </a:rPr>
              <a:t>Standardizing unstructured data (e.g., doctor notes, prescriptions).</a:t>
            </a:r>
          </a:p>
          <a:p>
            <a:pPr marL="742950" lvl="1" indent="-285750">
              <a:buFont typeface="+mj-lt"/>
              <a:buAutoNum type="arabicPeriod"/>
            </a:pPr>
            <a:r>
              <a:rPr lang="en-US" sz="1600" dirty="0">
                <a:latin typeface="+mj-lt"/>
              </a:rPr>
              <a:t>Feature selection and dimensionality reduction for efficiency.</a:t>
            </a:r>
          </a:p>
          <a:p>
            <a:pPr>
              <a:buFont typeface="+mj-lt"/>
              <a:buAutoNum type="arabicPeriod"/>
            </a:pPr>
            <a:r>
              <a:rPr lang="en-US" sz="1600" b="1" dirty="0">
                <a:latin typeface="+mj-lt"/>
              </a:rPr>
              <a:t>Ontology-Based Diagnosis Model Development</a:t>
            </a:r>
            <a:endParaRPr lang="en-US" sz="1600" dirty="0">
              <a:latin typeface="+mj-lt"/>
            </a:endParaRPr>
          </a:p>
          <a:p>
            <a:pPr marL="742950" lvl="1" indent="-285750">
              <a:buFont typeface="+mj-lt"/>
              <a:buAutoNum type="arabicPeriod"/>
            </a:pPr>
            <a:r>
              <a:rPr lang="en-US" sz="1600" dirty="0">
                <a:latin typeface="+mj-lt"/>
              </a:rPr>
              <a:t>Fine-tuning CNN for accurate symptom-disease mapping.</a:t>
            </a:r>
          </a:p>
          <a:p>
            <a:pPr marL="742950" lvl="1" indent="-285750">
              <a:buFont typeface="+mj-lt"/>
              <a:buAutoNum type="arabicPeriod"/>
            </a:pPr>
            <a:r>
              <a:rPr lang="en-US" sz="1600" dirty="0">
                <a:latin typeface="+mj-lt"/>
              </a:rPr>
              <a:t>Expanding the ontology knowledge base for rare diseases.</a:t>
            </a:r>
          </a:p>
          <a:p>
            <a:pPr marL="742950" lvl="1" indent="-285750">
              <a:buFont typeface="+mj-lt"/>
              <a:buAutoNum type="arabicPeriod"/>
            </a:pPr>
            <a:r>
              <a:rPr lang="en-US" sz="1600" dirty="0">
                <a:latin typeface="+mj-lt"/>
              </a:rPr>
              <a:t>Handling multi-label classification for co-existing conditions.</a:t>
            </a:r>
          </a:p>
          <a:p>
            <a:pPr>
              <a:buFont typeface="+mj-lt"/>
              <a:buAutoNum type="arabicPeriod"/>
            </a:pPr>
            <a:r>
              <a:rPr lang="en-US" sz="1600" b="1" dirty="0">
                <a:latin typeface="+mj-lt"/>
              </a:rPr>
              <a:t>Model Deployment &amp; Integration</a:t>
            </a:r>
            <a:endParaRPr lang="en-US" sz="1600" dirty="0">
              <a:latin typeface="+mj-lt"/>
            </a:endParaRPr>
          </a:p>
          <a:p>
            <a:pPr marL="742950" lvl="1" indent="-285750">
              <a:buFont typeface="+mj-lt"/>
              <a:buAutoNum type="arabicPeriod"/>
            </a:pPr>
            <a:r>
              <a:rPr lang="en-US" sz="1600" dirty="0">
                <a:latin typeface="+mj-lt"/>
              </a:rPr>
              <a:t>Ensuring real-time performance in cloud-based deployment.</a:t>
            </a:r>
          </a:p>
          <a:p>
            <a:pPr marL="742950" lvl="1" indent="-285750">
              <a:buFont typeface="+mj-lt"/>
              <a:buAutoNum type="arabicPeriod"/>
            </a:pPr>
            <a:r>
              <a:rPr lang="en-US" sz="1600" dirty="0">
                <a:latin typeface="+mj-lt"/>
              </a:rPr>
              <a:t>Secure API development for PHR system integration.</a:t>
            </a:r>
          </a:p>
          <a:p>
            <a:pPr marL="742950" lvl="1" indent="-285750">
              <a:buFont typeface="+mj-lt"/>
              <a:buAutoNum type="arabicPeriod"/>
            </a:pPr>
            <a:r>
              <a:rPr lang="en-US" sz="1600" dirty="0">
                <a:latin typeface="+mj-lt"/>
              </a:rPr>
              <a:t>Addressing interoperability issues with existing health IT systems.</a:t>
            </a:r>
          </a:p>
          <a:p>
            <a:pPr>
              <a:buFont typeface="+mj-lt"/>
              <a:buAutoNum type="arabicPeriod"/>
            </a:pPr>
            <a:r>
              <a:rPr lang="en-US" sz="1600" b="1" dirty="0">
                <a:latin typeface="+mj-lt"/>
              </a:rPr>
              <a:t>Evaluation &amp; Optimization</a:t>
            </a:r>
            <a:endParaRPr lang="en-US" sz="1600" dirty="0">
              <a:latin typeface="+mj-lt"/>
            </a:endParaRPr>
          </a:p>
          <a:p>
            <a:pPr marL="742950" lvl="1" indent="-285750">
              <a:buFont typeface="+mj-lt"/>
              <a:buAutoNum type="arabicPeriod"/>
            </a:pPr>
            <a:r>
              <a:rPr lang="en-US" sz="1600" dirty="0">
                <a:latin typeface="+mj-lt"/>
              </a:rPr>
              <a:t>Comparing with traditional symptom checkers for accuracy improvement.</a:t>
            </a:r>
          </a:p>
          <a:p>
            <a:pPr marL="742950" lvl="1" indent="-285750">
              <a:buFont typeface="+mj-lt"/>
              <a:buAutoNum type="arabicPeriod"/>
            </a:pPr>
            <a:r>
              <a:rPr lang="en-US" sz="1600" dirty="0">
                <a:latin typeface="+mj-lt"/>
              </a:rPr>
              <a:t>Addressing model bias in diagnosis predictions.</a:t>
            </a:r>
          </a:p>
          <a:p>
            <a:pPr marL="742950" lvl="1" indent="-285750">
              <a:buFont typeface="+mj-lt"/>
              <a:buAutoNum type="arabicPeriod"/>
            </a:pPr>
            <a:r>
              <a:rPr lang="en-US" sz="1600" dirty="0">
                <a:latin typeface="+mj-lt"/>
              </a:rPr>
              <a:t>Implementing a feedback mechanism for continuous learning.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06"/>
            <a:ext cx="10515600" cy="1325563"/>
          </a:xfrm>
        </p:spPr>
        <p:txBody>
          <a:bodyPr/>
          <a:lstStyle/>
          <a:p>
            <a:pPr algn="ctr"/>
            <a:r>
              <a:rPr lang="en-US" altLang="en-US" dirty="0"/>
              <a:t>Technique to implement the objectives</a:t>
            </a:r>
          </a:p>
        </p:txBody>
      </p:sp>
      <p:sp>
        <p:nvSpPr>
          <p:cNvPr id="4" name="Rectangle 1">
            <a:extLst>
              <a:ext uri="{FF2B5EF4-FFF2-40B4-BE49-F238E27FC236}">
                <a16:creationId xmlns:a16="http://schemas.microsoft.com/office/drawing/2014/main" id="{76B76204-28AB-86F9-A7CD-A13C8936A187}"/>
              </a:ext>
            </a:extLst>
          </p:cNvPr>
          <p:cNvSpPr>
            <a:spLocks noGrp="1" noChangeArrowheads="1"/>
          </p:cNvSpPr>
          <p:nvPr>
            <p:ph idx="1"/>
          </p:nvPr>
        </p:nvSpPr>
        <p:spPr bwMode="auto">
          <a:xfrm>
            <a:off x="838200" y="1105351"/>
            <a:ext cx="10904621"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200" b="1" i="0" u="none" strike="noStrike" cap="none" normalizeH="0" baseline="0" dirty="0">
                <a:ln>
                  <a:noFill/>
                </a:ln>
                <a:solidFill>
                  <a:schemeClr val="tx1"/>
                </a:solidFill>
                <a:effectLst/>
                <a:latin typeface="+mj-lt"/>
              </a:rPr>
              <a:t>Data Collection &amp; Preprocessing</a:t>
            </a:r>
            <a:endParaRPr kumimoji="0" lang="en-US" altLang="en-US" sz="22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mj-lt"/>
              </a:rPr>
              <a:t>Collect medical records and symptom data from trusted sources.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mj-lt"/>
              </a:rPr>
              <a:t>Clean and preprocess structured &amp; unstructured healthcare data.</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200" b="1" i="0" u="none" strike="noStrike" cap="none" normalizeH="0" baseline="0" dirty="0">
                <a:ln>
                  <a:noFill/>
                </a:ln>
                <a:solidFill>
                  <a:schemeClr val="tx1"/>
                </a:solidFill>
                <a:effectLst/>
                <a:latin typeface="+mj-lt"/>
              </a:rPr>
              <a:t>Ontology-Based Diagnosis Model Development</a:t>
            </a:r>
            <a:endParaRPr kumimoji="0" lang="en-US" altLang="en-US" sz="22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mj-lt"/>
              </a:rPr>
              <a:t>Implement ontology-based disease diagnosis using CNN.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mj-lt"/>
              </a:rPr>
              <a:t>Automate knowledge extraction for better symptom-disease mapping.</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200" b="1" i="0" u="none" strike="noStrike" cap="none" normalizeH="0" baseline="0" dirty="0">
                <a:ln>
                  <a:noFill/>
                </a:ln>
                <a:solidFill>
                  <a:schemeClr val="tx1"/>
                </a:solidFill>
                <a:effectLst/>
                <a:latin typeface="+mj-lt"/>
              </a:rPr>
              <a:t>Implementation &amp; Integration</a:t>
            </a:r>
            <a:endParaRPr kumimoji="0" lang="en-US" altLang="en-US" sz="22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mj-lt"/>
              </a:rPr>
              <a:t>Deploy model in a </a:t>
            </a:r>
            <a:r>
              <a:rPr kumimoji="0" lang="en-US" altLang="en-US" sz="2200" b="1" i="0" u="none" strike="noStrike" cap="none" normalizeH="0" baseline="0" dirty="0">
                <a:ln>
                  <a:noFill/>
                </a:ln>
                <a:solidFill>
                  <a:schemeClr val="tx1"/>
                </a:solidFill>
                <a:effectLst/>
                <a:latin typeface="+mj-lt"/>
              </a:rPr>
              <a:t>cloud-based framework</a:t>
            </a:r>
            <a:r>
              <a:rPr kumimoji="0" lang="en-US" altLang="en-US" sz="2200" b="0" i="0" u="none" strike="noStrike" cap="none" normalizeH="0" baseline="0" dirty="0">
                <a:ln>
                  <a:noFill/>
                </a:ln>
                <a:solidFill>
                  <a:schemeClr val="tx1"/>
                </a:solidFill>
                <a:effectLst/>
                <a:latin typeface="+mj-lt"/>
              </a:rPr>
              <a:t> for scalability.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mj-lt"/>
              </a:rPr>
              <a:t>Integrate with Web-based </a:t>
            </a:r>
            <a:r>
              <a:rPr kumimoji="0" lang="en-US" altLang="en-US" sz="2200" b="1" i="0" u="none" strike="noStrike" cap="none" normalizeH="0" baseline="0" dirty="0">
                <a:ln>
                  <a:noFill/>
                </a:ln>
                <a:solidFill>
                  <a:schemeClr val="tx1"/>
                </a:solidFill>
                <a:effectLst/>
                <a:latin typeface="+mj-lt"/>
              </a:rPr>
              <a:t>Personal Health Records (PHR)</a:t>
            </a:r>
            <a:r>
              <a:rPr kumimoji="0" lang="en-US" altLang="en-US" sz="2200" b="0" i="0" u="none" strike="noStrike" cap="none" normalizeH="0" baseline="0" dirty="0">
                <a:ln>
                  <a:noFill/>
                </a:ln>
                <a:solidFill>
                  <a:schemeClr val="tx1"/>
                </a:solidFill>
                <a:effectLst/>
                <a:latin typeface="+mj-lt"/>
              </a:rPr>
              <a:t> services.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200" b="1" i="0" u="none" strike="noStrike" cap="none" normalizeH="0" baseline="0" dirty="0">
                <a:ln>
                  <a:noFill/>
                </a:ln>
                <a:solidFill>
                  <a:schemeClr val="tx1"/>
                </a:solidFill>
                <a:effectLst/>
                <a:latin typeface="+mj-lt"/>
              </a:rPr>
              <a:t>Evaluation &amp; Optimization</a:t>
            </a:r>
            <a:endParaRPr kumimoji="0" lang="en-US" altLang="en-US" sz="22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mj-lt"/>
              </a:rPr>
              <a:t>Test system accuracy against existing symptom checkers.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mj-lt"/>
              </a:rPr>
              <a:t>Improve reliability through </a:t>
            </a:r>
            <a:r>
              <a:rPr kumimoji="0" lang="en-US" altLang="en-US" sz="2200" b="1" i="0" u="none" strike="noStrike" cap="none" normalizeH="0" baseline="0" dirty="0">
                <a:ln>
                  <a:noFill/>
                </a:ln>
                <a:solidFill>
                  <a:schemeClr val="tx1"/>
                </a:solidFill>
                <a:effectLst/>
                <a:latin typeface="+mj-lt"/>
              </a:rPr>
              <a:t>iterative model training</a:t>
            </a:r>
            <a:r>
              <a:rPr kumimoji="0" lang="en-US" altLang="en-US" sz="2200" b="0" i="0" u="none" strike="noStrike" cap="none" normalizeH="0" baseline="0" dirty="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System Architecture</a:t>
            </a:r>
          </a:p>
        </p:txBody>
      </p:sp>
      <p:pic>
        <p:nvPicPr>
          <p:cNvPr id="4" name="Picture 2">
            <a:extLst>
              <a:ext uri="{FF2B5EF4-FFF2-40B4-BE49-F238E27FC236}">
                <a16:creationId xmlns:a16="http://schemas.microsoft.com/office/drawing/2014/main" id="{B3AB8CF0-426C-6E4D-22C5-785944E55F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285" y="1373633"/>
            <a:ext cx="9224210" cy="487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Project SDG</a:t>
            </a:r>
          </a:p>
        </p:txBody>
      </p:sp>
      <p:sp>
        <p:nvSpPr>
          <p:cNvPr id="3" name="Content Placeholder 2"/>
          <p:cNvSpPr>
            <a:spLocks noGrp="1"/>
          </p:cNvSpPr>
          <p:nvPr>
            <p:ph idx="1"/>
          </p:nvPr>
        </p:nvSpPr>
        <p:spPr/>
        <p:txBody>
          <a:bodyPr/>
          <a:lstStyle/>
          <a:p>
            <a:pPr algn="just">
              <a:lnSpc>
                <a:spcPct val="100000"/>
              </a:lnSpc>
            </a:pPr>
            <a:r>
              <a:rPr lang="en-US" b="1" dirty="0">
                <a:latin typeface="+mj-lt"/>
              </a:rPr>
              <a:t>Project SDG (Sustainable Development Goal) Alignment</a:t>
            </a:r>
          </a:p>
          <a:p>
            <a:pPr algn="just">
              <a:lnSpc>
                <a:spcPct val="100000"/>
              </a:lnSpc>
              <a:buFont typeface="Arial" panose="020B0604020202020204" pitchFamily="34" charset="0"/>
              <a:buChar char="•"/>
            </a:pPr>
            <a:r>
              <a:rPr lang="en-US" b="1" dirty="0">
                <a:latin typeface="+mj-lt"/>
              </a:rPr>
              <a:t>SDG 3: Good Health &amp; Well-being</a:t>
            </a:r>
            <a:endParaRPr lang="en-US" dirty="0">
              <a:latin typeface="+mj-lt"/>
            </a:endParaRPr>
          </a:p>
          <a:p>
            <a:pPr marL="742950" lvl="1" indent="-285750" algn="just">
              <a:lnSpc>
                <a:spcPct val="100000"/>
              </a:lnSpc>
              <a:buFont typeface="Arial" panose="020B0604020202020204" pitchFamily="34" charset="0"/>
              <a:buChar char="•"/>
            </a:pPr>
            <a:r>
              <a:rPr lang="en-US" dirty="0">
                <a:latin typeface="+mj-lt"/>
              </a:rPr>
              <a:t>Ensures healthy lives and promotes well-being for all.</a:t>
            </a:r>
          </a:p>
          <a:p>
            <a:pPr marL="742950" lvl="1" indent="-285750" algn="just">
              <a:lnSpc>
                <a:spcPct val="100000"/>
              </a:lnSpc>
              <a:buFont typeface="Arial" panose="020B0604020202020204" pitchFamily="34" charset="0"/>
              <a:buChar char="•"/>
            </a:pPr>
            <a:r>
              <a:rPr lang="en-US" dirty="0">
                <a:latin typeface="+mj-lt"/>
              </a:rPr>
              <a:t>Supports early disease detection and accurate diagnosis.</a:t>
            </a:r>
          </a:p>
          <a:p>
            <a:pPr algn="just">
              <a:lnSpc>
                <a:spcPct val="100000"/>
              </a:lnSpc>
              <a:buFont typeface="Arial" panose="020B0604020202020204" pitchFamily="34" charset="0"/>
              <a:buChar char="•"/>
            </a:pPr>
            <a:r>
              <a:rPr lang="en-US" b="1" dirty="0">
                <a:latin typeface="+mj-lt"/>
              </a:rPr>
              <a:t>SDG 9: Industry, Innovation &amp; Infrastructure</a:t>
            </a:r>
            <a:endParaRPr lang="en-US" dirty="0">
              <a:latin typeface="+mj-lt"/>
            </a:endParaRPr>
          </a:p>
          <a:p>
            <a:pPr marL="742950" lvl="1" indent="-285750" algn="just">
              <a:lnSpc>
                <a:spcPct val="100000"/>
              </a:lnSpc>
              <a:buFont typeface="Arial" panose="020B0604020202020204" pitchFamily="34" charset="0"/>
              <a:buChar char="•"/>
            </a:pPr>
            <a:r>
              <a:rPr lang="en-US" dirty="0">
                <a:latin typeface="+mj-lt"/>
              </a:rPr>
              <a:t>Utilizes AI and cloud computing for </a:t>
            </a:r>
            <a:r>
              <a:rPr lang="en-US" b="1" dirty="0">
                <a:latin typeface="+mj-lt"/>
              </a:rPr>
              <a:t>smart healthcare solutions</a:t>
            </a:r>
            <a:r>
              <a:rPr lang="en-US" dirty="0">
                <a:latin typeface="+mj-lt"/>
              </a:rPr>
              <a:t>.</a:t>
            </a:r>
          </a:p>
          <a:p>
            <a:pPr algn="just">
              <a:lnSpc>
                <a:spcPct val="100000"/>
              </a:lnSpc>
              <a:buFont typeface="Arial" panose="020B0604020202020204" pitchFamily="34" charset="0"/>
              <a:buChar char="•"/>
            </a:pPr>
            <a:r>
              <a:rPr lang="en-US" b="1" dirty="0">
                <a:latin typeface="+mj-lt"/>
              </a:rPr>
              <a:t>SDG 10: Reduced Inequalities</a:t>
            </a:r>
            <a:endParaRPr lang="en-US" dirty="0">
              <a:latin typeface="+mj-lt"/>
            </a:endParaRPr>
          </a:p>
          <a:p>
            <a:pPr marL="742950" lvl="1" indent="-285750" algn="just">
              <a:lnSpc>
                <a:spcPct val="100000"/>
              </a:lnSpc>
              <a:buFont typeface="Arial" panose="020B0604020202020204" pitchFamily="34" charset="0"/>
              <a:buChar char="•"/>
            </a:pPr>
            <a:r>
              <a:rPr lang="en-US" dirty="0">
                <a:latin typeface="+mj-lt"/>
              </a:rPr>
              <a:t>Enables </a:t>
            </a:r>
            <a:r>
              <a:rPr lang="en-US" b="1" dirty="0">
                <a:latin typeface="+mj-lt"/>
              </a:rPr>
              <a:t>access to affordable and accurate diagnosis tools</a:t>
            </a:r>
            <a:r>
              <a:rPr lang="en-US" dirty="0">
                <a:latin typeface="+mj-lt"/>
              </a:rPr>
              <a:t> for all.</a:t>
            </a:r>
          </a:p>
          <a:p>
            <a:pPr algn="just">
              <a:lnSpc>
                <a:spcPct val="100000"/>
              </a:lnSpc>
            </a:pPr>
            <a:endParaRPr lang="en-US" dirty="0">
              <a:latin typeface="+mj-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Plan of action (Timeline)</a:t>
            </a:r>
          </a:p>
        </p:txBody>
      </p:sp>
      <p:pic>
        <p:nvPicPr>
          <p:cNvPr id="9" name="Content Placeholder 8">
            <a:extLst>
              <a:ext uri="{FF2B5EF4-FFF2-40B4-BE49-F238E27FC236}">
                <a16:creationId xmlns:a16="http://schemas.microsoft.com/office/drawing/2014/main" id="{E6FAAEFF-82DB-980F-74E2-F864617759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506" y="1690688"/>
            <a:ext cx="11342987" cy="385988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857"/>
            <a:ext cx="10515600" cy="1325563"/>
          </a:xfrm>
        </p:spPr>
        <p:txBody>
          <a:bodyPr/>
          <a:lstStyle/>
          <a:p>
            <a:pPr algn="ctr"/>
            <a:r>
              <a:rPr lang="en-US" dirty="0"/>
              <a:t>Abstract</a:t>
            </a:r>
            <a:endParaRPr lang="en-IN" dirty="0"/>
          </a:p>
        </p:txBody>
      </p:sp>
      <p:sp>
        <p:nvSpPr>
          <p:cNvPr id="3" name="Content Placeholder 2"/>
          <p:cNvSpPr>
            <a:spLocks noGrp="1"/>
          </p:cNvSpPr>
          <p:nvPr>
            <p:ph idx="1"/>
          </p:nvPr>
        </p:nvSpPr>
        <p:spPr>
          <a:xfrm>
            <a:off x="838200" y="1312047"/>
            <a:ext cx="10515600" cy="4233905"/>
          </a:xfrm>
        </p:spPr>
        <p:txBody>
          <a:bodyPr>
            <a:noAutofit/>
          </a:bodyPr>
          <a:lstStyle/>
          <a:p>
            <a:pPr algn="just">
              <a:lnSpc>
                <a:spcPct val="150000"/>
              </a:lnSpc>
            </a:pPr>
            <a:r>
              <a:rPr lang="en-IN" sz="2200" dirty="0">
                <a:latin typeface="+mj-lt"/>
                <a:cs typeface="Times New Roman" pitchFamily="18" charset="0"/>
              </a:rPr>
              <a:t>Growing interest in healthcare has promoted the use of symptom checkers, which are online health applications that provide diagnostic information on users’ health, their diagnostic accuracy remains low because the existing symptom checkers rely on manually constructed knowledge models through </a:t>
            </a:r>
            <a:r>
              <a:rPr lang="en-IN" sz="2200" dirty="0" err="1">
                <a:latin typeface="+mj-lt"/>
                <a:cs typeface="Times New Roman" pitchFamily="18" charset="0"/>
              </a:rPr>
              <a:t>labor-intensive</a:t>
            </a:r>
            <a:r>
              <a:rPr lang="en-IN" sz="2200" dirty="0">
                <a:latin typeface="+mj-lt"/>
                <a:cs typeface="Times New Roman" pitchFamily="18" charset="0"/>
              </a:rPr>
              <a:t> processes or perform diagnoses based on simple pairwise relationships between diseases and symptoms without considering personal health conditions. In this project, we propose an intelligent health diagnosis technique that exploits automatically generated ontology and Web-based personal health record services. The proposed technique first automatically generates a human disease diagnosis ontology by exploiting two well-established ontologies for diseases and symptoms.</a:t>
            </a:r>
            <a:endParaRPr lang="en-US" sz="2200" dirty="0">
              <a:solidFill>
                <a:schemeClr val="bg2">
                  <a:lumMod val="50000"/>
                </a:schemeClr>
              </a:solidFill>
              <a:latin typeface="+mj-lt"/>
              <a:cs typeface="Times New Roman" panose="02020603050405020304" pitchFamily="18" charset="0"/>
            </a:endParaRPr>
          </a:p>
          <a:p>
            <a:pPr algn="just">
              <a:lnSpc>
                <a:spcPct val="150000"/>
              </a:lnSpc>
            </a:pPr>
            <a:endParaRPr lang="en-IN" sz="2200"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8F5A1-982A-369B-80A2-7986DC8E7718}"/>
              </a:ext>
            </a:extLst>
          </p:cNvPr>
          <p:cNvSpPr>
            <a:spLocks noGrp="1"/>
          </p:cNvSpPr>
          <p:nvPr>
            <p:ph type="title"/>
          </p:nvPr>
        </p:nvSpPr>
        <p:spPr/>
        <p:txBody>
          <a:bodyPr/>
          <a:lstStyle/>
          <a:p>
            <a:pPr algn="ctr"/>
            <a:r>
              <a:rPr lang="en-US" dirty="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18AA7B3D-5794-EE94-476E-163677B5A1EE}"/>
              </a:ext>
            </a:extLst>
          </p:cNvPr>
          <p:cNvSpPr>
            <a:spLocks noGrp="1"/>
          </p:cNvSpPr>
          <p:nvPr>
            <p:ph idx="1"/>
          </p:nvPr>
        </p:nvSpPr>
        <p:spPr>
          <a:xfrm>
            <a:off x="838200" y="1690688"/>
            <a:ext cx="10515600" cy="4351338"/>
          </a:xfrm>
        </p:spPr>
        <p:txBody>
          <a:bodyPr>
            <a:normAutofit fontScale="85000" lnSpcReduction="10000"/>
          </a:bodyPr>
          <a:lstStyle/>
          <a:p>
            <a:pPr>
              <a:lnSpc>
                <a:spcPct val="120000"/>
              </a:lnSpc>
            </a:pPr>
            <a:r>
              <a:rPr lang="en-IN" sz="2800" dirty="0">
                <a:latin typeface="+mj-lt"/>
                <a:cs typeface="Times New Roman" pitchFamily="18" charset="0"/>
              </a:rPr>
              <a:t>In this project, we have proposed an intelligent health diagnosis technique that provides reliable diagnostic results to users, thus helping them to take appropriate healthcare actions. Using three types of biomedical resources,. A definitive diagnosis must be rendered by medical experts. We only claim that our proposed technique can be used as a complementary healthcare tool that provides more reliable diagnostic guidance than currently existing symptom checkers and related approaches. Also, other limitations of our proposed technique are that we only considered diseases, symptoms, and personal health attributes that are recorded in PHR services, even though a diagnosis might be affected by a wide range of attributes including exercise, nutrition, and lifestyle</a:t>
            </a:r>
            <a:endParaRPr lang="en-US" sz="2800" dirty="0">
              <a:solidFill>
                <a:schemeClr val="bg2">
                  <a:lumMod val="50000"/>
                </a:schemeClr>
              </a:solidFill>
              <a:latin typeface="+mj-lt"/>
              <a:cs typeface="Times New Roman" panose="02020603050405020304" pitchFamily="18" charset="0"/>
            </a:endParaRPr>
          </a:p>
        </p:txBody>
      </p:sp>
    </p:spTree>
    <p:extLst>
      <p:ext uri="{BB962C8B-B14F-4D97-AF65-F5344CB8AC3E}">
        <p14:creationId xmlns:p14="http://schemas.microsoft.com/office/powerpoint/2010/main" val="3090262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References</a:t>
            </a:r>
          </a:p>
        </p:txBody>
      </p:sp>
      <p:sp>
        <p:nvSpPr>
          <p:cNvPr id="3" name="Content Placeholder 2"/>
          <p:cNvSpPr>
            <a:spLocks noGrp="1"/>
          </p:cNvSpPr>
          <p:nvPr>
            <p:ph idx="1"/>
          </p:nvPr>
        </p:nvSpPr>
        <p:spPr/>
        <p:txBody>
          <a:bodyPr/>
          <a:lstStyle/>
          <a:p>
            <a:pPr lvl="0">
              <a:lnSpc>
                <a:spcPct val="150000"/>
              </a:lnSpc>
              <a:buClr>
                <a:schemeClr val="tx1">
                  <a:lumMod val="60000"/>
                  <a:lumOff val="40000"/>
                </a:schemeClr>
              </a:buClr>
              <a:buFont typeface="Wingdings" pitchFamily="2" charset="2"/>
              <a:buChar char="v"/>
            </a:pPr>
            <a:r>
              <a:rPr lang="en-IN" sz="2000" dirty="0">
                <a:solidFill>
                  <a:srgbClr val="020202"/>
                </a:solidFill>
                <a:latin typeface="Times New Roman" pitchFamily="18" charset="0"/>
                <a:cs typeface="Times New Roman" panose="02020603050405020304" pitchFamily="18" charset="0"/>
              </a:rPr>
              <a:t> </a:t>
            </a:r>
            <a:r>
              <a:rPr lang="en-IN" sz="2000" dirty="0">
                <a:latin typeface="Times New Roman" pitchFamily="18" charset="0"/>
                <a:cs typeface="Times New Roman" pitchFamily="18" charset="0"/>
              </a:rPr>
              <a:t>[1] K. Khoo, P. Bolt, F. E. </a:t>
            </a:r>
            <a:r>
              <a:rPr lang="en-IN" sz="2000" dirty="0" err="1">
                <a:latin typeface="Times New Roman" pitchFamily="18" charset="0"/>
                <a:cs typeface="Times New Roman" pitchFamily="18" charset="0"/>
              </a:rPr>
              <a:t>Babl</a:t>
            </a:r>
            <a:r>
              <a:rPr lang="en-IN" sz="2000" dirty="0">
                <a:latin typeface="Times New Roman" pitchFamily="18" charset="0"/>
                <a:cs typeface="Times New Roman" pitchFamily="18" charset="0"/>
              </a:rPr>
              <a:t>, S. Jury, and R. D. Goldman, ‘‘Health information seeking by parents in the Internet age,’’ J. Paediatrics Child Health, vol. 44, nos. 7–8, pp. 419–423, Jun. 2008.</a:t>
            </a:r>
          </a:p>
          <a:p>
            <a:pPr lvl="0">
              <a:lnSpc>
                <a:spcPct val="150000"/>
              </a:lnSpc>
              <a:buClr>
                <a:schemeClr val="tx1">
                  <a:lumMod val="60000"/>
                  <a:lumOff val="40000"/>
                </a:schemeClr>
              </a:buClr>
              <a:buFont typeface="Wingdings" pitchFamily="2" charset="2"/>
              <a:buChar char="v"/>
            </a:pPr>
            <a:r>
              <a:rPr lang="en-IN" sz="2000" dirty="0">
                <a:latin typeface="Times New Roman" pitchFamily="18" charset="0"/>
                <a:cs typeface="Times New Roman" pitchFamily="18" charset="0"/>
              </a:rPr>
              <a:t> [2] W. Jacobs, A. O. </a:t>
            </a:r>
            <a:r>
              <a:rPr lang="en-IN" sz="2000" dirty="0" err="1">
                <a:latin typeface="Times New Roman" pitchFamily="18" charset="0"/>
                <a:cs typeface="Times New Roman" pitchFamily="18" charset="0"/>
              </a:rPr>
              <a:t>Amuta</a:t>
            </a:r>
            <a:r>
              <a:rPr lang="en-IN" sz="2000" dirty="0">
                <a:latin typeface="Times New Roman" pitchFamily="18" charset="0"/>
                <a:cs typeface="Times New Roman" pitchFamily="18" charset="0"/>
              </a:rPr>
              <a:t>, K. C. Jeon, and C. Alvares, ‘‘Health information seeking in the digital age: An analysis of health information seeking </a:t>
            </a:r>
            <a:r>
              <a:rPr lang="en-IN" sz="2000" dirty="0" err="1">
                <a:latin typeface="Times New Roman" pitchFamily="18" charset="0"/>
                <a:cs typeface="Times New Roman" pitchFamily="18" charset="0"/>
              </a:rPr>
              <a:t>behavior</a:t>
            </a:r>
            <a:r>
              <a:rPr lang="en-IN" sz="2000" dirty="0">
                <a:latin typeface="Times New Roman" pitchFamily="18" charset="0"/>
                <a:cs typeface="Times New Roman" pitchFamily="18" charset="0"/>
              </a:rPr>
              <a:t> among US adults,’’ Cogent Social Sci., vol. 3, no. 1, Mar. 2017, Art. no. 1302785. </a:t>
            </a:r>
          </a:p>
          <a:p>
            <a:pPr lvl="0">
              <a:lnSpc>
                <a:spcPct val="150000"/>
              </a:lnSpc>
              <a:buClr>
                <a:schemeClr val="tx1">
                  <a:lumMod val="60000"/>
                  <a:lumOff val="40000"/>
                </a:schemeClr>
              </a:buClr>
              <a:buFont typeface="Wingdings" pitchFamily="2" charset="2"/>
              <a:buChar char="v"/>
            </a:pPr>
            <a:r>
              <a:rPr lang="en-IN" sz="2000" dirty="0">
                <a:latin typeface="Times New Roman" pitchFamily="18" charset="0"/>
                <a:cs typeface="Times New Roman" pitchFamily="18" charset="0"/>
              </a:rPr>
              <a:t>[3] R. W. White and E. Horvitz, ‘‘Cyberchondria: Studies of the escalation of medical concerns in Web search,’’ ACM Trans. Inf. Syst., vol. 27, no. 4, pp. 1–37, Nov. 2009.</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99442"/>
            <a:ext cx="10515600" cy="1325563"/>
          </a:xfrm>
        </p:spPr>
        <p:txBody>
          <a:bodyPr/>
          <a:lstStyle/>
          <a:p>
            <a:pPr algn="ctr"/>
            <a:r>
              <a:rPr lang="en-US"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296"/>
            <a:ext cx="10515600" cy="1325563"/>
          </a:xfrm>
        </p:spPr>
        <p:txBody>
          <a:bodyPr/>
          <a:lstStyle/>
          <a:p>
            <a:pPr algn="ctr"/>
            <a:r>
              <a:rPr lang="en-US" dirty="0"/>
              <a:t>Introduction</a:t>
            </a:r>
            <a:endParaRPr lang="en-IN" dirty="0"/>
          </a:p>
        </p:txBody>
      </p:sp>
      <p:sp>
        <p:nvSpPr>
          <p:cNvPr id="3" name="Content Placeholder 2"/>
          <p:cNvSpPr>
            <a:spLocks noGrp="1"/>
          </p:cNvSpPr>
          <p:nvPr>
            <p:ph idx="1"/>
          </p:nvPr>
        </p:nvSpPr>
        <p:spPr>
          <a:xfrm>
            <a:off x="838200" y="1253331"/>
            <a:ext cx="10515600" cy="4351338"/>
          </a:xfrm>
        </p:spPr>
        <p:txBody>
          <a:bodyPr>
            <a:noAutofit/>
          </a:bodyPr>
          <a:lstStyle/>
          <a:p>
            <a:pPr algn="just">
              <a:lnSpc>
                <a:spcPct val="160000"/>
              </a:lnSpc>
            </a:pPr>
            <a:r>
              <a:rPr lang="en-US" sz="2200" dirty="0">
                <a:latin typeface="+mj-lt"/>
                <a:cs typeface="Times New Roman" pitchFamily="18" charset="0"/>
              </a:rPr>
              <a:t> </a:t>
            </a:r>
            <a:r>
              <a:rPr lang="en-IN" sz="2200" dirty="0">
                <a:latin typeface="+mj-lt"/>
                <a:cs typeface="Times New Roman" pitchFamily="18" charset="0"/>
              </a:rPr>
              <a:t>In today’s e-health era, the internet has become a common means of acquiring knowledge on personal health. they can easily confuse or misunderstand their health status by reviewing only high-ranked search results without filtering out irrelevant or unreliable health </a:t>
            </a:r>
            <a:r>
              <a:rPr lang="en-IN" sz="2200" dirty="0" err="1">
                <a:latin typeface="+mj-lt"/>
                <a:cs typeface="Times New Roman" pitchFamily="18" charset="0"/>
              </a:rPr>
              <a:t>information.To</a:t>
            </a:r>
            <a:r>
              <a:rPr lang="en-IN" sz="2200" dirty="0">
                <a:latin typeface="+mj-lt"/>
                <a:cs typeface="Times New Roman" pitchFamily="18" charset="0"/>
              </a:rPr>
              <a:t> acquire more reliable information, there has recently been a proliferation of online health applications called accuracy of 23 existing symptom checkers and found that they provided correct diagnoses in only 34% of test cases Diagnostic accuracy is a significant issue that affects user satisfaction and confidence in the validity of symptom checkers. Therefore, enhancing the value of these applications will require the development of more accurate and reliable diagnosis techniques. </a:t>
            </a:r>
            <a:endParaRPr lang="en-US" sz="2200" dirty="0">
              <a:solidFill>
                <a:schemeClr val="bg2">
                  <a:lumMod val="50000"/>
                </a:schemeClr>
              </a:solidFill>
              <a:latin typeface="+mj-lt"/>
              <a:cs typeface="Times New Roman" panose="02020603050405020304" pitchFamily="18" charset="0"/>
            </a:endParaRPr>
          </a:p>
          <a:p>
            <a:pPr algn="just">
              <a:lnSpc>
                <a:spcPct val="160000"/>
              </a:lnSpc>
            </a:pPr>
            <a:endParaRPr lang="en-IN" sz="22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99"/>
            <a:ext cx="10515600" cy="1325563"/>
          </a:xfrm>
        </p:spPr>
        <p:txBody>
          <a:bodyPr/>
          <a:lstStyle/>
          <a:p>
            <a:pPr algn="ctr"/>
            <a:r>
              <a:rPr lang="en-US" dirty="0"/>
              <a:t>Literature Survey</a:t>
            </a:r>
          </a:p>
        </p:txBody>
      </p:sp>
      <p:pic>
        <p:nvPicPr>
          <p:cNvPr id="5" name="Content Placeholder 4">
            <a:extLst>
              <a:ext uri="{FF2B5EF4-FFF2-40B4-BE49-F238E27FC236}">
                <a16:creationId xmlns:a16="http://schemas.microsoft.com/office/drawing/2014/main" id="{453C1365-61A7-B602-F701-4025B1CED664}"/>
              </a:ext>
            </a:extLst>
          </p:cNvPr>
          <p:cNvPicPr>
            <a:picLocks noGrp="1" noChangeAspect="1"/>
          </p:cNvPicPr>
          <p:nvPr>
            <p:ph idx="1"/>
          </p:nvPr>
        </p:nvPicPr>
        <p:blipFill>
          <a:blip r:embed="rId2"/>
          <a:stretch>
            <a:fillRect/>
          </a:stretch>
        </p:blipFill>
        <p:spPr>
          <a:xfrm>
            <a:off x="1047866" y="997064"/>
            <a:ext cx="10096267" cy="53353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Limitations ( Research Gaps)</a:t>
            </a:r>
          </a:p>
        </p:txBody>
      </p:sp>
      <p:sp>
        <p:nvSpPr>
          <p:cNvPr id="3" name="Content Placeholder 2"/>
          <p:cNvSpPr>
            <a:spLocks noGrp="1"/>
          </p:cNvSpPr>
          <p:nvPr>
            <p:ph idx="1"/>
          </p:nvPr>
        </p:nvSpPr>
        <p:spPr>
          <a:xfrm>
            <a:off x="838200" y="1690688"/>
            <a:ext cx="10182726" cy="4486275"/>
          </a:xfrm>
        </p:spPr>
        <p:txBody>
          <a:bodyPr>
            <a:normAutofit/>
          </a:bodyPr>
          <a:lstStyle/>
          <a:p>
            <a:pPr marL="514350" indent="-514350" algn="just">
              <a:lnSpc>
                <a:spcPct val="100000"/>
              </a:lnSpc>
              <a:buAutoNum type="arabicPeriod"/>
            </a:pPr>
            <a:r>
              <a:rPr lang="en-US" dirty="0">
                <a:latin typeface="+mj-lt"/>
                <a:cs typeface="Times New Roman" panose="02020603050405020304" pitchFamily="18" charset="0"/>
              </a:rPr>
              <a:t>Existing symptom checkers rely on manually constructed models, making them labor-intensive.</a:t>
            </a:r>
          </a:p>
          <a:p>
            <a:pPr marL="514350" indent="-514350" algn="just">
              <a:lnSpc>
                <a:spcPct val="100000"/>
              </a:lnSpc>
              <a:buAutoNum type="arabicPeriod"/>
            </a:pPr>
            <a:r>
              <a:rPr lang="en-US" dirty="0">
                <a:latin typeface="+mj-lt"/>
                <a:cs typeface="Times New Roman" panose="02020603050405020304" pitchFamily="18" charset="0"/>
              </a:rPr>
              <a:t>They do not consider personal health conditions, leading to low diagnostic accuracy.</a:t>
            </a:r>
          </a:p>
          <a:p>
            <a:pPr marL="514350" indent="-514350" algn="just">
              <a:lnSpc>
                <a:spcPct val="100000"/>
              </a:lnSpc>
              <a:buAutoNum type="arabicPeriod"/>
            </a:pPr>
            <a:r>
              <a:rPr lang="en-US" dirty="0">
                <a:latin typeface="+mj-lt"/>
                <a:cs typeface="Times New Roman" panose="02020603050405020304" pitchFamily="18" charset="0"/>
              </a:rPr>
              <a:t>Limited dataset sizes lead to inaccuracies in disease classification.</a:t>
            </a:r>
          </a:p>
          <a:p>
            <a:pPr marL="514350" indent="-514350" algn="just">
              <a:lnSpc>
                <a:spcPct val="100000"/>
              </a:lnSpc>
              <a:buAutoNum type="arabicPeriod"/>
            </a:pPr>
            <a:r>
              <a:rPr lang="en-US" dirty="0">
                <a:latin typeface="+mj-lt"/>
                <a:cs typeface="Times New Roman" panose="02020603050405020304" pitchFamily="18" charset="0"/>
              </a:rPr>
              <a:t>Current models do not integrate both structured and unstructured medical data efficiently.</a:t>
            </a:r>
          </a:p>
          <a:p>
            <a:pPr marL="514350" indent="-514350" algn="just">
              <a:lnSpc>
                <a:spcPct val="100000"/>
              </a:lnSpc>
              <a:buAutoNum type="arabicPeriod"/>
            </a:pPr>
            <a:r>
              <a:rPr lang="en-US" dirty="0">
                <a:latin typeface="+mj-lt"/>
                <a:cs typeface="Times New Roman" panose="02020603050405020304" pitchFamily="18" charset="0"/>
              </a:rPr>
              <a:t>No consideration for external health factors such as nutrition, lifestyle, and exercise.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FDE22-5799-5F72-C4C2-2DB3997D0D33}"/>
              </a:ext>
            </a:extLst>
          </p:cNvPr>
          <p:cNvSpPr>
            <a:spLocks noGrp="1"/>
          </p:cNvSpPr>
          <p:nvPr>
            <p:ph type="title"/>
          </p:nvPr>
        </p:nvSpPr>
        <p:spPr>
          <a:xfrm>
            <a:off x="838200" y="261430"/>
            <a:ext cx="10515600" cy="1325563"/>
          </a:xfrm>
        </p:spPr>
        <p:txBody>
          <a:bodyPr/>
          <a:lstStyle/>
          <a:p>
            <a:pPr algn="ctr"/>
            <a:r>
              <a:rPr lang="en-US" dirty="0">
                <a:cs typeface="Times New Roman" pitchFamily="18" charset="0"/>
              </a:rPr>
              <a:t>EXISTING SYSTEM</a:t>
            </a:r>
            <a:endParaRPr lang="en-IN" dirty="0"/>
          </a:p>
        </p:txBody>
      </p:sp>
      <p:sp>
        <p:nvSpPr>
          <p:cNvPr id="3" name="Content Placeholder 2">
            <a:extLst>
              <a:ext uri="{FF2B5EF4-FFF2-40B4-BE49-F238E27FC236}">
                <a16:creationId xmlns:a16="http://schemas.microsoft.com/office/drawing/2014/main" id="{33EA5E00-0F23-BE96-E2C2-422F4D1A5191}"/>
              </a:ext>
            </a:extLst>
          </p:cNvPr>
          <p:cNvSpPr>
            <a:spLocks noGrp="1"/>
          </p:cNvSpPr>
          <p:nvPr>
            <p:ph idx="1"/>
          </p:nvPr>
        </p:nvSpPr>
        <p:spPr>
          <a:xfrm>
            <a:off x="838200" y="1253331"/>
            <a:ext cx="10515600" cy="4351338"/>
          </a:xfrm>
        </p:spPr>
        <p:txBody>
          <a:bodyPr>
            <a:noAutofit/>
          </a:bodyPr>
          <a:lstStyle/>
          <a:p>
            <a:pPr marL="0" lvl="0" indent="0" algn="just" fontAlgn="base">
              <a:lnSpc>
                <a:spcPct val="120000"/>
              </a:lnSpc>
              <a:buClr>
                <a:schemeClr val="tx1">
                  <a:lumMod val="60000"/>
                  <a:lumOff val="40000"/>
                </a:schemeClr>
              </a:buClr>
              <a:buNone/>
            </a:pPr>
            <a:r>
              <a:rPr lang="en-IN" sz="2200" dirty="0">
                <a:latin typeface="+mj-lt"/>
                <a:cs typeface="Times New Roman" pitchFamily="18" charset="0"/>
              </a:rPr>
              <a:t>In the test set, patients can be classified into groups of either high-risk or low-risk. These models are valuable in clinical situations and are widely studied.</a:t>
            </a:r>
          </a:p>
          <a:p>
            <a:pPr marL="0" lvl="0" indent="0" algn="just" fontAlgn="base">
              <a:lnSpc>
                <a:spcPct val="120000"/>
              </a:lnSpc>
              <a:buClr>
                <a:schemeClr val="tx1">
                  <a:lumMod val="60000"/>
                  <a:lumOff val="40000"/>
                </a:schemeClr>
              </a:buClr>
              <a:buNone/>
            </a:pPr>
            <a:r>
              <a:rPr lang="en-IN" sz="2200" dirty="0">
                <a:latin typeface="+mj-lt"/>
                <a:cs typeface="Times New Roman" pitchFamily="18" charset="0"/>
              </a:rPr>
              <a:t>Chen et.al proposed a healthcare system using smart clothing for sustainable health monitoring.</a:t>
            </a:r>
          </a:p>
          <a:p>
            <a:pPr marL="0" indent="0" algn="just">
              <a:lnSpc>
                <a:spcPct val="120000"/>
              </a:lnSpc>
              <a:buClr>
                <a:schemeClr val="tx1">
                  <a:lumMod val="60000"/>
                  <a:lumOff val="40000"/>
                </a:schemeClr>
              </a:buClr>
              <a:buNone/>
            </a:pPr>
            <a:r>
              <a:rPr lang="en-IN" sz="2200" dirty="0">
                <a:latin typeface="+mj-lt"/>
                <a:cs typeface="Times New Roman" pitchFamily="18" charset="0"/>
              </a:rPr>
              <a:t>had thoroughly studied the heterogeneous systems and achieved the best results for cost minimization on tree and simple path cases for heterogeneous systems. Patients’ statistical information, test results and disease history are recorded in the EHR, enabling us to identify potential data-centric solutions to reduce the costs of medical case studies</a:t>
            </a:r>
          </a:p>
          <a:p>
            <a:pPr marL="0" lvl="0" indent="0" algn="just">
              <a:lnSpc>
                <a:spcPct val="120000"/>
              </a:lnSpc>
              <a:buClr>
                <a:schemeClr val="tx1">
                  <a:lumMod val="60000"/>
                  <a:lumOff val="40000"/>
                </a:schemeClr>
              </a:buClr>
              <a:buNone/>
            </a:pPr>
            <a:r>
              <a:rPr lang="en-IN" sz="2200" dirty="0">
                <a:latin typeface="+mj-lt"/>
                <a:cs typeface="Times New Roman" pitchFamily="18" charset="0"/>
              </a:rPr>
              <a:t>proposed an optimal big data sharing algorithm to handle the complicate data set in tele health with cloud techniques. One of the applications is to identify high-risk patients which can be utilized to reduce medical cost since high-risk patients often require expensive healthcare.</a:t>
            </a:r>
          </a:p>
        </p:txBody>
      </p:sp>
    </p:spTree>
    <p:extLst>
      <p:ext uri="{BB962C8B-B14F-4D97-AF65-F5344CB8AC3E}">
        <p14:creationId xmlns:p14="http://schemas.microsoft.com/office/powerpoint/2010/main" val="3803020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EBC00-963F-5FCD-C76A-048DBD2828C5}"/>
              </a:ext>
            </a:extLst>
          </p:cNvPr>
          <p:cNvSpPr>
            <a:spLocks noGrp="1"/>
          </p:cNvSpPr>
          <p:nvPr>
            <p:ph type="title"/>
          </p:nvPr>
        </p:nvSpPr>
        <p:spPr/>
        <p:txBody>
          <a:bodyPr/>
          <a:lstStyle/>
          <a:p>
            <a:pPr algn="ctr"/>
            <a:r>
              <a:rPr lang="en-US" dirty="0">
                <a:cs typeface="Times New Roman" pitchFamily="18" charset="0"/>
              </a:rPr>
              <a:t>ADVANTAGES</a:t>
            </a:r>
            <a:endParaRPr lang="en-IN" dirty="0"/>
          </a:p>
        </p:txBody>
      </p:sp>
      <p:sp>
        <p:nvSpPr>
          <p:cNvPr id="3" name="Content Placeholder 2">
            <a:extLst>
              <a:ext uri="{FF2B5EF4-FFF2-40B4-BE49-F238E27FC236}">
                <a16:creationId xmlns:a16="http://schemas.microsoft.com/office/drawing/2014/main" id="{BFC5DEDA-124F-070A-8CB6-EE2DEBC4A26E}"/>
              </a:ext>
            </a:extLst>
          </p:cNvPr>
          <p:cNvSpPr>
            <a:spLocks noGrp="1"/>
          </p:cNvSpPr>
          <p:nvPr>
            <p:ph idx="1"/>
          </p:nvPr>
        </p:nvSpPr>
        <p:spPr>
          <a:xfrm>
            <a:off x="838200" y="1027906"/>
            <a:ext cx="10515600" cy="4351338"/>
          </a:xfrm>
        </p:spPr>
        <p:txBody>
          <a:bodyPr>
            <a:noAutofit/>
          </a:bodyPr>
          <a:lstStyle/>
          <a:p>
            <a:pPr marL="101600" indent="0" algn="just">
              <a:lnSpc>
                <a:spcPct val="150000"/>
              </a:lnSpc>
              <a:buNone/>
            </a:pPr>
            <a:endParaRPr lang="en-US" sz="2200" dirty="0">
              <a:latin typeface="+mj-lt"/>
              <a:cs typeface="Times New Roman" panose="02020603050405020304" pitchFamily="18" charset="0"/>
            </a:endParaRPr>
          </a:p>
          <a:p>
            <a:pPr marL="457200" lvl="0" indent="-457200" algn="just" fontAlgn="base">
              <a:lnSpc>
                <a:spcPct val="150000"/>
              </a:lnSpc>
              <a:buClr>
                <a:schemeClr val="tx1">
                  <a:lumMod val="60000"/>
                  <a:lumOff val="40000"/>
                </a:schemeClr>
              </a:buClr>
              <a:buAutoNum type="arabicPeriod"/>
            </a:pPr>
            <a:r>
              <a:rPr lang="en-IN" sz="2200" dirty="0">
                <a:latin typeface="+mj-lt"/>
                <a:cs typeface="Times New Roman" pitchFamily="18" charset="0"/>
              </a:rPr>
              <a:t>Higher Accuracy.</a:t>
            </a:r>
          </a:p>
          <a:p>
            <a:pPr marL="457200" lvl="0" indent="-457200" algn="just" fontAlgn="base">
              <a:lnSpc>
                <a:spcPct val="150000"/>
              </a:lnSpc>
              <a:buClr>
                <a:schemeClr val="tx1">
                  <a:lumMod val="60000"/>
                  <a:lumOff val="40000"/>
                </a:schemeClr>
              </a:buClr>
              <a:buAutoNum type="arabicPeriod"/>
            </a:pPr>
            <a:r>
              <a:rPr lang="en-IN" sz="2200" dirty="0">
                <a:latin typeface="+mj-lt"/>
                <a:cs typeface="Times New Roman" pitchFamily="18" charset="0"/>
              </a:rPr>
              <a:t>We leverage not only the structured data but also the text data of patients based on the proposed CNN algorithm.</a:t>
            </a:r>
          </a:p>
          <a:p>
            <a:pPr marL="457200" lvl="0" indent="-457200" algn="just" fontAlgn="base">
              <a:lnSpc>
                <a:spcPct val="150000"/>
              </a:lnSpc>
              <a:buClr>
                <a:schemeClr val="tx1">
                  <a:lumMod val="60000"/>
                  <a:lumOff val="40000"/>
                </a:schemeClr>
              </a:buClr>
              <a:buAutoNum type="arabicPeriod"/>
            </a:pPr>
            <a:r>
              <a:rPr lang="en-IN" sz="2200" dirty="0">
                <a:latin typeface="+mj-lt"/>
                <a:cs typeface="Times New Roman" pitchFamily="18" charset="0"/>
              </a:rPr>
              <a:t>We find that by combining these two data, the accuracy rate can reach 94.80%, so as to better evaluate the risk of cerebral infarction disease.</a:t>
            </a:r>
          </a:p>
          <a:p>
            <a:pPr marL="457200" lvl="0" indent="-457200" algn="just" fontAlgn="base">
              <a:lnSpc>
                <a:spcPct val="150000"/>
              </a:lnSpc>
              <a:buClr>
                <a:schemeClr val="tx1">
                  <a:lumMod val="60000"/>
                  <a:lumOff val="40000"/>
                </a:schemeClr>
              </a:buClr>
              <a:buAutoNum type="arabicPeriod"/>
            </a:pPr>
            <a:r>
              <a:rPr lang="en-IN" sz="2200" dirty="0">
                <a:latin typeface="+mj-lt"/>
                <a:cs typeface="Times New Roman" pitchFamily="18" charset="0"/>
              </a:rPr>
              <a:t>To the best of our knowledge, none of the existing work focused on both data types in the area of medical big data analytics.</a:t>
            </a:r>
          </a:p>
          <a:p>
            <a:pPr algn="just">
              <a:lnSpc>
                <a:spcPct val="150000"/>
              </a:lnSpc>
            </a:pPr>
            <a:endParaRPr lang="en-IN" sz="2200" dirty="0">
              <a:solidFill>
                <a:srgbClr val="020202"/>
              </a:solidFill>
              <a:latin typeface="+mj-lt"/>
              <a:cs typeface="Times New Roman" panose="02020603050405020304" pitchFamily="18" charset="0"/>
            </a:endParaRPr>
          </a:p>
        </p:txBody>
      </p:sp>
    </p:spTree>
    <p:extLst>
      <p:ext uri="{BB962C8B-B14F-4D97-AF65-F5344CB8AC3E}">
        <p14:creationId xmlns:p14="http://schemas.microsoft.com/office/powerpoint/2010/main" val="1871675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E906-D2B0-5DC1-ECF4-0464A4B2760A}"/>
              </a:ext>
            </a:extLst>
          </p:cNvPr>
          <p:cNvSpPr>
            <a:spLocks noGrp="1"/>
          </p:cNvSpPr>
          <p:nvPr>
            <p:ph type="title"/>
          </p:nvPr>
        </p:nvSpPr>
        <p:spPr/>
        <p:txBody>
          <a:bodyPr/>
          <a:lstStyle/>
          <a:p>
            <a:pPr algn="ctr"/>
            <a:r>
              <a:rPr lang="en-US" dirty="0">
                <a:cs typeface="Times New Roman" pitchFamily="18" charset="0"/>
              </a:rPr>
              <a:t>DISADVANTAGE</a:t>
            </a:r>
            <a:endParaRPr lang="en-IN" dirty="0"/>
          </a:p>
        </p:txBody>
      </p:sp>
      <p:sp>
        <p:nvSpPr>
          <p:cNvPr id="3" name="Content Placeholder 2">
            <a:extLst>
              <a:ext uri="{FF2B5EF4-FFF2-40B4-BE49-F238E27FC236}">
                <a16:creationId xmlns:a16="http://schemas.microsoft.com/office/drawing/2014/main" id="{7BBD07FD-1BEF-0D35-FA54-5890A73B94A6}"/>
              </a:ext>
            </a:extLst>
          </p:cNvPr>
          <p:cNvSpPr>
            <a:spLocks noGrp="1"/>
          </p:cNvSpPr>
          <p:nvPr>
            <p:ph idx="1"/>
          </p:nvPr>
        </p:nvSpPr>
        <p:spPr>
          <a:xfrm>
            <a:off x="838200" y="84841"/>
            <a:ext cx="10515600" cy="4960906"/>
          </a:xfrm>
        </p:spPr>
        <p:txBody>
          <a:bodyPr>
            <a:noAutofit/>
          </a:bodyPr>
          <a:lstStyle/>
          <a:p>
            <a:pPr marL="101600" indent="0" algn="just">
              <a:lnSpc>
                <a:spcPct val="150000"/>
              </a:lnSpc>
              <a:buNone/>
            </a:pPr>
            <a:endParaRPr lang="en-US" sz="2200" dirty="0">
              <a:latin typeface="+mj-lt"/>
              <a:cs typeface="Times New Roman" panose="02020603050405020304" pitchFamily="18" charset="0"/>
            </a:endParaRPr>
          </a:p>
          <a:p>
            <a:pPr marL="101600" indent="0" algn="just">
              <a:lnSpc>
                <a:spcPct val="150000"/>
              </a:lnSpc>
              <a:buNone/>
            </a:pPr>
            <a:endParaRPr lang="en-US" sz="2200" dirty="0">
              <a:solidFill>
                <a:srgbClr val="020202"/>
              </a:solidFill>
              <a:latin typeface="+mj-lt"/>
              <a:cs typeface="Times New Roman" panose="02020603050405020304" pitchFamily="18" charset="0"/>
            </a:endParaRPr>
          </a:p>
          <a:p>
            <a:pPr marL="514350" lvl="0" indent="-514350" algn="just" fontAlgn="base">
              <a:lnSpc>
                <a:spcPct val="150000"/>
              </a:lnSpc>
              <a:buClr>
                <a:schemeClr val="tx1">
                  <a:lumMod val="60000"/>
                  <a:lumOff val="40000"/>
                </a:schemeClr>
              </a:buClr>
              <a:buAutoNum type="arabicPeriod"/>
            </a:pPr>
            <a:r>
              <a:rPr lang="en-IN" sz="2200" dirty="0">
                <a:latin typeface="+mj-lt"/>
                <a:cs typeface="Times New Roman" pitchFamily="18" charset="0"/>
              </a:rPr>
              <a:t>In the existing system the data set is typically small, for patients and diseases with specific conditions, the characteristics are selected through experience. However, these pre-selected characteristics maybe not satisfy the changes in the disease and its influencing factors.</a:t>
            </a:r>
          </a:p>
          <a:p>
            <a:pPr marL="514350" lvl="0" indent="-514350" algn="just" fontAlgn="base">
              <a:lnSpc>
                <a:spcPct val="150000"/>
              </a:lnSpc>
              <a:buClr>
                <a:schemeClr val="tx1">
                  <a:lumMod val="60000"/>
                  <a:lumOff val="40000"/>
                </a:schemeClr>
              </a:buClr>
              <a:buAutoNum type="arabicPeriod"/>
            </a:pPr>
            <a:r>
              <a:rPr lang="en-IN" sz="2200" dirty="0">
                <a:latin typeface="+mj-lt"/>
                <a:cs typeface="Times New Roman" pitchFamily="18" charset="0"/>
              </a:rPr>
              <a:t>Lower Accuracy</a:t>
            </a:r>
          </a:p>
          <a:p>
            <a:pPr marL="514350" lvl="0" indent="-514350" algn="just" fontAlgn="base">
              <a:lnSpc>
                <a:spcPct val="150000"/>
              </a:lnSpc>
              <a:buClr>
                <a:schemeClr val="tx1">
                  <a:lumMod val="60000"/>
                  <a:lumOff val="40000"/>
                </a:schemeClr>
              </a:buClr>
              <a:buAutoNum type="arabicPeriod"/>
            </a:pPr>
            <a:r>
              <a:rPr lang="en-IN" sz="2200" dirty="0">
                <a:latin typeface="+mj-lt"/>
                <a:cs typeface="Times New Roman" pitchFamily="18" charset="0"/>
              </a:rPr>
              <a:t>More Time Consuming</a:t>
            </a:r>
          </a:p>
          <a:p>
            <a:pPr marL="514350" lvl="0" indent="-514350" algn="just" fontAlgn="base">
              <a:lnSpc>
                <a:spcPct val="150000"/>
              </a:lnSpc>
              <a:buClr>
                <a:schemeClr val="tx1">
                  <a:lumMod val="60000"/>
                  <a:lumOff val="40000"/>
                </a:schemeClr>
              </a:buClr>
              <a:buAutoNum type="arabicPeriod"/>
            </a:pPr>
            <a:r>
              <a:rPr lang="en-US" sz="2200" dirty="0">
                <a:latin typeface="+mj-lt"/>
              </a:rPr>
              <a:t>The existing system may struggle to generalize across different populations, leading to biased predictions and reduced effectiveness in real-world applications.</a:t>
            </a:r>
            <a:endParaRPr lang="en-US" sz="2200" dirty="0">
              <a:solidFill>
                <a:srgbClr val="020202"/>
              </a:solidFill>
              <a:latin typeface="+mj-lt"/>
              <a:cs typeface="Times New Roman" panose="02020603050405020304" pitchFamily="18" charset="0"/>
            </a:endParaRPr>
          </a:p>
        </p:txBody>
      </p:sp>
    </p:spTree>
    <p:extLst>
      <p:ext uri="{BB962C8B-B14F-4D97-AF65-F5344CB8AC3E}">
        <p14:creationId xmlns:p14="http://schemas.microsoft.com/office/powerpoint/2010/main" val="1068716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F9A24-6539-1191-BF50-10AB0CDEEFB3}"/>
              </a:ext>
            </a:extLst>
          </p:cNvPr>
          <p:cNvSpPr>
            <a:spLocks noGrp="1"/>
          </p:cNvSpPr>
          <p:nvPr>
            <p:ph type="title"/>
          </p:nvPr>
        </p:nvSpPr>
        <p:spPr/>
        <p:txBody>
          <a:bodyPr/>
          <a:lstStyle/>
          <a:p>
            <a:pPr algn="ctr"/>
            <a:r>
              <a:rPr lang="en-US" dirty="0">
                <a:cs typeface="Times New Roman" pitchFamily="18" charset="0"/>
              </a:rPr>
              <a:t>PROPOSE SYSTEM</a:t>
            </a:r>
            <a:endParaRPr lang="en-IN" dirty="0"/>
          </a:p>
        </p:txBody>
      </p:sp>
      <p:sp>
        <p:nvSpPr>
          <p:cNvPr id="3" name="Content Placeholder 2">
            <a:extLst>
              <a:ext uri="{FF2B5EF4-FFF2-40B4-BE49-F238E27FC236}">
                <a16:creationId xmlns:a16="http://schemas.microsoft.com/office/drawing/2014/main" id="{194BCC03-DCAB-037C-BEAD-66554D72CF2A}"/>
              </a:ext>
            </a:extLst>
          </p:cNvPr>
          <p:cNvSpPr>
            <a:spLocks noGrp="1"/>
          </p:cNvSpPr>
          <p:nvPr>
            <p:ph idx="1"/>
          </p:nvPr>
        </p:nvSpPr>
        <p:spPr>
          <a:xfrm>
            <a:off x="838200" y="1505113"/>
            <a:ext cx="10515600" cy="4351338"/>
          </a:xfrm>
        </p:spPr>
        <p:txBody>
          <a:bodyPr>
            <a:normAutofit fontScale="77500" lnSpcReduction="20000"/>
          </a:bodyPr>
          <a:lstStyle/>
          <a:p>
            <a:pPr marL="514350" lvl="0" indent="-514350" algn="just" fontAlgn="base">
              <a:lnSpc>
                <a:spcPct val="150000"/>
              </a:lnSpc>
              <a:buClr>
                <a:schemeClr val="tx1">
                  <a:lumMod val="60000"/>
                  <a:lumOff val="40000"/>
                </a:schemeClr>
              </a:buClr>
              <a:buAutoNum type="arabicPeriod"/>
            </a:pPr>
            <a:r>
              <a:rPr lang="en-IN" sz="2800" dirty="0">
                <a:latin typeface="+mj-lt"/>
                <a:cs typeface="Times New Roman" pitchFamily="18" charset="0"/>
              </a:rPr>
              <a:t>We combine the structured and unstructured data in healthcare field to assess the risk of disease. First, we used latent factor model to reconstruct the missing data from the medical records collected from a hospital in central China. For unstructured text data, we select the features automatically using CNN algorithm. Finally, we propose a novel CNN-based multimodal disease risk prediction (CNN) algorithm for structured and unstructured data.</a:t>
            </a:r>
          </a:p>
          <a:p>
            <a:pPr marL="514350" lvl="0" indent="-514350" algn="just" fontAlgn="base">
              <a:lnSpc>
                <a:spcPct val="150000"/>
              </a:lnSpc>
              <a:buClr>
                <a:schemeClr val="tx1">
                  <a:lumMod val="60000"/>
                  <a:lumOff val="40000"/>
                </a:schemeClr>
              </a:buClr>
              <a:buAutoNum type="arabicPeriod"/>
            </a:pPr>
            <a:r>
              <a:rPr lang="en-IN" sz="2800" dirty="0">
                <a:latin typeface="+mj-lt"/>
                <a:cs typeface="Times New Roman" pitchFamily="18" charset="0"/>
              </a:rPr>
              <a:t>The disease risk model is obtained by the combination of structured and unstructured features. Through the experiment, we draw a conclusion that the performance of CNN is better than other existing methods.</a:t>
            </a:r>
          </a:p>
        </p:txBody>
      </p:sp>
    </p:spTree>
    <p:extLst>
      <p:ext uri="{BB962C8B-B14F-4D97-AF65-F5344CB8AC3E}">
        <p14:creationId xmlns:p14="http://schemas.microsoft.com/office/powerpoint/2010/main" val="499630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1611</Words>
  <Application>Microsoft Office PowerPoint</Application>
  <PresentationFormat>Widescreen</PresentationFormat>
  <Paragraphs>119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Office Theme</vt:lpstr>
      <vt:lpstr> Review PPT Web-Based Health Diagnosis System Project Category: RESEARCH</vt:lpstr>
      <vt:lpstr>Abstract</vt:lpstr>
      <vt:lpstr>Introduction</vt:lpstr>
      <vt:lpstr>Literature Survey</vt:lpstr>
      <vt:lpstr>Limitations ( Research Gaps)</vt:lpstr>
      <vt:lpstr>EXISTING SYSTEM</vt:lpstr>
      <vt:lpstr>ADVANTAGES</vt:lpstr>
      <vt:lpstr>DISADVANTAGE</vt:lpstr>
      <vt:lpstr>PROPOSE SYSTEM</vt:lpstr>
      <vt:lpstr>Search Module</vt:lpstr>
      <vt:lpstr>HARDWARE REQUIREMENTS</vt:lpstr>
      <vt:lpstr>SOFTWARE REQUIREMENTS</vt:lpstr>
      <vt:lpstr>FUTURE WORK</vt:lpstr>
      <vt:lpstr>Research objectives</vt:lpstr>
      <vt:lpstr>Product Backlogs- Researcher Perspective</vt:lpstr>
      <vt:lpstr>Technique to implement the objectives</vt:lpstr>
      <vt:lpstr>System Architecture</vt:lpstr>
      <vt:lpstr>Project SDG</vt:lpstr>
      <vt:lpstr>Plan of action (Timeline)</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senthil kumar</dc:creator>
  <cp:lastModifiedBy>Hemachandra Perigisetty</cp:lastModifiedBy>
  <cp:revision>9</cp:revision>
  <dcterms:created xsi:type="dcterms:W3CDTF">2024-07-15T07:58:00Z</dcterms:created>
  <dcterms:modified xsi:type="dcterms:W3CDTF">2025-04-14T12:58:12Z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BCC656F6E134468FA26059D6ED09D6EC_13</vt:lpwstr>
  </property>
  <property fmtid="{D5CDD505-2E9C-101B-9397-08002B2CF9AE}" pid="3" name="KSOProductBuildVer">
    <vt:lpwstr>1033-12.2.0.19805</vt:lpwstr>
  </property>
</Properties>
</file>