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0"/>
  </p:notesMasterIdLst>
  <p:sldIdLst>
    <p:sldId id="258" r:id="rId2"/>
    <p:sldId id="308" r:id="rId3"/>
    <p:sldId id="297" r:id="rId4"/>
    <p:sldId id="257" r:id="rId5"/>
    <p:sldId id="327" r:id="rId6"/>
    <p:sldId id="329" r:id="rId7"/>
    <p:sldId id="330" r:id="rId8"/>
    <p:sldId id="332" r:id="rId9"/>
    <p:sldId id="331" r:id="rId10"/>
    <p:sldId id="312" r:id="rId11"/>
    <p:sldId id="313" r:id="rId12"/>
    <p:sldId id="316" r:id="rId13"/>
    <p:sldId id="317" r:id="rId14"/>
    <p:sldId id="321" r:id="rId15"/>
    <p:sldId id="319" r:id="rId16"/>
    <p:sldId id="334" r:id="rId17"/>
    <p:sldId id="333" r:id="rId18"/>
    <p:sldId id="278" r:id="rId19"/>
  </p:sldIdLst>
  <p:sldSz cx="9144000" cy="5143500" type="screen16x9"/>
  <p:notesSz cx="6858000" cy="9144000"/>
  <p:embeddedFontLst>
    <p:embeddedFont>
      <p:font typeface="Arvo" panose="020B0604020202020204" charset="0"/>
      <p:regular r:id="rId21"/>
      <p:bold r:id="rId22"/>
      <p:italic r:id="rId23"/>
      <p:boldItalic r:id="rId24"/>
    </p:embeddedFont>
    <p:embeddedFont>
      <p:font typeface="Roboto Condensed" panose="02000000000000000000" pitchFamily="2" charset="0"/>
      <p:regular r:id="rId25"/>
      <p:bold r:id="rId26"/>
      <p:italic r:id="rId27"/>
      <p:boldItalic r:id="rId28"/>
    </p:embeddedFont>
    <p:embeddedFont>
      <p:font typeface="Roboto Condensed Light" panose="020000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0202"/>
    <a:srgbClr val="080808"/>
    <a:srgbClr val="000000"/>
    <a:srgbClr val="2632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7665BA-8202-44FC-AD62-C9F0E3EA811A}">
  <a:tblStyle styleId="{E27665BA-8202-44FC-AD62-C9F0E3EA811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15DE48A-E3B5-44D0-98CB-AE0B3FDC037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533" autoAdjust="0"/>
  </p:normalViewPr>
  <p:slideViewPr>
    <p:cSldViewPr snapToGrid="0">
      <p:cViewPr varScale="1">
        <p:scale>
          <a:sx n="75" d="100"/>
          <a:sy n="75" d="100"/>
        </p:scale>
        <p:origin x="1236" y="6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36376477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0750353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1703891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6637478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FF212E-1DBF-FC68-CC7B-6721A3E416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314DD63-DB67-1FC3-AA05-0B737430D1C8}"/>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5A5B23A9-DF28-8261-F712-DCDD5C5F7A43}"/>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7511992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58487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2583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856139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86393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29340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939978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47532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94;p6"/>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97;p6"/>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 name="Google Shape;167;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 name="Google Shape;170;p10"/>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 name="Google Shape;175;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 name="Google Shape;178;p1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79" name="Google Shape;179;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a:ea typeface="Roboto Condensed"/>
                <a:cs typeface="Roboto Condensed"/>
                <a:sym typeface="Roboto Condensed"/>
              </a:defRPr>
            </a:lvl1pPr>
            <a:lvl2pPr lvl="1" algn="r">
              <a:buNone/>
              <a:defRPr sz="1200" b="1">
                <a:solidFill>
                  <a:schemeClr val="lt1"/>
                </a:solidFill>
                <a:latin typeface="Roboto Condensed"/>
                <a:ea typeface="Roboto Condensed"/>
                <a:cs typeface="Roboto Condensed"/>
                <a:sym typeface="Roboto Condensed"/>
              </a:defRPr>
            </a:lvl2pPr>
            <a:lvl3pPr lvl="2" algn="r">
              <a:buNone/>
              <a:defRPr sz="1200" b="1">
                <a:solidFill>
                  <a:schemeClr val="lt1"/>
                </a:solidFill>
                <a:latin typeface="Roboto Condensed"/>
                <a:ea typeface="Roboto Condensed"/>
                <a:cs typeface="Roboto Condensed"/>
                <a:sym typeface="Roboto Condensed"/>
              </a:defRPr>
            </a:lvl3pPr>
            <a:lvl4pPr lvl="3" algn="r">
              <a:buNone/>
              <a:defRPr sz="1200" b="1">
                <a:solidFill>
                  <a:schemeClr val="lt1"/>
                </a:solidFill>
                <a:latin typeface="Roboto Condensed"/>
                <a:ea typeface="Roboto Condensed"/>
                <a:cs typeface="Roboto Condensed"/>
                <a:sym typeface="Roboto Condensed"/>
              </a:defRPr>
            </a:lvl4pPr>
            <a:lvl5pPr lvl="4" algn="r">
              <a:buNone/>
              <a:defRPr sz="1200" b="1">
                <a:solidFill>
                  <a:schemeClr val="lt1"/>
                </a:solidFill>
                <a:latin typeface="Roboto Condensed"/>
                <a:ea typeface="Roboto Condensed"/>
                <a:cs typeface="Roboto Condensed"/>
                <a:sym typeface="Roboto Condensed"/>
              </a:defRPr>
            </a:lvl5pPr>
            <a:lvl6pPr lvl="5" algn="r">
              <a:buNone/>
              <a:defRPr sz="1200" b="1">
                <a:solidFill>
                  <a:schemeClr val="lt1"/>
                </a:solidFill>
                <a:latin typeface="Roboto Condensed"/>
                <a:ea typeface="Roboto Condensed"/>
                <a:cs typeface="Roboto Condensed"/>
                <a:sym typeface="Roboto Condensed"/>
              </a:defRPr>
            </a:lvl6pPr>
            <a:lvl7pPr lvl="6" algn="r">
              <a:buNone/>
              <a:defRPr sz="1200" b="1">
                <a:solidFill>
                  <a:schemeClr val="lt1"/>
                </a:solidFill>
                <a:latin typeface="Roboto Condensed"/>
                <a:ea typeface="Roboto Condensed"/>
                <a:cs typeface="Roboto Condensed"/>
                <a:sym typeface="Roboto Condensed"/>
              </a:defRPr>
            </a:lvl7pPr>
            <a:lvl8pPr lvl="7" algn="r">
              <a:buNone/>
              <a:defRPr sz="1200" b="1">
                <a:solidFill>
                  <a:schemeClr val="lt1"/>
                </a:solidFill>
                <a:latin typeface="Roboto Condensed"/>
                <a:ea typeface="Roboto Condensed"/>
                <a:cs typeface="Roboto Condensed"/>
                <a:sym typeface="Roboto Condensed"/>
              </a:defRPr>
            </a:lvl8pPr>
            <a:lvl9pPr lvl="8" algn="r">
              <a:buNone/>
              <a:defRPr sz="1200" b="1">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6"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mailto:1croreprojects@gmail.com"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3"/>
          <p:cNvSpPr txBox="1">
            <a:spLocks noGrp="1"/>
          </p:cNvSpPr>
          <p:nvPr>
            <p:ph type="ctrTitle" idx="4294967295"/>
          </p:nvPr>
        </p:nvSpPr>
        <p:spPr>
          <a:xfrm>
            <a:off x="1275150" y="236440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solidFill>
                  <a:schemeClr val="accent5"/>
                </a:solidFill>
              </a:rPr>
              <a:t>HELLO!</a:t>
            </a:r>
            <a:endParaRPr sz="6000" dirty="0">
              <a:solidFill>
                <a:schemeClr val="accent5"/>
              </a:solidFill>
            </a:endParaRPr>
          </a:p>
        </p:txBody>
      </p:sp>
      <p:sp>
        <p:nvSpPr>
          <p:cNvPr id="214" name="Google Shape;214;p13"/>
          <p:cNvSpPr txBox="1">
            <a:spLocks noGrp="1"/>
          </p:cNvSpPr>
          <p:nvPr>
            <p:ph type="subTitle" idx="4294967295"/>
          </p:nvPr>
        </p:nvSpPr>
        <p:spPr>
          <a:xfrm>
            <a:off x="1275150" y="3230000"/>
            <a:ext cx="6593700"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dirty="0"/>
              <a:t>Here 1Crore Projects</a:t>
            </a:r>
            <a:endParaRPr sz="2000" b="1" dirty="0"/>
          </a:p>
          <a:p>
            <a:pPr marL="0" lvl="0" indent="0" algn="ctr" rtl="0">
              <a:spcBef>
                <a:spcPts val="0"/>
              </a:spcBef>
              <a:spcAft>
                <a:spcPts val="0"/>
              </a:spcAft>
              <a:buClr>
                <a:schemeClr val="dk1"/>
              </a:buClr>
              <a:buSzPts val="1100"/>
              <a:buFont typeface="Arial"/>
              <a:buNone/>
            </a:pPr>
            <a:r>
              <a:rPr lang="en" sz="2000" dirty="0"/>
              <a:t>I am here because I love to give presentations. </a:t>
            </a:r>
            <a:endParaRPr sz="2000" dirty="0"/>
          </a:p>
          <a:p>
            <a:pPr marL="0" lvl="0" indent="0" algn="ctr" rtl="0">
              <a:spcBef>
                <a:spcPts val="0"/>
              </a:spcBef>
              <a:spcAft>
                <a:spcPts val="0"/>
              </a:spcAft>
              <a:buClr>
                <a:schemeClr val="dk1"/>
              </a:buClr>
              <a:buSzPts val="1100"/>
              <a:buFont typeface="Arial"/>
              <a:buNone/>
            </a:pPr>
            <a:r>
              <a:rPr lang="en" sz="2000" dirty="0"/>
              <a:t>You can find me at @1CROREPROJECTS</a:t>
            </a:r>
            <a:endParaRPr sz="2000" b="1" dirty="0"/>
          </a:p>
        </p:txBody>
      </p:sp>
      <p:pic>
        <p:nvPicPr>
          <p:cNvPr id="215" name="Google Shape;215;p13" descr="10.jpg"/>
          <p:cNvPicPr preferRelativeResize="0"/>
          <p:nvPr/>
        </p:nvPicPr>
        <p:blipFill rotWithShape="1">
          <a:blip r:embed="rId3">
            <a:alphaModFix/>
          </a:blip>
          <a:srcRect l="15648" r="28102"/>
          <a:stretch/>
        </p:blipFill>
        <p:spPr>
          <a:xfrm>
            <a:off x="3539200" y="367400"/>
            <a:ext cx="2065500" cy="2065500"/>
          </a:xfrm>
          <a:prstGeom prst="diamond">
            <a:avLst/>
          </a:prstGeom>
          <a:noFill/>
          <a:ln w="38100" cap="flat" cmpd="sng">
            <a:solidFill>
              <a:srgbClr val="3F5378"/>
            </a:solidFill>
            <a:prstDash val="solid"/>
            <a:miter lim="8000"/>
            <a:headEnd type="none" w="sm" len="sm"/>
            <a:tailEnd type="none" w="sm" len="sm"/>
          </a:ln>
        </p:spPr>
      </p:pic>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D56E9-5C80-4A03-A1CB-A7DB5B26FAD0}"/>
              </a:ext>
            </a:extLst>
          </p:cNvPr>
          <p:cNvSpPr>
            <a:spLocks noGrp="1"/>
          </p:cNvSpPr>
          <p:nvPr>
            <p:ph type="title"/>
          </p:nvPr>
        </p:nvSpPr>
        <p:spPr>
          <a:xfrm>
            <a:off x="611075" y="364791"/>
            <a:ext cx="5258400" cy="766200"/>
          </a:xfrm>
        </p:spPr>
        <p:txBody>
          <a:bodyPr/>
          <a:lstStyle/>
          <a:p>
            <a:r>
              <a:rPr lang="en-US" dirty="0">
                <a:latin typeface="Times New Roman" pitchFamily="18" charset="0"/>
                <a:cs typeface="Times New Roman" pitchFamily="18" charset="0"/>
              </a:rPr>
              <a:t>SYSTEM ARCHITECTURE</a:t>
            </a:r>
            <a:endParaRPr lang="en-IN" dirty="0">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id="{95E711B8-DEBC-48B5-911A-197A575D51A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6" name="Picture 5">
            <a:extLst>
              <a:ext uri="{FF2B5EF4-FFF2-40B4-BE49-F238E27FC236}">
                <a16:creationId xmlns:a16="http://schemas.microsoft.com/office/drawing/2014/main" id="{739BCD0A-E66C-4709-A49C-D310BB294BAB}"/>
              </a:ext>
            </a:extLst>
          </p:cNvPr>
          <p:cNvPicPr>
            <a:picLocks noChangeAspect="1"/>
          </p:cNvPicPr>
          <p:nvPr/>
        </p:nvPicPr>
        <p:blipFill>
          <a:blip r:embed="rId2"/>
          <a:stretch>
            <a:fillRect/>
          </a:stretch>
        </p:blipFill>
        <p:spPr>
          <a:xfrm>
            <a:off x="7727819" y="32108"/>
            <a:ext cx="1364387" cy="1189194"/>
          </a:xfrm>
          <a:prstGeom prst="rect">
            <a:avLst/>
          </a:prstGeom>
        </p:spPr>
      </p:pic>
      <p:sp>
        <p:nvSpPr>
          <p:cNvPr id="42" name="TextBox 41">
            <a:extLst>
              <a:ext uri="{FF2B5EF4-FFF2-40B4-BE49-F238E27FC236}">
                <a16:creationId xmlns:a16="http://schemas.microsoft.com/office/drawing/2014/main" id="{EBD987A7-E938-4445-BAF5-872E4F8AAFA4}"/>
              </a:ext>
            </a:extLst>
          </p:cNvPr>
          <p:cNvSpPr txBox="1"/>
          <p:nvPr/>
        </p:nvSpPr>
        <p:spPr>
          <a:xfrm>
            <a:off x="5621072" y="4135804"/>
            <a:ext cx="1151129" cy="307777"/>
          </a:xfrm>
          <a:prstGeom prst="rect">
            <a:avLst/>
          </a:prstGeom>
          <a:noFill/>
        </p:spPr>
        <p:txBody>
          <a:bodyPr wrap="square" rtlCol="0">
            <a:spAutoFit/>
          </a:bodyPr>
          <a:lstStyle/>
          <a:p>
            <a:r>
              <a:rPr lang="en-US" b="1" dirty="0">
                <a:solidFill>
                  <a:schemeClr val="bg1"/>
                </a:solidFill>
              </a:rPr>
              <a:t>Cloud</a:t>
            </a:r>
            <a:endParaRPr lang="en-IN" b="1" dirty="0">
              <a:solidFill>
                <a:schemeClr val="bg1"/>
              </a:solidFill>
            </a:endParaRPr>
          </a:p>
        </p:txBody>
      </p:sp>
      <p:pic>
        <p:nvPicPr>
          <p:cNvPr id="4" name="Picture 3">
            <a:extLst>
              <a:ext uri="{FF2B5EF4-FFF2-40B4-BE49-F238E27FC236}">
                <a16:creationId xmlns:a16="http://schemas.microsoft.com/office/drawing/2014/main" id="{3DCDAFF9-D9A5-9AEF-1006-14598474CA5B}"/>
              </a:ext>
            </a:extLst>
          </p:cNvPr>
          <p:cNvPicPr>
            <a:picLocks noChangeAspect="1"/>
          </p:cNvPicPr>
          <p:nvPr/>
        </p:nvPicPr>
        <p:blipFill>
          <a:blip r:embed="rId3"/>
          <a:stretch>
            <a:fillRect/>
          </a:stretch>
        </p:blipFill>
        <p:spPr>
          <a:xfrm>
            <a:off x="401637" y="1436100"/>
            <a:ext cx="8107363" cy="3200400"/>
          </a:xfrm>
          <a:prstGeom prst="rect">
            <a:avLst/>
          </a:prstGeom>
        </p:spPr>
      </p:pic>
    </p:spTree>
    <p:extLst>
      <p:ext uri="{BB962C8B-B14F-4D97-AF65-F5344CB8AC3E}">
        <p14:creationId xmlns:p14="http://schemas.microsoft.com/office/powerpoint/2010/main" val="4182066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70E6D-95E2-4379-8A49-FE8C1880EF66}"/>
              </a:ext>
            </a:extLst>
          </p:cNvPr>
          <p:cNvSpPr>
            <a:spLocks noGrp="1"/>
          </p:cNvSpPr>
          <p:nvPr>
            <p:ph type="title"/>
          </p:nvPr>
        </p:nvSpPr>
        <p:spPr>
          <a:xfrm>
            <a:off x="-196378" y="-734092"/>
            <a:ext cx="5258400" cy="766200"/>
          </a:xfrm>
        </p:spPr>
        <p:txBody>
          <a:bodyPr/>
          <a:lstStyle/>
          <a:p>
            <a:r>
              <a:rPr lang="en-US" dirty="0">
                <a:latin typeface="Times New Roman" panose="02020603050405020304" pitchFamily="18" charset="0"/>
                <a:cs typeface="Times New Roman" panose="02020603050405020304" pitchFamily="18" charset="0"/>
              </a:rPr>
              <a:t>MODULES</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76719E3C-19A6-47F5-8F8C-20872158AA35}"/>
              </a:ext>
            </a:extLst>
          </p:cNvPr>
          <p:cNvSpPr>
            <a:spLocks noGrp="1"/>
          </p:cNvSpPr>
          <p:nvPr>
            <p:ph type="body" idx="1"/>
          </p:nvPr>
        </p:nvSpPr>
        <p:spPr>
          <a:xfrm>
            <a:off x="589547" y="1377244"/>
            <a:ext cx="7820465" cy="2810934"/>
          </a:xfrm>
        </p:spPr>
        <p:txBody>
          <a:bodyPr/>
          <a:lstStyle/>
          <a:p>
            <a:pPr marL="101600" indent="0" fontAlgn="base">
              <a:lnSpc>
                <a:spcPct val="150000"/>
              </a:lnSpc>
              <a:buClr>
                <a:schemeClr val="tx1">
                  <a:lumMod val="60000"/>
                  <a:lumOff val="40000"/>
                </a:schemeClr>
              </a:buClr>
              <a:buNone/>
            </a:pPr>
            <a:r>
              <a:rPr lang="en-US" sz="1800" b="1" dirty="0">
                <a:latin typeface="Times New Roman" pitchFamily="18" charset="0"/>
                <a:cs typeface="Times New Roman" pitchFamily="18" charset="0"/>
              </a:rPr>
              <a:t>Admin:</a:t>
            </a:r>
            <a:endParaRPr lang="en-IN" sz="1800" dirty="0">
              <a:latin typeface="Times New Roman" pitchFamily="18" charset="0"/>
              <a:cs typeface="Times New Roman" pitchFamily="18" charset="0"/>
            </a:endParaRPr>
          </a:p>
          <a:p>
            <a:pPr lvl="0" fontAlgn="base">
              <a:lnSpc>
                <a:spcPct val="150000"/>
              </a:lnSpc>
              <a:buClr>
                <a:schemeClr val="tx1">
                  <a:lumMod val="60000"/>
                  <a:lumOff val="40000"/>
                </a:schemeClr>
              </a:buClr>
              <a:buFont typeface="Wingdings" pitchFamily="2" charset="2"/>
              <a:buChar char="v"/>
            </a:pPr>
            <a:r>
              <a:rPr lang="en-US" sz="1800" dirty="0">
                <a:latin typeface="Times New Roman" pitchFamily="18" charset="0"/>
                <a:cs typeface="Times New Roman" pitchFamily="18" charset="0"/>
              </a:rPr>
              <a:t>Upload dataset </a:t>
            </a:r>
            <a:endParaRPr lang="en-IN" sz="1800" dirty="0">
              <a:latin typeface="Times New Roman" pitchFamily="18" charset="0"/>
              <a:cs typeface="Times New Roman" pitchFamily="18" charset="0"/>
            </a:endParaRPr>
          </a:p>
          <a:p>
            <a:pPr lvl="0" fontAlgn="base">
              <a:lnSpc>
                <a:spcPct val="150000"/>
              </a:lnSpc>
              <a:buClr>
                <a:schemeClr val="tx1">
                  <a:lumMod val="60000"/>
                  <a:lumOff val="40000"/>
                </a:schemeClr>
              </a:buClr>
              <a:buFont typeface="Wingdings" pitchFamily="2" charset="2"/>
              <a:buChar char="v"/>
            </a:pPr>
            <a:r>
              <a:rPr lang="en-US" sz="1800" dirty="0">
                <a:latin typeface="Times New Roman" pitchFamily="18" charset="0"/>
                <a:cs typeface="Times New Roman" pitchFamily="18" charset="0"/>
              </a:rPr>
              <a:t>View dataset</a:t>
            </a:r>
            <a:endParaRPr lang="en-IN" sz="1800" dirty="0">
              <a:latin typeface="Times New Roman" pitchFamily="18" charset="0"/>
              <a:cs typeface="Times New Roman" pitchFamily="18" charset="0"/>
            </a:endParaRPr>
          </a:p>
          <a:p>
            <a:pPr lvl="0" fontAlgn="base">
              <a:lnSpc>
                <a:spcPct val="150000"/>
              </a:lnSpc>
              <a:buClr>
                <a:schemeClr val="tx1">
                  <a:lumMod val="60000"/>
                  <a:lumOff val="40000"/>
                </a:schemeClr>
              </a:buClr>
              <a:buFont typeface="Wingdings" pitchFamily="2" charset="2"/>
              <a:buChar char="v"/>
            </a:pPr>
            <a:r>
              <a:rPr lang="en-US" sz="1800" dirty="0">
                <a:latin typeface="Times New Roman" pitchFamily="18" charset="0"/>
                <a:cs typeface="Times New Roman" pitchFamily="18" charset="0"/>
              </a:rPr>
              <a:t>Pre-processing </a:t>
            </a:r>
            <a:endParaRPr lang="en-IN" sz="1800" dirty="0">
              <a:latin typeface="Times New Roman" pitchFamily="18" charset="0"/>
              <a:cs typeface="Times New Roman" pitchFamily="18" charset="0"/>
            </a:endParaRPr>
          </a:p>
          <a:p>
            <a:pPr lvl="0" fontAlgn="base">
              <a:lnSpc>
                <a:spcPct val="150000"/>
              </a:lnSpc>
              <a:buClr>
                <a:schemeClr val="tx1">
                  <a:lumMod val="60000"/>
                  <a:lumOff val="40000"/>
                </a:schemeClr>
              </a:buClr>
              <a:buFont typeface="Wingdings" pitchFamily="2" charset="2"/>
              <a:buChar char="v"/>
            </a:pPr>
            <a:r>
              <a:rPr lang="en-US" sz="1800" dirty="0">
                <a:latin typeface="Times New Roman" pitchFamily="18" charset="0"/>
                <a:cs typeface="Times New Roman" pitchFamily="18" charset="0"/>
              </a:rPr>
              <a:t>Search details</a:t>
            </a:r>
            <a:endParaRPr lang="en-IN" sz="1800" dirty="0">
              <a:latin typeface="Times New Roman" pitchFamily="18" charset="0"/>
              <a:cs typeface="Times New Roman" pitchFamily="18" charset="0"/>
            </a:endParaRPr>
          </a:p>
          <a:p>
            <a:pPr>
              <a:lnSpc>
                <a:spcPct val="150000"/>
              </a:lnSpc>
              <a:buClr>
                <a:schemeClr val="tx1">
                  <a:lumMod val="60000"/>
                  <a:lumOff val="40000"/>
                </a:schemeClr>
              </a:buClr>
              <a:buFont typeface="Wingdings" pitchFamily="2" charset="2"/>
              <a:buChar char="v"/>
            </a:pPr>
            <a:r>
              <a:rPr lang="en-US" sz="1800" dirty="0">
                <a:latin typeface="Times New Roman" pitchFamily="18" charset="0"/>
                <a:cs typeface="Times New Roman" pitchFamily="18" charset="0"/>
              </a:rPr>
              <a:t>Analysis</a:t>
            </a:r>
            <a:endParaRPr lang="en-IN" sz="1800" dirty="0">
              <a:solidFill>
                <a:srgbClr val="020202"/>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7F294BDD-1CAA-4340-A812-7EB026C53DA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6" name="Picture 5">
            <a:extLst>
              <a:ext uri="{FF2B5EF4-FFF2-40B4-BE49-F238E27FC236}">
                <a16:creationId xmlns:a16="http://schemas.microsoft.com/office/drawing/2014/main" id="{61BCB0D1-6637-428B-9835-F7238B1CF4EB}"/>
              </a:ext>
            </a:extLst>
          </p:cNvPr>
          <p:cNvPicPr>
            <a:picLocks noChangeAspect="1"/>
          </p:cNvPicPr>
          <p:nvPr/>
        </p:nvPicPr>
        <p:blipFill>
          <a:blip r:embed="rId2"/>
          <a:stretch>
            <a:fillRect/>
          </a:stretch>
        </p:blipFill>
        <p:spPr>
          <a:xfrm>
            <a:off x="7727819" y="32108"/>
            <a:ext cx="1364387" cy="1189194"/>
          </a:xfrm>
          <a:prstGeom prst="rect">
            <a:avLst/>
          </a:prstGeom>
        </p:spPr>
      </p:pic>
      <p:sp>
        <p:nvSpPr>
          <p:cNvPr id="7" name="Title 1">
            <a:extLst>
              <a:ext uri="{FF2B5EF4-FFF2-40B4-BE49-F238E27FC236}">
                <a16:creationId xmlns:a16="http://schemas.microsoft.com/office/drawing/2014/main" id="{13FD56E9-5C80-4A03-A1CB-A7DB5B26FAD0}"/>
              </a:ext>
            </a:extLst>
          </p:cNvPr>
          <p:cNvSpPr txBox="1">
            <a:spLocks/>
          </p:cNvSpPr>
          <p:nvPr/>
        </p:nvSpPr>
        <p:spPr>
          <a:xfrm>
            <a:off x="478728" y="372814"/>
            <a:ext cx="5258400" cy="766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pPr>
              <a:lnSpc>
                <a:spcPct val="150000"/>
              </a:lnSpc>
              <a:buClr>
                <a:schemeClr val="tx1">
                  <a:lumMod val="60000"/>
                  <a:lumOff val="40000"/>
                </a:schemeClr>
              </a:buClr>
            </a:pPr>
            <a:r>
              <a:rPr lang="en-US" dirty="0">
                <a:solidFill>
                  <a:schemeClr val="bg1"/>
                </a:solidFill>
                <a:latin typeface="Times New Roman" panose="02020603050405020304" pitchFamily="18" charset="0"/>
                <a:cs typeface="Times New Roman" panose="02020603050405020304" pitchFamily="18" charset="0"/>
              </a:rPr>
              <a:t>SEARCH MODULE</a:t>
            </a:r>
          </a:p>
        </p:txBody>
      </p:sp>
    </p:spTree>
    <p:extLst>
      <p:ext uri="{BB962C8B-B14F-4D97-AF65-F5344CB8AC3E}">
        <p14:creationId xmlns:p14="http://schemas.microsoft.com/office/powerpoint/2010/main" val="1994592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47B24-CA3E-4802-AC8A-56E9AFBC819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HARDWARE REQUIREMENTS</a:t>
            </a:r>
            <a:endParaRPr lang="en-IN" dirty="0"/>
          </a:p>
        </p:txBody>
      </p:sp>
      <p:sp>
        <p:nvSpPr>
          <p:cNvPr id="3" name="Text Placeholder 2">
            <a:extLst>
              <a:ext uri="{FF2B5EF4-FFF2-40B4-BE49-F238E27FC236}">
                <a16:creationId xmlns:a16="http://schemas.microsoft.com/office/drawing/2014/main" id="{03D36A18-20C8-45A2-BD8A-4F218818DA0A}"/>
              </a:ext>
            </a:extLst>
          </p:cNvPr>
          <p:cNvSpPr>
            <a:spLocks noGrp="1"/>
          </p:cNvSpPr>
          <p:nvPr>
            <p:ph type="body" idx="1"/>
          </p:nvPr>
        </p:nvSpPr>
        <p:spPr>
          <a:xfrm>
            <a:off x="565485" y="1221302"/>
            <a:ext cx="7844528" cy="3398823"/>
          </a:xfrm>
        </p:spPr>
        <p:txBody>
          <a:bodyPr/>
          <a:lstStyle/>
          <a:p>
            <a:pPr>
              <a:lnSpc>
                <a:spcPct val="150000"/>
              </a:lnSpc>
              <a:buClr>
                <a:schemeClr val="tx1">
                  <a:lumMod val="60000"/>
                  <a:lumOff val="40000"/>
                </a:schemeClr>
              </a:buClr>
              <a:buFont typeface="Wingdings" pitchFamily="2" charset="2"/>
              <a:buChar char="v"/>
            </a:pPr>
            <a:r>
              <a:rPr lang="en-IN" sz="1600" dirty="0">
                <a:solidFill>
                  <a:srgbClr val="020202"/>
                </a:solidFill>
                <a:latin typeface="Times New Roman" panose="02020603050405020304" pitchFamily="18" charset="0"/>
                <a:cs typeface="Times New Roman" panose="02020603050405020304" pitchFamily="18" charset="0"/>
              </a:rPr>
              <a:t>System	        : Intel i3.</a:t>
            </a:r>
          </a:p>
          <a:p>
            <a:pPr>
              <a:lnSpc>
                <a:spcPct val="150000"/>
              </a:lnSpc>
              <a:buClr>
                <a:schemeClr val="tx1">
                  <a:lumMod val="60000"/>
                  <a:lumOff val="40000"/>
                </a:schemeClr>
              </a:buClr>
              <a:buFont typeface="Wingdings" pitchFamily="2" charset="2"/>
              <a:buChar char="v"/>
            </a:pPr>
            <a:r>
              <a:rPr lang="en-IN" sz="1600" dirty="0">
                <a:solidFill>
                  <a:srgbClr val="020202"/>
                </a:solidFill>
                <a:latin typeface="Times New Roman" panose="02020603050405020304" pitchFamily="18" charset="0"/>
                <a:cs typeface="Times New Roman" panose="02020603050405020304" pitchFamily="18" charset="0"/>
              </a:rPr>
              <a:t>Hard Disk                  : 40 GB.</a:t>
            </a:r>
          </a:p>
          <a:p>
            <a:pPr>
              <a:lnSpc>
                <a:spcPct val="150000"/>
              </a:lnSpc>
              <a:buClr>
                <a:schemeClr val="tx1">
                  <a:lumMod val="60000"/>
                  <a:lumOff val="40000"/>
                </a:schemeClr>
              </a:buClr>
              <a:buFont typeface="Wingdings" pitchFamily="2" charset="2"/>
              <a:buChar char="v"/>
            </a:pPr>
            <a:r>
              <a:rPr lang="en-IN" sz="1600" dirty="0">
                <a:solidFill>
                  <a:srgbClr val="020202"/>
                </a:solidFill>
                <a:latin typeface="Times New Roman" panose="02020603050405020304" pitchFamily="18" charset="0"/>
                <a:cs typeface="Times New Roman" panose="02020603050405020304" pitchFamily="18" charset="0"/>
              </a:rPr>
              <a:t>Floppy Drive             : 1.44 Mb.</a:t>
            </a:r>
          </a:p>
          <a:p>
            <a:pPr>
              <a:lnSpc>
                <a:spcPct val="150000"/>
              </a:lnSpc>
              <a:buClr>
                <a:schemeClr val="tx1">
                  <a:lumMod val="60000"/>
                  <a:lumOff val="40000"/>
                </a:schemeClr>
              </a:buClr>
              <a:buFont typeface="Wingdings" pitchFamily="2" charset="2"/>
              <a:buChar char="v"/>
            </a:pPr>
            <a:r>
              <a:rPr lang="en-IN" sz="1600" dirty="0">
                <a:solidFill>
                  <a:srgbClr val="020202"/>
                </a:solidFill>
                <a:latin typeface="Times New Roman" panose="02020603050405020304" pitchFamily="18" charset="0"/>
                <a:cs typeface="Times New Roman" panose="02020603050405020304" pitchFamily="18" charset="0"/>
              </a:rPr>
              <a:t>Monitor	        : 15 VGA Colour.</a:t>
            </a:r>
          </a:p>
          <a:p>
            <a:pPr>
              <a:lnSpc>
                <a:spcPct val="150000"/>
              </a:lnSpc>
              <a:buClr>
                <a:schemeClr val="tx1">
                  <a:lumMod val="60000"/>
                  <a:lumOff val="40000"/>
                </a:schemeClr>
              </a:buClr>
              <a:buFont typeface="Wingdings" pitchFamily="2" charset="2"/>
              <a:buChar char="v"/>
            </a:pPr>
            <a:r>
              <a:rPr lang="en-IN" sz="1600" dirty="0">
                <a:solidFill>
                  <a:srgbClr val="020202"/>
                </a:solidFill>
                <a:latin typeface="Times New Roman" panose="02020603050405020304" pitchFamily="18" charset="0"/>
                <a:cs typeface="Times New Roman" panose="02020603050405020304" pitchFamily="18" charset="0"/>
              </a:rPr>
              <a:t>Mouse                        : Logitech.</a:t>
            </a:r>
          </a:p>
          <a:p>
            <a:pPr>
              <a:lnSpc>
                <a:spcPct val="150000"/>
              </a:lnSpc>
              <a:buClr>
                <a:schemeClr val="tx1">
                  <a:lumMod val="60000"/>
                  <a:lumOff val="40000"/>
                </a:schemeClr>
              </a:buClr>
              <a:buFont typeface="Wingdings" pitchFamily="2" charset="2"/>
              <a:buChar char="v"/>
            </a:pPr>
            <a:r>
              <a:rPr lang="en-IN" sz="1600" dirty="0">
                <a:solidFill>
                  <a:srgbClr val="020202"/>
                </a:solidFill>
                <a:latin typeface="Times New Roman" panose="02020603050405020304" pitchFamily="18" charset="0"/>
                <a:cs typeface="Times New Roman" panose="02020603050405020304" pitchFamily="18" charset="0"/>
              </a:rPr>
              <a:t>Ram		        : 2GB</a:t>
            </a:r>
          </a:p>
        </p:txBody>
      </p:sp>
      <p:sp>
        <p:nvSpPr>
          <p:cNvPr id="5" name="Slide Number Placeholder 4">
            <a:extLst>
              <a:ext uri="{FF2B5EF4-FFF2-40B4-BE49-F238E27FC236}">
                <a16:creationId xmlns:a16="http://schemas.microsoft.com/office/drawing/2014/main" id="{E26F7FAC-C5E2-4168-AD80-94960E7AFFD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pic>
        <p:nvPicPr>
          <p:cNvPr id="6" name="Picture 5">
            <a:extLst>
              <a:ext uri="{FF2B5EF4-FFF2-40B4-BE49-F238E27FC236}">
                <a16:creationId xmlns:a16="http://schemas.microsoft.com/office/drawing/2014/main" id="{2BF2A0BE-81C5-4853-A0E9-A1D8C3CE0CC5}"/>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3059664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8FF4B-38FD-47CD-8769-05353407D238}"/>
              </a:ext>
            </a:extLst>
          </p:cNvPr>
          <p:cNvSpPr>
            <a:spLocks noGrp="1"/>
          </p:cNvSpPr>
          <p:nvPr>
            <p:ph type="title"/>
          </p:nvPr>
        </p:nvSpPr>
        <p:spPr/>
        <p:txBody>
          <a:bodyPr/>
          <a:lstStyle/>
          <a:p>
            <a:r>
              <a:rPr lang="en-US" b="1" dirty="0">
                <a:solidFill>
                  <a:schemeClr val="bg1"/>
                </a:solidFill>
                <a:latin typeface="Times New Roman" panose="02020603050405020304" pitchFamily="18" charset="0"/>
                <a:cs typeface="Times New Roman" panose="02020603050405020304" pitchFamily="18" charset="0"/>
              </a:rPr>
              <a:t>SOFTWARE REQUIREMENTS</a:t>
            </a:r>
            <a:endParaRPr lang="en-IN" dirty="0">
              <a:solidFill>
                <a:schemeClr val="bg1"/>
              </a:solidFill>
            </a:endParaRPr>
          </a:p>
        </p:txBody>
      </p:sp>
      <p:sp>
        <p:nvSpPr>
          <p:cNvPr id="3" name="Text Placeholder 2">
            <a:extLst>
              <a:ext uri="{FF2B5EF4-FFF2-40B4-BE49-F238E27FC236}">
                <a16:creationId xmlns:a16="http://schemas.microsoft.com/office/drawing/2014/main" id="{D9B49EA2-2F1D-4BF1-9DBE-14846DC41B29}"/>
              </a:ext>
            </a:extLst>
          </p:cNvPr>
          <p:cNvSpPr>
            <a:spLocks noGrp="1"/>
          </p:cNvSpPr>
          <p:nvPr>
            <p:ph type="body" idx="1"/>
          </p:nvPr>
        </p:nvSpPr>
        <p:spPr>
          <a:xfrm>
            <a:off x="631065" y="1537988"/>
            <a:ext cx="6787166" cy="2724300"/>
          </a:xfrm>
        </p:spPr>
        <p:txBody>
          <a:bodyPr/>
          <a:lstStyle/>
          <a:p>
            <a:pPr>
              <a:lnSpc>
                <a:spcPct val="150000"/>
              </a:lnSpc>
              <a:buClr>
                <a:schemeClr val="tx1">
                  <a:lumMod val="60000"/>
                  <a:lumOff val="40000"/>
                </a:schemeClr>
              </a:buClr>
              <a:buFont typeface="Wingdings" pitchFamily="2" charset="2"/>
              <a:buChar char="v"/>
            </a:pPr>
            <a:r>
              <a:rPr lang="en-IN" sz="1800" dirty="0">
                <a:solidFill>
                  <a:srgbClr val="020202"/>
                </a:solidFill>
                <a:latin typeface="Times New Roman" panose="02020603050405020304" pitchFamily="18" charset="0"/>
                <a:cs typeface="Times New Roman" panose="02020603050405020304" pitchFamily="18" charset="0"/>
              </a:rPr>
              <a:t>Operating system 	                    : Windows 7/10.</a:t>
            </a:r>
          </a:p>
          <a:p>
            <a:pPr>
              <a:lnSpc>
                <a:spcPct val="150000"/>
              </a:lnSpc>
              <a:buClr>
                <a:schemeClr val="tx1">
                  <a:lumMod val="60000"/>
                  <a:lumOff val="40000"/>
                </a:schemeClr>
              </a:buClr>
              <a:buFont typeface="Wingdings" pitchFamily="2" charset="2"/>
              <a:buChar char="v"/>
            </a:pPr>
            <a:r>
              <a:rPr lang="en-IN" sz="1800" dirty="0">
                <a:solidFill>
                  <a:srgbClr val="020202"/>
                </a:solidFill>
                <a:latin typeface="Times New Roman" panose="02020603050405020304" pitchFamily="18" charset="0"/>
                <a:cs typeface="Times New Roman" panose="02020603050405020304" pitchFamily="18" charset="0"/>
              </a:rPr>
              <a:t>Coding Language	                    :  JAVA</a:t>
            </a:r>
          </a:p>
          <a:p>
            <a:pPr>
              <a:lnSpc>
                <a:spcPct val="150000"/>
              </a:lnSpc>
              <a:buClr>
                <a:schemeClr val="tx1">
                  <a:lumMod val="60000"/>
                  <a:lumOff val="40000"/>
                </a:schemeClr>
              </a:buClr>
              <a:buFont typeface="Wingdings" pitchFamily="2" charset="2"/>
              <a:buChar char="v"/>
            </a:pPr>
            <a:r>
              <a:rPr lang="en-IN" sz="1800" dirty="0">
                <a:solidFill>
                  <a:srgbClr val="020202"/>
                </a:solidFill>
                <a:latin typeface="Times New Roman" panose="02020603050405020304" pitchFamily="18" charset="0"/>
                <a:cs typeface="Times New Roman" panose="02020603050405020304" pitchFamily="18" charset="0"/>
              </a:rPr>
              <a:t>Data Base		                    :  MYSQL</a:t>
            </a:r>
          </a:p>
          <a:p>
            <a:pPr>
              <a:lnSpc>
                <a:spcPct val="150000"/>
              </a:lnSpc>
              <a:buClr>
                <a:schemeClr val="tx1">
                  <a:lumMod val="60000"/>
                  <a:lumOff val="40000"/>
                </a:schemeClr>
              </a:buClr>
              <a:buFont typeface="Wingdings" pitchFamily="2" charset="2"/>
              <a:buChar char="v"/>
            </a:pPr>
            <a:r>
              <a:rPr lang="en-IN" sz="1800" dirty="0">
                <a:solidFill>
                  <a:srgbClr val="020202"/>
                </a:solidFill>
                <a:latin typeface="Times New Roman" panose="02020603050405020304" pitchFamily="18" charset="0"/>
                <a:cs typeface="Times New Roman" panose="02020603050405020304" pitchFamily="18" charset="0"/>
              </a:rPr>
              <a:t>IDE			                    : NetBeans</a:t>
            </a:r>
          </a:p>
          <a:p>
            <a:pPr>
              <a:lnSpc>
                <a:spcPct val="150000"/>
              </a:lnSpc>
              <a:buClr>
                <a:schemeClr val="tx1">
                  <a:lumMod val="60000"/>
                  <a:lumOff val="40000"/>
                </a:schemeClr>
              </a:buClr>
              <a:buFont typeface="Wingdings" pitchFamily="2" charset="2"/>
              <a:buChar char="v"/>
            </a:pPr>
            <a:endParaRPr lang="en-IN" sz="1800" dirty="0">
              <a:solidFill>
                <a:srgbClr val="020202"/>
              </a:solidFill>
            </a:endParaRPr>
          </a:p>
        </p:txBody>
      </p:sp>
      <p:sp>
        <p:nvSpPr>
          <p:cNvPr id="5" name="Slide Number Placeholder 4">
            <a:extLst>
              <a:ext uri="{FF2B5EF4-FFF2-40B4-BE49-F238E27FC236}">
                <a16:creationId xmlns:a16="http://schemas.microsoft.com/office/drawing/2014/main" id="{B05DE1C6-1332-4DA7-AC8D-FCD62818339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solidFill>
                  <a:schemeClr val="bg2">
                    <a:lumMod val="50000"/>
                  </a:schemeClr>
                </a:solidFill>
              </a:rPr>
              <a:t>13</a:t>
            </a:fld>
            <a:endParaRPr lang="en">
              <a:solidFill>
                <a:schemeClr val="bg2">
                  <a:lumMod val="50000"/>
                </a:schemeClr>
              </a:solidFill>
            </a:endParaRPr>
          </a:p>
        </p:txBody>
      </p:sp>
      <p:pic>
        <p:nvPicPr>
          <p:cNvPr id="6" name="Picture 5">
            <a:extLst>
              <a:ext uri="{FF2B5EF4-FFF2-40B4-BE49-F238E27FC236}">
                <a16:creationId xmlns:a16="http://schemas.microsoft.com/office/drawing/2014/main" id="{B401507D-81A9-44F3-B782-583EAFCD429B}"/>
              </a:ext>
            </a:extLst>
          </p:cNvPr>
          <p:cNvPicPr>
            <a:picLocks noChangeAspect="1"/>
          </p:cNvPicPr>
          <p:nvPr/>
        </p:nvPicPr>
        <p:blipFill>
          <a:blip r:embed="rId2"/>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2542527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C20C4-9B75-4D45-96CD-64E552866F73}"/>
              </a:ext>
            </a:extLst>
          </p:cNvPr>
          <p:cNvSpPr>
            <a:spLocks noGrp="1"/>
          </p:cNvSpPr>
          <p:nvPr>
            <p:ph type="title"/>
          </p:nvPr>
        </p:nvSpPr>
        <p:spPr>
          <a:xfrm>
            <a:off x="502276" y="392575"/>
            <a:ext cx="5570399" cy="766200"/>
          </a:xfrm>
        </p:spPr>
        <p:txBody>
          <a:bodyPr/>
          <a:lstStyle/>
          <a:p>
            <a:r>
              <a:rPr lang="en-US" dirty="0">
                <a:latin typeface="Times New Roman" panose="02020603050405020304" pitchFamily="18" charset="0"/>
                <a:cs typeface="Times New Roman" panose="02020603050405020304" pitchFamily="18" charset="0"/>
              </a:rPr>
              <a:t>FUTURE WORK</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A98DC350-72BB-4644-8DA5-AD2C7074F91A}"/>
              </a:ext>
            </a:extLst>
          </p:cNvPr>
          <p:cNvSpPr>
            <a:spLocks noGrp="1"/>
          </p:cNvSpPr>
          <p:nvPr>
            <p:ph type="body" idx="1"/>
          </p:nvPr>
        </p:nvSpPr>
        <p:spPr>
          <a:xfrm>
            <a:off x="103031" y="1431758"/>
            <a:ext cx="8757634" cy="3090175"/>
          </a:xfrm>
        </p:spPr>
        <p:txBody>
          <a:bodyPr/>
          <a:lstStyle/>
          <a:p>
            <a:pPr marL="285750" indent="-285750" algn="just">
              <a:lnSpc>
                <a:spcPct val="150000"/>
              </a:lnSpc>
              <a:buClr>
                <a:schemeClr val="tx1">
                  <a:lumMod val="60000"/>
                  <a:lumOff val="40000"/>
                </a:schemeClr>
              </a:buClr>
              <a:buFont typeface="Wingdings" pitchFamily="2" charset="2"/>
              <a:buChar char="v"/>
            </a:pPr>
            <a:r>
              <a:rPr lang="en-IN" sz="1800" dirty="0">
                <a:latin typeface="Times New Roman" pitchFamily="18" charset="0"/>
                <a:cs typeface="Times New Roman" pitchFamily="18" charset="0"/>
              </a:rPr>
              <a:t>In future an intelligent system may be developed that can lead to selection of proper treatment methods for a patient diagnosed with heart disease. A lot of work has been done already in making models that can predict whether a patient is likely to develop heart disease or not. There are several treatment methods for a patient once diagnosed with a particular form of heart disease. Data mining can be of very good help in deciding the line of treatment to be followed by extracting knowledge from such suitable databases</a:t>
            </a:r>
            <a:r>
              <a:rPr lang="en-IN" sz="1800" dirty="0"/>
              <a:t>. </a:t>
            </a:r>
            <a:endParaRPr lang="en-IN" sz="1800" dirty="0">
              <a:solidFill>
                <a:schemeClr val="bg2">
                  <a:lumMod val="50000"/>
                </a:schemeClr>
              </a:solidFill>
              <a:latin typeface="Times New Roman" panose="02020603050405020304" pitchFamily="18" charset="0"/>
              <a:cs typeface="Times New Roman" pitchFamily="18" charset="0"/>
            </a:endParaRPr>
          </a:p>
        </p:txBody>
      </p:sp>
      <p:sp>
        <p:nvSpPr>
          <p:cNvPr id="5" name="Slide Number Placeholder 4">
            <a:extLst>
              <a:ext uri="{FF2B5EF4-FFF2-40B4-BE49-F238E27FC236}">
                <a16:creationId xmlns:a16="http://schemas.microsoft.com/office/drawing/2014/main" id="{CCF284ED-2E7B-4478-8F69-D20EBCD6EC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pic>
        <p:nvPicPr>
          <p:cNvPr id="6" name="Picture 5">
            <a:extLst>
              <a:ext uri="{FF2B5EF4-FFF2-40B4-BE49-F238E27FC236}">
                <a16:creationId xmlns:a16="http://schemas.microsoft.com/office/drawing/2014/main" id="{3B463137-BFAE-4166-A145-414D7C2C2755}"/>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3046613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17129-63AA-4EF6-802C-84D2FBD02CD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15ADD2A5-1116-4E5D-AB14-4B8F174D1A68}"/>
              </a:ext>
            </a:extLst>
          </p:cNvPr>
          <p:cNvSpPr>
            <a:spLocks noGrp="1"/>
          </p:cNvSpPr>
          <p:nvPr>
            <p:ph type="body" idx="1"/>
          </p:nvPr>
        </p:nvSpPr>
        <p:spPr>
          <a:xfrm>
            <a:off x="-1" y="1118937"/>
            <a:ext cx="8771021" cy="3712708"/>
          </a:xfrm>
        </p:spPr>
        <p:txBody>
          <a:bodyPr/>
          <a:lstStyle/>
          <a:p>
            <a:pPr algn="just">
              <a:lnSpc>
                <a:spcPct val="150000"/>
              </a:lnSpc>
              <a:buClr>
                <a:schemeClr val="tx1">
                  <a:lumMod val="60000"/>
                  <a:lumOff val="40000"/>
                </a:schemeClr>
              </a:buClr>
              <a:buFont typeface="Wingdings" pitchFamily="2" charset="2"/>
              <a:buChar char="v"/>
            </a:pPr>
            <a:r>
              <a:rPr lang="en-IN" sz="1800" dirty="0">
                <a:latin typeface="Times New Roman" pitchFamily="18" charset="0"/>
                <a:cs typeface="Times New Roman" pitchFamily="18" charset="0"/>
              </a:rPr>
              <a:t>In this project, we have proposed an intelligent health diagnosis technique that provides reliable diagnostic results to users, thus helping them to take appropriate healthcare actions. Using three types of biomedical resources,. A definitive diagnosis must be rendered by medical experts. We only claim that our proposed technique can be used as a complementary healthcare tool that provides more reliable diagnostic guidance than currently existing symptom checkers and related approaches. Also, other limitations of our proposed technique are that we only considered diseases, symptoms, and personal health attributes that are recorded in PHR services, even though a diagnosis might be affected by a wide range of attributes including exercise, nutrition, and lifestyle</a:t>
            </a:r>
            <a:endParaRPr lang="en-US" sz="1800"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DBEE7339-FC8F-475E-87BE-87B6315B3A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pic>
        <p:nvPicPr>
          <p:cNvPr id="6" name="Picture 5">
            <a:extLst>
              <a:ext uri="{FF2B5EF4-FFF2-40B4-BE49-F238E27FC236}">
                <a16:creationId xmlns:a16="http://schemas.microsoft.com/office/drawing/2014/main" id="{24B1584F-8D7D-4EF4-ACC1-1333C59EAEB3}"/>
              </a:ext>
            </a:extLst>
          </p:cNvPr>
          <p:cNvPicPr>
            <a:picLocks noChangeAspect="1"/>
          </p:cNvPicPr>
          <p:nvPr/>
        </p:nvPicPr>
        <p:blipFill>
          <a:blip r:embed="rId3"/>
          <a:stretch>
            <a:fillRect/>
          </a:stretch>
        </p:blipFill>
        <p:spPr>
          <a:xfrm>
            <a:off x="7779613" y="0"/>
            <a:ext cx="1364387" cy="1189194"/>
          </a:xfrm>
          <a:prstGeom prst="rect">
            <a:avLst/>
          </a:prstGeom>
        </p:spPr>
      </p:pic>
    </p:spTree>
    <p:extLst>
      <p:ext uri="{BB962C8B-B14F-4D97-AF65-F5344CB8AC3E}">
        <p14:creationId xmlns:p14="http://schemas.microsoft.com/office/powerpoint/2010/main" val="2813710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0F0CDF-8692-6A87-89B4-DEF43CF901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820B39-296F-7DA2-4499-8D4C4FF4DEC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LITERATURE SURVEY </a:t>
            </a:r>
            <a:endParaRPr lang="en-IN"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BE9CBDBB-A68D-5684-7143-4653E2FDDCB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pic>
        <p:nvPicPr>
          <p:cNvPr id="6" name="Picture 5">
            <a:extLst>
              <a:ext uri="{FF2B5EF4-FFF2-40B4-BE49-F238E27FC236}">
                <a16:creationId xmlns:a16="http://schemas.microsoft.com/office/drawing/2014/main" id="{38B71737-1B7B-61F1-9004-C93E95D5A4A7}"/>
              </a:ext>
            </a:extLst>
          </p:cNvPr>
          <p:cNvPicPr>
            <a:picLocks noChangeAspect="1"/>
          </p:cNvPicPr>
          <p:nvPr/>
        </p:nvPicPr>
        <p:blipFill>
          <a:blip r:embed="rId3"/>
          <a:stretch>
            <a:fillRect/>
          </a:stretch>
        </p:blipFill>
        <p:spPr>
          <a:xfrm>
            <a:off x="7779613" y="0"/>
            <a:ext cx="1364387" cy="1189194"/>
          </a:xfrm>
          <a:prstGeom prst="rect">
            <a:avLst/>
          </a:prstGeom>
        </p:spPr>
      </p:pic>
      <p:sp>
        <p:nvSpPr>
          <p:cNvPr id="7" name="Rectangle 2">
            <a:extLst>
              <a:ext uri="{FF2B5EF4-FFF2-40B4-BE49-F238E27FC236}">
                <a16:creationId xmlns:a16="http://schemas.microsoft.com/office/drawing/2014/main" id="{7A67A3D7-3FF0-292B-9E7F-1912F5AF2B0E}"/>
              </a:ext>
            </a:extLst>
          </p:cNvPr>
          <p:cNvSpPr>
            <a:spLocks noGrp="1" noChangeArrowheads="1"/>
          </p:cNvSpPr>
          <p:nvPr>
            <p:ph type="body" idx="1"/>
          </p:nvPr>
        </p:nvSpPr>
        <p:spPr bwMode="auto">
          <a:xfrm>
            <a:off x="1" y="2808037"/>
            <a:ext cx="139783929"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90C6F74-6BBD-727B-359A-4551BE48F666}"/>
              </a:ext>
            </a:extLst>
          </p:cNvPr>
          <p:cNvPicPr>
            <a:picLocks noChangeAspect="1"/>
          </p:cNvPicPr>
          <p:nvPr/>
        </p:nvPicPr>
        <p:blipFill>
          <a:blip r:embed="rId4"/>
          <a:stretch>
            <a:fillRect/>
          </a:stretch>
        </p:blipFill>
        <p:spPr>
          <a:xfrm>
            <a:off x="-205058" y="889925"/>
            <a:ext cx="9310458" cy="4023247"/>
          </a:xfrm>
          <a:prstGeom prst="rect">
            <a:avLst/>
          </a:prstGeom>
        </p:spPr>
      </p:pic>
    </p:spTree>
    <p:extLst>
      <p:ext uri="{BB962C8B-B14F-4D97-AF65-F5344CB8AC3E}">
        <p14:creationId xmlns:p14="http://schemas.microsoft.com/office/powerpoint/2010/main" val="1421390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17129-63AA-4EF6-802C-84D2FBD02CDD}"/>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REFERENCE</a:t>
            </a:r>
          </a:p>
        </p:txBody>
      </p:sp>
      <p:sp>
        <p:nvSpPr>
          <p:cNvPr id="3" name="Text Placeholder 2">
            <a:extLst>
              <a:ext uri="{FF2B5EF4-FFF2-40B4-BE49-F238E27FC236}">
                <a16:creationId xmlns:a16="http://schemas.microsoft.com/office/drawing/2014/main" id="{15ADD2A5-1116-4E5D-AB14-4B8F174D1A68}"/>
              </a:ext>
            </a:extLst>
          </p:cNvPr>
          <p:cNvSpPr>
            <a:spLocks noGrp="1"/>
          </p:cNvSpPr>
          <p:nvPr>
            <p:ph type="body" idx="1"/>
          </p:nvPr>
        </p:nvSpPr>
        <p:spPr>
          <a:xfrm>
            <a:off x="192505" y="1221302"/>
            <a:ext cx="8364473" cy="3610342"/>
          </a:xfrm>
        </p:spPr>
        <p:txBody>
          <a:bodyPr/>
          <a:lstStyle/>
          <a:p>
            <a:pPr lvl="0">
              <a:lnSpc>
                <a:spcPct val="150000"/>
              </a:lnSpc>
              <a:buClr>
                <a:schemeClr val="tx1">
                  <a:lumMod val="60000"/>
                  <a:lumOff val="40000"/>
                </a:schemeClr>
              </a:buClr>
              <a:buFont typeface="Wingdings" pitchFamily="2" charset="2"/>
              <a:buChar char="v"/>
            </a:pPr>
            <a:r>
              <a:rPr lang="en-IN" sz="1800" dirty="0">
                <a:solidFill>
                  <a:srgbClr val="020202"/>
                </a:solidFill>
                <a:latin typeface="Times New Roman" pitchFamily="18" charset="0"/>
                <a:cs typeface="Times New Roman" panose="02020603050405020304" pitchFamily="18" charset="0"/>
              </a:rPr>
              <a:t> </a:t>
            </a:r>
            <a:r>
              <a:rPr lang="en-IN" sz="1800" dirty="0">
                <a:latin typeface="Times New Roman" pitchFamily="18" charset="0"/>
                <a:cs typeface="Times New Roman" pitchFamily="18" charset="0"/>
              </a:rPr>
              <a:t>[1] K. </a:t>
            </a:r>
            <a:r>
              <a:rPr lang="en-IN" sz="1800" dirty="0" err="1">
                <a:latin typeface="Times New Roman" pitchFamily="18" charset="0"/>
                <a:cs typeface="Times New Roman" pitchFamily="18" charset="0"/>
              </a:rPr>
              <a:t>Khoo</a:t>
            </a:r>
            <a:r>
              <a:rPr lang="en-IN" sz="1800" dirty="0">
                <a:latin typeface="Times New Roman" pitchFamily="18" charset="0"/>
                <a:cs typeface="Times New Roman" pitchFamily="18" charset="0"/>
              </a:rPr>
              <a:t>, P. Bolt, F. E. </a:t>
            </a:r>
            <a:r>
              <a:rPr lang="en-IN" sz="1800" dirty="0" err="1">
                <a:latin typeface="Times New Roman" pitchFamily="18" charset="0"/>
                <a:cs typeface="Times New Roman" pitchFamily="18" charset="0"/>
              </a:rPr>
              <a:t>Babl</a:t>
            </a:r>
            <a:r>
              <a:rPr lang="en-IN" sz="1800" dirty="0">
                <a:latin typeface="Times New Roman" pitchFamily="18" charset="0"/>
                <a:cs typeface="Times New Roman" pitchFamily="18" charset="0"/>
              </a:rPr>
              <a:t>, S. Jury, and R. D. Goldman, ‘‘Health information seeking by parents in the Internet age,’’ J. Paediatrics Child Health, vol. 44, nos. 7–8, pp. 419–423, Jun. 2008.</a:t>
            </a:r>
          </a:p>
          <a:p>
            <a:pPr lvl="0">
              <a:lnSpc>
                <a:spcPct val="150000"/>
              </a:lnSpc>
              <a:buClr>
                <a:schemeClr val="tx1">
                  <a:lumMod val="60000"/>
                  <a:lumOff val="40000"/>
                </a:schemeClr>
              </a:buClr>
              <a:buFont typeface="Wingdings" pitchFamily="2" charset="2"/>
              <a:buChar char="v"/>
            </a:pPr>
            <a:r>
              <a:rPr lang="en-IN" sz="1800" dirty="0">
                <a:latin typeface="Times New Roman" pitchFamily="18" charset="0"/>
                <a:cs typeface="Times New Roman" pitchFamily="18" charset="0"/>
              </a:rPr>
              <a:t> [2] W. Jacobs, A. O. </a:t>
            </a:r>
            <a:r>
              <a:rPr lang="en-IN" sz="1800" dirty="0" err="1">
                <a:latin typeface="Times New Roman" pitchFamily="18" charset="0"/>
                <a:cs typeface="Times New Roman" pitchFamily="18" charset="0"/>
              </a:rPr>
              <a:t>Amuta</a:t>
            </a:r>
            <a:r>
              <a:rPr lang="en-IN" sz="1800" dirty="0">
                <a:latin typeface="Times New Roman" pitchFamily="18" charset="0"/>
                <a:cs typeface="Times New Roman" pitchFamily="18" charset="0"/>
              </a:rPr>
              <a:t>, K. C. </a:t>
            </a:r>
            <a:r>
              <a:rPr lang="en-IN" sz="1800" dirty="0" err="1">
                <a:latin typeface="Times New Roman" pitchFamily="18" charset="0"/>
                <a:cs typeface="Times New Roman" pitchFamily="18" charset="0"/>
              </a:rPr>
              <a:t>Jeon</a:t>
            </a:r>
            <a:r>
              <a:rPr lang="en-IN" sz="1800" dirty="0">
                <a:latin typeface="Times New Roman" pitchFamily="18" charset="0"/>
                <a:cs typeface="Times New Roman" pitchFamily="18" charset="0"/>
              </a:rPr>
              <a:t>, and C. </a:t>
            </a:r>
            <a:r>
              <a:rPr lang="en-IN" sz="1800" dirty="0" err="1">
                <a:latin typeface="Times New Roman" pitchFamily="18" charset="0"/>
                <a:cs typeface="Times New Roman" pitchFamily="18" charset="0"/>
              </a:rPr>
              <a:t>Alvares</a:t>
            </a:r>
            <a:r>
              <a:rPr lang="en-IN" sz="1800" dirty="0">
                <a:latin typeface="Times New Roman" pitchFamily="18" charset="0"/>
                <a:cs typeface="Times New Roman" pitchFamily="18" charset="0"/>
              </a:rPr>
              <a:t>, ‘‘Health information seeking in the digital age: An analysis of health information seeking </a:t>
            </a:r>
            <a:r>
              <a:rPr lang="en-IN" sz="1800" dirty="0" err="1">
                <a:latin typeface="Times New Roman" pitchFamily="18" charset="0"/>
                <a:cs typeface="Times New Roman" pitchFamily="18" charset="0"/>
              </a:rPr>
              <a:t>behavior</a:t>
            </a:r>
            <a:r>
              <a:rPr lang="en-IN" sz="1800" dirty="0">
                <a:latin typeface="Times New Roman" pitchFamily="18" charset="0"/>
                <a:cs typeface="Times New Roman" pitchFamily="18" charset="0"/>
              </a:rPr>
              <a:t> among US adults,’’ Cogent Social Sci., vol. 3, no. 1, Mar. 2017, Art. no. 1302785. </a:t>
            </a:r>
          </a:p>
          <a:p>
            <a:pPr lvl="0">
              <a:lnSpc>
                <a:spcPct val="150000"/>
              </a:lnSpc>
              <a:buClr>
                <a:schemeClr val="tx1">
                  <a:lumMod val="60000"/>
                  <a:lumOff val="40000"/>
                </a:schemeClr>
              </a:buClr>
              <a:buFont typeface="Wingdings" pitchFamily="2" charset="2"/>
              <a:buChar char="v"/>
            </a:pPr>
            <a:r>
              <a:rPr lang="en-IN" sz="1800" dirty="0">
                <a:latin typeface="Times New Roman" pitchFamily="18" charset="0"/>
                <a:cs typeface="Times New Roman" pitchFamily="18" charset="0"/>
              </a:rPr>
              <a:t>[3] R. W. White and E. Horvitz, ‘‘</a:t>
            </a:r>
            <a:r>
              <a:rPr lang="en-IN" sz="1800" dirty="0" err="1">
                <a:latin typeface="Times New Roman" pitchFamily="18" charset="0"/>
                <a:cs typeface="Times New Roman" pitchFamily="18" charset="0"/>
              </a:rPr>
              <a:t>Cyberchondria</a:t>
            </a:r>
            <a:r>
              <a:rPr lang="en-IN" sz="1800" dirty="0">
                <a:latin typeface="Times New Roman" pitchFamily="18" charset="0"/>
                <a:cs typeface="Times New Roman" pitchFamily="18" charset="0"/>
              </a:rPr>
              <a:t>: Studies of the escalation of medical concerns in Web search,’’ ACM Trans. Inf. Syst., vol. 27, no. 4, pp. 1–37, Nov. 2009.</a:t>
            </a:r>
          </a:p>
          <a:p>
            <a:pPr marL="358775" indent="-358775" algn="just">
              <a:lnSpc>
                <a:spcPct val="150000"/>
              </a:lnSpc>
            </a:pPr>
            <a:endParaRPr lang="en-US" sz="1600" dirty="0">
              <a:solidFill>
                <a:schemeClr val="bg2">
                  <a:lumMod val="50000"/>
                </a:schemeClr>
              </a:solidFill>
              <a:latin typeface="Times New Roman" panose="02020603050405020304" pitchFamily="18" charset="0"/>
              <a:cs typeface="Times New Roman" pitchFamily="18" charset="0"/>
            </a:endParaRPr>
          </a:p>
        </p:txBody>
      </p:sp>
      <p:sp>
        <p:nvSpPr>
          <p:cNvPr id="5" name="Slide Number Placeholder 4">
            <a:extLst>
              <a:ext uri="{FF2B5EF4-FFF2-40B4-BE49-F238E27FC236}">
                <a16:creationId xmlns:a16="http://schemas.microsoft.com/office/drawing/2014/main" id="{DBEE7339-FC8F-475E-87BE-87B6315B3A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pic>
        <p:nvPicPr>
          <p:cNvPr id="6" name="Picture 5">
            <a:extLst>
              <a:ext uri="{FF2B5EF4-FFF2-40B4-BE49-F238E27FC236}">
                <a16:creationId xmlns:a16="http://schemas.microsoft.com/office/drawing/2014/main" id="{24B1584F-8D7D-4EF4-ACC1-1333C59EAEB3}"/>
              </a:ext>
            </a:extLst>
          </p:cNvPr>
          <p:cNvPicPr>
            <a:picLocks noChangeAspect="1"/>
          </p:cNvPicPr>
          <p:nvPr/>
        </p:nvPicPr>
        <p:blipFill>
          <a:blip r:embed="rId2"/>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15967780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3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dirty="0"/>
          </a:p>
        </p:txBody>
      </p:sp>
      <p:sp>
        <p:nvSpPr>
          <p:cNvPr id="524" name="Google Shape;524;p33"/>
          <p:cNvSpPr txBox="1">
            <a:spLocks noGrp="1"/>
          </p:cNvSpPr>
          <p:nvPr>
            <p:ph type="ctrTitle" idx="4294967295"/>
          </p:nvPr>
        </p:nvSpPr>
        <p:spPr>
          <a:xfrm>
            <a:off x="1275150" y="228312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solidFill>
                  <a:schemeClr val="accent5"/>
                </a:solidFill>
              </a:rPr>
              <a:t>THANKS!</a:t>
            </a:r>
            <a:endParaRPr sz="6000" dirty="0">
              <a:solidFill>
                <a:schemeClr val="accent5"/>
              </a:solidFill>
            </a:endParaRPr>
          </a:p>
        </p:txBody>
      </p:sp>
      <p:sp>
        <p:nvSpPr>
          <p:cNvPr id="525" name="Google Shape;525;p33"/>
          <p:cNvSpPr txBox="1">
            <a:spLocks noGrp="1"/>
          </p:cNvSpPr>
          <p:nvPr>
            <p:ph type="subTitle" idx="4294967295"/>
          </p:nvPr>
        </p:nvSpPr>
        <p:spPr>
          <a:xfrm>
            <a:off x="1278699" y="3138560"/>
            <a:ext cx="6593700"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t>Any questions?</a:t>
            </a:r>
            <a:endParaRPr sz="2000" b="1" dirty="0"/>
          </a:p>
          <a:p>
            <a:pPr marL="0" lvl="0" indent="0" algn="ctr" rtl="0">
              <a:spcBef>
                <a:spcPts val="0"/>
              </a:spcBef>
              <a:spcAft>
                <a:spcPts val="0"/>
              </a:spcAft>
              <a:buClr>
                <a:schemeClr val="dk1"/>
              </a:buClr>
              <a:buSzPts val="1100"/>
              <a:buFont typeface="Arial"/>
              <a:buNone/>
            </a:pPr>
            <a:r>
              <a:rPr lang="en" sz="2000" dirty="0"/>
              <a:t>You can find me at</a:t>
            </a:r>
            <a:endParaRPr sz="2000" dirty="0"/>
          </a:p>
          <a:p>
            <a:pPr marL="0" lvl="0" indent="0" algn="ctr" rtl="0">
              <a:spcBef>
                <a:spcPts val="0"/>
              </a:spcBef>
              <a:spcAft>
                <a:spcPts val="0"/>
              </a:spcAft>
              <a:buClr>
                <a:schemeClr val="dk1"/>
              </a:buClr>
              <a:buSzPts val="1100"/>
              <a:buFont typeface="Arial"/>
              <a:buNone/>
            </a:pPr>
            <a:r>
              <a:rPr lang="en" sz="2000" b="1" dirty="0"/>
              <a:t>Reach us – </a:t>
            </a:r>
            <a:r>
              <a:rPr lang="en" sz="2000" b="1" dirty="0">
                <a:hlinkClick r:id="rId3"/>
              </a:rPr>
              <a:t>1croreprojects@gmail.com</a:t>
            </a:r>
            <a:endParaRPr lang="en" sz="2000" b="1" dirty="0"/>
          </a:p>
          <a:p>
            <a:pPr marL="0" lvl="0" indent="0" algn="ctr" rtl="0">
              <a:spcBef>
                <a:spcPts val="0"/>
              </a:spcBef>
              <a:spcAft>
                <a:spcPts val="0"/>
              </a:spcAft>
              <a:buClr>
                <a:schemeClr val="dk1"/>
              </a:buClr>
              <a:buSzPts val="1100"/>
              <a:buFont typeface="Arial"/>
              <a:buNone/>
            </a:pPr>
            <a:r>
              <a:rPr lang="en" sz="2000" b="1" dirty="0">
                <a:solidFill>
                  <a:srgbClr val="FF0000"/>
                </a:solidFill>
              </a:rPr>
              <a:t>Contact / Whatsapp: 7708 150 152 / 9751 800 789 / 790 432 0834</a:t>
            </a:r>
            <a:endParaRPr sz="2000" b="1" dirty="0">
              <a:solidFill>
                <a:srgbClr val="FF0000"/>
              </a:solidFill>
            </a:endParaRPr>
          </a:p>
        </p:txBody>
      </p:sp>
      <p:grpSp>
        <p:nvGrpSpPr>
          <p:cNvPr id="526" name="Google Shape;526;p33"/>
          <p:cNvGrpSpPr/>
          <p:nvPr/>
        </p:nvGrpSpPr>
        <p:grpSpPr>
          <a:xfrm>
            <a:off x="3996210" y="966817"/>
            <a:ext cx="1197664" cy="1126777"/>
            <a:chOff x="5972700" y="2330200"/>
            <a:chExt cx="411625" cy="387275"/>
          </a:xfrm>
        </p:grpSpPr>
        <p:sp>
          <p:nvSpPr>
            <p:cNvPr id="527" name="Google Shape;527;p33"/>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8" name="Google Shape;528;p33"/>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158044" y="1354667"/>
            <a:ext cx="7543522" cy="2381955"/>
          </a:xfrm>
          <a:prstGeom prst="rect">
            <a:avLst/>
          </a:prstGeom>
        </p:spPr>
        <p:txBody>
          <a:bodyPr spcFirstLastPara="1" wrap="square" lIns="91425" tIns="91425" rIns="91425" bIns="91425" anchor="ctr" anchorCtr="0">
            <a:noAutofit/>
          </a:bodyPr>
          <a:lstStyle/>
          <a:p>
            <a:pPr lvl="0" algn="ctr"/>
            <a:r>
              <a:rPr lang="en-IN" sz="2400" dirty="0">
                <a:solidFill>
                  <a:schemeClr val="bg1"/>
                </a:solidFill>
                <a:latin typeface="Times New Roman" panose="02020603050405020304" pitchFamily="18" charset="0"/>
                <a:cs typeface="Times New Roman" panose="02020603050405020304" pitchFamily="18" charset="0"/>
              </a:rPr>
              <a:t>Intelligent Health Diagnosis Technique Exploiting</a:t>
            </a:r>
            <a:endParaRPr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7234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AIM</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dirty="0"/>
          </a:p>
        </p:txBody>
      </p:sp>
      <p:sp>
        <p:nvSpPr>
          <p:cNvPr id="193" name="Google Shape;193;p12"/>
          <p:cNvSpPr txBox="1">
            <a:spLocks noGrp="1"/>
          </p:cNvSpPr>
          <p:nvPr>
            <p:ph type="body" idx="1"/>
          </p:nvPr>
        </p:nvSpPr>
        <p:spPr>
          <a:xfrm>
            <a:off x="0" y="1158775"/>
            <a:ext cx="8976575" cy="3753007"/>
          </a:xfrm>
          <a:prstGeom prst="rect">
            <a:avLst/>
          </a:prstGeom>
        </p:spPr>
        <p:txBody>
          <a:bodyPr spcFirstLastPara="1" wrap="square" lIns="91425" tIns="91425" rIns="91425" bIns="91425" anchor="t" anchorCtr="0">
            <a:noAutofit/>
          </a:bodyPr>
          <a:lstStyle/>
          <a:p>
            <a:pPr marL="360363" indent="-360363" algn="just">
              <a:lnSpc>
                <a:spcPct val="150000"/>
              </a:lnSpc>
              <a:buClr>
                <a:schemeClr val="tx1">
                  <a:lumMod val="60000"/>
                  <a:lumOff val="40000"/>
                </a:schemeClr>
              </a:buClr>
              <a:buFont typeface="Wingdings" pitchFamily="2" charset="2"/>
              <a:buChar char="v"/>
            </a:pPr>
            <a:r>
              <a:rPr lang="en-IN" sz="1800" dirty="0">
                <a:latin typeface="Times New Roman" pitchFamily="18" charset="0"/>
                <a:cs typeface="Times New Roman" pitchFamily="18" charset="0"/>
              </a:rPr>
              <a:t>  The aim of the project the technique first automatically generates a human disease diagnosis ontology by exploiting two well-established ontologies for diseases and symptoms:</a:t>
            </a:r>
            <a:endParaRPr lang="en-US" sz="1800" dirty="0">
              <a:solidFill>
                <a:schemeClr val="bg2">
                  <a:lumMod val="50000"/>
                </a:schemeClr>
              </a:solidFill>
              <a:latin typeface="Times New Roman" panose="02020603050405020304" pitchFamily="18" charset="0"/>
              <a:cs typeface="Times New Roman" panose="02020603050405020304" pitchFamily="18" charset="0"/>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5" name="Picture 4">
            <a:extLst>
              <a:ext uri="{FF2B5EF4-FFF2-40B4-BE49-F238E27FC236}">
                <a16:creationId xmlns:a16="http://schemas.microsoft.com/office/drawing/2014/main" id="{C93FEA83-5AFC-440E-887E-3F077720C44C}"/>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641862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IN" dirty="0">
                <a:latin typeface="Times New Roman" panose="02020603050405020304" pitchFamily="18" charset="0"/>
                <a:cs typeface="Times New Roman" panose="02020603050405020304" pitchFamily="18" charset="0"/>
              </a:rPr>
              <a:t>ABSTRACT</a:t>
            </a:r>
            <a:endParaRPr dirty="0">
              <a:latin typeface="Times New Roman" pitchFamily="18" charset="0"/>
              <a:cs typeface="Times New Roman" pitchFamily="18" charset="0"/>
            </a:endParaRPr>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800">
                <a:latin typeface="Times New Roman" pitchFamily="18" charset="0"/>
                <a:cs typeface="Times New Roman" pitchFamily="18" charset="0"/>
              </a:rPr>
              <a:t>4</a:t>
            </a:fld>
            <a:endParaRPr sz="1800" dirty="0">
              <a:latin typeface="Times New Roman" pitchFamily="18" charset="0"/>
              <a:cs typeface="Times New Roman" pitchFamily="18" charset="0"/>
            </a:endParaRPr>
          </a:p>
        </p:txBody>
      </p:sp>
      <p:sp>
        <p:nvSpPr>
          <p:cNvPr id="193" name="Google Shape;193;p12"/>
          <p:cNvSpPr txBox="1">
            <a:spLocks noGrp="1"/>
          </p:cNvSpPr>
          <p:nvPr>
            <p:ph type="body" idx="1"/>
          </p:nvPr>
        </p:nvSpPr>
        <p:spPr>
          <a:xfrm>
            <a:off x="0" y="1106905"/>
            <a:ext cx="8975558" cy="2695075"/>
          </a:xfrm>
          <a:prstGeom prst="rect">
            <a:avLst/>
          </a:prstGeom>
        </p:spPr>
        <p:txBody>
          <a:bodyPr spcFirstLastPara="1" wrap="square" lIns="91425" tIns="91425" rIns="91425" bIns="91425" anchor="t" anchorCtr="0">
            <a:noAutofit/>
          </a:bodyPr>
          <a:lstStyle/>
          <a:p>
            <a:pPr marL="285750" indent="-285750" algn="just">
              <a:lnSpc>
                <a:spcPct val="150000"/>
              </a:lnSpc>
              <a:buClr>
                <a:schemeClr val="tx1">
                  <a:lumMod val="60000"/>
                  <a:lumOff val="40000"/>
                </a:schemeClr>
              </a:buClr>
              <a:buFont typeface="Wingdings" pitchFamily="2" charset="2"/>
              <a:buChar char="v"/>
            </a:pPr>
            <a:r>
              <a:rPr lang="en-IN" sz="1800" dirty="0">
                <a:latin typeface="Times New Roman" pitchFamily="18" charset="0"/>
                <a:cs typeface="Times New Roman" pitchFamily="18" charset="0"/>
              </a:rPr>
              <a:t>Growing interest in healthcare has promoted the use of symptom checkers, which are online health applications that provide diagnostic information on users’ health, their diagnostic accuracy remains low because the existing symptom checkers rely on manually constructed knowledge models through labor-intensive processes or perform diagnoses based on simple pairwise relationships between diseases and symptoms without considering personal health conditions. In this project, we propose an intelligent health diagnosis technique that exploits automatically generated ontology and Web-based personal health record services. The proposed technique first automatically generates a human disease diagnosis ontology by exploiting two well-established ontologies for diseases and symptoms:</a:t>
            </a:r>
            <a:endParaRPr lang="en-US" sz="1800" dirty="0">
              <a:solidFill>
                <a:schemeClr val="bg2">
                  <a:lumMod val="50000"/>
                </a:schemeClr>
              </a:solidFill>
              <a:latin typeface="Times New Roman" panose="02020603050405020304" pitchFamily="18" charset="0"/>
              <a:cs typeface="Times New Roman" panose="02020603050405020304" pitchFamily="18" charset="0"/>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dirty="0">
                <a:latin typeface="Times New Roman" pitchFamily="18" charset="0"/>
                <a:cs typeface="Times New Roman" pitchFamily="18" charset="0"/>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dirty="0">
                <a:latin typeface="Times New Roman" pitchFamily="18" charset="0"/>
                <a:cs typeface="Times New Roman" pitchFamily="18" charset="0"/>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dirty="0">
                <a:latin typeface="Times New Roman" pitchFamily="18" charset="0"/>
                <a:cs typeface="Times New Roman" pitchFamily="18" charset="0"/>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dirty="0">
                <a:latin typeface="Times New Roman" pitchFamily="18" charset="0"/>
                <a:cs typeface="Times New Roman" pitchFamily="18" charset="0"/>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dirty="0">
                <a:latin typeface="Times New Roman" pitchFamily="18" charset="0"/>
                <a:cs typeface="Times New Roman" pitchFamily="18" charset="0"/>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dirty="0">
                <a:latin typeface="Times New Roman" pitchFamily="18" charset="0"/>
                <a:cs typeface="Times New Roman" pitchFamily="18" charset="0"/>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dirty="0">
                <a:latin typeface="Times New Roman" pitchFamily="18" charset="0"/>
                <a:cs typeface="Times New Roman" pitchFamily="18" charset="0"/>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dirty="0">
                <a:latin typeface="Times New Roman" pitchFamily="18" charset="0"/>
                <a:cs typeface="Times New Roman" pitchFamily="18" charset="0"/>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dirty="0">
                <a:latin typeface="Times New Roman" pitchFamily="18" charset="0"/>
                <a:cs typeface="Times New Roman" pitchFamily="18" charset="0"/>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dirty="0">
                <a:latin typeface="Times New Roman" pitchFamily="18" charset="0"/>
                <a:cs typeface="Times New Roman" pitchFamily="18" charset="0"/>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dirty="0">
                <a:latin typeface="Times New Roman" pitchFamily="18" charset="0"/>
                <a:cs typeface="Times New Roman" pitchFamily="18" charset="0"/>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dirty="0">
                <a:latin typeface="Times New Roman" pitchFamily="18" charset="0"/>
                <a:cs typeface="Times New Roman" pitchFamily="18" charset="0"/>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dirty="0">
                <a:latin typeface="Times New Roman" pitchFamily="18" charset="0"/>
                <a:cs typeface="Times New Roman" pitchFamily="18" charset="0"/>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dirty="0">
                <a:latin typeface="Times New Roman" pitchFamily="18" charset="0"/>
                <a:cs typeface="Times New Roman" pitchFamily="18" charset="0"/>
              </a:endParaRPr>
            </a:p>
          </p:txBody>
        </p:sp>
      </p:grpSp>
      <p:pic>
        <p:nvPicPr>
          <p:cNvPr id="5" name="Picture 4">
            <a:extLst>
              <a:ext uri="{FF2B5EF4-FFF2-40B4-BE49-F238E27FC236}">
                <a16:creationId xmlns:a16="http://schemas.microsoft.com/office/drawing/2014/main" id="{C93FEA83-5AFC-440E-887E-3F077720C44C}"/>
              </a:ext>
            </a:extLst>
          </p:cNvPr>
          <p:cNvPicPr>
            <a:picLocks noChangeAspect="1"/>
          </p:cNvPicPr>
          <p:nvPr/>
        </p:nvPicPr>
        <p:blipFill>
          <a:blip r:embed="rId3"/>
          <a:stretch>
            <a:fillRect/>
          </a:stretch>
        </p:blipFill>
        <p:spPr>
          <a:xfrm>
            <a:off x="7727819" y="32108"/>
            <a:ext cx="1364387" cy="118919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dirty="0"/>
          </a:p>
        </p:txBody>
      </p:sp>
      <p:sp>
        <p:nvSpPr>
          <p:cNvPr id="193" name="Google Shape;193;p12"/>
          <p:cNvSpPr txBox="1">
            <a:spLocks noGrp="1"/>
          </p:cNvSpPr>
          <p:nvPr>
            <p:ph type="body" idx="1"/>
          </p:nvPr>
        </p:nvSpPr>
        <p:spPr>
          <a:xfrm>
            <a:off x="-84221" y="1221302"/>
            <a:ext cx="9176427" cy="3838074"/>
          </a:xfrm>
          <a:prstGeom prst="rect">
            <a:avLst/>
          </a:prstGeom>
        </p:spPr>
        <p:txBody>
          <a:bodyPr spcFirstLastPara="1" wrap="square" lIns="91425" tIns="91425" rIns="91425" bIns="91425" anchor="t" anchorCtr="0">
            <a:noAutofit/>
          </a:bodyPr>
          <a:lstStyle/>
          <a:p>
            <a:pPr algn="just">
              <a:lnSpc>
                <a:spcPct val="150000"/>
              </a:lnSpc>
              <a:buClr>
                <a:schemeClr val="tx1">
                  <a:lumMod val="60000"/>
                  <a:lumOff val="40000"/>
                </a:schemeClr>
              </a:buClr>
              <a:buFont typeface="Wingdings" pitchFamily="2" charset="2"/>
              <a:buChar char="v"/>
            </a:pPr>
            <a:r>
              <a:rPr lang="en-US" sz="1800" dirty="0">
                <a:latin typeface="Times New Roman" pitchFamily="18" charset="0"/>
                <a:cs typeface="Times New Roman" pitchFamily="18" charset="0"/>
              </a:rPr>
              <a:t> </a:t>
            </a:r>
            <a:r>
              <a:rPr lang="en-IN" sz="1800" dirty="0">
                <a:latin typeface="Times New Roman" pitchFamily="18" charset="0"/>
                <a:cs typeface="Times New Roman" pitchFamily="18" charset="0"/>
              </a:rPr>
              <a:t>In today’s e-health era, the internet has become a common means of acquiring knowledge on personal health. they can easily confuse or misunderstand their health status by reviewing only high-ranked search results without filtering out irrelevant or unreliable health information.To acquire more reliable information, there has recently been a proliferation of online health applications called accuracy of 23 existing symptom checkers and found that they provided correct diagnoses in only 34% of test cases Diagnostic accuracy is a significant issue that affects user satisfaction and confidence in the validity of symptom checkers. Therefore, enhancing the value of these applications will require the development of more accurate and reliable diagnosis techniques. </a:t>
            </a:r>
            <a:endParaRPr lang="en-US" sz="1800" dirty="0">
              <a:solidFill>
                <a:schemeClr val="bg2">
                  <a:lumMod val="50000"/>
                </a:schemeClr>
              </a:solidFill>
              <a:latin typeface="Times New Roman" panose="02020603050405020304" pitchFamily="18" charset="0"/>
              <a:cs typeface="Times New Roman" panose="02020603050405020304" pitchFamily="18" charset="0"/>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5" name="Picture 4">
            <a:extLst>
              <a:ext uri="{FF2B5EF4-FFF2-40B4-BE49-F238E27FC236}">
                <a16:creationId xmlns:a16="http://schemas.microsoft.com/office/drawing/2014/main" id="{C93FEA83-5AFC-440E-887E-3F077720C44C}"/>
              </a:ext>
            </a:extLst>
          </p:cNvPr>
          <p:cNvPicPr>
            <a:picLocks noChangeAspect="1"/>
          </p:cNvPicPr>
          <p:nvPr/>
        </p:nvPicPr>
        <p:blipFill>
          <a:blip r:embed="rId3"/>
          <a:stretch>
            <a:fillRect/>
          </a:stretch>
        </p:blipFill>
        <p:spPr>
          <a:xfrm>
            <a:off x="7727819" y="32108"/>
            <a:ext cx="1364387" cy="1189194"/>
          </a:xfrm>
          <a:prstGeom prst="rect">
            <a:avLst/>
          </a:prstGeom>
        </p:spPr>
      </p:pic>
      <p:sp>
        <p:nvSpPr>
          <p:cNvPr id="3" name="TextBox 2"/>
          <p:cNvSpPr txBox="1"/>
          <p:nvPr/>
        </p:nvSpPr>
        <p:spPr>
          <a:xfrm>
            <a:off x="998621" y="568710"/>
            <a:ext cx="2743200" cy="400110"/>
          </a:xfrm>
          <a:prstGeom prst="rect">
            <a:avLst/>
          </a:prstGeom>
          <a:noFill/>
        </p:spPr>
        <p:txBody>
          <a:bodyPr wrap="square" rtlCol="0">
            <a:spAutoFit/>
          </a:bodyPr>
          <a:lstStyle/>
          <a:p>
            <a:r>
              <a:rPr lang="en-US" sz="2000" b="1" dirty="0">
                <a:solidFill>
                  <a:schemeClr val="bg1"/>
                </a:solidFill>
                <a:latin typeface="Times New Roman" pitchFamily="18" charset="0"/>
                <a:cs typeface="Times New Roman" pitchFamily="18" charset="0"/>
              </a:rPr>
              <a:t>INTRODUCTION</a:t>
            </a:r>
            <a:endParaRPr lang="en-IN" sz="20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2891332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dirty="0"/>
          </a:p>
        </p:txBody>
      </p:sp>
      <p:sp>
        <p:nvSpPr>
          <p:cNvPr id="193" name="Google Shape;193;p12"/>
          <p:cNvSpPr txBox="1">
            <a:spLocks noGrp="1"/>
          </p:cNvSpPr>
          <p:nvPr>
            <p:ph type="body" idx="1"/>
          </p:nvPr>
        </p:nvSpPr>
        <p:spPr>
          <a:xfrm>
            <a:off x="35063" y="1367200"/>
            <a:ext cx="9001760" cy="3937881"/>
          </a:xfrm>
          <a:prstGeom prst="rect">
            <a:avLst/>
          </a:prstGeom>
        </p:spPr>
        <p:txBody>
          <a:bodyPr spcFirstLastPara="1" wrap="square" lIns="91425" tIns="91425" rIns="91425" bIns="91425" anchor="t" anchorCtr="0">
            <a:noAutofit/>
          </a:bodyPr>
          <a:lstStyle/>
          <a:p>
            <a:pPr marL="101600" indent="0" algn="just">
              <a:lnSpc>
                <a:spcPct val="150000"/>
              </a:lnSpc>
              <a:buNone/>
            </a:pPr>
            <a:endParaRPr lang="en-US" sz="1800" dirty="0">
              <a:latin typeface="Times New Roman" panose="02020603050405020304" pitchFamily="18" charset="0"/>
              <a:cs typeface="Times New Roman" panose="02020603050405020304" pitchFamily="18" charset="0"/>
            </a:endParaRPr>
          </a:p>
          <a:p>
            <a:pPr algn="just">
              <a:lnSpc>
                <a:spcPct val="150000"/>
              </a:lnSpc>
            </a:pP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5" name="Picture 4">
            <a:extLst>
              <a:ext uri="{FF2B5EF4-FFF2-40B4-BE49-F238E27FC236}">
                <a16:creationId xmlns:a16="http://schemas.microsoft.com/office/drawing/2014/main" id="{C93FEA83-5AFC-440E-887E-3F077720C44C}"/>
              </a:ext>
            </a:extLst>
          </p:cNvPr>
          <p:cNvPicPr>
            <a:picLocks noChangeAspect="1"/>
          </p:cNvPicPr>
          <p:nvPr/>
        </p:nvPicPr>
        <p:blipFill>
          <a:blip r:embed="rId3"/>
          <a:stretch>
            <a:fillRect/>
          </a:stretch>
        </p:blipFill>
        <p:spPr>
          <a:xfrm>
            <a:off x="7727819" y="32108"/>
            <a:ext cx="1364387" cy="1189194"/>
          </a:xfrm>
          <a:prstGeom prst="rect">
            <a:avLst/>
          </a:prstGeom>
        </p:spPr>
      </p:pic>
      <p:sp>
        <p:nvSpPr>
          <p:cNvPr id="21" name="Title 1">
            <a:extLst>
              <a:ext uri="{FF2B5EF4-FFF2-40B4-BE49-F238E27FC236}">
                <a16:creationId xmlns:a16="http://schemas.microsoft.com/office/drawing/2014/main" id="{8B357FB5-B1BC-47DA-9F35-D432BA940F01}"/>
              </a:ext>
            </a:extLst>
          </p:cNvPr>
          <p:cNvSpPr>
            <a:spLocks noGrp="1"/>
          </p:cNvSpPr>
          <p:nvPr>
            <p:ph type="title"/>
          </p:nvPr>
        </p:nvSpPr>
        <p:spPr>
          <a:xfrm>
            <a:off x="611075" y="364791"/>
            <a:ext cx="5258400" cy="766200"/>
          </a:xfrm>
        </p:spPr>
        <p:txBody>
          <a:bodyPr/>
          <a:lstStyle/>
          <a:p>
            <a:r>
              <a:rPr lang="en-US" dirty="0">
                <a:latin typeface="Times New Roman" pitchFamily="18" charset="0"/>
                <a:cs typeface="Times New Roman" pitchFamily="18" charset="0"/>
              </a:rPr>
              <a:t>EXISTING SYSTEM</a:t>
            </a:r>
            <a:endParaRPr lang="en-IN" dirty="0">
              <a:latin typeface="Times New Roman" pitchFamily="18" charset="0"/>
              <a:cs typeface="Times New Roman" pitchFamily="18" charset="0"/>
            </a:endParaRPr>
          </a:p>
        </p:txBody>
      </p:sp>
      <p:sp>
        <p:nvSpPr>
          <p:cNvPr id="22" name="Google Shape;193;p12"/>
          <p:cNvSpPr txBox="1">
            <a:spLocks noGrp="1"/>
          </p:cNvSpPr>
          <p:nvPr>
            <p:ph type="body" idx="1"/>
          </p:nvPr>
        </p:nvSpPr>
        <p:spPr>
          <a:xfrm>
            <a:off x="55383" y="1221302"/>
            <a:ext cx="9036823" cy="3819912"/>
          </a:xfrm>
          <a:prstGeom prst="rect">
            <a:avLst/>
          </a:prstGeom>
        </p:spPr>
        <p:txBody>
          <a:bodyPr spcFirstLastPara="1" wrap="square" lIns="91425" tIns="91425" rIns="91425" bIns="91425" anchor="t" anchorCtr="0">
            <a:noAutofit/>
          </a:bodyPr>
          <a:lstStyle/>
          <a:p>
            <a:pPr lvl="0" algn="just" fontAlgn="base">
              <a:buClr>
                <a:schemeClr val="tx1">
                  <a:lumMod val="60000"/>
                  <a:lumOff val="40000"/>
                </a:schemeClr>
              </a:buClr>
              <a:buFont typeface="Wingdings" pitchFamily="2" charset="2"/>
              <a:buChar char="v"/>
            </a:pPr>
            <a:r>
              <a:rPr lang="en-IN" sz="1800" dirty="0">
                <a:latin typeface="Times New Roman" pitchFamily="18" charset="0"/>
                <a:cs typeface="Times New Roman" pitchFamily="18" charset="0"/>
              </a:rPr>
              <a:t>In the test set, patients can be classified into groups of either high-risk or low-risk. These models are valuable in clinical situations and are widely studied.</a:t>
            </a:r>
          </a:p>
          <a:p>
            <a:pPr lvl="0" algn="just" fontAlgn="base">
              <a:buClr>
                <a:schemeClr val="tx1">
                  <a:lumMod val="60000"/>
                  <a:lumOff val="40000"/>
                </a:schemeClr>
              </a:buClr>
              <a:buFont typeface="Wingdings" pitchFamily="2" charset="2"/>
              <a:buChar char="v"/>
            </a:pPr>
            <a:r>
              <a:rPr lang="en-IN" sz="1800" dirty="0">
                <a:latin typeface="Times New Roman" pitchFamily="18" charset="0"/>
                <a:cs typeface="Times New Roman" pitchFamily="18" charset="0"/>
              </a:rPr>
              <a:t>Chen et.al proposed a healthcare system using smart clothing for sustainable health monitoring.</a:t>
            </a:r>
          </a:p>
          <a:p>
            <a:pPr algn="just">
              <a:buClr>
                <a:schemeClr val="tx1">
                  <a:lumMod val="60000"/>
                  <a:lumOff val="40000"/>
                </a:schemeClr>
              </a:buClr>
              <a:buFont typeface="Wingdings" pitchFamily="2" charset="2"/>
              <a:buChar char="v"/>
            </a:pPr>
            <a:r>
              <a:rPr lang="en-IN" sz="1800" dirty="0">
                <a:latin typeface="Times New Roman" pitchFamily="18" charset="0"/>
                <a:cs typeface="Times New Roman" pitchFamily="18" charset="0"/>
              </a:rPr>
              <a:t>had thoroughly studied the heterogeneous systems and achieved the best results for cost minimization on tree and simple path cases for heterogeneous systems. Patients’ statistical information, test results and disease history are recorded in the EHR, enabling us to identify potential data-centric solutions to reduce the costs of medical case studies</a:t>
            </a:r>
          </a:p>
          <a:p>
            <a:pPr lvl="0" algn="just">
              <a:buClr>
                <a:schemeClr val="tx1">
                  <a:lumMod val="60000"/>
                  <a:lumOff val="40000"/>
                </a:schemeClr>
              </a:buClr>
              <a:buFont typeface="Wingdings" pitchFamily="2" charset="2"/>
              <a:buChar char="v"/>
            </a:pPr>
            <a:r>
              <a:rPr lang="en-IN" sz="1800" dirty="0">
                <a:latin typeface="Times New Roman" pitchFamily="18" charset="0"/>
                <a:cs typeface="Times New Roman" pitchFamily="18" charset="0"/>
              </a:rPr>
              <a:t> proposed an optimal big data sharing algorithm to handle the complicate data set in </a:t>
            </a:r>
            <a:r>
              <a:rPr lang="en-IN" sz="1800" dirty="0" err="1">
                <a:latin typeface="Times New Roman" pitchFamily="18" charset="0"/>
                <a:cs typeface="Times New Roman" pitchFamily="18" charset="0"/>
              </a:rPr>
              <a:t>tele</a:t>
            </a:r>
            <a:r>
              <a:rPr lang="en-IN" sz="1800" dirty="0">
                <a:latin typeface="Times New Roman" pitchFamily="18" charset="0"/>
                <a:cs typeface="Times New Roman" pitchFamily="18" charset="0"/>
              </a:rPr>
              <a:t> health with cloud techniques. One of the applications is to identify high-risk patients which can be utilized to reduce medical cost since high-risk patients often require expensive healthcare.</a:t>
            </a:r>
          </a:p>
          <a:p>
            <a:endParaRPr lang="en-US" sz="1600" dirty="0">
              <a:solidFill>
                <a:srgbClr val="02020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5131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dirty="0"/>
          </a:p>
        </p:txBody>
      </p:sp>
      <p:sp>
        <p:nvSpPr>
          <p:cNvPr id="193" name="Google Shape;193;p12"/>
          <p:cNvSpPr txBox="1">
            <a:spLocks noGrp="1"/>
          </p:cNvSpPr>
          <p:nvPr>
            <p:ph type="body" idx="1"/>
          </p:nvPr>
        </p:nvSpPr>
        <p:spPr>
          <a:xfrm>
            <a:off x="84220" y="977239"/>
            <a:ext cx="8969333" cy="3798874"/>
          </a:xfrm>
          <a:prstGeom prst="rect">
            <a:avLst/>
          </a:prstGeom>
        </p:spPr>
        <p:txBody>
          <a:bodyPr spcFirstLastPara="1" wrap="square" lIns="91425" tIns="91425" rIns="91425" bIns="91425" anchor="t" anchorCtr="0">
            <a:noAutofit/>
          </a:bodyPr>
          <a:lstStyle/>
          <a:p>
            <a:pPr marL="101600" indent="0" algn="just">
              <a:lnSpc>
                <a:spcPct val="150000"/>
              </a:lnSpc>
              <a:buNone/>
            </a:pPr>
            <a:endParaRPr lang="en-US" sz="1400" dirty="0">
              <a:latin typeface="Times New Roman" panose="02020603050405020304" pitchFamily="18" charset="0"/>
              <a:cs typeface="Times New Roman" panose="02020603050405020304" pitchFamily="18" charset="0"/>
            </a:endParaRPr>
          </a:p>
          <a:p>
            <a:pPr marL="101600" indent="0" algn="just">
              <a:lnSpc>
                <a:spcPct val="150000"/>
              </a:lnSpc>
              <a:buNone/>
            </a:pPr>
            <a:endParaRPr lang="en-US" sz="1600" dirty="0">
              <a:solidFill>
                <a:srgbClr val="020202"/>
              </a:solidFill>
              <a:latin typeface="Times New Roman" panose="02020603050405020304" pitchFamily="18" charset="0"/>
              <a:cs typeface="Times New Roman" panose="02020603050405020304" pitchFamily="18" charset="0"/>
            </a:endParaRPr>
          </a:p>
          <a:p>
            <a:pPr lvl="0" fontAlgn="base">
              <a:lnSpc>
                <a:spcPct val="150000"/>
              </a:lnSpc>
              <a:buClr>
                <a:schemeClr val="tx1">
                  <a:lumMod val="60000"/>
                  <a:lumOff val="40000"/>
                </a:schemeClr>
              </a:buClr>
              <a:buFont typeface="Wingdings" pitchFamily="2" charset="2"/>
              <a:buChar char="v"/>
            </a:pPr>
            <a:r>
              <a:rPr lang="en-IN" sz="1800" dirty="0">
                <a:latin typeface="Times New Roman" pitchFamily="18" charset="0"/>
                <a:cs typeface="Times New Roman" pitchFamily="18" charset="0"/>
              </a:rPr>
              <a:t>In the existing system the data set is typically small, for patients and diseases with specific conditions, the characteristics are selected through experience. However, these pre-selected characteristics maybe not satisfy the changes in the disease and its influencing factors.</a:t>
            </a:r>
          </a:p>
          <a:p>
            <a:pPr lvl="0" fontAlgn="base">
              <a:lnSpc>
                <a:spcPct val="150000"/>
              </a:lnSpc>
              <a:buClr>
                <a:schemeClr val="tx1">
                  <a:lumMod val="60000"/>
                  <a:lumOff val="40000"/>
                </a:schemeClr>
              </a:buClr>
              <a:buFont typeface="Wingdings" pitchFamily="2" charset="2"/>
              <a:buChar char="v"/>
            </a:pPr>
            <a:r>
              <a:rPr lang="en-IN" sz="1800" dirty="0">
                <a:latin typeface="Times New Roman" pitchFamily="18" charset="0"/>
                <a:cs typeface="Times New Roman" pitchFamily="18" charset="0"/>
              </a:rPr>
              <a:t>Lower Accuracy</a:t>
            </a:r>
          </a:p>
          <a:p>
            <a:pPr>
              <a:lnSpc>
                <a:spcPct val="150000"/>
              </a:lnSpc>
              <a:buClr>
                <a:schemeClr val="tx1">
                  <a:lumMod val="60000"/>
                  <a:lumOff val="40000"/>
                </a:schemeClr>
              </a:buClr>
              <a:buFont typeface="Wingdings" pitchFamily="2" charset="2"/>
              <a:buChar char="v"/>
            </a:pPr>
            <a:r>
              <a:rPr lang="en-IN" sz="1800" dirty="0">
                <a:latin typeface="Times New Roman" pitchFamily="18" charset="0"/>
                <a:cs typeface="Times New Roman" pitchFamily="18" charset="0"/>
              </a:rPr>
              <a:t>More Time Consuming</a:t>
            </a:r>
            <a:endParaRPr lang="en-US" sz="1800" dirty="0">
              <a:solidFill>
                <a:srgbClr val="020202"/>
              </a:solidFill>
              <a:latin typeface="Times New Roman" panose="02020603050405020304" pitchFamily="18" charset="0"/>
              <a:cs typeface="Times New Roman" panose="02020603050405020304" pitchFamily="18" charset="0"/>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5" name="Picture 4">
            <a:extLst>
              <a:ext uri="{FF2B5EF4-FFF2-40B4-BE49-F238E27FC236}">
                <a16:creationId xmlns:a16="http://schemas.microsoft.com/office/drawing/2014/main" id="{C93FEA83-5AFC-440E-887E-3F077720C44C}"/>
              </a:ext>
            </a:extLst>
          </p:cNvPr>
          <p:cNvPicPr>
            <a:picLocks noChangeAspect="1"/>
          </p:cNvPicPr>
          <p:nvPr/>
        </p:nvPicPr>
        <p:blipFill>
          <a:blip r:embed="rId3"/>
          <a:stretch>
            <a:fillRect/>
          </a:stretch>
        </p:blipFill>
        <p:spPr>
          <a:xfrm>
            <a:off x="7727819" y="32108"/>
            <a:ext cx="1364387" cy="1189194"/>
          </a:xfrm>
          <a:prstGeom prst="rect">
            <a:avLst/>
          </a:prstGeom>
        </p:spPr>
      </p:pic>
      <p:sp>
        <p:nvSpPr>
          <p:cNvPr id="21" name="Title 1">
            <a:extLst>
              <a:ext uri="{FF2B5EF4-FFF2-40B4-BE49-F238E27FC236}">
                <a16:creationId xmlns:a16="http://schemas.microsoft.com/office/drawing/2014/main" id="{8B357FB5-B1BC-47DA-9F35-D432BA940F01}"/>
              </a:ext>
            </a:extLst>
          </p:cNvPr>
          <p:cNvSpPr>
            <a:spLocks noGrp="1"/>
          </p:cNvSpPr>
          <p:nvPr>
            <p:ph type="title"/>
          </p:nvPr>
        </p:nvSpPr>
        <p:spPr>
          <a:xfrm>
            <a:off x="611075" y="364791"/>
            <a:ext cx="5258400" cy="766200"/>
          </a:xfrm>
        </p:spPr>
        <p:txBody>
          <a:bodyPr/>
          <a:lstStyle/>
          <a:p>
            <a:r>
              <a:rPr lang="en-US" dirty="0">
                <a:latin typeface="Times New Roman" panose="02020603050405020304" pitchFamily="18" charset="0"/>
                <a:cs typeface="Times New Roman" pitchFamily="18" charset="0"/>
              </a:rPr>
              <a:t>DISADVANTAGE</a:t>
            </a:r>
            <a:endParaRPr lang="en-IN" dirty="0">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2741754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dirty="0"/>
          </a:p>
        </p:txBody>
      </p:sp>
      <p:sp>
        <p:nvSpPr>
          <p:cNvPr id="193" name="Google Shape;193;p12"/>
          <p:cNvSpPr txBox="1">
            <a:spLocks noGrp="1"/>
          </p:cNvSpPr>
          <p:nvPr>
            <p:ph type="body" idx="1"/>
          </p:nvPr>
        </p:nvSpPr>
        <p:spPr>
          <a:xfrm>
            <a:off x="0" y="1094874"/>
            <a:ext cx="9001760" cy="3800432"/>
          </a:xfrm>
          <a:prstGeom prst="rect">
            <a:avLst/>
          </a:prstGeom>
        </p:spPr>
        <p:txBody>
          <a:bodyPr spcFirstLastPara="1" wrap="square" lIns="91425" tIns="91425" rIns="91425" bIns="91425" anchor="t" anchorCtr="0">
            <a:noAutofit/>
          </a:bodyPr>
          <a:lstStyle/>
          <a:p>
            <a:pPr lvl="0" fontAlgn="base">
              <a:lnSpc>
                <a:spcPct val="150000"/>
              </a:lnSpc>
              <a:buClr>
                <a:schemeClr val="tx1">
                  <a:lumMod val="60000"/>
                  <a:lumOff val="40000"/>
                </a:schemeClr>
              </a:buClr>
              <a:buFont typeface="Wingdings" pitchFamily="2" charset="2"/>
              <a:buChar char="v"/>
            </a:pPr>
            <a:r>
              <a:rPr lang="en-IN" sz="1800" dirty="0">
                <a:latin typeface="Times New Roman" pitchFamily="18" charset="0"/>
                <a:cs typeface="Times New Roman" pitchFamily="18" charset="0"/>
              </a:rPr>
              <a:t>We combine the structured and unstructured data in healthcare field to assess the risk of disease. First, we used latent factor model to reconstruct the missing data from the medical records collected from a hospital in central China. For unstructured text data, we select the features automatically using CNN algorithm. Finally, we propose a novel CNN-based multimodal disease risk prediction (CNN) algorithm for structured and unstructured data.</a:t>
            </a:r>
          </a:p>
          <a:p>
            <a:pPr lvl="0" fontAlgn="base">
              <a:lnSpc>
                <a:spcPct val="150000"/>
              </a:lnSpc>
              <a:buClr>
                <a:schemeClr val="tx1">
                  <a:lumMod val="60000"/>
                  <a:lumOff val="40000"/>
                </a:schemeClr>
              </a:buClr>
              <a:buFont typeface="Wingdings" pitchFamily="2" charset="2"/>
              <a:buChar char="v"/>
            </a:pPr>
            <a:r>
              <a:rPr lang="en-IN" sz="1800" dirty="0">
                <a:latin typeface="Times New Roman" pitchFamily="18" charset="0"/>
                <a:cs typeface="Times New Roman" pitchFamily="18" charset="0"/>
              </a:rPr>
              <a:t>The disease risk model is obtained by the combination of structured and unstructured features. Through the experiment, we draw a conclusion that the performance of CNN is better than other existing methods.</a:t>
            </a:r>
          </a:p>
          <a:p>
            <a:pPr marL="285750" indent="-285750" algn="just">
              <a:lnSpc>
                <a:spcPct val="150000"/>
              </a:lnSpc>
              <a:buClr>
                <a:schemeClr val="tx1">
                  <a:lumMod val="60000"/>
                  <a:lumOff val="40000"/>
                </a:schemeClr>
              </a:buClr>
              <a:buFont typeface="Wingdings" pitchFamily="2" charset="2"/>
              <a:buChar char="v"/>
            </a:pPr>
            <a:endParaRPr lang="en-US" sz="1800" b="0" i="0" dirty="0">
              <a:solidFill>
                <a:srgbClr val="231F20"/>
              </a:solidFill>
              <a:effectLst/>
              <a:latin typeface="Times New Roman" pitchFamily="18" charset="0"/>
              <a:cs typeface="Times New Roman" pitchFamily="18" charset="0"/>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5" name="Picture 4">
            <a:extLst>
              <a:ext uri="{FF2B5EF4-FFF2-40B4-BE49-F238E27FC236}">
                <a16:creationId xmlns:a16="http://schemas.microsoft.com/office/drawing/2014/main" id="{C93FEA83-5AFC-440E-887E-3F077720C44C}"/>
              </a:ext>
            </a:extLst>
          </p:cNvPr>
          <p:cNvPicPr>
            <a:picLocks noChangeAspect="1"/>
          </p:cNvPicPr>
          <p:nvPr/>
        </p:nvPicPr>
        <p:blipFill>
          <a:blip r:embed="rId3"/>
          <a:stretch>
            <a:fillRect/>
          </a:stretch>
        </p:blipFill>
        <p:spPr>
          <a:xfrm>
            <a:off x="7727819" y="32108"/>
            <a:ext cx="1364387" cy="1189194"/>
          </a:xfrm>
          <a:prstGeom prst="rect">
            <a:avLst/>
          </a:prstGeom>
        </p:spPr>
      </p:pic>
      <p:sp>
        <p:nvSpPr>
          <p:cNvPr id="21" name="Title 1">
            <a:extLst>
              <a:ext uri="{FF2B5EF4-FFF2-40B4-BE49-F238E27FC236}">
                <a16:creationId xmlns:a16="http://schemas.microsoft.com/office/drawing/2014/main" id="{8B357FB5-B1BC-47DA-9F35-D432BA940F01}"/>
              </a:ext>
            </a:extLst>
          </p:cNvPr>
          <p:cNvSpPr>
            <a:spLocks noGrp="1"/>
          </p:cNvSpPr>
          <p:nvPr>
            <p:ph type="title"/>
          </p:nvPr>
        </p:nvSpPr>
        <p:spPr>
          <a:xfrm>
            <a:off x="611075" y="364791"/>
            <a:ext cx="5258400" cy="766200"/>
          </a:xfrm>
        </p:spPr>
        <p:txBody>
          <a:bodyPr/>
          <a:lstStyle/>
          <a:p>
            <a:r>
              <a:rPr lang="en-US" dirty="0">
                <a:latin typeface="Times New Roman" panose="02020603050405020304" pitchFamily="18" charset="0"/>
                <a:cs typeface="Times New Roman" pitchFamily="18" charset="0"/>
              </a:rPr>
              <a:t>PROPOSE SYSTEM</a:t>
            </a:r>
            <a:endParaRPr lang="en-IN" dirty="0">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191136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dirty="0"/>
          </a:p>
        </p:txBody>
      </p:sp>
      <p:sp>
        <p:nvSpPr>
          <p:cNvPr id="193" name="Google Shape;193;p12"/>
          <p:cNvSpPr txBox="1">
            <a:spLocks noGrp="1"/>
          </p:cNvSpPr>
          <p:nvPr>
            <p:ph type="body" idx="1"/>
          </p:nvPr>
        </p:nvSpPr>
        <p:spPr>
          <a:xfrm>
            <a:off x="293683" y="1057005"/>
            <a:ext cx="8412435" cy="3719108"/>
          </a:xfrm>
          <a:prstGeom prst="rect">
            <a:avLst/>
          </a:prstGeom>
        </p:spPr>
        <p:txBody>
          <a:bodyPr spcFirstLastPara="1" wrap="square" lIns="91425" tIns="91425" rIns="91425" bIns="91425" anchor="t" anchorCtr="0">
            <a:noAutofit/>
          </a:bodyPr>
          <a:lstStyle/>
          <a:p>
            <a:pPr marL="101600" indent="0" algn="just">
              <a:lnSpc>
                <a:spcPct val="150000"/>
              </a:lnSpc>
              <a:buNone/>
            </a:pPr>
            <a:endParaRPr lang="en-US" sz="1400" dirty="0">
              <a:latin typeface="Times New Roman" panose="02020603050405020304" pitchFamily="18" charset="0"/>
              <a:cs typeface="Times New Roman" panose="02020603050405020304" pitchFamily="18" charset="0"/>
            </a:endParaRPr>
          </a:p>
          <a:p>
            <a:pPr lvl="0" fontAlgn="base">
              <a:lnSpc>
                <a:spcPct val="150000"/>
              </a:lnSpc>
              <a:buClr>
                <a:schemeClr val="tx1">
                  <a:lumMod val="60000"/>
                  <a:lumOff val="40000"/>
                </a:schemeClr>
              </a:buClr>
              <a:buFont typeface="Wingdings" pitchFamily="2" charset="2"/>
              <a:buChar char="v"/>
            </a:pPr>
            <a:r>
              <a:rPr lang="en-IN" sz="1600" dirty="0">
                <a:solidFill>
                  <a:schemeClr val="bg2">
                    <a:lumMod val="50000"/>
                  </a:schemeClr>
                </a:solidFill>
                <a:latin typeface="Times New Roman" panose="02020603050405020304" pitchFamily="18" charset="0"/>
                <a:cs typeface="Times New Roman" panose="02020603050405020304" pitchFamily="18" charset="0"/>
              </a:rPr>
              <a:t> </a:t>
            </a:r>
            <a:r>
              <a:rPr lang="en-IN" sz="1800" dirty="0">
                <a:latin typeface="Times New Roman" pitchFamily="18" charset="0"/>
                <a:cs typeface="Times New Roman" pitchFamily="18" charset="0"/>
              </a:rPr>
              <a:t>Higher Accuracy.</a:t>
            </a:r>
          </a:p>
          <a:p>
            <a:pPr lvl="0" fontAlgn="base">
              <a:lnSpc>
                <a:spcPct val="150000"/>
              </a:lnSpc>
              <a:buClr>
                <a:schemeClr val="tx1">
                  <a:lumMod val="60000"/>
                  <a:lumOff val="40000"/>
                </a:schemeClr>
              </a:buClr>
              <a:buFont typeface="Wingdings" pitchFamily="2" charset="2"/>
              <a:buChar char="v"/>
            </a:pPr>
            <a:r>
              <a:rPr lang="en-IN" sz="1800" dirty="0">
                <a:latin typeface="Times New Roman" pitchFamily="18" charset="0"/>
                <a:cs typeface="Times New Roman" pitchFamily="18" charset="0"/>
              </a:rPr>
              <a:t>We leverage not only the structured data but also the text data of patients based on the proposed CNN algorithm.</a:t>
            </a:r>
          </a:p>
          <a:p>
            <a:pPr lvl="0" fontAlgn="base">
              <a:lnSpc>
                <a:spcPct val="150000"/>
              </a:lnSpc>
              <a:buClr>
                <a:schemeClr val="tx1">
                  <a:lumMod val="60000"/>
                  <a:lumOff val="40000"/>
                </a:schemeClr>
              </a:buClr>
              <a:buFont typeface="Wingdings" pitchFamily="2" charset="2"/>
              <a:buChar char="v"/>
            </a:pPr>
            <a:r>
              <a:rPr lang="en-IN" sz="1800" dirty="0">
                <a:latin typeface="Times New Roman" pitchFamily="18" charset="0"/>
                <a:cs typeface="Times New Roman" pitchFamily="18" charset="0"/>
              </a:rPr>
              <a:t>We find that by combining these two data, the accuracy rate can reach 94.80%, so as to better evaluate the risk of cerebral infarction disease.</a:t>
            </a:r>
          </a:p>
          <a:p>
            <a:pPr lvl="0" fontAlgn="base">
              <a:lnSpc>
                <a:spcPct val="150000"/>
              </a:lnSpc>
              <a:buClr>
                <a:schemeClr val="tx1">
                  <a:lumMod val="60000"/>
                  <a:lumOff val="40000"/>
                </a:schemeClr>
              </a:buClr>
              <a:buFont typeface="Wingdings" pitchFamily="2" charset="2"/>
              <a:buChar char="v"/>
            </a:pPr>
            <a:r>
              <a:rPr lang="en-IN" sz="1800" dirty="0">
                <a:latin typeface="Times New Roman" pitchFamily="18" charset="0"/>
                <a:cs typeface="Times New Roman" pitchFamily="18" charset="0"/>
              </a:rPr>
              <a:t>To the best of our knowledge, none of the existing work focused on both data types in the area of medical big data analytics.</a:t>
            </a:r>
          </a:p>
          <a:p>
            <a:pPr algn="just">
              <a:lnSpc>
                <a:spcPct val="150000"/>
              </a:lnSpc>
            </a:pPr>
            <a:endParaRPr lang="en-IN" sz="1600" dirty="0">
              <a:solidFill>
                <a:srgbClr val="020202"/>
              </a:solidFill>
              <a:latin typeface="Times New Roman" panose="02020603050405020304" pitchFamily="18" charset="0"/>
              <a:cs typeface="Times New Roman" panose="02020603050405020304" pitchFamily="18" charset="0"/>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5" name="Picture 4">
            <a:extLst>
              <a:ext uri="{FF2B5EF4-FFF2-40B4-BE49-F238E27FC236}">
                <a16:creationId xmlns:a16="http://schemas.microsoft.com/office/drawing/2014/main" id="{C93FEA83-5AFC-440E-887E-3F077720C44C}"/>
              </a:ext>
            </a:extLst>
          </p:cNvPr>
          <p:cNvPicPr>
            <a:picLocks noChangeAspect="1"/>
          </p:cNvPicPr>
          <p:nvPr/>
        </p:nvPicPr>
        <p:blipFill>
          <a:blip r:embed="rId3"/>
          <a:stretch>
            <a:fillRect/>
          </a:stretch>
        </p:blipFill>
        <p:spPr>
          <a:xfrm>
            <a:off x="7727819" y="32108"/>
            <a:ext cx="1364387" cy="1189194"/>
          </a:xfrm>
          <a:prstGeom prst="rect">
            <a:avLst/>
          </a:prstGeom>
        </p:spPr>
      </p:pic>
      <p:sp>
        <p:nvSpPr>
          <p:cNvPr id="21" name="Title 1">
            <a:extLst>
              <a:ext uri="{FF2B5EF4-FFF2-40B4-BE49-F238E27FC236}">
                <a16:creationId xmlns:a16="http://schemas.microsoft.com/office/drawing/2014/main" id="{8B357FB5-B1BC-47DA-9F35-D432BA940F01}"/>
              </a:ext>
            </a:extLst>
          </p:cNvPr>
          <p:cNvSpPr>
            <a:spLocks noGrp="1"/>
          </p:cNvSpPr>
          <p:nvPr>
            <p:ph type="title"/>
          </p:nvPr>
        </p:nvSpPr>
        <p:spPr>
          <a:xfrm>
            <a:off x="611075" y="364791"/>
            <a:ext cx="5258400" cy="766200"/>
          </a:xfrm>
        </p:spPr>
        <p:txBody>
          <a:bodyPr/>
          <a:lstStyle/>
          <a:p>
            <a:r>
              <a:rPr lang="en-US" dirty="0">
                <a:latin typeface="Times New Roman" panose="02020603050405020304" pitchFamily="18" charset="0"/>
                <a:cs typeface="Times New Roman" pitchFamily="18" charset="0"/>
              </a:rPr>
              <a:t>ADVANTAGES</a:t>
            </a:r>
            <a:endParaRPr lang="en-IN" dirty="0">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1083915215"/>
      </p:ext>
    </p:extLst>
  </p:cSld>
  <p:clrMapOvr>
    <a:masterClrMapping/>
  </p:clrMapOvr>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2928</TotalTime>
  <Words>1212</Words>
  <Application>Microsoft Office PowerPoint</Application>
  <PresentationFormat>On-screen Show (16:9)</PresentationFormat>
  <Paragraphs>84</Paragraphs>
  <Slides>18</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Roboto Condensed Light</vt:lpstr>
      <vt:lpstr>Arial</vt:lpstr>
      <vt:lpstr>Times New Roman</vt:lpstr>
      <vt:lpstr>Arvo</vt:lpstr>
      <vt:lpstr>Wingdings</vt:lpstr>
      <vt:lpstr>Roboto Condensed</vt:lpstr>
      <vt:lpstr>Salerio template</vt:lpstr>
      <vt:lpstr>HELLO!</vt:lpstr>
      <vt:lpstr>Intelligent Health Diagnosis Technique Exploiting</vt:lpstr>
      <vt:lpstr>AIM</vt:lpstr>
      <vt:lpstr>ABSTRACT</vt:lpstr>
      <vt:lpstr>PowerPoint Presentation</vt:lpstr>
      <vt:lpstr>EXISTING SYSTEM</vt:lpstr>
      <vt:lpstr>DISADVANTAGE</vt:lpstr>
      <vt:lpstr>PROPOSE SYSTEM</vt:lpstr>
      <vt:lpstr>ADVANTAGES</vt:lpstr>
      <vt:lpstr>SYSTEM ARCHITECTURE</vt:lpstr>
      <vt:lpstr>MODULES</vt:lpstr>
      <vt:lpstr>HARDWARE REQUIREMENTS</vt:lpstr>
      <vt:lpstr>SOFTWARE REQUIREMENTS</vt:lpstr>
      <vt:lpstr>FUTURE WORK</vt:lpstr>
      <vt:lpstr>CONCLUSION</vt:lpstr>
      <vt:lpstr>LITERATURE SURVEY </vt:lpstr>
      <vt:lpstr>REFERENCE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dc:title>
  <dc:creator>ADMIN</dc:creator>
  <cp:lastModifiedBy>admin</cp:lastModifiedBy>
  <cp:revision>253</cp:revision>
  <dcterms:modified xsi:type="dcterms:W3CDTF">2025-02-21T09:28:19Z</dcterms:modified>
</cp:coreProperties>
</file>