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70" r:id="rId3"/>
    <p:sldId id="271" r:id="rId4"/>
    <p:sldId id="257" r:id="rId5"/>
    <p:sldId id="258" r:id="rId6"/>
    <p:sldId id="259" r:id="rId7"/>
    <p:sldId id="260" r:id="rId8"/>
    <p:sldId id="261" r:id="rId9"/>
    <p:sldId id="262" r:id="rId10"/>
    <p:sldId id="263" r:id="rId11"/>
    <p:sldId id="264" r:id="rId12"/>
    <p:sldId id="272" r:id="rId13"/>
    <p:sldId id="265" r:id="rId14"/>
    <p:sldId id="266" r:id="rId15"/>
    <p:sldId id="267"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Playfair Display" panose="00000500000000000000" pitchFamily="2" charset="0"/>
      <p:regular r:id="rId22"/>
      <p:bold r:id="rId23"/>
      <p:italic r:id="rId24"/>
      <p:boldItalic r:id="rId25"/>
    </p:embeddedFont>
    <p:embeddedFont>
      <p:font typeface="Poppins"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15c35409c2_0_1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15c35409c2_0_1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15c35409c2_0_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15c35409c2_0_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15c35409c2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15c35409c2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15c35409c2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15c35409c2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5c35409c2_0_1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5c35409c2_0_1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5c35409c2_0_1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5c35409c2_0_1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5c35409c2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5c35409c2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15c35409c2_0_1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15c35409c2_0_1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5c35409c2_0_1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15c35409c2_0_1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15c35409c2_0_1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15c35409c2_0_1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5c35409c2_0_1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15c35409c2_0_1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GROCERY DELIVERY WEBSITE</a:t>
            </a:r>
            <a:endParaRPr/>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fontScale="85000" lnSpcReduction="10000"/>
          </a:bodyPr>
          <a:lstStyle/>
          <a:p>
            <a:pPr marL="0" lvl="0" indent="0" algn="ctr" rtl="0">
              <a:spcBef>
                <a:spcPts val="0"/>
              </a:spcBef>
              <a:spcAft>
                <a:spcPts val="0"/>
              </a:spcAft>
              <a:buNone/>
            </a:pPr>
            <a:r>
              <a:rPr lang="en"/>
              <a:t>SOFTWARE REQUIREMENT SPECIFICATION DOCUMENT</a:t>
            </a:r>
            <a:endParaRPr/>
          </a:p>
        </p:txBody>
      </p:sp>
      <p:sp>
        <p:nvSpPr>
          <p:cNvPr id="61" name="Google Shape;61;p13"/>
          <p:cNvSpPr txBox="1"/>
          <p:nvPr/>
        </p:nvSpPr>
        <p:spPr>
          <a:xfrm>
            <a:off x="3823975" y="4281750"/>
            <a:ext cx="534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System design specification:</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Architecture Design: </a:t>
            </a:r>
            <a:endParaRPr dirty="0"/>
          </a:p>
          <a:p>
            <a:pPr marL="0" lvl="0" indent="0" algn="just" rtl="0">
              <a:spcBef>
                <a:spcPts val="1200"/>
              </a:spcBef>
              <a:spcAft>
                <a:spcPts val="1200"/>
              </a:spcAft>
              <a:buNone/>
            </a:pPr>
            <a:r>
              <a:rPr lang="en" dirty="0"/>
              <a:t>                                                                            It is a way of representing system requirements in graphical form;this led to modular design.A DFD describes a data flow(logical) rather than how they are processed.So they do not depend upon software,hardware,data structure or file organization.It is also known as ‘bubble sort’. A DFD is a structured analysis and a design tool that can be used for flowcharting in place of ,or in association with ,information-oriented and processoriented system flowcharts. A DFD is considered as an abstract of the logic of information-oriented or process-oriented system flowchart.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flowchart</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Grocery delivery</a:t>
            </a:r>
            <a:endParaRPr/>
          </a:p>
          <a:p>
            <a:pPr marL="0" lvl="0" indent="0" algn="l" rtl="0">
              <a:spcBef>
                <a:spcPts val="1200"/>
              </a:spcBef>
              <a:spcAft>
                <a:spcPts val="1200"/>
              </a:spcAft>
              <a:buNone/>
            </a:pPr>
            <a:r>
              <a:rPr lang="en"/>
              <a:t>website:</a:t>
            </a:r>
            <a:endParaRPr/>
          </a:p>
        </p:txBody>
      </p:sp>
      <p:pic>
        <p:nvPicPr>
          <p:cNvPr id="110" name="Google Shape;110;p21"/>
          <p:cNvPicPr preferRelativeResize="0"/>
          <p:nvPr/>
        </p:nvPicPr>
        <p:blipFill>
          <a:blip r:embed="rId3">
            <a:alphaModFix/>
          </a:blip>
          <a:stretch>
            <a:fillRect/>
          </a:stretch>
        </p:blipFill>
        <p:spPr>
          <a:xfrm>
            <a:off x="2095500" y="162650"/>
            <a:ext cx="6096000" cy="449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B545C-6C66-2778-352A-17924A34D098}"/>
              </a:ext>
            </a:extLst>
          </p:cNvPr>
          <p:cNvSpPr>
            <a:spLocks noGrp="1"/>
          </p:cNvSpPr>
          <p:nvPr>
            <p:ph type="title"/>
          </p:nvPr>
        </p:nvSpPr>
        <p:spPr/>
        <p:txBody>
          <a:bodyPr>
            <a:normAutofit fontScale="90000"/>
          </a:bodyPr>
          <a:lstStyle/>
          <a:p>
            <a:r>
              <a:rPr lang="en-US" dirty="0"/>
              <a:t>Entity relationship diagram</a:t>
            </a:r>
            <a:endParaRPr lang="en-IN" dirty="0"/>
          </a:p>
        </p:txBody>
      </p:sp>
      <p:sp>
        <p:nvSpPr>
          <p:cNvPr id="3" name="Text Placeholder 2">
            <a:extLst>
              <a:ext uri="{FF2B5EF4-FFF2-40B4-BE49-F238E27FC236}">
                <a16:creationId xmlns:a16="http://schemas.microsoft.com/office/drawing/2014/main" id="{AF290B45-E42F-6726-1F3A-34754A64133B}"/>
              </a:ext>
            </a:extLst>
          </p:cNvPr>
          <p:cNvSpPr>
            <a:spLocks noGrp="1"/>
          </p:cNvSpPr>
          <p:nvPr>
            <p:ph type="body" idx="1"/>
          </p:nvPr>
        </p:nvSpPr>
        <p:spPr/>
        <p:txBody>
          <a:bodyPr/>
          <a:lstStyle/>
          <a:p>
            <a:r>
              <a:rPr lang="en-US" dirty="0"/>
              <a:t>Grocery delivery </a:t>
            </a:r>
          </a:p>
          <a:p>
            <a:r>
              <a:rPr lang="en-US" dirty="0"/>
              <a:t>website</a:t>
            </a:r>
            <a:endParaRPr lang="en-IN" dirty="0"/>
          </a:p>
        </p:txBody>
      </p:sp>
      <p:pic>
        <p:nvPicPr>
          <p:cNvPr id="5" name="Graphic 4">
            <a:extLst>
              <a:ext uri="{FF2B5EF4-FFF2-40B4-BE49-F238E27FC236}">
                <a16:creationId xmlns:a16="http://schemas.microsoft.com/office/drawing/2014/main" id="{AB5D10C2-1E34-A521-4049-B5BB9B0161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78446" y="610345"/>
            <a:ext cx="5143500" cy="3922810"/>
          </a:xfrm>
          <a:prstGeom prst="rect">
            <a:avLst/>
          </a:prstGeom>
        </p:spPr>
      </p:pic>
    </p:spTree>
    <p:extLst>
      <p:ext uri="{BB962C8B-B14F-4D97-AF65-F5344CB8AC3E}">
        <p14:creationId xmlns:p14="http://schemas.microsoft.com/office/powerpoint/2010/main" val="3026961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 case diagram :</a:t>
            </a:r>
            <a:endParaRPr/>
          </a:p>
        </p:txBody>
      </p:sp>
      <p:sp>
        <p:nvSpPr>
          <p:cNvPr id="116" name="Google Shape;11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Actors:                                               Use case:</a:t>
            </a:r>
            <a:endParaRPr dirty="0"/>
          </a:p>
          <a:p>
            <a:pPr marL="0" lvl="0" indent="0" algn="l" rtl="0">
              <a:spcBef>
                <a:spcPts val="1200"/>
              </a:spcBef>
              <a:spcAft>
                <a:spcPts val="0"/>
              </a:spcAft>
              <a:buNone/>
            </a:pPr>
            <a:r>
              <a:rPr lang="en" dirty="0"/>
              <a:t>Customer                                           order</a:t>
            </a:r>
            <a:endParaRPr dirty="0"/>
          </a:p>
          <a:p>
            <a:pPr marL="0" lvl="0" indent="0" algn="l" rtl="0">
              <a:spcBef>
                <a:spcPts val="1200"/>
              </a:spcBef>
              <a:spcAft>
                <a:spcPts val="0"/>
              </a:spcAft>
              <a:buNone/>
            </a:pPr>
            <a:r>
              <a:rPr lang="en" dirty="0"/>
              <a:t>Shop keeper                                      cancel</a:t>
            </a:r>
            <a:endParaRPr dirty="0"/>
          </a:p>
          <a:p>
            <a:pPr marL="0" lvl="0" indent="0" algn="l" rtl="0">
              <a:spcBef>
                <a:spcPts val="1200"/>
              </a:spcBef>
              <a:spcAft>
                <a:spcPts val="0"/>
              </a:spcAft>
              <a:buNone/>
            </a:pPr>
            <a:r>
              <a:rPr lang="en" dirty="0"/>
              <a:t>Delivery person                                 login</a:t>
            </a:r>
            <a:endParaRPr dirty="0"/>
          </a:p>
          <a:p>
            <a:pPr marL="0" lvl="0" indent="0" algn="l" rtl="0">
              <a:spcBef>
                <a:spcPts val="1200"/>
              </a:spcBef>
              <a:spcAft>
                <a:spcPts val="1200"/>
              </a:spcAft>
              <a:buNone/>
            </a:pPr>
            <a:r>
              <a:rPr lang="en" dirty="0"/>
              <a:t>                                                            payment</a:t>
            </a:r>
            <a:endParaRPr dirty="0"/>
          </a:p>
        </p:txBody>
      </p:sp>
      <p:pic>
        <p:nvPicPr>
          <p:cNvPr id="117" name="Google Shape;117;p22"/>
          <p:cNvPicPr preferRelativeResize="0"/>
          <p:nvPr/>
        </p:nvPicPr>
        <p:blipFill>
          <a:blip r:embed="rId3">
            <a:alphaModFix/>
          </a:blip>
          <a:stretch>
            <a:fillRect/>
          </a:stretch>
        </p:blipFill>
        <p:spPr>
          <a:xfrm>
            <a:off x="5625238" y="1789100"/>
            <a:ext cx="2143125" cy="214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Git hub link:</a:t>
            </a:r>
            <a:endParaRPr/>
          </a:p>
          <a:p>
            <a:pPr marL="0" lvl="0" indent="0" algn="l" rtl="0">
              <a:spcBef>
                <a:spcPts val="0"/>
              </a:spcBef>
              <a:spcAft>
                <a:spcPts val="0"/>
              </a:spcAft>
              <a:buNone/>
            </a:pPr>
            <a:endParaRPr/>
          </a:p>
        </p:txBody>
      </p:sp>
      <p:sp>
        <p:nvSpPr>
          <p:cNvPr id="123" name="Google Shape;12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thankyou!!!</a:t>
            </a:r>
            <a:endParaRPr/>
          </a:p>
        </p:txBody>
      </p:sp>
      <p:sp>
        <p:nvSpPr>
          <p:cNvPr id="129" name="Google Shape;12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                                                                              End of the slide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42A7-E70A-B9E5-BA18-DCF5CACC523E}"/>
              </a:ext>
            </a:extLst>
          </p:cNvPr>
          <p:cNvSpPr>
            <a:spLocks noGrp="1"/>
          </p:cNvSpPr>
          <p:nvPr>
            <p:ph type="title"/>
          </p:nvPr>
        </p:nvSpPr>
        <p:spPr/>
        <p:txBody>
          <a:bodyPr>
            <a:normAutofit fontScale="90000"/>
          </a:bodyPr>
          <a:lstStyle/>
          <a:p>
            <a:r>
              <a:rPr lang="en-US" u="sng" dirty="0"/>
              <a:t>PURPOSE:</a:t>
            </a:r>
            <a:endParaRPr lang="en-IN" u="sng" dirty="0"/>
          </a:p>
        </p:txBody>
      </p:sp>
      <p:sp>
        <p:nvSpPr>
          <p:cNvPr id="3" name="Text Placeholder 2">
            <a:extLst>
              <a:ext uri="{FF2B5EF4-FFF2-40B4-BE49-F238E27FC236}">
                <a16:creationId xmlns:a16="http://schemas.microsoft.com/office/drawing/2014/main" id="{E6FD426F-49B8-33B1-54C1-084B628E9136}"/>
              </a:ext>
            </a:extLst>
          </p:cNvPr>
          <p:cNvSpPr>
            <a:spLocks noGrp="1"/>
          </p:cNvSpPr>
          <p:nvPr>
            <p:ph type="body" idx="1"/>
          </p:nvPr>
        </p:nvSpPr>
        <p:spPr/>
        <p:txBody>
          <a:bodyPr/>
          <a:lstStyle/>
          <a:p>
            <a:r>
              <a:rPr lang="en-US" sz="1800" dirty="0"/>
              <a:t>It enables the customer to browse the firm’s range of products and services.</a:t>
            </a:r>
          </a:p>
          <a:p>
            <a:r>
              <a:rPr lang="en-US" sz="1800" u="sng" dirty="0">
                <a:solidFill>
                  <a:schemeClr val="tx1">
                    <a:lumMod val="60000"/>
                    <a:lumOff val="40000"/>
                  </a:schemeClr>
                </a:solidFill>
              </a:rPr>
              <a:t>Document conventions</a:t>
            </a:r>
            <a:r>
              <a:rPr lang="en-US" sz="1800" u="sng" dirty="0"/>
              <a:t>:</a:t>
            </a:r>
            <a:br>
              <a:rPr lang="en-US" sz="1800" u="sng" dirty="0"/>
            </a:br>
            <a:r>
              <a:rPr lang="en-US" sz="1800" u="sng" dirty="0"/>
              <a:t>T</a:t>
            </a:r>
            <a:r>
              <a:rPr lang="en-US" sz="1800" dirty="0"/>
              <a:t>his document is created for ,</a:t>
            </a:r>
            <a:br>
              <a:rPr lang="en-US" sz="1800" dirty="0"/>
            </a:br>
            <a:r>
              <a:rPr lang="en-US" sz="1800" dirty="0"/>
              <a:t>                                           1.store IT personnel</a:t>
            </a:r>
            <a:br>
              <a:rPr lang="en-US" sz="1800" dirty="0"/>
            </a:br>
            <a:r>
              <a:rPr lang="en-US" sz="1800" dirty="0"/>
              <a:t>                                           2.customer</a:t>
            </a:r>
            <a:br>
              <a:rPr lang="en-US" sz="1800" dirty="0"/>
            </a:br>
            <a:r>
              <a:rPr lang="en-US" sz="1800" dirty="0"/>
              <a:t>                                           3.store personnel</a:t>
            </a:r>
            <a:br>
              <a:rPr lang="en-US" sz="1800" dirty="0"/>
            </a:br>
            <a:r>
              <a:rPr lang="en-US" sz="1800" dirty="0"/>
              <a:t>                                           4.software development team</a:t>
            </a:r>
            <a:br>
              <a:rPr lang="en-US" sz="1800" dirty="0"/>
            </a:br>
            <a:endParaRPr lang="en-IN" dirty="0"/>
          </a:p>
        </p:txBody>
      </p:sp>
    </p:spTree>
    <p:extLst>
      <p:ext uri="{BB962C8B-B14F-4D97-AF65-F5344CB8AC3E}">
        <p14:creationId xmlns:p14="http://schemas.microsoft.com/office/powerpoint/2010/main" val="343318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E11A-AD11-7296-31EB-6119917732FF}"/>
              </a:ext>
            </a:extLst>
          </p:cNvPr>
          <p:cNvSpPr>
            <a:spLocks noGrp="1"/>
          </p:cNvSpPr>
          <p:nvPr>
            <p:ph type="title"/>
          </p:nvPr>
        </p:nvSpPr>
        <p:spPr/>
        <p:txBody>
          <a:bodyPr>
            <a:normAutofit fontScale="90000"/>
          </a:bodyPr>
          <a:lstStyle/>
          <a:p>
            <a:r>
              <a:rPr lang="en-US" dirty="0"/>
              <a:t>Scope:</a:t>
            </a:r>
            <a:endParaRPr lang="en-IN" dirty="0"/>
          </a:p>
        </p:txBody>
      </p:sp>
      <p:sp>
        <p:nvSpPr>
          <p:cNvPr id="3" name="Text Placeholder 2">
            <a:extLst>
              <a:ext uri="{FF2B5EF4-FFF2-40B4-BE49-F238E27FC236}">
                <a16:creationId xmlns:a16="http://schemas.microsoft.com/office/drawing/2014/main" id="{F0024287-35DB-C5C7-5A67-37FC563BEAE1}"/>
              </a:ext>
            </a:extLst>
          </p:cNvPr>
          <p:cNvSpPr>
            <a:spLocks noGrp="1"/>
          </p:cNvSpPr>
          <p:nvPr>
            <p:ph type="body" idx="1"/>
          </p:nvPr>
        </p:nvSpPr>
        <p:spPr/>
        <p:txBody>
          <a:bodyPr>
            <a:normAutofit fontScale="92500" lnSpcReduction="20000"/>
          </a:bodyPr>
          <a:lstStyle/>
          <a:p>
            <a:pPr algn="l" fontAlgn="base"/>
            <a:r>
              <a:rPr lang="en-US" b="0" i="0" dirty="0">
                <a:solidFill>
                  <a:srgbClr val="444444"/>
                </a:solidFill>
                <a:effectLst/>
                <a:latin typeface="Poppins" panose="020B0502040204020203" pitchFamily="2" charset="0"/>
              </a:rPr>
              <a:t>Our designed online shopping system provides a 24×7 service, that is customers can surf the website, place orders anytime they wish to. Also, the delivery system works 24×7 hours a week. Some of the features that can be modified and added to this system in the future involve its implementation by local shopkeepers, where shops will be providing an online interface to customers for shopping and placing orders.</a:t>
            </a:r>
          </a:p>
          <a:p>
            <a:pPr algn="l" fontAlgn="base"/>
            <a:r>
              <a:rPr lang="en-US" b="0" i="0" dirty="0">
                <a:solidFill>
                  <a:srgbClr val="444444"/>
                </a:solidFill>
                <a:effectLst/>
                <a:latin typeface="Poppins" panose="020B0502040204020203" pitchFamily="2" charset="0"/>
              </a:rPr>
              <a:t>Then some delivery persons can perform their work. This will be adding on benefit for the customers as it will save their time, plus it adds on for the shopkeepers also, as people will continue to shop from local shops rather than preferring to supermarkets every time.</a:t>
            </a:r>
          </a:p>
          <a:p>
            <a:pPr algn="l" fontAlgn="base"/>
            <a:r>
              <a:rPr lang="en-US" b="0" i="0" dirty="0">
                <a:solidFill>
                  <a:srgbClr val="444444"/>
                </a:solidFill>
                <a:effectLst/>
                <a:latin typeface="Poppins" panose="020B0502040204020203" pitchFamily="2" charset="0"/>
              </a:rPr>
              <a:t>Also, since the deliveries from these local vendors will not be as time-consuming as these days Flipkart, Amazon, etc. take but rather will be </a:t>
            </a:r>
          </a:p>
          <a:p>
            <a:endParaRPr lang="en-IN" dirty="0"/>
          </a:p>
        </p:txBody>
      </p:sp>
    </p:spTree>
    <p:extLst>
      <p:ext uri="{BB962C8B-B14F-4D97-AF65-F5344CB8AC3E}">
        <p14:creationId xmlns:p14="http://schemas.microsoft.com/office/powerpoint/2010/main" val="134830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Functional description:</a:t>
            </a:r>
            <a:endParaRPr/>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a:t>
            </a:r>
            <a:r>
              <a:rPr lang="en" b="1" dirty="0"/>
              <a:t>This section provides requirement overview of the system. Various functional modules that can be implemented by the system will be</a:t>
            </a:r>
            <a:endParaRPr b="1" dirty="0"/>
          </a:p>
          <a:p>
            <a:pPr marL="0" lvl="0" indent="0" algn="l" rtl="0">
              <a:spcBef>
                <a:spcPts val="1200"/>
              </a:spcBef>
              <a:spcAft>
                <a:spcPts val="0"/>
              </a:spcAft>
              <a:buNone/>
            </a:pPr>
            <a:r>
              <a:rPr lang="en" b="1" dirty="0"/>
              <a:t> 1. Registration                                                        2. Login</a:t>
            </a:r>
            <a:endParaRPr b="1" dirty="0"/>
          </a:p>
          <a:p>
            <a:pPr marL="0" lvl="0" indent="0" algn="l" rtl="0">
              <a:spcBef>
                <a:spcPts val="1200"/>
              </a:spcBef>
              <a:spcAft>
                <a:spcPts val="0"/>
              </a:spcAft>
              <a:buNone/>
            </a:pPr>
            <a:r>
              <a:rPr lang="en" b="1" dirty="0"/>
              <a:t> 3.Changes to Cart                                                  4.Payment</a:t>
            </a:r>
            <a:endParaRPr b="1" dirty="0"/>
          </a:p>
          <a:p>
            <a:pPr marL="0" lvl="0" indent="0" algn="l" rtl="0">
              <a:spcBef>
                <a:spcPts val="1200"/>
              </a:spcBef>
              <a:spcAft>
                <a:spcPts val="1200"/>
              </a:spcAft>
              <a:buNone/>
            </a:pPr>
            <a:r>
              <a:rPr lang="en" b="1" dirty="0"/>
              <a:t> 5.Logout                                                                   6.Report Generation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Non Functional description:</a:t>
            </a:r>
            <a:endParaRPr/>
          </a:p>
          <a:p>
            <a:pPr marL="0" lvl="0" indent="0" algn="l" rtl="0">
              <a:spcBef>
                <a:spcPts val="0"/>
              </a:spcBef>
              <a:spcAft>
                <a:spcPts val="0"/>
              </a:spcAft>
              <a:buNone/>
            </a:pPr>
            <a:endParaRPr/>
          </a:p>
        </p:txBody>
      </p:sp>
      <p:sp>
        <p:nvSpPr>
          <p:cNvPr id="73" name="Google Shape;73;p15"/>
          <p:cNvSpPr txBox="1">
            <a:spLocks noGrp="1"/>
          </p:cNvSpPr>
          <p:nvPr>
            <p:ph type="body" idx="1"/>
          </p:nvPr>
        </p:nvSpPr>
        <p:spPr>
          <a:xfrm>
            <a:off x="311700" y="1179400"/>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dirty="0"/>
              <a:t>                           (i) Secure access to consumer’s confidential data.</a:t>
            </a:r>
            <a:endParaRPr dirty="0"/>
          </a:p>
          <a:p>
            <a:pPr marL="0" lvl="0" indent="0" algn="l" rtl="0">
              <a:spcBef>
                <a:spcPts val="1200"/>
              </a:spcBef>
              <a:spcAft>
                <a:spcPts val="0"/>
              </a:spcAft>
              <a:buNone/>
            </a:pPr>
            <a:r>
              <a:rPr lang="en" dirty="0"/>
              <a:t>                           (ii) 24X7 availability. </a:t>
            </a:r>
            <a:endParaRPr dirty="0"/>
          </a:p>
          <a:p>
            <a:pPr marL="0" lvl="0" indent="0" algn="l" rtl="0">
              <a:spcBef>
                <a:spcPts val="1200"/>
              </a:spcBef>
              <a:spcAft>
                <a:spcPts val="0"/>
              </a:spcAft>
              <a:buNone/>
            </a:pPr>
            <a:r>
              <a:rPr lang="en" dirty="0"/>
              <a:t>                           (iii) Better component design to get better performance at peak time.                                                    Various other Non-Functional Requirements are:  </a:t>
            </a:r>
            <a:endParaRPr dirty="0"/>
          </a:p>
          <a:p>
            <a:pPr marL="0" lvl="0" indent="0" algn="l" rtl="0">
              <a:spcBef>
                <a:spcPts val="1200"/>
              </a:spcBef>
              <a:spcAft>
                <a:spcPts val="0"/>
              </a:spcAft>
              <a:buNone/>
            </a:pPr>
            <a:r>
              <a:rPr lang="en" dirty="0"/>
              <a:t> → Security                                  →Reliability                                              →Maintainability  </a:t>
            </a:r>
            <a:endParaRPr dirty="0"/>
          </a:p>
          <a:p>
            <a:pPr marL="0" lvl="0" indent="0" algn="l" rtl="0">
              <a:spcBef>
                <a:spcPts val="1200"/>
              </a:spcBef>
              <a:spcAft>
                <a:spcPts val="0"/>
              </a:spcAft>
              <a:buNone/>
            </a:pPr>
            <a:r>
              <a:rPr lang="en" dirty="0"/>
              <a:t> →Portability                               →  Extensibility                                        → Reusability </a:t>
            </a:r>
            <a:endParaRPr dirty="0"/>
          </a:p>
          <a:p>
            <a:pPr marL="0" lvl="0" indent="0" algn="l" rtl="0">
              <a:spcBef>
                <a:spcPts val="1200"/>
              </a:spcBef>
              <a:spcAft>
                <a:spcPts val="1200"/>
              </a:spcAft>
              <a:buNone/>
            </a:pPr>
            <a:r>
              <a:rPr lang="en" dirty="0"/>
              <a:t> →Compatibility                          → Resource                                              → Utilization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Performance requirements</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                                                                                       In order to maintain an acceptable speed at maximum number of uploads allowed from a particular customer as any number of users can access to the system at any time. Also the connections to the servers will be based on the attributes of the user like his location and server will be working 24X7 times.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Technical issues:</a:t>
            </a: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                                                                                            This system will work on client-server architecture. It will require an internet server and which will be able to run PHP application. The system should support some commonly used browser such as IE, mozzila firefox,chrome etc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Interface requirements:</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          1). Login Page </a:t>
            </a:r>
            <a:endParaRPr/>
          </a:p>
          <a:p>
            <a:pPr marL="0" lvl="0" indent="0" algn="l" rtl="0">
              <a:spcBef>
                <a:spcPts val="1200"/>
              </a:spcBef>
              <a:spcAft>
                <a:spcPts val="0"/>
              </a:spcAft>
              <a:buNone/>
            </a:pPr>
            <a:r>
              <a:rPr lang="en"/>
              <a:t>          2). Registration Form</a:t>
            </a:r>
            <a:endParaRPr/>
          </a:p>
          <a:p>
            <a:pPr marL="0" lvl="0" indent="0" algn="l" rtl="0">
              <a:spcBef>
                <a:spcPts val="1200"/>
              </a:spcBef>
              <a:spcAft>
                <a:spcPts val="0"/>
              </a:spcAft>
              <a:buNone/>
            </a:pPr>
            <a:r>
              <a:rPr lang="en"/>
              <a:t>          3). There will be a screen displaying information about product that the shop having.</a:t>
            </a:r>
            <a:endParaRPr/>
          </a:p>
          <a:p>
            <a:pPr marL="0" lvl="0" indent="0" algn="l" rtl="0">
              <a:spcBef>
                <a:spcPts val="1200"/>
              </a:spcBef>
              <a:spcAft>
                <a:spcPts val="0"/>
              </a:spcAft>
              <a:buNone/>
            </a:pPr>
            <a:r>
              <a:rPr lang="en"/>
              <a:t>           4). If the customers select the buy button then another screen of shopping cart will be opened.</a:t>
            </a:r>
            <a:endParaRPr/>
          </a:p>
          <a:p>
            <a:pPr marL="0" lvl="0" indent="0" algn="l" rtl="0">
              <a:spcBef>
                <a:spcPts val="1200"/>
              </a:spcBef>
              <a:spcAft>
                <a:spcPts val="1200"/>
              </a:spcAft>
              <a:buNone/>
            </a:pPr>
            <a:r>
              <a:rPr lang="en"/>
              <a:t>           5). After ordering for the product,the system will sent one copyof the bill to the customer’s Emailaddress.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Software and hardware interface:</a:t>
            </a:r>
            <a:endParaRPr/>
          </a:p>
          <a:p>
            <a:pPr marL="0" lvl="0" indent="0" algn="l" rtl="0">
              <a:spcBef>
                <a:spcPts val="0"/>
              </a:spcBef>
              <a:spcAft>
                <a:spcPts val="0"/>
              </a:spcAft>
              <a:buNone/>
            </a:pP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b="1" dirty="0"/>
              <a:t>Software interfaces:</a:t>
            </a:r>
            <a:r>
              <a:rPr lang="en" dirty="0"/>
              <a:t>  </a:t>
            </a:r>
            <a:endParaRPr dirty="0"/>
          </a:p>
          <a:p>
            <a:pPr marL="0" lvl="0" indent="0" algn="l" rtl="0">
              <a:spcBef>
                <a:spcPts val="1200"/>
              </a:spcBef>
              <a:spcAft>
                <a:spcPts val="0"/>
              </a:spcAft>
              <a:buNone/>
            </a:pPr>
            <a:r>
              <a:rPr lang="en" dirty="0"/>
              <a:t>1.Operating System:Windows7 Ultimate which supports networking. </a:t>
            </a:r>
            <a:endParaRPr dirty="0"/>
          </a:p>
          <a:p>
            <a:pPr marL="0" lvl="0" indent="0" algn="l" rtl="0">
              <a:spcBef>
                <a:spcPts val="1200"/>
              </a:spcBef>
              <a:spcAft>
                <a:spcPts val="0"/>
              </a:spcAft>
              <a:buNone/>
            </a:pPr>
            <a:r>
              <a:rPr lang="en" dirty="0"/>
              <a:t>2.JAVA development toolkit.</a:t>
            </a:r>
            <a:endParaRPr dirty="0"/>
          </a:p>
          <a:p>
            <a:pPr marL="0" lvl="0" indent="0" algn="l" rtl="0">
              <a:spcBef>
                <a:spcPts val="1200"/>
              </a:spcBef>
              <a:spcAft>
                <a:spcPts val="0"/>
              </a:spcAft>
              <a:buNone/>
            </a:pPr>
            <a:r>
              <a:rPr lang="en" b="1" dirty="0"/>
              <a:t>Hardware Interface</a:t>
            </a:r>
            <a:r>
              <a:rPr lang="en" dirty="0"/>
              <a:t>: </a:t>
            </a:r>
            <a:endParaRPr dirty="0"/>
          </a:p>
          <a:p>
            <a:pPr marL="0" lvl="0" indent="0" algn="l" rtl="0">
              <a:spcBef>
                <a:spcPts val="1200"/>
              </a:spcBef>
              <a:spcAft>
                <a:spcPts val="0"/>
              </a:spcAft>
              <a:buNone/>
            </a:pPr>
            <a:r>
              <a:rPr lang="en" dirty="0"/>
              <a:t>Processor:Dual Core                                                       RAM:2 GB </a:t>
            </a:r>
            <a:endParaRPr dirty="0"/>
          </a:p>
          <a:p>
            <a:pPr marL="0" lvl="0" indent="0" algn="l" rtl="0">
              <a:spcBef>
                <a:spcPts val="1200"/>
              </a:spcBef>
              <a:spcAft>
                <a:spcPts val="0"/>
              </a:spcAft>
              <a:buNone/>
            </a:pPr>
            <a:r>
              <a:rPr lang="en" dirty="0"/>
              <a:t>Hard Disk:320 GB                                                           NIC:For each party </a:t>
            </a:r>
            <a:endParaRPr dirty="0"/>
          </a:p>
          <a:p>
            <a:pPr marL="0" lvl="0" indent="0" algn="l" rtl="0">
              <a:spcBef>
                <a:spcPts val="1200"/>
              </a:spcBef>
              <a:spcAft>
                <a:spcPts val="0"/>
              </a:spcAft>
              <a:buNone/>
            </a:pPr>
            <a:r>
              <a:rPr lang="en" b="1" dirty="0"/>
              <a:t>Communication Interfaces: </a:t>
            </a:r>
            <a:endParaRPr b="1" dirty="0"/>
          </a:p>
          <a:p>
            <a:pPr marL="0" lvl="0" indent="0" algn="l" rtl="0">
              <a:spcBef>
                <a:spcPts val="1200"/>
              </a:spcBef>
              <a:spcAft>
                <a:spcPts val="1200"/>
              </a:spcAft>
              <a:buNone/>
            </a:pPr>
            <a:r>
              <a:rPr lang="en" dirty="0"/>
              <a:t>                                                                    The two parties should be connected by LAN or WAN for the communication purpose. SENDER Communication channel </a:t>
            </a:r>
            <a:endParaRPr dirty="0"/>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732</Words>
  <Application>Microsoft Office PowerPoint</Application>
  <PresentationFormat>On-screen Show (16:9)</PresentationFormat>
  <Paragraphs>70</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Poppins</vt:lpstr>
      <vt:lpstr>Arial</vt:lpstr>
      <vt:lpstr>Lato</vt:lpstr>
      <vt:lpstr>Playfair Display</vt:lpstr>
      <vt:lpstr>Coral</vt:lpstr>
      <vt:lpstr>GROCERY DELIVERY WEBSITE</vt:lpstr>
      <vt:lpstr>PURPOSE:</vt:lpstr>
      <vt:lpstr>Scope:</vt:lpstr>
      <vt:lpstr>Functional description:</vt:lpstr>
      <vt:lpstr>Non Functional description: </vt:lpstr>
      <vt:lpstr>Performance requirements</vt:lpstr>
      <vt:lpstr>Technical issues:</vt:lpstr>
      <vt:lpstr>Interface requirements:</vt:lpstr>
      <vt:lpstr>Software and hardware interface: </vt:lpstr>
      <vt:lpstr>System design specification:</vt:lpstr>
      <vt:lpstr>flowchart</vt:lpstr>
      <vt:lpstr>Entity relationship diagram</vt:lpstr>
      <vt:lpstr>Use case diagram :</vt:lpstr>
      <vt:lpstr>Git hub link: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DELIVERY WEBSITE</dc:title>
  <dc:creator>priya</dc:creator>
  <cp:lastModifiedBy>Hema chithra</cp:lastModifiedBy>
  <cp:revision>5</cp:revision>
  <dcterms:modified xsi:type="dcterms:W3CDTF">2023-03-06T12:36:35Z</dcterms:modified>
</cp:coreProperties>
</file>