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3040" y="0"/>
            <a:ext cx="91897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 name="PlaceHolder 2"/>
          <p:cNvSpPr>
            <a:spLocks noGrp="1"/>
          </p:cNvSpPr>
          <p:nvPr>
            <p:ph type="title"/>
          </p:nvPr>
        </p:nvSpPr>
        <p:spPr>
          <a:xfrm>
            <a:off x="228600" y="3455640"/>
            <a:ext cx="8686440" cy="12427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83;p20" descr=""/>
          <p:cNvPicPr/>
          <p:nvPr/>
        </p:nvPicPr>
        <p:blipFill>
          <a:blip r:embed="rId2"/>
          <a:srcRect l="6383" t="0" r="6393" b="0"/>
          <a:stretch/>
        </p:blipFill>
        <p:spPr>
          <a:xfrm flipH="1" rot="10800000">
            <a:off x="4586400" y="-353880"/>
            <a:ext cx="8813520" cy="5851440"/>
          </a:xfrm>
          <a:prstGeom prst="rect">
            <a:avLst/>
          </a:prstGeom>
          <a:ln w="0">
            <a:noFill/>
          </a:ln>
        </p:spPr>
      </p:pic>
      <p:pic>
        <p:nvPicPr>
          <p:cNvPr id="30" name="Google Shape;84;p20" descr=""/>
          <p:cNvPicPr/>
          <p:nvPr/>
        </p:nvPicPr>
        <p:blipFill>
          <a:blip r:embed="rId3"/>
          <a:srcRect l="0" t="3115" r="0" b="-4959"/>
          <a:stretch/>
        </p:blipFill>
        <p:spPr>
          <a:xfrm flipH="1" rot="10800000">
            <a:off x="1513800" y="-6220080"/>
            <a:ext cx="12059280" cy="12282120"/>
          </a:xfrm>
          <a:prstGeom prst="rect">
            <a:avLst/>
          </a:prstGeom>
          <a:ln w="0">
            <a:noFill/>
          </a:ln>
        </p:spPr>
      </p:pic>
      <p:sp>
        <p:nvSpPr>
          <p:cNvPr id="31" name="PlaceHolder 1"/>
          <p:cNvSpPr>
            <a:spLocks noGrp="1"/>
          </p:cNvSpPr>
          <p:nvPr>
            <p:ph type="title"/>
          </p:nvPr>
        </p:nvSpPr>
        <p:spPr>
          <a:xfrm>
            <a:off x="713160" y="1639080"/>
            <a:ext cx="5357160" cy="13291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2" name="Google Shape;87;p20"/>
          <p:cNvSpPr/>
          <p:nvPr/>
        </p:nvSpPr>
        <p:spPr>
          <a:xfrm>
            <a:off x="713160" y="4048560"/>
            <a:ext cx="5357160" cy="4370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Bai Jamjuree"/>
                <a:ea typeface="Bai Jamjuree"/>
              </a:rPr>
              <a:t>CREDITS:</a:t>
            </a:r>
            <a:r>
              <a:rPr b="0" lang="en" sz="1000" spc="-1" strike="noStrike">
                <a:solidFill>
                  <a:schemeClr val="dk1"/>
                </a:solidFill>
                <a:latin typeface="Bai Jamjuree"/>
                <a:ea typeface="Bai Jamjuree"/>
              </a:rPr>
              <a:t> This presentation template was created by </a:t>
            </a:r>
            <a:r>
              <a:rPr b="1" lang="en" sz="1000" spc="-1" strike="noStrike" u="sng">
                <a:solidFill>
                  <a:schemeClr val="dk1"/>
                </a:solidFill>
                <a:uFillTx/>
                <a:latin typeface="Bai Jamjuree"/>
                <a:ea typeface="Bai Jamjuree"/>
                <a:hlinkClick r:id="rId4"/>
              </a:rPr>
              <a:t>Slidesgo</a:t>
            </a:r>
            <a:r>
              <a:rPr b="0" lang="en" sz="1000" spc="-1" strike="noStrike">
                <a:solidFill>
                  <a:schemeClr val="dk1"/>
                </a:solidFill>
                <a:latin typeface="Bai Jamjuree"/>
                <a:ea typeface="Bai Jamjuree"/>
              </a:rPr>
              <a:t>, and includes icons, infographics &amp; images by </a:t>
            </a:r>
            <a:r>
              <a:rPr b="1" lang="en" sz="1000" spc="-1" strike="noStrike" u="sng">
                <a:solidFill>
                  <a:schemeClr val="dk1"/>
                </a:solidFill>
                <a:uFillTx/>
                <a:latin typeface="Bai Jamjuree"/>
                <a:ea typeface="Bai Jamjuree"/>
                <a:hlinkClick r:id="rId5"/>
              </a:rPr>
              <a:t>Freepik</a:t>
            </a:r>
            <a:r>
              <a:rPr b="0" lang="en" sz="1000" spc="-1" strike="noStrike">
                <a:solidFill>
                  <a:schemeClr val="dk1"/>
                </a:solidFill>
                <a:latin typeface="Bai Jamjuree"/>
                <a:ea typeface="Bai Jamjuree"/>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rIns="91440" tIns="91440" bIns="91440" anchor="ctr">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89;p21" descr=""/>
          <p:cNvPicPr/>
          <p:nvPr/>
        </p:nvPicPr>
        <p:blipFill>
          <a:blip r:embed="rId2"/>
          <a:srcRect l="6383" t="0" r="6393" b="0"/>
          <a:stretch/>
        </p:blipFill>
        <p:spPr>
          <a:xfrm flipH="1" rot="10800000">
            <a:off x="4023720" y="1527120"/>
            <a:ext cx="8813520" cy="5851440"/>
          </a:xfrm>
          <a:prstGeom prst="rect">
            <a:avLst/>
          </a:prstGeom>
          <a:ln w="0">
            <a:noFill/>
          </a:ln>
        </p:spPr>
      </p:pic>
      <p:pic>
        <p:nvPicPr>
          <p:cNvPr id="38" name="Google Shape;90;p21"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92;p22" descr=""/>
          <p:cNvPicPr/>
          <p:nvPr/>
        </p:nvPicPr>
        <p:blipFill>
          <a:blip r:embed="rId2"/>
          <a:srcRect l="6383" t="0" r="6393" b="0"/>
          <a:stretch/>
        </p:blipFill>
        <p:spPr>
          <a:xfrm flipH="1" rot="10800000">
            <a:off x="4586400" y="-353880"/>
            <a:ext cx="8813520" cy="5851440"/>
          </a:xfrm>
          <a:prstGeom prst="rect">
            <a:avLst/>
          </a:prstGeom>
          <a:ln w="0">
            <a:noFill/>
          </a:ln>
        </p:spPr>
      </p:pic>
      <p:pic>
        <p:nvPicPr>
          <p:cNvPr id="40" name="Google Shape;93;p22" descr=""/>
          <p:cNvPicPr/>
          <p:nvPr/>
        </p:nvPicPr>
        <p:blipFill>
          <a:blip r:embed="rId3"/>
          <a:srcRect l="0" t="3115" r="0" b="-4959"/>
          <a:stretch/>
        </p:blipFill>
        <p:spPr>
          <a:xfrm flipH="1" rot="10800000">
            <a:off x="1513800" y="-622008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43" name="Google Shape;20;p4" descr=""/>
          <p:cNvPicPr/>
          <p:nvPr/>
        </p:nvPicPr>
        <p:blipFill>
          <a:blip r:embed="rId2"/>
          <a:srcRect l="6383" t="0" r="6393" b="0"/>
          <a:stretch/>
        </p:blipFill>
        <p:spPr>
          <a:xfrm flipH="1" rot="10800000">
            <a:off x="4023720" y="1527120"/>
            <a:ext cx="8813520" cy="5851440"/>
          </a:xfrm>
          <a:prstGeom prst="rect">
            <a:avLst/>
          </a:prstGeom>
          <a:ln w="0">
            <a:noFill/>
          </a:ln>
        </p:spPr>
      </p:pic>
      <p:pic>
        <p:nvPicPr>
          <p:cNvPr id="44" name="Google Shape;21;p4"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 name="Google Shape;29;p7" descr=""/>
          <p:cNvPicPr/>
          <p:nvPr/>
        </p:nvPicPr>
        <p:blipFill>
          <a:blip r:embed="rId2"/>
          <a:srcRect l="0" t="3115" r="0" b="-4959"/>
          <a:stretch/>
        </p:blipFill>
        <p:spPr>
          <a:xfrm flipH="1" rot="10800000">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rIns="90000" tIns="45000" bIns="45000" anchor="t">
            <a:normAutofit fontScale="71666"/>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57" name="Google Shape;35;p8" descr=""/>
          <p:cNvPicPr/>
          <p:nvPr/>
        </p:nvPicPr>
        <p:blipFill>
          <a:blip r:embed="rId2"/>
          <a:srcRect l="0" t="3115" r="0" b="-4959"/>
          <a:stretch/>
        </p:blipFill>
        <p:spPr>
          <a:xfrm flipH="1">
            <a:off x="3021120" y="-1942200"/>
            <a:ext cx="12059280" cy="12282120"/>
          </a:xfrm>
          <a:prstGeom prst="rect">
            <a:avLst/>
          </a:prstGeom>
          <a:ln w="0">
            <a:noFill/>
          </a:ln>
        </p:spPr>
      </p:pic>
      <p:pic>
        <p:nvPicPr>
          <p:cNvPr id="58" name="Google Shape;36;p8" descr=""/>
          <p:cNvPicPr/>
          <p:nvPr/>
        </p:nvPicPr>
        <p:blipFill>
          <a:blip r:embed="rId3"/>
          <a:srcRect l="6383" t="0" r="6393" b="0"/>
          <a:stretch/>
        </p:blipFill>
        <p:spPr>
          <a:xfrm flipH="1">
            <a:off x="4167720" y="243612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pic>
        <p:nvPicPr>
          <p:cNvPr id="5" name="Google Shape;47;p11" descr=""/>
          <p:cNvPicPr/>
          <p:nvPr/>
        </p:nvPicPr>
        <p:blipFill>
          <a:blip r:embed="rId2"/>
          <a:srcRect l="0" t="3115" r="0" b="-4959"/>
          <a:stretch/>
        </p:blipFill>
        <p:spPr>
          <a:xfrm flipH="1">
            <a:off x="4419720" y="-4718520"/>
            <a:ext cx="12059280" cy="12282120"/>
          </a:xfrm>
          <a:prstGeom prst="rect">
            <a:avLst/>
          </a:prstGeom>
          <a:ln w="0">
            <a:noFill/>
          </a:ln>
        </p:spPr>
      </p:pic>
      <p:pic>
        <p:nvPicPr>
          <p:cNvPr id="6" name="Google Shape;48;p11" descr=""/>
          <p:cNvPicPr/>
          <p:nvPr/>
        </p:nvPicPr>
        <p:blipFill>
          <a:blip r:embed="rId3"/>
          <a:srcRect l="6383" t="0" r="6393" b="0"/>
          <a:stretch/>
        </p:blipFill>
        <p:spPr>
          <a:xfrm flipH="1">
            <a:off x="5565960" y="-34056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9" name="Google Shape;38;p9" descr=""/>
          <p:cNvPicPr/>
          <p:nvPr/>
        </p:nvPicPr>
        <p:blipFill>
          <a:blip r:embed="rId2"/>
          <a:srcRect l="0" t="3115" r="0" b="-4959"/>
          <a:stretch/>
        </p:blipFill>
        <p:spPr>
          <a:xfrm flipH="1" rot="10800000">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8" name="Google Shape;53;p13" descr=""/>
          <p:cNvPicPr/>
          <p:nvPr/>
        </p:nvPicPr>
        <p:blipFill>
          <a:blip r:embed="rId2"/>
          <a:srcRect l="0" t="3115" r="0" b="-4959"/>
          <a:stretch/>
        </p:blipFill>
        <p:spPr>
          <a:xfrm>
            <a:off x="-5568840" y="-2605320"/>
            <a:ext cx="12059280" cy="12282120"/>
          </a:xfrm>
          <a:prstGeom prst="rect">
            <a:avLst/>
          </a:prstGeom>
          <a:ln w="0">
            <a:noFill/>
          </a:ln>
        </p:spPr>
      </p:pic>
      <p:pic>
        <p:nvPicPr>
          <p:cNvPr id="9" name="Google Shape;54;p13" descr=""/>
          <p:cNvPicPr/>
          <p:nvPr/>
        </p:nvPicPr>
        <p:blipFill>
          <a:blip r:embed="rId3"/>
          <a:srcRect l="6383" t="0" r="6393" b="0"/>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13" name="Google Shape;59;p14" descr=""/>
          <p:cNvPicPr/>
          <p:nvPr/>
        </p:nvPicPr>
        <p:blipFill>
          <a:blip r:embed="rId2"/>
          <a:srcRect l="0" t="8325" r="0" b="8325"/>
          <a:stretch/>
        </p:blipFill>
        <p:spPr>
          <a:xfrm>
            <a:off x="-2659680" y="-4391280"/>
            <a:ext cx="8353440" cy="6962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fillRef idx="0"/>
          <a:effectRef idx="0"/>
          <a:fontRef idx="minor"/>
        </p:style>
        <p:txBody>
          <a:bodyPr tIns="91440" bIns="91440" anchor="t">
            <a:noAutofit/>
          </a:bodyPr>
          <a:p>
            <a:pPr defTabSz="914400">
              <a:lnSpc>
                <a:spcPct val="100000"/>
              </a:lnSpc>
              <a:spcAft>
                <a:spcPts val="1001"/>
              </a:spcAft>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67;p16" descr=""/>
          <p:cNvPicPr/>
          <p:nvPr/>
        </p:nvPicPr>
        <p:blipFill>
          <a:blip r:embed="rId2"/>
          <a:srcRect l="0" t="3115" r="0" b="-4959"/>
          <a:stretch/>
        </p:blipFill>
        <p:spPr>
          <a:xfrm flipH="1" rot="10800000">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2" name="Google Shape;72;p17" descr=""/>
          <p:cNvPicPr/>
          <p:nvPr/>
        </p:nvPicPr>
        <p:blipFill>
          <a:blip r:embed="rId2"/>
          <a:srcRect l="0" t="3115" r="0" b="-4959"/>
          <a:stretch/>
        </p:blipFill>
        <p:spPr>
          <a:xfrm flipH="1" rot="10800000">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109;p27" descr=""/>
          <p:cNvPicPr/>
          <p:nvPr/>
        </p:nvPicPr>
        <p:blipFill>
          <a:blip r:embed="rId1"/>
          <a:srcRect l="0" t="79" r="0" b="66"/>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Bias-Free Resume Screening</a:t>
            </a:r>
            <a:endParaRPr b="0" lang="fr-FR" sz="5000" spc="-1" strike="noStrike">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fontScale="74225"/>
          </a:bodyPr>
          <a:p>
            <a:pPr indent="0" algn="r">
              <a:lnSpc>
                <a:spcPct val="100000"/>
              </a:lnSpc>
              <a:buNone/>
              <a:tabLst>
                <a:tab algn="l" pos="0"/>
              </a:tabLst>
            </a:pPr>
            <a:r>
              <a:rPr b="0" lang="en" sz="1200" spc="-1" strike="noStrike">
                <a:solidFill>
                  <a:schemeClr val="dk1"/>
                </a:solidFill>
                <a:latin typeface="Catamaran"/>
                <a:ea typeface="Catamaran"/>
              </a:rPr>
              <a:t>Designing an Unbiased AI System for Resume Evaluation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210280" y="2762280"/>
            <a:ext cx="3704760" cy="188568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3200" spc="-1" strike="noStrike">
                <a:solidFill>
                  <a:schemeClr val="dk1"/>
                </a:solidFill>
                <a:latin typeface="Bai Jamjuree"/>
                <a:ea typeface="Bai Jamjuree"/>
              </a:rPr>
              <a:t>User feedback mechanisms</a:t>
            </a:r>
            <a:endParaRPr b="0" lang="fr-FR" sz="3200" spc="-1" strike="noStrike">
              <a:solidFill>
                <a:schemeClr val="dk1"/>
              </a:solidFill>
              <a:latin typeface="Arial"/>
            </a:endParaRPr>
          </a:p>
        </p:txBody>
      </p:sp>
      <p:sp>
        <p:nvSpPr>
          <p:cNvPr id="92" name="PlaceHolder 2"/>
          <p:cNvSpPr>
            <a:spLocks noGrp="1"/>
          </p:cNvSpPr>
          <p:nvPr>
            <p:ph type="subTitle"/>
          </p:nvPr>
        </p:nvSpPr>
        <p:spPr>
          <a:xfrm>
            <a:off x="5210280" y="390600"/>
            <a:ext cx="3704760" cy="22665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200" spc="-1" strike="noStrike">
                <a:solidFill>
                  <a:schemeClr val="dk1"/>
                </a:solidFill>
                <a:latin typeface="Catamaran"/>
                <a:ea typeface="Catamaran"/>
              </a:rPr>
              <a:t>Incorporating user feedback mechanisms into the AI-driven resume screening system allows hiring managers and candidates to provide insights on the effectiveness and fairness of the process. Feedback can be gathered through surveys, interviews, or focus groups, enabling continuous improvement of the system. By actively seeking and responding to user input, organizations can enhance the reliability and perception of the AI system, ultimately leading to higher satisfaction among both candidates and hiring personnel.</a:t>
            </a:r>
            <a:endParaRPr b="0" lang="en-US" sz="1200" spc="-1" strike="noStrike">
              <a:solidFill>
                <a:srgbClr val="ffffff"/>
              </a:solidFill>
              <a:latin typeface="OpenSymbol"/>
            </a:endParaRPr>
          </a:p>
        </p:txBody>
      </p:sp>
      <p:pic>
        <p:nvPicPr>
          <p:cNvPr id="93" name="Google Shape;173;p36" descr=""/>
          <p:cNvPicPr/>
          <p:nvPr/>
        </p:nvPicPr>
        <p:blipFill>
          <a:blip r:embed="rId1"/>
          <a:srcRect l="27240" t="0" r="9445" b="0"/>
          <a:stretch/>
        </p:blipFill>
        <p:spPr>
          <a:xfrm flipH="1">
            <a:off x="360" y="0"/>
            <a:ext cx="4885920" cy="5143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Conclusions</a:t>
            </a:r>
            <a:endParaRPr b="0" lang="fr-FR" sz="3200" spc="-1" strike="noStrike">
              <a:solidFill>
                <a:schemeClr val="dk1"/>
              </a:solidFill>
              <a:latin typeface="Arial"/>
            </a:endParaRPr>
          </a:p>
        </p:txBody>
      </p:sp>
      <p:pic>
        <p:nvPicPr>
          <p:cNvPr id="95"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96"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Developing a bias-free resume screening system necessitates a comprehensive approach that prioritizes fair evaluations based on skills and qualifications. By integrating effective bias detection models, implementing Explainable AI, and establishing transparent decision-making processes supplemented with user feedback, organizations can create a more equitable hiring environment. This commitment to reducing bias not only enhances diversity but also fosters trust and improved outcomes in the recruitment process.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14240" y="1638360"/>
            <a:ext cx="5352840" cy="1333080"/>
          </a:xfrm>
          <a:prstGeom prst="rect">
            <a:avLst/>
          </a:prstGeom>
          <a:noFill/>
          <a:ln w="0">
            <a:noFill/>
          </a:ln>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Thank you!</a:t>
            </a:r>
            <a:endParaRPr b="0" lang="fr-FR" sz="5000" spc="-1" strike="noStrike">
              <a:solidFill>
                <a:schemeClr val="dk1"/>
              </a:solidFill>
              <a:latin typeface="Arial"/>
            </a:endParaRPr>
          </a:p>
        </p:txBody>
      </p:sp>
      <p:sp>
        <p:nvSpPr>
          <p:cNvPr id="98" name="PlaceHolder 2"/>
          <p:cNvSpPr>
            <a:spLocks noGrp="1"/>
          </p:cNvSpPr>
          <p:nvPr>
            <p:ph type="subTitle"/>
          </p:nvPr>
        </p:nvSpPr>
        <p:spPr>
          <a:xfrm>
            <a:off x="714240" y="2809800"/>
            <a:ext cx="2952360" cy="1180800"/>
          </a:xfrm>
          <a:prstGeom prst="rect">
            <a:avLst/>
          </a:prstGeom>
          <a:noFill/>
          <a:ln w="0">
            <a:noFill/>
          </a:ln>
        </p:spPr>
        <p:txBody>
          <a:bodyPr lIns="91440" rIns="91440" tIns="91440" bIns="91440" anchor="b">
            <a:normAutofit/>
          </a:bodyPr>
          <a:p>
            <a:pPr indent="0">
              <a:lnSpc>
                <a:spcPct val="100000"/>
              </a:lnSpc>
              <a:buNone/>
              <a:tabLst>
                <a:tab algn="l" pos="0"/>
              </a:tabLst>
            </a:pPr>
            <a:r>
              <a:rPr b="1" lang="en" sz="1400" spc="-1" strike="noStrike">
                <a:solidFill>
                  <a:schemeClr val="dk1"/>
                </a:solidFill>
                <a:latin typeface="Catamaran"/>
                <a:ea typeface="Catamaran"/>
              </a:rPr>
              <a:t>Do you have any questions?</a:t>
            </a:r>
            <a:endParaRPr b="0" lang="en-US" sz="1400" spc="-1" strike="noStrike">
              <a:solidFill>
                <a:srgbClr val="ffffff"/>
              </a:solidFill>
              <a:latin typeface="OpenSymbol"/>
            </a:endParaRPr>
          </a:p>
        </p:txBody>
      </p:sp>
      <p:sp>
        <p:nvSpPr>
          <p:cNvPr id="99" name="Google Shape;192;p39"/>
          <p:cNvSpPr/>
          <p:nvPr/>
        </p:nvSpPr>
        <p:spPr>
          <a:xfrm>
            <a:off x="3724200" y="3695760"/>
            <a:ext cx="24285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sp>
        <p:nvSpPr>
          <p:cNvPr id="100"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1" name="Google Shape;194;p39"/>
          <p:cNvGrpSpPr/>
          <p:nvPr/>
        </p:nvGrpSpPr>
        <p:grpSpPr>
          <a:xfrm>
            <a:off x="4425480" y="3117960"/>
            <a:ext cx="419040" cy="419040"/>
            <a:chOff x="4425480" y="3117960"/>
            <a:chExt cx="419040" cy="419040"/>
          </a:xfrm>
        </p:grpSpPr>
        <p:sp>
          <p:nvSpPr>
            <p:cNvPr id="102"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fillRef idx="0"/>
            <a:effectRef idx="0"/>
            <a:fontRef idx="minor"/>
          </p:style>
          <p:txBody>
            <a:bodyPr tIns="86040" bIns="86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6" name="Google Shape;199;p39"/>
          <p:cNvGrpSpPr/>
          <p:nvPr/>
        </p:nvGrpSpPr>
        <p:grpSpPr>
          <a:xfrm>
            <a:off x="5117400" y="3117960"/>
            <a:ext cx="419040" cy="419040"/>
            <a:chOff x="5117400" y="3117960"/>
            <a:chExt cx="419040" cy="419040"/>
          </a:xfrm>
        </p:grpSpPr>
        <p:sp>
          <p:nvSpPr>
            <p:cNvPr id="107"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This presentation discusses the development of a bias-free resume screening system that leverages AI technology to evaluate candidates based solely on their skills and qualifications, addressing the challenges posed by indirect bias.</a:t>
            </a:r>
            <a:endParaRPr b="0" lang="en-US" sz="1600" spc="-1" strike="noStrike">
              <a:solidFill>
                <a:srgbClr val="ffffff"/>
              </a:solidFill>
              <a:latin typeface="OpenSymbol"/>
            </a:endParaRPr>
          </a:p>
        </p:txBody>
      </p:sp>
      <p:sp>
        <p:nvSpPr>
          <p:cNvPr id="72"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Introduction</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125;p29" descr=""/>
          <p:cNvPicPr/>
          <p:nvPr/>
        </p:nvPicPr>
        <p:blipFill>
          <a:blip r:embed="rId1"/>
          <a:srcRect l="0" t="5210" r="0" b="5204"/>
          <a:stretch/>
        </p:blipFill>
        <p:spPr>
          <a:xfrm>
            <a:off x="0" y="0"/>
            <a:ext cx="9143640" cy="5143320"/>
          </a:xfrm>
          <a:prstGeom prst="rect">
            <a:avLst/>
          </a:prstGeom>
          <a:ln w="0">
            <a:noFill/>
          </a:ln>
        </p:spPr>
      </p:pic>
      <p:sp>
        <p:nvSpPr>
          <p:cNvPr id="74" name="PlaceHolder 1"/>
          <p:cNvSpPr>
            <a:spLocks noGrp="1"/>
          </p:cNvSpPr>
          <p:nvPr>
            <p:ph type="title"/>
          </p:nvPr>
        </p:nvSpPr>
        <p:spPr>
          <a:xfrm>
            <a:off x="228600" y="3152880"/>
            <a:ext cx="83624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Bai Jamjuree"/>
                <a:ea typeface="Bai Jamjuree"/>
              </a:rPr>
              <a:t>System Design</a:t>
            </a:r>
            <a:endParaRPr b="0" lang="fr-FR" sz="4000" spc="-1" strike="noStrike">
              <a:solidFill>
                <a:schemeClr val="dk1"/>
              </a:solidFill>
              <a:latin typeface="Arial"/>
            </a:endParaRPr>
          </a:p>
        </p:txBody>
      </p:sp>
      <p:sp>
        <p:nvSpPr>
          <p:cNvPr id="75" name="PlaceHolder 2"/>
          <p:cNvSpPr>
            <a:spLocks noGrp="1"/>
          </p:cNvSpPr>
          <p:nvPr>
            <p:ph type="title"/>
          </p:nvPr>
        </p:nvSpPr>
        <p:spPr>
          <a:xfrm>
            <a:off x="228600" y="2219400"/>
            <a:ext cx="13712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93651"/>
          </a:bodyPr>
          <a:p>
            <a:pPr indent="0">
              <a:lnSpc>
                <a:spcPct val="100000"/>
              </a:lnSpc>
              <a:buNone/>
              <a:tabLst>
                <a:tab algn="l" pos="0"/>
              </a:tabLst>
            </a:pPr>
            <a:r>
              <a:rPr b="1" lang="en" sz="6000" spc="-1" strike="noStrike">
                <a:solidFill>
                  <a:schemeClr val="dk1"/>
                </a:solidFill>
                <a:latin typeface="Bai Jamjuree"/>
                <a:ea typeface="Bai Jamjuree"/>
              </a:rPr>
              <a:t>01</a:t>
            </a:r>
            <a:endParaRPr b="0" lang="fr-FR" sz="6000" spc="-1" strike="noStrike">
              <a:solidFill>
                <a:schemeClr val="dk1"/>
              </a:solidFill>
              <a:latin typeface="Arial"/>
            </a:endParaRPr>
          </a:p>
        </p:txBody>
      </p:sp>
      <p:sp>
        <p:nvSpPr>
          <p:cNvPr id="76" name="PlaceHolder 3"/>
          <p:cNvSpPr>
            <a:spLocks noGrp="1"/>
          </p:cNvSpPr>
          <p:nvPr>
            <p:ph type="subTitle"/>
          </p:nvPr>
        </p:nvSpPr>
        <p:spPr>
          <a:xfrm>
            <a:off x="228600" y="4172040"/>
            <a:ext cx="8362440" cy="4377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ctr">
              <a:buNone/>
            </a:pPr>
            <a:endParaRPr b="0" lang="en-US" sz="1600" spc="-1" strike="noStrike">
              <a:solidFill>
                <a:schemeClr val="dk1"/>
              </a:solidFill>
              <a:latin typeface="Catamaran"/>
              <a:ea typeface="Catamar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Resume text parsing &amp; preprocessing</a:t>
            </a:r>
            <a:endParaRPr b="0" lang="fr-FR" sz="3200" spc="-1" strike="noStrike">
              <a:solidFill>
                <a:schemeClr val="dk1"/>
              </a:solidFill>
              <a:latin typeface="Arial"/>
            </a:endParaRPr>
          </a:p>
        </p:txBody>
      </p:sp>
      <p:pic>
        <p:nvPicPr>
          <p:cNvPr id="78"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79"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The first step in creating an unbiased resume screening system is to implement effective text parsing and preprocessing techniques. This involves transforming the unstructured text of resumes into a structured format that can be easily analyzed. Key components include removing irrelevant information, standardizing formats, and extracting key sections such as education, experience, and skills. This ensures that the resume content is accurately represented and can be evaluated objectively.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fontScale="93198"/>
          </a:bodyPr>
          <a:p>
            <a:pPr algn="r">
              <a:lnSpc>
                <a:spcPct val="100000"/>
              </a:lnSpc>
              <a:tabLst>
                <a:tab algn="l" pos="0"/>
              </a:tabLst>
            </a:pPr>
            <a:r>
              <a:rPr b="0" lang="en" sz="1600" spc="-1" strike="noStrike">
                <a:solidFill>
                  <a:schemeClr val="dk1"/>
                </a:solidFill>
                <a:latin typeface="Catamaran"/>
                <a:ea typeface="Catamaran"/>
              </a:rPr>
              <a:t>In this phase, the system focuses on extracting relevant skills and qualifications from resumes. By utilizing natural language processing (NLP) techniques, the AI can identify and categorize skills based on predefined criteria. This skill-based feature extraction should prioritize qualifications relevant to the job role, allowing the system to evaluate candidates without bias towards demographics. The extracted features will be used to rank candidates based on their suitability for the position.</a:t>
            </a:r>
            <a:endParaRPr b="0" lang="en-US" sz="1600" spc="-1" strike="noStrike">
              <a:solidFill>
                <a:srgbClr val="ffffff"/>
              </a:solidFill>
              <a:latin typeface="OpenSymbol"/>
            </a:endParaRPr>
          </a:p>
        </p:txBody>
      </p:sp>
      <p:sp>
        <p:nvSpPr>
          <p:cNvPr id="81"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Skill-based feature extraction</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fontScale="93198" lnSpcReduction="10000"/>
          </a:bodyPr>
          <a:p>
            <a:pPr algn="r">
              <a:lnSpc>
                <a:spcPct val="100000"/>
              </a:lnSpc>
              <a:tabLst>
                <a:tab algn="l" pos="0"/>
              </a:tabLst>
            </a:pPr>
            <a:r>
              <a:rPr b="0" lang="en" sz="1600" spc="-1" strike="noStrike">
                <a:solidFill>
                  <a:schemeClr val="dk1"/>
                </a:solidFill>
                <a:latin typeface="Catamaran"/>
                <a:ea typeface="Catamaran"/>
              </a:rPr>
              <a:t>To ensure that the resume screening process remains unbiased, it is essential to incorporate bias detection models such as SHAP (SHapley Additive exPlanations) and Fairlearn. These models help identify and quantify bias in the algorithm's decision-making process by assessing the influence of various demographic factors on the outcomes. By utilizing these techniques, organizations can ensure fairness in the hiring process and continuously monitor and adjust the system to mitigate any unforeseen biases.</a:t>
            </a:r>
            <a:endParaRPr b="0" lang="en-US" sz="1600" spc="-1" strike="noStrike">
              <a:solidFill>
                <a:srgbClr val="ffffff"/>
              </a:solidFill>
              <a:latin typeface="OpenSymbol"/>
            </a:endParaRPr>
          </a:p>
        </p:txBody>
      </p:sp>
      <p:sp>
        <p:nvSpPr>
          <p:cNvPr id="83"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Bias detection models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157;p34" descr=""/>
          <p:cNvPicPr/>
          <p:nvPr/>
        </p:nvPicPr>
        <p:blipFill>
          <a:blip r:embed="rId1"/>
          <a:srcRect l="0" t="5210" r="0" b="5204"/>
          <a:stretch/>
        </p:blipFill>
        <p:spPr>
          <a:xfrm>
            <a:off x="0" y="0"/>
            <a:ext cx="9143640" cy="5143320"/>
          </a:xfrm>
          <a:prstGeom prst="rect">
            <a:avLst/>
          </a:prstGeom>
          <a:ln w="0">
            <a:noFill/>
          </a:ln>
        </p:spPr>
      </p:pic>
      <p:sp>
        <p:nvSpPr>
          <p:cNvPr id="85" name="PlaceHolder 1"/>
          <p:cNvSpPr>
            <a:spLocks noGrp="1"/>
          </p:cNvSpPr>
          <p:nvPr>
            <p:ph type="title"/>
          </p:nvPr>
        </p:nvSpPr>
        <p:spPr>
          <a:xfrm>
            <a:off x="4191120" y="3019320"/>
            <a:ext cx="424764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1" lang="en" sz="4000" spc="-1" strike="noStrike">
                <a:solidFill>
                  <a:schemeClr val="dk1"/>
                </a:solidFill>
                <a:latin typeface="Bai Jamjuree"/>
                <a:ea typeface="Bai Jamjuree"/>
              </a:rPr>
              <a:t>Transparency &amp; Explainability</a:t>
            </a:r>
            <a:endParaRPr b="0" lang="fr-FR" sz="4000" spc="-1" strike="noStrike">
              <a:solidFill>
                <a:schemeClr val="dk1"/>
              </a:solidFill>
              <a:latin typeface="Arial"/>
            </a:endParaRPr>
          </a:p>
        </p:txBody>
      </p:sp>
      <p:sp>
        <p:nvSpPr>
          <p:cNvPr id="86" name="PlaceHolder 2"/>
          <p:cNvSpPr>
            <a:spLocks noGrp="1"/>
          </p:cNvSpPr>
          <p:nvPr>
            <p:ph type="title"/>
          </p:nvPr>
        </p:nvSpPr>
        <p:spPr>
          <a:xfrm>
            <a:off x="628560" y="3086280"/>
            <a:ext cx="194292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6000" spc="-1" strike="noStrike">
                <a:solidFill>
                  <a:schemeClr val="dk1"/>
                </a:solidFill>
                <a:latin typeface="Bai Jamjuree"/>
                <a:ea typeface="Bai Jamjure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Integrating Explainable AI (XAI) into the resume screening system is vital for fostering trust and accountability. XAI provides insights into how decisions are made, allowing stakeholders to understand the rationale behind candidate evaluations. By offering interpretable outputs, organizations can ensure transparency in the hiring process, enabling hiring managers to make informed decisions based on clear and comprehensible data sharing.</a:t>
            </a:r>
            <a:endParaRPr b="0" lang="en-US" sz="1600" spc="-1" strike="noStrike">
              <a:solidFill>
                <a:srgbClr val="ffffff"/>
              </a:solidFill>
              <a:latin typeface="OpenSymbol"/>
            </a:endParaRPr>
          </a:p>
        </p:txBody>
      </p:sp>
      <p:sp>
        <p:nvSpPr>
          <p:cNvPr id="88"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Explainable AI (XAI) integration</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fontScale="93198"/>
          </a:bodyPr>
          <a:p>
            <a:pPr algn="r">
              <a:lnSpc>
                <a:spcPct val="100000"/>
              </a:lnSpc>
              <a:tabLst>
                <a:tab algn="l" pos="0"/>
              </a:tabLst>
            </a:pPr>
            <a:r>
              <a:rPr b="0" lang="en" sz="1600" spc="-1" strike="noStrike">
                <a:solidFill>
                  <a:schemeClr val="dk1"/>
                </a:solidFill>
                <a:latin typeface="Catamaran"/>
                <a:ea typeface="Catamaran"/>
              </a:rPr>
              <a:t>The decision-making processes within the bias-free resume screening system must be clearly defined and documented. By establishing standardized criteria for evaluation, the system can ensure consistency in decision-making across different candidates. This systematic approach aids in minimizing human bias and promotes a more equitable selection process. Regular reviews and updates of these processes will be crucial to adapt to evolving industry standards and best practices.</a:t>
            </a:r>
            <a:endParaRPr b="0" lang="en-US" sz="1600" spc="-1" strike="noStrike">
              <a:solidFill>
                <a:srgbClr val="ffffff"/>
              </a:solidFill>
              <a:latin typeface="OpenSymbol"/>
            </a:endParaRPr>
          </a:p>
        </p:txBody>
      </p:sp>
      <p:sp>
        <p:nvSpPr>
          <p:cNvPr id="90"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Decision-making processes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2025-05-11T15:00:51Z</dcterms:created>
  <dc:creator>Unknown Creator</dc:creator>
  <dc:description/>
  <dc:language>en-US</dc:language>
  <cp:lastModifiedBy>Unknown Creator</cp:lastModifiedBy>
  <dcterms:modified xsi:type="dcterms:W3CDTF">2025-05-11T15:00:51Z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