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53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F86A-C278-47A3-A9C9-D0E7EB4B995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AE2-0CC1-4AB0-93D0-9B4ECC9CD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46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F86A-C278-47A3-A9C9-D0E7EB4B995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AE2-0CC1-4AB0-93D0-9B4ECC9CD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6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F86A-C278-47A3-A9C9-D0E7EB4B995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AE2-0CC1-4AB0-93D0-9B4ECC9CD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F86A-C278-47A3-A9C9-D0E7EB4B995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AE2-0CC1-4AB0-93D0-9B4ECC9CD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6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F86A-C278-47A3-A9C9-D0E7EB4B995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AE2-0CC1-4AB0-93D0-9B4ECC9CD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27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F86A-C278-47A3-A9C9-D0E7EB4B995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AE2-0CC1-4AB0-93D0-9B4ECC9CD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3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F86A-C278-47A3-A9C9-D0E7EB4B995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AE2-0CC1-4AB0-93D0-9B4ECC9CD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5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F86A-C278-47A3-A9C9-D0E7EB4B995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AE2-0CC1-4AB0-93D0-9B4ECC9CD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73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F86A-C278-47A3-A9C9-D0E7EB4B995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AE2-0CC1-4AB0-93D0-9B4ECC9CD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5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F86A-C278-47A3-A9C9-D0E7EB4B995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AE2-0CC1-4AB0-93D0-9B4ECC9CD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F86A-C278-47A3-A9C9-D0E7EB4B995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AAE2-0CC1-4AB0-93D0-9B4ECC9CD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0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F86A-C278-47A3-A9C9-D0E7EB4B995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3AAE2-0CC1-4AB0-93D0-9B4ECC9CD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7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4BDA72-7F3F-77A0-6B60-C9C556AD0A6F}"/>
              </a:ext>
            </a:extLst>
          </p:cNvPr>
          <p:cNvSpPr/>
          <p:nvPr/>
        </p:nvSpPr>
        <p:spPr>
          <a:xfrm>
            <a:off x="0" y="26503"/>
            <a:ext cx="12801600" cy="1033670"/>
          </a:xfrm>
          <a:prstGeom prst="rect">
            <a:avLst/>
          </a:prstGeom>
          <a:solidFill>
            <a:srgbClr val="A719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4AA50-6BDD-441C-E2D3-D170F141F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43379" y="-298829"/>
            <a:ext cx="10881360" cy="914398"/>
          </a:xfrm>
        </p:spPr>
        <p:txBody>
          <a:bodyPr>
            <a:noAutofit/>
          </a:bodyPr>
          <a:lstStyle/>
          <a:p>
            <a:r>
              <a:rPr lang="fr-FR" sz="3600" spc="-375" dirty="0" err="1">
                <a:solidFill>
                  <a:schemeClr val="bg2"/>
                </a:solidFill>
                <a:latin typeface="Perpetua" panose="02020502060401020303" pitchFamily="18" charset="0"/>
              </a:rPr>
              <a:t>RiskSense</a:t>
            </a:r>
            <a:r>
              <a:rPr lang="fr-FR" sz="3600" spc="-275" dirty="0">
                <a:solidFill>
                  <a:schemeClr val="bg2"/>
                </a:solidFill>
                <a:latin typeface="Perpetua" panose="02020502060401020303" pitchFamily="18" charset="0"/>
              </a:rPr>
              <a:t>: </a:t>
            </a:r>
            <a:r>
              <a:rPr lang="fr-FR" sz="3600" spc="-385" dirty="0" err="1">
                <a:solidFill>
                  <a:schemeClr val="bg2"/>
                </a:solidFill>
                <a:latin typeface="Perpetua" panose="02020502060401020303" pitchFamily="18" charset="0"/>
              </a:rPr>
              <a:t>Comprehensive</a:t>
            </a:r>
            <a:r>
              <a:rPr lang="fr-FR" sz="3600" spc="-385" dirty="0">
                <a:solidFill>
                  <a:schemeClr val="bg2"/>
                </a:solidFill>
                <a:latin typeface="Perpetua" panose="02020502060401020303" pitchFamily="18" charset="0"/>
              </a:rPr>
              <a:t>  Cyber </a:t>
            </a:r>
            <a:r>
              <a:rPr lang="fr-FR" sz="3600" spc="-385" dirty="0" err="1">
                <a:solidFill>
                  <a:schemeClr val="bg2"/>
                </a:solidFill>
                <a:latin typeface="Perpetua" panose="02020502060401020303" pitchFamily="18" charset="0"/>
              </a:rPr>
              <a:t>Insurance</a:t>
            </a:r>
            <a:r>
              <a:rPr lang="fr-FR" sz="3600" spc="-385" dirty="0">
                <a:solidFill>
                  <a:schemeClr val="bg2"/>
                </a:solidFill>
                <a:latin typeface="Perpetua" panose="02020502060401020303" pitchFamily="18" charset="0"/>
              </a:rPr>
              <a:t> </a:t>
            </a:r>
            <a:r>
              <a:rPr lang="fr-FR" sz="4000" spc="-385" dirty="0">
                <a:solidFill>
                  <a:schemeClr val="bg2"/>
                </a:solidFill>
                <a:latin typeface="Perpetua" panose="02020502060401020303" pitchFamily="18" charset="0"/>
              </a:rPr>
              <a:t>  P</a:t>
            </a:r>
            <a:r>
              <a:rPr lang="fr-FR" sz="3600" spc="-385" dirty="0">
                <a:solidFill>
                  <a:schemeClr val="bg2"/>
                </a:solidFill>
                <a:latin typeface="Perpetua" panose="02020502060401020303" pitchFamily="18" charset="0"/>
              </a:rPr>
              <a:t>latform</a:t>
            </a:r>
            <a:endParaRPr lang="en-IN" sz="3600" dirty="0">
              <a:solidFill>
                <a:schemeClr val="bg2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EBEE8-9158-8094-7C77-4B52FE081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00401" y="642071"/>
            <a:ext cx="9601200" cy="39160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Ravikumar </a:t>
            </a:r>
            <a:r>
              <a:rPr lang="en-IN" sz="2400" dirty="0" err="1">
                <a:solidFill>
                  <a:schemeClr val="bg1"/>
                </a:solidFill>
              </a:rPr>
              <a:t>Hemakiran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5B6EA1-A8D3-4C41-A542-6072D34B3BDF}"/>
              </a:ext>
            </a:extLst>
          </p:cNvPr>
          <p:cNvSpPr/>
          <p:nvPr/>
        </p:nvSpPr>
        <p:spPr>
          <a:xfrm>
            <a:off x="0" y="8706678"/>
            <a:ext cx="12801600" cy="914400"/>
          </a:xfrm>
          <a:prstGeom prst="rect">
            <a:avLst/>
          </a:prstGeom>
          <a:solidFill>
            <a:srgbClr val="A719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3DEAC436-6F3C-4190-6A23-D55F4EB53A7D}"/>
              </a:ext>
            </a:extLst>
          </p:cNvPr>
          <p:cNvPicPr/>
          <p:nvPr/>
        </p:nvPicPr>
        <p:blipFill>
          <a:blip r:embed="rId2" cstate="print"/>
          <a:srcRect l="1" t="6614" r="54860" b="10181"/>
          <a:stretch/>
        </p:blipFill>
        <p:spPr>
          <a:xfrm>
            <a:off x="9037982" y="1"/>
            <a:ext cx="3763617" cy="1033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02F77-CDE1-BAC8-5289-3C1693E67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11" y="26503"/>
            <a:ext cx="1033670" cy="1033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A1692D-60A8-761A-AA33-35D566038903}"/>
              </a:ext>
            </a:extLst>
          </p:cNvPr>
          <p:cNvSpPr txBox="1"/>
          <p:nvPr/>
        </p:nvSpPr>
        <p:spPr>
          <a:xfrm>
            <a:off x="145774" y="1200839"/>
            <a:ext cx="36443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Introduction</a:t>
            </a:r>
          </a:p>
          <a:p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Cyber insurance policies are designed to mitigate the financial impact of cyber incidents, providing organizations with coverage for costs related to data breaches, business interruptions, legal liabilities, and more.</a:t>
            </a:r>
          </a:p>
          <a:p>
            <a:endParaRPr lang="en-IN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Motivation</a:t>
            </a:r>
          </a:p>
          <a:p>
            <a:r>
              <a:rPr lang="en-US" sz="1800" dirty="0"/>
              <a:t>The increasing sophistication of cyberattacks makes it challenging for insurers to accurately assess risks, leading to potential underpricing or overpricing of policies.</a:t>
            </a:r>
            <a:endParaRPr lang="en-US" sz="1800" dirty="0">
              <a:latin typeface="Arial MT"/>
            </a:endParaRPr>
          </a:p>
          <a:p>
            <a:endParaRPr lang="en-IN" sz="1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b="1" dirty="0"/>
              <a:t>Problem Statement</a:t>
            </a:r>
          </a:p>
          <a:p>
            <a:r>
              <a:rPr lang="en-US" sz="1800" dirty="0"/>
              <a:t>Cyber threats evolve rapidly, making static risk assessment models ineffective in accurately predicting potential financial and operational impacts.</a:t>
            </a:r>
            <a:endParaRPr lang="en-IN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9951DC-EEFA-7BAD-BE40-ED31458851E4}"/>
              </a:ext>
            </a:extLst>
          </p:cNvPr>
          <p:cNvCxnSpPr/>
          <p:nvPr/>
        </p:nvCxnSpPr>
        <p:spPr>
          <a:xfrm>
            <a:off x="4002157" y="1200839"/>
            <a:ext cx="0" cy="730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E5E70B-F86C-5CC1-BB97-CB3BE2AC989A}"/>
              </a:ext>
            </a:extLst>
          </p:cNvPr>
          <p:cNvSpPr txBox="1"/>
          <p:nvPr/>
        </p:nvSpPr>
        <p:spPr>
          <a:xfrm>
            <a:off x="4147930" y="1200839"/>
            <a:ext cx="32997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Objective</a:t>
            </a:r>
          </a:p>
          <a:p>
            <a:r>
              <a:rPr lang="en-US" sz="1800" dirty="0"/>
              <a:t>Develop a tool that automates the assessment of cyber risks for organizations, enhancing accuracy and efficiency in cyber insurance underwriting.</a:t>
            </a: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Methodology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Risks are quantified using probabilistic models, and Monte Carlo simulations are employed to forecast potential cyber losses.</a:t>
            </a:r>
          </a:p>
          <a:p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DEAE32-8A7A-4E05-DEB2-AA1009BA9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929" y="4903379"/>
            <a:ext cx="3450441" cy="262061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36F41C-C1CD-FA13-046D-E0C73A88CE88}"/>
              </a:ext>
            </a:extLst>
          </p:cNvPr>
          <p:cNvCxnSpPr/>
          <p:nvPr/>
        </p:nvCxnSpPr>
        <p:spPr>
          <a:xfrm>
            <a:off x="7832035" y="1200839"/>
            <a:ext cx="0" cy="7307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23A4EC-4A50-3AC2-6995-27BEE1D618F5}"/>
              </a:ext>
            </a:extLst>
          </p:cNvPr>
          <p:cNvSpPr txBox="1"/>
          <p:nvPr/>
        </p:nvSpPr>
        <p:spPr>
          <a:xfrm>
            <a:off x="8004311" y="1200839"/>
            <a:ext cx="429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Results</a:t>
            </a:r>
          </a:p>
          <a:p>
            <a:endParaRPr lang="en-IN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69AAF9-DD53-8C30-1EC3-21984D8E2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906" y="1626662"/>
            <a:ext cx="4293706" cy="3227705"/>
          </a:xfrm>
          <a:prstGeom prst="rect">
            <a:avLst/>
          </a:prstGeom>
        </p:spPr>
      </p:pic>
      <p:pic>
        <p:nvPicPr>
          <p:cNvPr id="18" name="object 2">
            <a:extLst>
              <a:ext uri="{FF2B5EF4-FFF2-40B4-BE49-F238E27FC236}">
                <a16:creationId xmlns:a16="http://schemas.microsoft.com/office/drawing/2014/main" id="{E139FEF1-D346-90D7-F5DE-E4E1B3E81C7A}"/>
              </a:ext>
            </a:extLst>
          </p:cNvPr>
          <p:cNvPicPr/>
          <p:nvPr/>
        </p:nvPicPr>
        <p:blipFill>
          <a:blip r:embed="rId2" cstate="print"/>
          <a:srcRect l="1" t="6614" r="89697" b="10181"/>
          <a:stretch/>
        </p:blipFill>
        <p:spPr>
          <a:xfrm>
            <a:off x="0" y="8706678"/>
            <a:ext cx="980656" cy="7692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2969C6-B948-7D5F-DFBD-8DB76F6C056F}"/>
              </a:ext>
            </a:extLst>
          </p:cNvPr>
          <p:cNvSpPr txBox="1"/>
          <p:nvPr/>
        </p:nvSpPr>
        <p:spPr>
          <a:xfrm>
            <a:off x="1086678" y="8839200"/>
            <a:ext cx="1065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Perpetua" panose="02020502060401020303" pitchFamily="18" charset="0"/>
              </a:rPr>
              <a:t>Amrita Vishwa Vidyapeetham,Chennai,601103                        Department of CYS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3383C-CCE0-0D92-286D-6D0D09CD305B}"/>
              </a:ext>
            </a:extLst>
          </p:cNvPr>
          <p:cNvSpPr txBox="1"/>
          <p:nvPr/>
        </p:nvSpPr>
        <p:spPr>
          <a:xfrm>
            <a:off x="8004311" y="5105692"/>
            <a:ext cx="438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Histogram</a:t>
            </a:r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C2B3786E-D32B-DE07-13F4-0B0D3C60A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315" y="5489150"/>
            <a:ext cx="3511917" cy="30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7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145</Words>
  <Application>Microsoft Office PowerPoint</Application>
  <PresentationFormat>A3 Paper (297x420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MT</vt:lpstr>
      <vt:lpstr>Calibri</vt:lpstr>
      <vt:lpstr>Calibri Light</vt:lpstr>
      <vt:lpstr>Perpetua</vt:lpstr>
      <vt:lpstr>Times New Roman</vt:lpstr>
      <vt:lpstr>Office Theme</vt:lpstr>
      <vt:lpstr>RiskSense: Comprehensive  Cyber Insurance  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RAVIKUMAR HEMAKIRAN - [CH.EN.U4CYS21065]</dc:creator>
  <cp:lastModifiedBy>RAVIKUMAR HEMAKIRAN - [CH.EN.U4CYS21065]</cp:lastModifiedBy>
  <cp:revision>1</cp:revision>
  <dcterms:created xsi:type="dcterms:W3CDTF">2025-04-08T03:01:01Z</dcterms:created>
  <dcterms:modified xsi:type="dcterms:W3CDTF">2025-04-08T03:35:55Z</dcterms:modified>
</cp:coreProperties>
</file>