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e3bbdc587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e3bbdc587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e3bbdc5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e3bbdc5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e3bbdc587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e3bbdc58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e3bbdc587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e3bbdc587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e3bbdc58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e3bbdc58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e3bbdc58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e3bbdc58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e3bbdc587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e3bbdc587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 of Twitter Messages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Mohammad Ayaazuddin 19BCE0638</a:t>
            </a:r>
            <a:endParaRPr sz="2400"/>
          </a:p>
          <a:p>
            <a:pPr indent="0" lvl="0" marL="0" rtl="0" algn="l">
              <a:spcBef>
                <a:spcPts val="0"/>
              </a:spcBef>
              <a:spcAft>
                <a:spcPts val="0"/>
              </a:spcAft>
              <a:buNone/>
            </a:pPr>
            <a:r>
              <a:rPr lang="en" sz="2400"/>
              <a:t>Hemaksh Chaturvedi - 19CE2222</a:t>
            </a:r>
            <a:br>
              <a:rPr lang="en" sz="2400"/>
            </a:br>
            <a:r>
              <a:rPr lang="en" sz="2400">
                <a:solidFill>
                  <a:srgbClr val="FFFFFF"/>
                </a:solidFill>
              </a:rPr>
              <a:t>Rishabh Raj - </a:t>
            </a:r>
            <a:r>
              <a:rPr lang="en" sz="2400">
                <a:solidFill>
                  <a:srgbClr val="FFFFFF"/>
                </a:solidFill>
              </a:rPr>
              <a:t>19BCE0777</a:t>
            </a:r>
            <a:endParaRPr sz="2400">
              <a:solidFill>
                <a:srgbClr val="FFFFFF"/>
              </a:solidFill>
            </a:endParaRPr>
          </a:p>
          <a:p>
            <a:pPr indent="0" lvl="0" marL="0" rtl="0" algn="l">
              <a:spcBef>
                <a:spcPts val="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4294967295" type="title"/>
          </p:nvPr>
        </p:nvSpPr>
        <p:spPr>
          <a:xfrm>
            <a:off x="2100750" y="0"/>
            <a:ext cx="49425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rgbClr val="000000"/>
              </a:buClr>
              <a:buSzPts val="1100"/>
              <a:buFont typeface="Arial"/>
              <a:buNone/>
            </a:pPr>
            <a:r>
              <a:rPr lang="en" sz="3600">
                <a:solidFill>
                  <a:schemeClr val="dk1"/>
                </a:solidFill>
              </a:rPr>
              <a:t>References</a:t>
            </a:r>
            <a:endParaRPr sz="2400"/>
          </a:p>
        </p:txBody>
      </p:sp>
      <p:sp>
        <p:nvSpPr>
          <p:cNvPr id="129" name="Google Shape;129;p22"/>
          <p:cNvSpPr txBox="1"/>
          <p:nvPr>
            <p:ph idx="4294967295" type="title"/>
          </p:nvPr>
        </p:nvSpPr>
        <p:spPr>
          <a:xfrm>
            <a:off x="749875" y="661500"/>
            <a:ext cx="7768200" cy="44820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Lato"/>
              <a:buAutoNum type="arabicPeriod"/>
            </a:pPr>
            <a:r>
              <a:rPr b="0" lang="en" sz="1300">
                <a:solidFill>
                  <a:srgbClr val="222222"/>
                </a:solidFill>
                <a:highlight>
                  <a:srgbClr val="FFFFFF"/>
                </a:highlight>
                <a:latin typeface="Arial"/>
                <a:ea typeface="Arial"/>
                <a:cs typeface="Arial"/>
                <a:sym typeface="Arial"/>
              </a:rPr>
              <a:t>Sharma, A., &amp; Ghose, U. (2020). Sentimental analysis of twitter data with respect to general elections in india. </a:t>
            </a:r>
            <a:r>
              <a:rPr b="0" i="1" lang="en" sz="1300">
                <a:solidFill>
                  <a:srgbClr val="222222"/>
                </a:solidFill>
                <a:highlight>
                  <a:srgbClr val="FFFFFF"/>
                </a:highlight>
                <a:latin typeface="Arial"/>
                <a:ea typeface="Arial"/>
                <a:cs typeface="Arial"/>
                <a:sym typeface="Arial"/>
              </a:rPr>
              <a:t>Procedia Computer Science</a:t>
            </a:r>
            <a:r>
              <a:rPr b="0" lang="en" sz="1300">
                <a:solidFill>
                  <a:srgbClr val="222222"/>
                </a:solidFill>
                <a:highlight>
                  <a:srgbClr val="FFFFFF"/>
                </a:highlight>
                <a:latin typeface="Arial"/>
                <a:ea typeface="Arial"/>
                <a:cs typeface="Arial"/>
                <a:sym typeface="Arial"/>
              </a:rPr>
              <a:t>, </a:t>
            </a:r>
            <a:r>
              <a:rPr b="0" i="1" lang="en" sz="1300">
                <a:solidFill>
                  <a:srgbClr val="222222"/>
                </a:solidFill>
                <a:highlight>
                  <a:srgbClr val="FFFFFF"/>
                </a:highlight>
                <a:latin typeface="Arial"/>
                <a:ea typeface="Arial"/>
                <a:cs typeface="Arial"/>
                <a:sym typeface="Arial"/>
              </a:rPr>
              <a:t>173</a:t>
            </a:r>
            <a:r>
              <a:rPr b="0" lang="en" sz="1300">
                <a:solidFill>
                  <a:srgbClr val="222222"/>
                </a:solidFill>
                <a:highlight>
                  <a:srgbClr val="FFFFFF"/>
                </a:highlight>
                <a:latin typeface="Arial"/>
                <a:ea typeface="Arial"/>
                <a:cs typeface="Arial"/>
                <a:sym typeface="Arial"/>
              </a:rPr>
              <a:t>, 325-334.</a:t>
            </a:r>
            <a:endParaRPr b="0" sz="1300">
              <a:solidFill>
                <a:srgbClr val="222222"/>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Lato"/>
              <a:buAutoNum type="arabicPeriod"/>
            </a:pPr>
            <a:r>
              <a:rPr b="0" lang="en" sz="1300">
                <a:solidFill>
                  <a:srgbClr val="222222"/>
                </a:solidFill>
                <a:highlight>
                  <a:srgbClr val="FFFFFF"/>
                </a:highlight>
                <a:latin typeface="Arial"/>
                <a:ea typeface="Arial"/>
                <a:cs typeface="Arial"/>
                <a:sym typeface="Arial"/>
              </a:rPr>
              <a:t>Mostafa, A., Gad, W., Abdelkader, T., &amp; Badr, N. (2021). Pre-HLSA: Predicting home location for Twitter users based on sentimental analysis. </a:t>
            </a:r>
            <a:r>
              <a:rPr b="0" i="1" lang="en" sz="1300">
                <a:solidFill>
                  <a:srgbClr val="222222"/>
                </a:solidFill>
                <a:highlight>
                  <a:srgbClr val="FFFFFF"/>
                </a:highlight>
                <a:latin typeface="Arial"/>
                <a:ea typeface="Arial"/>
                <a:cs typeface="Arial"/>
                <a:sym typeface="Arial"/>
              </a:rPr>
              <a:t>Ain Shams Engineering Journal</a:t>
            </a:r>
            <a:r>
              <a:rPr b="0" lang="en" sz="1300">
                <a:solidFill>
                  <a:srgbClr val="222222"/>
                </a:solidFill>
                <a:highlight>
                  <a:srgbClr val="FFFFFF"/>
                </a:highlight>
                <a:latin typeface="Arial"/>
                <a:ea typeface="Arial"/>
                <a:cs typeface="Arial"/>
                <a:sym typeface="Arial"/>
              </a:rPr>
              <a:t>.</a:t>
            </a:r>
            <a:endParaRPr b="0" sz="1300">
              <a:solidFill>
                <a:srgbClr val="222222"/>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Lato"/>
              <a:buAutoNum type="arabicPeriod"/>
            </a:pPr>
            <a:r>
              <a:rPr b="0" lang="en" sz="1300">
                <a:solidFill>
                  <a:srgbClr val="222222"/>
                </a:solidFill>
                <a:highlight>
                  <a:srgbClr val="FFFFFF"/>
                </a:highlight>
                <a:latin typeface="Arial"/>
                <a:ea typeface="Arial"/>
                <a:cs typeface="Arial"/>
                <a:sym typeface="Arial"/>
              </a:rPr>
              <a:t>Go, A., Huang, L., &amp; Bhayani, R. (2009). Twitter sentiment analysis. </a:t>
            </a:r>
            <a:r>
              <a:rPr b="0" i="1" lang="en" sz="1300">
                <a:solidFill>
                  <a:srgbClr val="222222"/>
                </a:solidFill>
                <a:highlight>
                  <a:srgbClr val="FFFFFF"/>
                </a:highlight>
                <a:latin typeface="Arial"/>
                <a:ea typeface="Arial"/>
                <a:cs typeface="Arial"/>
                <a:sym typeface="Arial"/>
              </a:rPr>
              <a:t>Entropy</a:t>
            </a:r>
            <a:r>
              <a:rPr b="0" lang="en" sz="1300">
                <a:solidFill>
                  <a:srgbClr val="222222"/>
                </a:solidFill>
                <a:highlight>
                  <a:srgbClr val="FFFFFF"/>
                </a:highlight>
                <a:latin typeface="Arial"/>
                <a:ea typeface="Arial"/>
                <a:cs typeface="Arial"/>
                <a:sym typeface="Arial"/>
              </a:rPr>
              <a:t>, </a:t>
            </a:r>
            <a:r>
              <a:rPr b="0" i="1" lang="en" sz="1300">
                <a:solidFill>
                  <a:srgbClr val="222222"/>
                </a:solidFill>
                <a:highlight>
                  <a:srgbClr val="FFFFFF"/>
                </a:highlight>
                <a:latin typeface="Arial"/>
                <a:ea typeface="Arial"/>
                <a:cs typeface="Arial"/>
                <a:sym typeface="Arial"/>
              </a:rPr>
              <a:t>17</a:t>
            </a:r>
            <a:r>
              <a:rPr b="0" lang="en" sz="1300">
                <a:solidFill>
                  <a:srgbClr val="222222"/>
                </a:solidFill>
                <a:highlight>
                  <a:srgbClr val="FFFFFF"/>
                </a:highlight>
                <a:latin typeface="Arial"/>
                <a:ea typeface="Arial"/>
                <a:cs typeface="Arial"/>
                <a:sym typeface="Arial"/>
              </a:rPr>
              <a:t>, 252.</a:t>
            </a:r>
            <a:endParaRPr b="0" sz="1300">
              <a:solidFill>
                <a:srgbClr val="222222"/>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Lato"/>
              <a:buAutoNum type="arabicPeriod"/>
            </a:pPr>
            <a:r>
              <a:rPr b="0" lang="en" sz="1300">
                <a:solidFill>
                  <a:srgbClr val="222222"/>
                </a:solidFill>
                <a:highlight>
                  <a:srgbClr val="FFFFFF"/>
                </a:highlight>
                <a:latin typeface="Arial"/>
                <a:ea typeface="Arial"/>
                <a:cs typeface="Arial"/>
                <a:sym typeface="Arial"/>
              </a:rPr>
              <a:t>Desai, M., &amp; Mehta, M. A. (2016, April). Techniques for sentiment analysis of Twitter data: A comprehensive survey. In </a:t>
            </a:r>
            <a:r>
              <a:rPr b="0" i="1" lang="en" sz="1300">
                <a:solidFill>
                  <a:srgbClr val="222222"/>
                </a:solidFill>
                <a:highlight>
                  <a:srgbClr val="FFFFFF"/>
                </a:highlight>
                <a:latin typeface="Arial"/>
                <a:ea typeface="Arial"/>
                <a:cs typeface="Arial"/>
                <a:sym typeface="Arial"/>
              </a:rPr>
              <a:t>2016 International Conference on Computing, Communication and Automation (ICCCA)</a:t>
            </a:r>
            <a:r>
              <a:rPr b="0" lang="en" sz="1300">
                <a:solidFill>
                  <a:srgbClr val="222222"/>
                </a:solidFill>
                <a:highlight>
                  <a:srgbClr val="FFFFFF"/>
                </a:highlight>
                <a:latin typeface="Arial"/>
                <a:ea typeface="Arial"/>
                <a:cs typeface="Arial"/>
                <a:sym typeface="Arial"/>
              </a:rPr>
              <a:t> (pp. 149-154). IEEE.</a:t>
            </a:r>
            <a:endParaRPr b="0" sz="1300">
              <a:solidFill>
                <a:srgbClr val="222222"/>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Lato"/>
              <a:buAutoNum type="arabicPeriod"/>
            </a:pPr>
            <a:r>
              <a:rPr b="0" lang="en" sz="1300">
                <a:solidFill>
                  <a:srgbClr val="222222"/>
                </a:solidFill>
                <a:highlight>
                  <a:srgbClr val="FFFFFF"/>
                </a:highlight>
                <a:latin typeface="Arial"/>
                <a:ea typeface="Arial"/>
                <a:cs typeface="Arial"/>
                <a:sym typeface="Arial"/>
              </a:rPr>
              <a:t>Sahayak, V., Shete, V., &amp; Pathan, A. (2015). Sentiment analysis on twitter data. </a:t>
            </a:r>
            <a:r>
              <a:rPr b="0" i="1" lang="en" sz="1300">
                <a:solidFill>
                  <a:srgbClr val="222222"/>
                </a:solidFill>
                <a:highlight>
                  <a:srgbClr val="FFFFFF"/>
                </a:highlight>
                <a:latin typeface="Arial"/>
                <a:ea typeface="Arial"/>
                <a:cs typeface="Arial"/>
                <a:sym typeface="Arial"/>
              </a:rPr>
              <a:t>International Journal of Innovative Research in Advanced Engineering (IJIRAE)</a:t>
            </a:r>
            <a:r>
              <a:rPr b="0" lang="en" sz="1300">
                <a:solidFill>
                  <a:srgbClr val="222222"/>
                </a:solidFill>
                <a:highlight>
                  <a:srgbClr val="FFFFFF"/>
                </a:highlight>
                <a:latin typeface="Arial"/>
                <a:ea typeface="Arial"/>
                <a:cs typeface="Arial"/>
                <a:sym typeface="Arial"/>
              </a:rPr>
              <a:t>, </a:t>
            </a:r>
            <a:r>
              <a:rPr b="0" i="1" lang="en" sz="1300">
                <a:solidFill>
                  <a:srgbClr val="222222"/>
                </a:solidFill>
                <a:highlight>
                  <a:srgbClr val="FFFFFF"/>
                </a:highlight>
                <a:latin typeface="Arial"/>
                <a:ea typeface="Arial"/>
                <a:cs typeface="Arial"/>
                <a:sym typeface="Arial"/>
              </a:rPr>
              <a:t>2</a:t>
            </a:r>
            <a:r>
              <a:rPr b="0" lang="en" sz="1300">
                <a:solidFill>
                  <a:srgbClr val="222222"/>
                </a:solidFill>
                <a:highlight>
                  <a:srgbClr val="FFFFFF"/>
                </a:highlight>
                <a:latin typeface="Arial"/>
                <a:ea typeface="Arial"/>
                <a:cs typeface="Arial"/>
                <a:sym typeface="Arial"/>
              </a:rPr>
              <a:t>(1), 178-183.</a:t>
            </a:r>
            <a:endParaRPr b="0" sz="1300">
              <a:solidFill>
                <a:srgbClr val="222222"/>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Lato"/>
              <a:buAutoNum type="arabicPeriod"/>
            </a:pPr>
            <a:r>
              <a:rPr b="0" lang="en" sz="1300">
                <a:solidFill>
                  <a:srgbClr val="222222"/>
                </a:solidFill>
                <a:highlight>
                  <a:srgbClr val="FFFFFF"/>
                </a:highlight>
                <a:latin typeface="Arial"/>
                <a:ea typeface="Arial"/>
                <a:cs typeface="Arial"/>
                <a:sym typeface="Arial"/>
              </a:rPr>
              <a:t>Lima, A. C., &amp; de Castro, L. N. (2012, November). Automatic sentiment analysis of Twitter messages. In </a:t>
            </a:r>
            <a:r>
              <a:rPr b="0" i="1" lang="en" sz="1300">
                <a:solidFill>
                  <a:srgbClr val="222222"/>
                </a:solidFill>
                <a:highlight>
                  <a:srgbClr val="FFFFFF"/>
                </a:highlight>
                <a:latin typeface="Arial"/>
                <a:ea typeface="Arial"/>
                <a:cs typeface="Arial"/>
                <a:sym typeface="Arial"/>
              </a:rPr>
              <a:t>2012 Fourth International Conference on Computational Aspects of Social Networks (CASoN)</a:t>
            </a:r>
            <a:r>
              <a:rPr b="0" lang="en" sz="1300">
                <a:solidFill>
                  <a:srgbClr val="222222"/>
                </a:solidFill>
                <a:highlight>
                  <a:srgbClr val="FFFFFF"/>
                </a:highlight>
                <a:latin typeface="Arial"/>
                <a:ea typeface="Arial"/>
                <a:cs typeface="Arial"/>
                <a:sym typeface="Arial"/>
              </a:rPr>
              <a:t> (pp. 52-57). IEEE.</a:t>
            </a:r>
            <a:endParaRPr b="0" sz="1300">
              <a:solidFill>
                <a:srgbClr val="222222"/>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Lato"/>
              <a:buAutoNum type="arabicPeriod"/>
            </a:pPr>
            <a:r>
              <a:rPr b="0" lang="en" sz="1300">
                <a:solidFill>
                  <a:srgbClr val="222222"/>
                </a:solidFill>
                <a:highlight>
                  <a:srgbClr val="FFFFFF"/>
                </a:highlight>
                <a:latin typeface="Arial"/>
                <a:ea typeface="Arial"/>
                <a:cs typeface="Arial"/>
                <a:sym typeface="Arial"/>
              </a:rPr>
              <a:t>Hasan, A., Moin, S., Karim, A., &amp; Shamshirband, S. (2018). Machine learning-based sentiment analysis for twitter accounts. </a:t>
            </a:r>
            <a:r>
              <a:rPr b="0" i="1" lang="en" sz="1300">
                <a:solidFill>
                  <a:srgbClr val="222222"/>
                </a:solidFill>
                <a:highlight>
                  <a:srgbClr val="FFFFFF"/>
                </a:highlight>
                <a:latin typeface="Arial"/>
                <a:ea typeface="Arial"/>
                <a:cs typeface="Arial"/>
                <a:sym typeface="Arial"/>
              </a:rPr>
              <a:t>Mathematical and Computational Applications</a:t>
            </a:r>
            <a:r>
              <a:rPr b="0" lang="en" sz="1300">
                <a:solidFill>
                  <a:srgbClr val="222222"/>
                </a:solidFill>
                <a:highlight>
                  <a:srgbClr val="FFFFFF"/>
                </a:highlight>
                <a:latin typeface="Arial"/>
                <a:ea typeface="Arial"/>
                <a:cs typeface="Arial"/>
                <a:sym typeface="Arial"/>
              </a:rPr>
              <a:t>, </a:t>
            </a:r>
            <a:r>
              <a:rPr b="0" i="1" lang="en" sz="1300">
                <a:solidFill>
                  <a:srgbClr val="222222"/>
                </a:solidFill>
                <a:highlight>
                  <a:srgbClr val="FFFFFF"/>
                </a:highlight>
                <a:latin typeface="Arial"/>
                <a:ea typeface="Arial"/>
                <a:cs typeface="Arial"/>
                <a:sym typeface="Arial"/>
              </a:rPr>
              <a:t>23</a:t>
            </a:r>
            <a:r>
              <a:rPr b="0" lang="en" sz="1300">
                <a:solidFill>
                  <a:srgbClr val="222222"/>
                </a:solidFill>
                <a:highlight>
                  <a:srgbClr val="FFFFFF"/>
                </a:highlight>
                <a:latin typeface="Arial"/>
                <a:ea typeface="Arial"/>
                <a:cs typeface="Arial"/>
                <a:sym typeface="Arial"/>
              </a:rPr>
              <a:t>(1), 11.</a:t>
            </a:r>
            <a:endParaRPr b="0" sz="1300">
              <a:solidFill>
                <a:srgbClr val="222222"/>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Lato"/>
              <a:buAutoNum type="arabicPeriod"/>
            </a:pPr>
            <a:r>
              <a:rPr b="0" lang="en" sz="1300">
                <a:solidFill>
                  <a:srgbClr val="222222"/>
                </a:solidFill>
                <a:highlight>
                  <a:srgbClr val="FFFFFF"/>
                </a:highlight>
                <a:latin typeface="Arial"/>
                <a:ea typeface="Arial"/>
                <a:cs typeface="Arial"/>
                <a:sym typeface="Arial"/>
              </a:rPr>
              <a:t>Kharde, V., &amp; Sonawane, P. (2016). Sentiment analysis of twitter data: a survey of techniques. </a:t>
            </a:r>
            <a:r>
              <a:rPr b="0" i="1" lang="en" sz="1300">
                <a:solidFill>
                  <a:srgbClr val="222222"/>
                </a:solidFill>
                <a:highlight>
                  <a:srgbClr val="FFFFFF"/>
                </a:highlight>
                <a:latin typeface="Arial"/>
                <a:ea typeface="Arial"/>
                <a:cs typeface="Arial"/>
                <a:sym typeface="Arial"/>
              </a:rPr>
              <a:t>arXiv preprint arXiv:1601.06971</a:t>
            </a:r>
            <a:r>
              <a:rPr b="0" lang="en" sz="1300">
                <a:solidFill>
                  <a:srgbClr val="222222"/>
                </a:solidFill>
                <a:highlight>
                  <a:srgbClr val="FFFFFF"/>
                </a:highlight>
                <a:latin typeface="Arial"/>
                <a:ea typeface="Arial"/>
                <a:cs typeface="Arial"/>
                <a:sym typeface="Arial"/>
              </a:rPr>
              <a:t>.</a:t>
            </a:r>
            <a:endParaRPr b="0" sz="13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b="0" sz="900">
              <a:solidFill>
                <a:srgbClr val="222222"/>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2412350" y="278350"/>
            <a:ext cx="3264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79" name="Google Shape;79;p14"/>
          <p:cNvSpPr txBox="1"/>
          <p:nvPr>
            <p:ph idx="4294967295" type="title"/>
          </p:nvPr>
        </p:nvSpPr>
        <p:spPr>
          <a:xfrm>
            <a:off x="548175" y="1120800"/>
            <a:ext cx="8338200" cy="4022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rial"/>
              <a:buChar char="➔"/>
            </a:pPr>
            <a:r>
              <a:rPr b="0" lang="en" sz="1800">
                <a:latin typeface="Arial"/>
                <a:ea typeface="Arial"/>
                <a:cs typeface="Arial"/>
                <a:sym typeface="Arial"/>
              </a:rPr>
              <a:t>The medical field in today's day and age has come a long way with providing cures to </a:t>
            </a:r>
            <a:r>
              <a:rPr b="0" lang="en" sz="1800">
                <a:solidFill>
                  <a:srgbClr val="202124"/>
                </a:solidFill>
                <a:highlight>
                  <a:srgbClr val="FFFFFF"/>
                </a:highlight>
                <a:latin typeface="Arial"/>
                <a:ea typeface="Arial"/>
                <a:cs typeface="Arial"/>
                <a:sym typeface="Arial"/>
              </a:rPr>
              <a:t>innumerable </a:t>
            </a:r>
            <a:r>
              <a:rPr b="0" lang="en" sz="1800">
                <a:latin typeface="Arial"/>
                <a:ea typeface="Arial"/>
                <a:cs typeface="Arial"/>
                <a:sym typeface="Arial"/>
              </a:rPr>
              <a:t>numbers of diseases. But still, all these cures have been for physical types of illnesses and not the ones present in our mind. </a:t>
            </a:r>
            <a:endParaRPr b="0"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0" lang="en" sz="1800">
                <a:latin typeface="Arial"/>
                <a:ea typeface="Arial"/>
                <a:cs typeface="Arial"/>
                <a:sym typeface="Arial"/>
              </a:rPr>
              <a:t>Mental illnesses are still not widely accepted as an actual illness and are thought to be just another part of life that a human goes through. </a:t>
            </a:r>
            <a:endParaRPr b="0"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0" lang="en" sz="1800">
                <a:latin typeface="Arial"/>
                <a:ea typeface="Arial"/>
                <a:cs typeface="Arial"/>
                <a:sym typeface="Arial"/>
              </a:rPr>
              <a:t>D</a:t>
            </a:r>
            <a:r>
              <a:rPr b="0" lang="en" sz="1800">
                <a:solidFill>
                  <a:srgbClr val="202124"/>
                </a:solidFill>
                <a:highlight>
                  <a:srgbClr val="FFFFFF"/>
                </a:highlight>
                <a:latin typeface="Arial"/>
                <a:ea typeface="Arial"/>
                <a:cs typeface="Arial"/>
                <a:sym typeface="Arial"/>
              </a:rPr>
              <a:t>epression is one of the biggest issues that has affected the world. Although there are known and effective treatments available for depression, a significant portion of the population never receives such treatment. </a:t>
            </a:r>
            <a:endParaRPr b="0" sz="1800">
              <a:solidFill>
                <a:srgbClr val="202124"/>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0" lang="en" sz="1800">
                <a:solidFill>
                  <a:srgbClr val="202124"/>
                </a:solidFill>
                <a:highlight>
                  <a:srgbClr val="FFFFFF"/>
                </a:highlight>
                <a:latin typeface="Arial"/>
                <a:ea typeface="Arial"/>
                <a:cs typeface="Arial"/>
                <a:sym typeface="Arial"/>
              </a:rPr>
              <a:t>A few reasons for this are - lack of resources, lack of trained health-care providers and social stigma associated with mental health</a:t>
            </a:r>
            <a:endParaRPr sz="24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2100750" y="282400"/>
            <a:ext cx="4942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Problem Statement</a:t>
            </a:r>
            <a:endParaRPr sz="2400"/>
          </a:p>
        </p:txBody>
      </p:sp>
      <p:pic>
        <p:nvPicPr>
          <p:cNvPr id="85" name="Google Shape;85;p15"/>
          <p:cNvPicPr preferRelativeResize="0"/>
          <p:nvPr/>
        </p:nvPicPr>
        <p:blipFill>
          <a:blip r:embed="rId3">
            <a:alphaModFix/>
          </a:blip>
          <a:stretch>
            <a:fillRect/>
          </a:stretch>
        </p:blipFill>
        <p:spPr>
          <a:xfrm>
            <a:off x="5244700" y="3004875"/>
            <a:ext cx="2775741" cy="1791650"/>
          </a:xfrm>
          <a:prstGeom prst="rect">
            <a:avLst/>
          </a:prstGeom>
          <a:noFill/>
          <a:ln>
            <a:noFill/>
          </a:ln>
        </p:spPr>
      </p:pic>
      <p:sp>
        <p:nvSpPr>
          <p:cNvPr id="86" name="Google Shape;86;p15"/>
          <p:cNvSpPr txBox="1"/>
          <p:nvPr>
            <p:ph idx="4294967295" type="title"/>
          </p:nvPr>
        </p:nvSpPr>
        <p:spPr>
          <a:xfrm>
            <a:off x="749875" y="976025"/>
            <a:ext cx="7768200" cy="3820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rial"/>
              <a:buChar char="➔"/>
            </a:pPr>
            <a:r>
              <a:rPr b="0" lang="en" sz="1800">
                <a:latin typeface="Arial"/>
                <a:ea typeface="Arial"/>
                <a:cs typeface="Arial"/>
                <a:sym typeface="Arial"/>
              </a:rPr>
              <a:t>We’ve all faced different levels of depression or some form of sadness in our life. In this project, we aim to find out those in need by doing a sentimental analysis of twitter messages. </a:t>
            </a:r>
            <a:endParaRPr b="0" sz="1800">
              <a:latin typeface="Arial"/>
              <a:ea typeface="Arial"/>
              <a:cs typeface="Arial"/>
              <a:sym typeface="Arial"/>
            </a:endParaRPr>
          </a:p>
          <a:p>
            <a:pPr indent="0" lvl="0" marL="457200" rtl="0" algn="l">
              <a:lnSpc>
                <a:spcPct val="115000"/>
              </a:lnSpc>
              <a:spcBef>
                <a:spcPts val="0"/>
              </a:spcBef>
              <a:spcAft>
                <a:spcPts val="0"/>
              </a:spcAft>
              <a:buNone/>
            </a:pPr>
            <a:r>
              <a:t/>
            </a:r>
            <a:endParaRPr b="0"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0" lang="en" sz="1800">
                <a:latin typeface="Arial"/>
                <a:ea typeface="Arial"/>
                <a:cs typeface="Arial"/>
                <a:sym typeface="Arial"/>
              </a:rPr>
              <a:t>Our target is to classify and distinguish people into different risk zones of depression via sentimental analysis.</a:t>
            </a:r>
            <a:endParaRPr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482725" y="0"/>
            <a:ext cx="2355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Objective</a:t>
            </a:r>
            <a:endParaRPr sz="2400"/>
          </a:p>
        </p:txBody>
      </p:sp>
      <p:sp>
        <p:nvSpPr>
          <p:cNvPr id="92" name="Google Shape;92;p16"/>
          <p:cNvSpPr txBox="1"/>
          <p:nvPr>
            <p:ph type="title"/>
          </p:nvPr>
        </p:nvSpPr>
        <p:spPr>
          <a:xfrm>
            <a:off x="548175" y="681675"/>
            <a:ext cx="8338200" cy="4461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With the growing technology, there is a huge volume of data present around us. The Internet these days has become a platform for exchanging learnings, ideas and thoughts . </a:t>
            </a:r>
            <a:endParaRPr sz="1800">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Social media websites like twitter , facebook , instagram are becoming popular as they allow people to share and express views about the things which they want to. This survey focuses mainly on sentiment analysis of twitter data whether the messages (tweets) sound positive ,negative or neutral . We will analyse this by using some of the existing Machine Learning algorithms like Naive Bayes , Support Vector Machines by performing data analysis on the twitter dataset .</a:t>
            </a:r>
            <a:endParaRPr sz="1800">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The main objective is to provide a model with accuracy so that these challenges can solved to the highest possible level and help as many as people as we can.</a:t>
            </a:r>
            <a:endParaRPr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482725" y="0"/>
            <a:ext cx="23550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600">
                <a:solidFill>
                  <a:schemeClr val="dk1"/>
                </a:solidFill>
                <a:latin typeface="Lato"/>
                <a:ea typeface="Lato"/>
                <a:cs typeface="Lato"/>
                <a:sym typeface="Lato"/>
              </a:rPr>
              <a:t>Scope</a:t>
            </a:r>
            <a:r>
              <a:rPr lang="en" sz="1400">
                <a:solidFill>
                  <a:schemeClr val="dk2"/>
                </a:solidFill>
                <a:latin typeface="Arial"/>
                <a:ea typeface="Arial"/>
                <a:cs typeface="Arial"/>
                <a:sym typeface="Arial"/>
              </a:rPr>
              <a:t>	</a:t>
            </a:r>
            <a:endParaRPr sz="2400"/>
          </a:p>
        </p:txBody>
      </p:sp>
      <p:sp>
        <p:nvSpPr>
          <p:cNvPr id="98" name="Google Shape;98;p17"/>
          <p:cNvSpPr txBox="1"/>
          <p:nvPr>
            <p:ph type="title"/>
          </p:nvPr>
        </p:nvSpPr>
        <p:spPr>
          <a:xfrm>
            <a:off x="548175" y="681675"/>
            <a:ext cx="8338200" cy="4461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The scope of this project is to highlight and flag the tweets of users facing depression or sadness of some form using sentimental analysis and to categorise them into different levels of risk. </a:t>
            </a:r>
            <a:br>
              <a:rPr lang="en" sz="1800">
                <a:latin typeface="Lato"/>
                <a:ea typeface="Lato"/>
                <a:cs typeface="Lato"/>
                <a:sym typeface="Lato"/>
              </a:rPr>
            </a:br>
            <a:endParaRPr sz="1800">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We hope to find out sooner than later of those at high risk in their depression so that they can get the help and support they require.</a:t>
            </a:r>
            <a:br>
              <a:rPr lang="en" sz="1800">
                <a:latin typeface="Lato"/>
                <a:ea typeface="Lato"/>
                <a:cs typeface="Lato"/>
                <a:sym typeface="Lato"/>
              </a:rPr>
            </a:br>
            <a:endParaRPr sz="1800">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Many people are not very vocal about their depression and often stay in </a:t>
            </a:r>
            <a:br>
              <a:rPr lang="en" sz="1800">
                <a:latin typeface="Lato"/>
                <a:ea typeface="Lato"/>
                <a:cs typeface="Lato"/>
                <a:sym typeface="Lato"/>
              </a:rPr>
            </a:br>
            <a:r>
              <a:rPr lang="en" sz="1800">
                <a:latin typeface="Lato"/>
                <a:ea typeface="Lato"/>
                <a:cs typeface="Lato"/>
                <a:sym typeface="Lato"/>
              </a:rPr>
              <a:t>denial, so through the help of certain keywords we may be able to flag them and make them confront their emotions and get them the help they need.</a:t>
            </a:r>
            <a:endParaRPr sz="1800">
              <a:latin typeface="Lato"/>
              <a:ea typeface="Lato"/>
              <a:cs typeface="Lato"/>
              <a:sym typeface="Lato"/>
            </a:endParaRPr>
          </a:p>
          <a:p>
            <a:pPr indent="0" lvl="0" marL="457200" rtl="0" algn="l">
              <a:lnSpc>
                <a:spcPct val="115000"/>
              </a:lnSpc>
              <a:spcBef>
                <a:spcPts val="0"/>
              </a:spcBef>
              <a:spcAft>
                <a:spcPts val="0"/>
              </a:spcAft>
              <a:buNone/>
            </a:pPr>
            <a:r>
              <a:t/>
            </a:r>
            <a:endParaRPr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1885950" y="0"/>
            <a:ext cx="4908000" cy="768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3600">
                <a:solidFill>
                  <a:schemeClr val="dk1"/>
                </a:solidFill>
                <a:latin typeface="Lato"/>
                <a:ea typeface="Lato"/>
                <a:cs typeface="Lato"/>
                <a:sym typeface="Lato"/>
              </a:rPr>
              <a:t>Literature Survey</a:t>
            </a:r>
            <a:r>
              <a:rPr lang="en" sz="1400">
                <a:solidFill>
                  <a:schemeClr val="dk2"/>
                </a:solidFill>
                <a:latin typeface="Arial"/>
                <a:ea typeface="Arial"/>
                <a:cs typeface="Arial"/>
                <a:sym typeface="Arial"/>
              </a:rPr>
              <a:t>	</a:t>
            </a:r>
            <a:endParaRPr sz="2400"/>
          </a:p>
        </p:txBody>
      </p:sp>
      <p:sp>
        <p:nvSpPr>
          <p:cNvPr id="104" name="Google Shape;104;p18"/>
          <p:cNvSpPr txBox="1"/>
          <p:nvPr>
            <p:ph type="title"/>
          </p:nvPr>
        </p:nvSpPr>
        <p:spPr>
          <a:xfrm>
            <a:off x="548175" y="681675"/>
            <a:ext cx="8338200" cy="4461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Naïve Bayes (NB) Approach: </a:t>
            </a:r>
            <a:endParaRPr sz="1800">
              <a:latin typeface="Lato"/>
              <a:ea typeface="Lato"/>
              <a:cs typeface="Lato"/>
              <a:sym typeface="Lato"/>
            </a:endParaRPr>
          </a:p>
          <a:p>
            <a:pPr indent="-304800" lvl="1" marL="914400" rtl="0" algn="l">
              <a:lnSpc>
                <a:spcPct val="115000"/>
              </a:lnSpc>
              <a:spcBef>
                <a:spcPts val="0"/>
              </a:spcBef>
              <a:spcAft>
                <a:spcPts val="0"/>
              </a:spcAft>
              <a:buSzPts val="1200"/>
              <a:buFont typeface="Arial"/>
              <a:buChar char="◆"/>
            </a:pPr>
            <a:r>
              <a:rPr lang="en" sz="1800">
                <a:latin typeface="Lato"/>
                <a:ea typeface="Lato"/>
                <a:cs typeface="Lato"/>
                <a:sym typeface="Lato"/>
              </a:rPr>
              <a:t>Naïve Bayes classifier  is a simple probabilistic classifier that uses the concept of mixture models to perform classification. </a:t>
            </a:r>
            <a:endParaRPr sz="1800">
              <a:latin typeface="Lato"/>
              <a:ea typeface="Lato"/>
              <a:cs typeface="Lato"/>
              <a:sym typeface="Lato"/>
            </a:endParaRPr>
          </a:p>
          <a:p>
            <a:pPr indent="-304800" lvl="1" marL="914400" rtl="0" algn="l">
              <a:lnSpc>
                <a:spcPct val="115000"/>
              </a:lnSpc>
              <a:spcBef>
                <a:spcPts val="0"/>
              </a:spcBef>
              <a:spcAft>
                <a:spcPts val="0"/>
              </a:spcAft>
              <a:buSzPts val="1200"/>
              <a:buFont typeface="Arial"/>
              <a:buChar char="◆"/>
            </a:pPr>
            <a:r>
              <a:rPr lang="en" sz="1800">
                <a:latin typeface="Lato"/>
                <a:ea typeface="Lato"/>
                <a:cs typeface="Lato"/>
                <a:sym typeface="Lato"/>
              </a:rPr>
              <a:t>The mixture model relies on the assumption that each of the predefined classes is one of the components of the mixture itself. The components of the mixture model denote the probability of belongingness of any term to the particular component. </a:t>
            </a:r>
            <a:endParaRPr sz="1800">
              <a:latin typeface="Lato"/>
              <a:ea typeface="Lato"/>
              <a:cs typeface="Lato"/>
              <a:sym typeface="Lato"/>
            </a:endParaRPr>
          </a:p>
          <a:p>
            <a:pPr indent="-304800" lvl="1" marL="914400" rtl="0" algn="l">
              <a:lnSpc>
                <a:spcPct val="115000"/>
              </a:lnSpc>
              <a:spcBef>
                <a:spcPts val="0"/>
              </a:spcBef>
              <a:spcAft>
                <a:spcPts val="0"/>
              </a:spcAft>
              <a:buSzPts val="1200"/>
              <a:buFont typeface="Arial"/>
              <a:buChar char="◆"/>
            </a:pPr>
            <a:r>
              <a:rPr lang="en" sz="1800">
                <a:latin typeface="Lato"/>
                <a:ea typeface="Lato"/>
                <a:cs typeface="Lato"/>
                <a:sym typeface="Lato"/>
              </a:rPr>
              <a:t>Thus, they are also known as generative classifiers. Naïve Bayes classifier is a probabilistic classifier that uses the concept of Bayes Theorem and finds the maximum prospect of probability of any word fitting to a particular given or predefined class.</a:t>
            </a:r>
            <a:endParaRPr sz="1800">
              <a:latin typeface="Lato"/>
              <a:ea typeface="Lato"/>
              <a:cs typeface="Lato"/>
              <a:sym typeface="Lato"/>
            </a:endParaRPr>
          </a:p>
          <a:p>
            <a:pPr indent="0" lvl="0" marL="457200" rtl="0" algn="l">
              <a:lnSpc>
                <a:spcPct val="115000"/>
              </a:lnSpc>
              <a:spcBef>
                <a:spcPts val="0"/>
              </a:spcBef>
              <a:spcAft>
                <a:spcPts val="0"/>
              </a:spcAft>
              <a:buNone/>
            </a:pPr>
            <a:r>
              <a:t/>
            </a:r>
            <a:endParaRPr sz="1800">
              <a:latin typeface="Lato"/>
              <a:ea typeface="Lato"/>
              <a:cs typeface="Lato"/>
              <a:sym typeface="Lato"/>
            </a:endParaRPr>
          </a:p>
          <a:p>
            <a:pPr indent="0" lvl="0" marL="457200" rtl="0" algn="l">
              <a:lnSpc>
                <a:spcPct val="115000"/>
              </a:lnSpc>
              <a:spcBef>
                <a:spcPts val="0"/>
              </a:spcBef>
              <a:spcAft>
                <a:spcPts val="0"/>
              </a:spcAft>
              <a:buNone/>
            </a:pPr>
            <a:r>
              <a:t/>
            </a:r>
            <a:endParaRPr sz="1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1885950" y="0"/>
            <a:ext cx="4908000" cy="768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3600">
                <a:solidFill>
                  <a:schemeClr val="dk1"/>
                </a:solidFill>
                <a:latin typeface="Lato"/>
                <a:ea typeface="Lato"/>
                <a:cs typeface="Lato"/>
                <a:sym typeface="Lato"/>
              </a:rPr>
              <a:t>Literature Survey</a:t>
            </a:r>
            <a:r>
              <a:rPr lang="en" sz="1400">
                <a:solidFill>
                  <a:schemeClr val="dk2"/>
                </a:solidFill>
                <a:latin typeface="Arial"/>
                <a:ea typeface="Arial"/>
                <a:cs typeface="Arial"/>
                <a:sym typeface="Arial"/>
              </a:rPr>
              <a:t>	</a:t>
            </a:r>
            <a:endParaRPr sz="2400"/>
          </a:p>
        </p:txBody>
      </p:sp>
      <p:sp>
        <p:nvSpPr>
          <p:cNvPr id="110" name="Google Shape;110;p19"/>
          <p:cNvSpPr txBox="1"/>
          <p:nvPr>
            <p:ph type="title"/>
          </p:nvPr>
        </p:nvSpPr>
        <p:spPr>
          <a:xfrm>
            <a:off x="548175" y="681675"/>
            <a:ext cx="8338200" cy="4461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Support Vector Machine (SVM):</a:t>
            </a:r>
            <a:endParaRPr sz="1800">
              <a:latin typeface="Lato"/>
              <a:ea typeface="Lato"/>
              <a:cs typeface="Lato"/>
              <a:sym typeface="Lato"/>
            </a:endParaRPr>
          </a:p>
          <a:p>
            <a:pPr indent="-304800" lvl="1" marL="914400" rtl="0" algn="l">
              <a:lnSpc>
                <a:spcPct val="115000"/>
              </a:lnSpc>
              <a:spcBef>
                <a:spcPts val="0"/>
              </a:spcBef>
              <a:spcAft>
                <a:spcPts val="0"/>
              </a:spcAft>
              <a:buSzPts val="1200"/>
              <a:buFont typeface="Arial"/>
              <a:buChar char="◆"/>
            </a:pPr>
            <a:r>
              <a:rPr lang="en" sz="1800">
                <a:latin typeface="Lato"/>
                <a:ea typeface="Lato"/>
                <a:cs typeface="Lato"/>
                <a:sym typeface="Lato"/>
              </a:rPr>
              <a:t>Support vector machine (SVM) solves the traditional text categorization problem effectively; generally outperforming Naïve Bayes as it supports the concept of maximum margin. </a:t>
            </a:r>
            <a:endParaRPr sz="1800">
              <a:latin typeface="Lato"/>
              <a:ea typeface="Lato"/>
              <a:cs typeface="Lato"/>
              <a:sym typeface="Lato"/>
            </a:endParaRPr>
          </a:p>
          <a:p>
            <a:pPr indent="-304800" lvl="1" marL="914400" rtl="0" algn="l">
              <a:lnSpc>
                <a:spcPct val="115000"/>
              </a:lnSpc>
              <a:spcBef>
                <a:spcPts val="0"/>
              </a:spcBef>
              <a:spcAft>
                <a:spcPts val="0"/>
              </a:spcAft>
              <a:buSzPts val="1200"/>
              <a:buFont typeface="Arial"/>
              <a:buChar char="◆"/>
            </a:pPr>
            <a:r>
              <a:rPr lang="en" sz="1800">
                <a:latin typeface="Lato"/>
                <a:ea typeface="Lato"/>
                <a:cs typeface="Lato"/>
                <a:sym typeface="Lato"/>
              </a:rPr>
              <a:t>The main principle of SVMs is to determine a linear separator that separates different classes in the search space with maximum distance i.e. with maximum margin. </a:t>
            </a:r>
            <a:endParaRPr sz="1800">
              <a:latin typeface="Lato"/>
              <a:ea typeface="Lato"/>
              <a:cs typeface="Lato"/>
              <a:sym typeface="Lato"/>
            </a:endParaRPr>
          </a:p>
          <a:p>
            <a:pPr indent="-304800" lvl="1" marL="914400" rtl="0" algn="l">
              <a:lnSpc>
                <a:spcPct val="115000"/>
              </a:lnSpc>
              <a:spcBef>
                <a:spcPts val="0"/>
              </a:spcBef>
              <a:spcAft>
                <a:spcPts val="0"/>
              </a:spcAft>
              <a:buSzPts val="1200"/>
              <a:buFont typeface="Arial"/>
              <a:buChar char="◆"/>
            </a:pPr>
            <a:r>
              <a:rPr lang="en" sz="1800">
                <a:latin typeface="Lato"/>
                <a:ea typeface="Lato"/>
                <a:cs typeface="Lato"/>
                <a:sym typeface="Lato"/>
              </a:rPr>
              <a:t>If we represent the tweet using t, the hyperplane using h, and classes using a set Cj € {l, -1} into which the tweet has to be classified, the solution is written as follows equivalent to the sentiment of the tweet.</a:t>
            </a:r>
            <a:endParaRPr sz="1800">
              <a:latin typeface="Lato"/>
              <a:ea typeface="Lato"/>
              <a:cs typeface="Lato"/>
              <a:sym typeface="Lato"/>
            </a:endParaRPr>
          </a:p>
          <a:p>
            <a:pPr indent="0" lvl="0" marL="457200" rtl="0" algn="l">
              <a:lnSpc>
                <a:spcPct val="115000"/>
              </a:lnSpc>
              <a:spcBef>
                <a:spcPts val="0"/>
              </a:spcBef>
              <a:spcAft>
                <a:spcPts val="0"/>
              </a:spcAft>
              <a:buNone/>
            </a:pPr>
            <a:r>
              <a:t/>
            </a:r>
            <a:endParaRPr sz="1800">
              <a:latin typeface="Lato"/>
              <a:ea typeface="Lato"/>
              <a:cs typeface="Lato"/>
              <a:sym typeface="Lato"/>
            </a:endParaRPr>
          </a:p>
          <a:p>
            <a:pPr indent="0" lvl="0" marL="457200" rtl="0" algn="l">
              <a:lnSpc>
                <a:spcPct val="115000"/>
              </a:lnSpc>
              <a:spcBef>
                <a:spcPts val="0"/>
              </a:spcBef>
              <a:spcAft>
                <a:spcPts val="0"/>
              </a:spcAft>
              <a:buNone/>
            </a:pPr>
            <a:r>
              <a:t/>
            </a:r>
            <a:endParaRPr sz="1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1885950" y="0"/>
            <a:ext cx="4908000" cy="768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3600">
                <a:solidFill>
                  <a:schemeClr val="dk1"/>
                </a:solidFill>
                <a:latin typeface="Lato"/>
                <a:ea typeface="Lato"/>
                <a:cs typeface="Lato"/>
                <a:sym typeface="Lato"/>
              </a:rPr>
              <a:t>Literature Survey</a:t>
            </a:r>
            <a:r>
              <a:rPr lang="en" sz="1400">
                <a:solidFill>
                  <a:schemeClr val="dk2"/>
                </a:solidFill>
                <a:latin typeface="Arial"/>
                <a:ea typeface="Arial"/>
                <a:cs typeface="Arial"/>
                <a:sym typeface="Arial"/>
              </a:rPr>
              <a:t>	</a:t>
            </a:r>
            <a:endParaRPr sz="2400"/>
          </a:p>
        </p:txBody>
      </p:sp>
      <p:sp>
        <p:nvSpPr>
          <p:cNvPr id="116" name="Google Shape;116;p20"/>
          <p:cNvSpPr txBox="1"/>
          <p:nvPr>
            <p:ph type="title"/>
          </p:nvPr>
        </p:nvSpPr>
        <p:spPr>
          <a:xfrm>
            <a:off x="548175" y="681675"/>
            <a:ext cx="8338200" cy="4461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CNN:</a:t>
            </a:r>
            <a:endParaRPr sz="1800">
              <a:latin typeface="Lato"/>
              <a:ea typeface="Lato"/>
              <a:cs typeface="Lato"/>
              <a:sym typeface="Lato"/>
            </a:endParaRPr>
          </a:p>
          <a:p>
            <a:pPr indent="-304800" lvl="1" marL="914400" rtl="0" algn="l">
              <a:lnSpc>
                <a:spcPct val="115000"/>
              </a:lnSpc>
              <a:spcBef>
                <a:spcPts val="0"/>
              </a:spcBef>
              <a:spcAft>
                <a:spcPts val="0"/>
              </a:spcAft>
              <a:buSzPts val="1200"/>
              <a:buFont typeface="Arial"/>
              <a:buChar char="◆"/>
            </a:pPr>
            <a:r>
              <a:rPr lang="en" sz="1800">
                <a:latin typeface="Lato"/>
                <a:ea typeface="Lato"/>
                <a:cs typeface="Lato"/>
                <a:sym typeface="Lato"/>
              </a:rPr>
              <a:t>CNN is a type of neural network model which allows us to extract higher representations for the image content. </a:t>
            </a:r>
            <a:endParaRPr sz="1800">
              <a:latin typeface="Lato"/>
              <a:ea typeface="Lato"/>
              <a:cs typeface="Lato"/>
              <a:sym typeface="Lato"/>
            </a:endParaRPr>
          </a:p>
          <a:p>
            <a:pPr indent="-304800" lvl="1" marL="914400" rtl="0" algn="l">
              <a:lnSpc>
                <a:spcPct val="115000"/>
              </a:lnSpc>
              <a:spcBef>
                <a:spcPts val="0"/>
              </a:spcBef>
              <a:spcAft>
                <a:spcPts val="0"/>
              </a:spcAft>
              <a:buSzPts val="1200"/>
              <a:buFont typeface="Arial"/>
              <a:buChar char="◆"/>
            </a:pPr>
            <a:r>
              <a:rPr lang="en" sz="1800">
                <a:latin typeface="Lato"/>
                <a:ea typeface="Lato"/>
                <a:cs typeface="Lato"/>
                <a:sym typeface="Lato"/>
              </a:rPr>
              <a:t>Unlike the classical image recognition where you define the image features yourself, CNN takes the image's raw pixel data, trains the model, then extracts the features automatically for better classification.</a:t>
            </a:r>
            <a:endParaRPr sz="1800">
              <a:latin typeface="Lato"/>
              <a:ea typeface="Lato"/>
              <a:cs typeface="Lato"/>
              <a:sym typeface="Lato"/>
            </a:endParaRPr>
          </a:p>
          <a:p>
            <a:pPr indent="-304800" lvl="1" marL="914400" rtl="0" algn="l">
              <a:lnSpc>
                <a:spcPct val="115000"/>
              </a:lnSpc>
              <a:spcBef>
                <a:spcPts val="0"/>
              </a:spcBef>
              <a:spcAft>
                <a:spcPts val="0"/>
              </a:spcAft>
              <a:buSzPts val="1200"/>
              <a:buFont typeface="Arial"/>
              <a:buChar char="◆"/>
            </a:pPr>
            <a:r>
              <a:rPr lang="en" sz="1800">
                <a:latin typeface="Lato"/>
                <a:ea typeface="Lato"/>
                <a:cs typeface="Lato"/>
                <a:sym typeface="Lato"/>
              </a:rPr>
              <a:t>Although CNNs have been commonly used in computer vision tasks, their ability to recognise high-level spatial features and patterns has made them popular and surprisingly efficient in NLP tasks as well</a:t>
            </a:r>
            <a:endParaRPr sz="1800">
              <a:latin typeface="Lato"/>
              <a:ea typeface="Lato"/>
              <a:cs typeface="Lato"/>
              <a:sym typeface="Lato"/>
            </a:endParaRPr>
          </a:p>
          <a:p>
            <a:pPr indent="0" lvl="0" marL="457200" rtl="0" algn="l">
              <a:lnSpc>
                <a:spcPct val="115000"/>
              </a:lnSpc>
              <a:spcBef>
                <a:spcPts val="0"/>
              </a:spcBef>
              <a:spcAft>
                <a:spcPts val="0"/>
              </a:spcAft>
              <a:buNone/>
            </a:pPr>
            <a:r>
              <a:t/>
            </a:r>
            <a:endParaRPr sz="1800">
              <a:latin typeface="Lato"/>
              <a:ea typeface="Lato"/>
              <a:cs typeface="Lato"/>
              <a:sym typeface="Lato"/>
            </a:endParaRPr>
          </a:p>
          <a:p>
            <a:pPr indent="0" lvl="0" marL="457200" rtl="0" algn="l">
              <a:lnSpc>
                <a:spcPct val="115000"/>
              </a:lnSpc>
              <a:spcBef>
                <a:spcPts val="0"/>
              </a:spcBef>
              <a:spcAft>
                <a:spcPts val="0"/>
              </a:spcAft>
              <a:buNone/>
            </a:pPr>
            <a:r>
              <a:t/>
            </a:r>
            <a:endParaRPr sz="1800">
              <a:latin typeface="Lato"/>
              <a:ea typeface="Lato"/>
              <a:cs typeface="Lato"/>
              <a:sym typeface="Lato"/>
            </a:endParaRPr>
          </a:p>
          <a:p>
            <a:pPr indent="0" lvl="0" marL="457200" rtl="0" algn="l">
              <a:lnSpc>
                <a:spcPct val="115000"/>
              </a:lnSpc>
              <a:spcBef>
                <a:spcPts val="0"/>
              </a:spcBef>
              <a:spcAft>
                <a:spcPts val="0"/>
              </a:spcAft>
              <a:buNone/>
            </a:pPr>
            <a:r>
              <a:t/>
            </a:r>
            <a:endParaRPr sz="1800">
              <a:latin typeface="Lato"/>
              <a:ea typeface="Lato"/>
              <a:cs typeface="Lato"/>
              <a:sym typeface="Lato"/>
            </a:endParaRPr>
          </a:p>
          <a:p>
            <a:pPr indent="0" lvl="0" marL="457200" rtl="0" algn="l">
              <a:lnSpc>
                <a:spcPct val="115000"/>
              </a:lnSpc>
              <a:spcBef>
                <a:spcPts val="0"/>
              </a:spcBef>
              <a:spcAft>
                <a:spcPts val="0"/>
              </a:spcAft>
              <a:buNone/>
            </a:pPr>
            <a:r>
              <a:t/>
            </a:r>
            <a:endParaRPr sz="18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4294967295" type="title"/>
          </p:nvPr>
        </p:nvSpPr>
        <p:spPr>
          <a:xfrm>
            <a:off x="2100750" y="282400"/>
            <a:ext cx="49425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rgbClr val="000000"/>
              </a:buClr>
              <a:buSzPts val="1100"/>
              <a:buFont typeface="Arial"/>
              <a:buNone/>
            </a:pPr>
            <a:r>
              <a:rPr lang="en" sz="3600">
                <a:solidFill>
                  <a:schemeClr val="dk1"/>
                </a:solidFill>
              </a:rPr>
              <a:t>Overview</a:t>
            </a:r>
            <a:endParaRPr sz="2400"/>
          </a:p>
        </p:txBody>
      </p:sp>
      <p:sp>
        <p:nvSpPr>
          <p:cNvPr id="122" name="Google Shape;122;p21"/>
          <p:cNvSpPr txBox="1"/>
          <p:nvPr>
            <p:ph idx="4294967295" type="title"/>
          </p:nvPr>
        </p:nvSpPr>
        <p:spPr>
          <a:xfrm>
            <a:off x="749875" y="976025"/>
            <a:ext cx="7768200" cy="3820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rial"/>
              <a:buChar char="➔"/>
            </a:pPr>
            <a:r>
              <a:rPr b="0" lang="en" sz="1800">
                <a:latin typeface="Arial"/>
                <a:ea typeface="Arial"/>
                <a:cs typeface="Arial"/>
                <a:sym typeface="Arial"/>
              </a:rPr>
              <a:t>In this paper, twitter will provide us with data required and we will perform a thorough sentimental analysis using certain keywords(like depressed,suicide,death,etc.), etc. to flag potential people in risk and try to provide them with help.</a:t>
            </a:r>
            <a:endParaRPr sz="1800">
              <a:latin typeface="Lato"/>
              <a:ea typeface="Lato"/>
              <a:cs typeface="Lato"/>
              <a:sym typeface="Lato"/>
            </a:endParaRPr>
          </a:p>
        </p:txBody>
      </p:sp>
      <p:pic>
        <p:nvPicPr>
          <p:cNvPr id="123" name="Google Shape;123;p21"/>
          <p:cNvPicPr preferRelativeResize="0"/>
          <p:nvPr/>
        </p:nvPicPr>
        <p:blipFill>
          <a:blip r:embed="rId3">
            <a:alphaModFix/>
          </a:blip>
          <a:stretch>
            <a:fillRect/>
          </a:stretch>
        </p:blipFill>
        <p:spPr>
          <a:xfrm>
            <a:off x="2492625" y="2421050"/>
            <a:ext cx="4282701" cy="237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