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60" r:id="rId6"/>
    <p:sldId id="259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ruthi\Desktop\CIRRHOSIS_LIVER_DISEASE_UPDATED.docx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CDA-F915-788F-37FA-5BD95FEA4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4" y="356616"/>
            <a:ext cx="10835640" cy="3566160"/>
          </a:xfrm>
        </p:spPr>
        <p:txBody>
          <a:bodyPr/>
          <a:lstStyle/>
          <a:p>
            <a:r>
              <a:rPr lang="en-IN" dirty="0"/>
              <a:t>CLASSIFICATION OF: CIRRHOSIS LIVER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48272-33AE-75B2-D882-CFE6650D4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HEMAKSHI JAIN</a:t>
            </a:r>
          </a:p>
          <a:p>
            <a:pPr algn="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2023UCP1669</a:t>
            </a:r>
          </a:p>
          <a:p>
            <a:pPr algn="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THIRD YEAR</a:t>
            </a:r>
          </a:p>
          <a:p>
            <a:pPr algn="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MNIT JAIPUR</a:t>
            </a:r>
          </a:p>
        </p:txBody>
      </p:sp>
    </p:spTree>
    <p:extLst>
      <p:ext uri="{BB962C8B-B14F-4D97-AF65-F5344CB8AC3E}">
        <p14:creationId xmlns:p14="http://schemas.microsoft.com/office/powerpoint/2010/main" val="392217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DBB9-687B-5F4C-CCED-E186FA13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0A298-4307-8983-A297-BF6D1A341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Use various AI and ML techniques to classify the </a:t>
            </a:r>
            <a:r>
              <a:rPr lang="en-IN" dirty="0" err="1"/>
              <a:t>the</a:t>
            </a:r>
            <a:r>
              <a:rPr lang="en-IN" dirty="0"/>
              <a:t> images of cirrhosis liver into class 1,2 and 3 that is </a:t>
            </a:r>
            <a:r>
              <a:rPr lang="en-IN" dirty="0" err="1"/>
              <a:t>mild,moderate</a:t>
            </a:r>
            <a:r>
              <a:rPr lang="en-IN" dirty="0"/>
              <a:t> and severe.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68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4F62F-1EB2-0E9B-D4FD-7AE53F57A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011E-0268-CF9F-EEF8-E6CEF56E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653-D91F-9C52-7D12-AC28CD2A2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Original Dataset: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 CirrMRI600+ dataset </a:t>
            </a:r>
            <a:r>
              <a:rPr lang="en-US" dirty="0"/>
              <a:t>comprises 628 abdominal MRI scans (310 T1-weighted (T1W) and 318 T2-weighted (T2W)) volumetric scans along with corresponding segmentation masks annotated by physicians.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CirrMRI600+ is a single-</a:t>
            </a:r>
            <a:r>
              <a:rPr lang="en-IN" dirty="0" err="1"/>
              <a:t>center</a:t>
            </a:r>
            <a:r>
              <a:rPr lang="en-IN" dirty="0"/>
              <a:t>, multivendor, and multisequence dataset.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marL="201168" lvl="1" indent="0">
              <a:buNone/>
            </a:pPr>
            <a:r>
              <a:rPr lang="en-IN" dirty="0"/>
              <a:t>Dataset Used In The Study: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Used only T2 scan for the study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Arranged all the images in folders according to the labels given in the metadata.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Did not include the information of patient whose label was missing.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marL="201168" lvl="1" indent="0">
              <a:buNone/>
            </a:pPr>
            <a:r>
              <a:rPr lang="en-IN" dirty="0"/>
              <a:t>Link of dataset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https://arxiv.org/abs/2502.18225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02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F04D-0526-DC76-3400-58CE449A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247250"/>
            <a:ext cx="10058400" cy="1450757"/>
          </a:xfrm>
        </p:spPr>
        <p:txBody>
          <a:bodyPr/>
          <a:lstStyle/>
          <a:p>
            <a:r>
              <a:rPr lang="en-IN" dirty="0"/>
              <a:t>DATASET:PATIENT WISE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4D3E64-6306-5F60-1CDA-0A1D35894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416546"/>
              </p:ext>
            </p:extLst>
          </p:nvPr>
        </p:nvGraphicFramePr>
        <p:xfrm>
          <a:off x="8607552" y="96328"/>
          <a:ext cx="351535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780">
                  <a:extLst>
                    <a:ext uri="{9D8B030D-6E8A-4147-A177-3AD203B41FA5}">
                      <a16:colId xmlns:a16="http://schemas.microsoft.com/office/drawing/2014/main" val="2553788456"/>
                    </a:ext>
                  </a:extLst>
                </a:gridCol>
                <a:gridCol w="1809579">
                  <a:extLst>
                    <a:ext uri="{9D8B030D-6E8A-4147-A177-3AD203B41FA5}">
                      <a16:colId xmlns:a16="http://schemas.microsoft.com/office/drawing/2014/main" val="595683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PATIENTS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3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1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862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10E3AE-7D7D-7C4A-2667-25497D104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22995"/>
              </p:ext>
            </p:extLst>
          </p:nvPr>
        </p:nvGraphicFramePr>
        <p:xfrm>
          <a:off x="973836" y="1999850"/>
          <a:ext cx="9159240" cy="406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080">
                  <a:extLst>
                    <a:ext uri="{9D8B030D-6E8A-4147-A177-3AD203B41FA5}">
                      <a16:colId xmlns:a16="http://schemas.microsoft.com/office/drawing/2014/main" val="1418993268"/>
                    </a:ext>
                  </a:extLst>
                </a:gridCol>
                <a:gridCol w="3053080">
                  <a:extLst>
                    <a:ext uri="{9D8B030D-6E8A-4147-A177-3AD203B41FA5}">
                      <a16:colId xmlns:a16="http://schemas.microsoft.com/office/drawing/2014/main" val="466476776"/>
                    </a:ext>
                  </a:extLst>
                </a:gridCol>
                <a:gridCol w="3053080">
                  <a:extLst>
                    <a:ext uri="{9D8B030D-6E8A-4147-A177-3AD203B41FA5}">
                      <a16:colId xmlns:a16="http://schemas.microsoft.com/office/drawing/2014/main" val="552273610"/>
                    </a:ext>
                  </a:extLst>
                </a:gridCol>
              </a:tblGrid>
              <a:tr h="387273">
                <a:tc>
                  <a:txBody>
                    <a:bodyPr/>
                    <a:lstStyle/>
                    <a:p>
                      <a:r>
                        <a:rPr lang="en-IN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PATIENT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19671"/>
                  </a:ext>
                </a:extLst>
              </a:tr>
              <a:tr h="408791">
                <a:tc rowSpan="3">
                  <a:txBody>
                    <a:bodyPr/>
                    <a:lstStyle/>
                    <a:p>
                      <a:r>
                        <a:rPr lang="en-IN" dirty="0"/>
                        <a:t>TRAINING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483357"/>
                  </a:ext>
                </a:extLst>
              </a:tr>
              <a:tr h="40879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28864"/>
                  </a:ext>
                </a:extLst>
              </a:tr>
              <a:tr h="40879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0308"/>
                  </a:ext>
                </a:extLst>
              </a:tr>
              <a:tr h="408791">
                <a:tc rowSpan="3">
                  <a:txBody>
                    <a:bodyPr/>
                    <a:lstStyle/>
                    <a:p>
                      <a:r>
                        <a:rPr lang="en-IN" dirty="0"/>
                        <a:t>VALIDATION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2161"/>
                  </a:ext>
                </a:extLst>
              </a:tr>
              <a:tr h="40879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72625"/>
                  </a:ext>
                </a:extLst>
              </a:tr>
              <a:tr h="40879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55836"/>
                  </a:ext>
                </a:extLst>
              </a:tr>
              <a:tr h="408791">
                <a:tc rowSpan="3">
                  <a:txBody>
                    <a:bodyPr/>
                    <a:lstStyle/>
                    <a:p>
                      <a:r>
                        <a:rPr lang="en-IN" dirty="0"/>
                        <a:t>TESTING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32782"/>
                  </a:ext>
                </a:extLst>
              </a:tr>
              <a:tr h="40879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624001"/>
                  </a:ext>
                </a:extLst>
              </a:tr>
              <a:tr h="40879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0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622D-A122-0201-9A98-0A0B03B2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Have We Done Till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44C07-561A-8A76-1D8A-CB687AA59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USED various state of art models such as googlenet,vggnet,resnet,etc ;used attention mechanism and transformer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80311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6044-E78C-C3A6-76D0-A94B4B0B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59708"/>
            <a:ext cx="10058400" cy="1450757"/>
          </a:xfrm>
        </p:spPr>
        <p:txBody>
          <a:bodyPr/>
          <a:lstStyle/>
          <a:p>
            <a:r>
              <a:rPr lang="en-IN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B61A-289F-9A9B-7168-5C818942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4" y="1220668"/>
            <a:ext cx="10058400" cy="33968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highest accuracy 64.76% was achieved using Densenet121 and spatial attention.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3C218AA-6A05-9E08-8311-4822FBC9F2A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4904" y="1751134"/>
            <a:ext cx="4553712" cy="2405845"/>
          </a:xfrm>
          <a:prstGeom prst="rect">
            <a:avLst/>
          </a:prstGeom>
          <a:ln/>
        </p:spPr>
      </p:pic>
      <p:pic>
        <p:nvPicPr>
          <p:cNvPr id="5" name="image14.png">
            <a:extLst>
              <a:ext uri="{FF2B5EF4-FFF2-40B4-BE49-F238E27FC236}">
                <a16:creationId xmlns:a16="http://schemas.microsoft.com/office/drawing/2014/main" id="{917DEC16-6D92-652D-C9C9-D31230E185E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4904" y="4156979"/>
            <a:ext cx="4553712" cy="2331720"/>
          </a:xfrm>
          <a:prstGeom prst="rect">
            <a:avLst/>
          </a:prstGeom>
          <a:ln/>
        </p:spPr>
      </p:pic>
      <p:pic>
        <p:nvPicPr>
          <p:cNvPr id="6" name="image15.png">
            <a:extLst>
              <a:ext uri="{FF2B5EF4-FFF2-40B4-BE49-F238E27FC236}">
                <a16:creationId xmlns:a16="http://schemas.microsoft.com/office/drawing/2014/main" id="{FAF28B2A-5165-5920-6048-282EC25D080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745480" y="2205030"/>
            <a:ext cx="5129784" cy="3340862"/>
          </a:xfrm>
          <a:prstGeom prst="rect">
            <a:avLst/>
          </a:prstGeom>
          <a:ln/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7303CB9-FD7F-719A-21EF-DFB959E9E334}"/>
              </a:ext>
            </a:extLst>
          </p:cNvPr>
          <p:cNvSpPr/>
          <p:nvPr/>
        </p:nvSpPr>
        <p:spPr>
          <a:xfrm>
            <a:off x="9666732" y="155038"/>
            <a:ext cx="2124456" cy="70054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5" action="ppaction://hlinkfile"/>
              </a:rPr>
              <a:t>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9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F8EE-020C-99C2-47A7-D5F44F68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C9930-5A48-8466-1ECF-AE13C9501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main issue is with images of class 2 resemble a lot with the images of class 3.</a:t>
            </a:r>
          </a:p>
        </p:txBody>
      </p:sp>
    </p:spTree>
    <p:extLst>
      <p:ext uri="{BB962C8B-B14F-4D97-AF65-F5344CB8AC3E}">
        <p14:creationId xmlns:p14="http://schemas.microsoft.com/office/powerpoint/2010/main" val="32265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3517-65AA-C1BC-47D0-868B7628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WITH MOBILENETV2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95AA6-098D-3486-F435-B5113D2D1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Images produced by grad cam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31DC7-A746-D54A-A2C7-8F76C359C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T-</a:t>
            </a:r>
            <a:r>
              <a:rPr lang="en-IN" dirty="0" err="1"/>
              <a:t>sne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54A671-8EAD-35AB-DCF0-82214DF90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2166" y="2582863"/>
            <a:ext cx="4788306" cy="33782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F1C4AC-B485-30F2-D0FD-DBA6DDC87A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54132" y="2582863"/>
            <a:ext cx="4665336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2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22BFAE-CB69-6215-7898-041DB305DB94}"/>
              </a:ext>
            </a:extLst>
          </p:cNvPr>
          <p:cNvSpPr txBox="1"/>
          <p:nvPr/>
        </p:nvSpPr>
        <p:spPr>
          <a:xfrm>
            <a:off x="4892040" y="2185416"/>
            <a:ext cx="7479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923775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261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CLASSIFICATION OF: CIRRHOSIS LIVER DISEASE</vt:lpstr>
      <vt:lpstr>OBJECTIVE</vt:lpstr>
      <vt:lpstr>DATASET</vt:lpstr>
      <vt:lpstr>DATASET:PATIENT WISE</vt:lpstr>
      <vt:lpstr>What Have We Done Till Now?</vt:lpstr>
      <vt:lpstr>RESULTS </vt:lpstr>
      <vt:lpstr>PROBLEM</vt:lpstr>
      <vt:lpstr>RESULTS WITH MOBILENETV2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hemakshi jain</dc:creator>
  <cp:lastModifiedBy>hemakshi jain</cp:lastModifiedBy>
  <cp:revision>4</cp:revision>
  <dcterms:created xsi:type="dcterms:W3CDTF">2025-07-27T11:04:59Z</dcterms:created>
  <dcterms:modified xsi:type="dcterms:W3CDTF">2025-07-27T19:46:36Z</dcterms:modified>
</cp:coreProperties>
</file>