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876" r:id="rId1"/>
  </p:sldMasterIdLst>
  <p:notesMasterIdLst>
    <p:notesMasterId r:id="rId25"/>
  </p:notesMasterIdLst>
  <p:handoutMasterIdLst>
    <p:handoutMasterId r:id="rId26"/>
  </p:handoutMasterIdLst>
  <p:sldIdLst>
    <p:sldId id="295" r:id="rId2"/>
    <p:sldId id="759" r:id="rId3"/>
    <p:sldId id="298" r:id="rId4"/>
    <p:sldId id="760" r:id="rId5"/>
    <p:sldId id="761" r:id="rId6"/>
    <p:sldId id="762" r:id="rId7"/>
    <p:sldId id="763" r:id="rId8"/>
    <p:sldId id="764" r:id="rId9"/>
    <p:sldId id="765" r:id="rId10"/>
    <p:sldId id="766" r:id="rId11"/>
    <p:sldId id="767" r:id="rId12"/>
    <p:sldId id="768" r:id="rId13"/>
    <p:sldId id="769" r:id="rId14"/>
    <p:sldId id="770" r:id="rId15"/>
    <p:sldId id="772" r:id="rId16"/>
    <p:sldId id="773" r:id="rId17"/>
    <p:sldId id="771" r:id="rId18"/>
    <p:sldId id="775" r:id="rId19"/>
    <p:sldId id="776" r:id="rId20"/>
    <p:sldId id="778" r:id="rId21"/>
    <p:sldId id="777" r:id="rId22"/>
    <p:sldId id="774" r:id="rId23"/>
    <p:sldId id="758" r:id="rId24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3399"/>
    <a:srgbClr val="202998"/>
    <a:srgbClr val="CC3300"/>
    <a:srgbClr val="A50021"/>
    <a:srgbClr val="FFFF99"/>
    <a:srgbClr val="6699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46" autoAdjust="0"/>
    <p:restoredTop sz="94660"/>
  </p:normalViewPr>
  <p:slideViewPr>
    <p:cSldViewPr>
      <p:cViewPr varScale="1">
        <p:scale>
          <a:sx n="72" d="100"/>
          <a:sy n="72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8"/>
    </p:cViewPr>
  </p:sorterViewPr>
  <p:notesViewPr>
    <p:cSldViewPr>
      <p:cViewPr varScale="1">
        <p:scale>
          <a:sx n="100" d="100"/>
          <a:sy n="100" d="100"/>
        </p:scale>
        <p:origin x="-3456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42EE66B-EB79-43AE-86DB-A83283638C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92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C6CCFCD-945B-42DC-B2E3-C7B039321C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28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46243A0-9035-494D-A495-743FCEA61E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46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78E03C6-9AA6-49EE-85A8-B6F0A2770130}" type="slidenum">
              <a:rPr lang="en-US" sz="1300" smtClean="0"/>
              <a:pPr/>
              <a:t>2</a:t>
            </a:fld>
            <a:endParaRPr lang="en-US" sz="13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2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FBB27E8-DEC7-4136-95D3-FB687783FCC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73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8C67E90-E3F1-4687-86F5-681281E997D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84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8C67E90-E3F1-4687-86F5-681281E997D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213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0F2A-0B3E-4A6E-95CA-BF218B13835F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0" descr="full_2colo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84138"/>
            <a:ext cx="22352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30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51CB-F62D-4D3F-B3F2-96380455DB3C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2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0059-EA35-477E-B95A-17F078172ED8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8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0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2173-D644-454B-B917-896594FAFE1E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7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F94-53CC-4DE6-98E5-FB9C7A024A9F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2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77CF-C41B-46CB-9680-AE16AB996847}" type="datetime1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8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D86D-97C5-4044-9F1B-91A4DEB2430A}" type="datetime1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5D45-7141-4384-B746-09DAF8A17AFB}" type="datetime1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2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295D-71F8-4AEF-A5CA-103BE7A7A340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6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36C4-A720-4BB7-BC12-1766BAFF1B9E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3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A13F9-BFFA-4631-9DF2-3541CA48537A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0" descr="spirit_2color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248400"/>
            <a:ext cx="10668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logo_slide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52400"/>
            <a:ext cx="822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6"/>
          <p:cNvSpPr>
            <a:spLocks noChangeShapeType="1"/>
          </p:cNvSpPr>
          <p:nvPr userDrawn="1"/>
        </p:nvSpPr>
        <p:spPr bwMode="auto">
          <a:xfrm>
            <a:off x="685800" y="6172200"/>
            <a:ext cx="7620000" cy="0"/>
          </a:xfrm>
          <a:prstGeom prst="line">
            <a:avLst/>
          </a:prstGeom>
          <a:noFill/>
          <a:ln w="9525">
            <a:solidFill>
              <a:srgbClr val="2029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>
            <a:off x="685800" y="6096000"/>
            <a:ext cx="5105400" cy="0"/>
          </a:xfrm>
          <a:prstGeom prst="line">
            <a:avLst/>
          </a:prstGeom>
          <a:noFill/>
          <a:ln w="38100">
            <a:solidFill>
              <a:srgbClr val="2029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4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77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ChangeArrowheads="1"/>
          </p:cNvSpPr>
          <p:nvPr/>
        </p:nvSpPr>
        <p:spPr bwMode="auto">
          <a:xfrm>
            <a:off x="762000" y="1371600"/>
            <a:ext cx="7772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endParaRPr lang="en-US" sz="1800"/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0" y="1295400"/>
            <a:ext cx="9144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1" dirty="0">
                <a:solidFill>
                  <a:srgbClr val="990000"/>
                </a:solidFill>
                <a:latin typeface="Garamond" pitchFamily="18" charset="0"/>
              </a:rPr>
              <a:t>Counting Triangles and Curse of Last Reducer</a:t>
            </a:r>
          </a:p>
        </p:txBody>
      </p:sp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371600" y="4267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sz="2000" b="1"/>
          </a:p>
        </p:txBody>
      </p:sp>
      <p:sp>
        <p:nvSpPr>
          <p:cNvPr id="4101" name="Rectangle 13"/>
          <p:cNvSpPr>
            <a:spLocks noChangeArrowheads="1"/>
          </p:cNvSpPr>
          <p:nvPr/>
        </p:nvSpPr>
        <p:spPr bwMode="auto">
          <a:xfrm>
            <a:off x="990600" y="3124200"/>
            <a:ext cx="6934200" cy="283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100" b="1" dirty="0">
                <a:solidFill>
                  <a:srgbClr val="A50021"/>
                </a:solidFill>
              </a:rPr>
              <a:t>Team 05</a:t>
            </a:r>
          </a:p>
          <a:p>
            <a:pPr eaLnBrk="1" hangingPunct="1">
              <a:spcBef>
                <a:spcPct val="20000"/>
              </a:spcBef>
            </a:pPr>
            <a:r>
              <a:rPr lang="en-US" sz="2100" b="1" dirty="0">
                <a:solidFill>
                  <a:srgbClr val="A50021"/>
                </a:solidFill>
              </a:rPr>
              <a:t>Shaurye Bhatnagar, </a:t>
            </a:r>
            <a:r>
              <a:rPr lang="en-US" sz="2100" b="1" dirty="0" err="1">
                <a:solidFill>
                  <a:srgbClr val="A50021"/>
                </a:solidFill>
              </a:rPr>
              <a:t>Hemakumar</a:t>
            </a:r>
            <a:r>
              <a:rPr lang="en-US" sz="2100" b="1" dirty="0">
                <a:solidFill>
                  <a:srgbClr val="A50021"/>
                </a:solidFill>
              </a:rPr>
              <a:t> </a:t>
            </a:r>
            <a:r>
              <a:rPr lang="en-US" sz="2100" b="1" dirty="0" err="1">
                <a:solidFill>
                  <a:srgbClr val="A50021"/>
                </a:solidFill>
              </a:rPr>
              <a:t>Gokulakannan</a:t>
            </a:r>
            <a:r>
              <a:rPr lang="en-US" sz="2100" b="1" dirty="0">
                <a:solidFill>
                  <a:srgbClr val="A50021"/>
                </a:solidFill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sz="1900" b="1" dirty="0">
                <a:solidFill>
                  <a:srgbClr val="000066"/>
                </a:solidFill>
              </a:rPr>
              <a:t>CSE Graduates at UTA</a:t>
            </a:r>
            <a:endParaRPr kumimoji="1" lang="en-GB" sz="1900" dirty="0">
              <a:solidFill>
                <a:srgbClr val="000066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GB" sz="1900" dirty="0">
                <a:solidFill>
                  <a:srgbClr val="000000"/>
                </a:solidFill>
              </a:rPr>
              <a:t>hemakumar.gokulakannan@mavs.uta.edu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GB" sz="1900" dirty="0">
                <a:solidFill>
                  <a:srgbClr val="000000"/>
                </a:solidFill>
              </a:rPr>
              <a:t>shauryet.bhatnagar@mavs.uta.edu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GB" sz="1900" dirty="0">
                <a:solidFill>
                  <a:srgbClr val="000066"/>
                </a:solidFill>
              </a:rPr>
              <a:t>URL: </a:t>
            </a:r>
            <a:r>
              <a:rPr kumimoji="1" lang="en-GB" dirty="0">
                <a:solidFill>
                  <a:srgbClr val="000066"/>
                </a:solidFill>
              </a:rPr>
              <a:t>http://wweb.uta.edu/faculty/sharmac/courses/cse6331/current-offering/papers-to-choose/Counting%20Triangles%20and%20Curse%20of%20Last%20Reducer%20WWW%202011%20Suri.pdf</a:t>
            </a:r>
          </a:p>
          <a:p>
            <a:pPr eaLnBrk="1" hangingPunct="1">
              <a:spcBef>
                <a:spcPct val="20000"/>
              </a:spcBef>
            </a:pPr>
            <a:endParaRPr kumimoji="1" lang="en-GB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Nodeiterator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667000" y="1098549"/>
            <a:ext cx="2057400" cy="5027614"/>
          </a:xfrm>
        </p:spPr>
        <p:txBody>
          <a:bodyPr/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Input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  <a:r>
              <a:rPr lang="en-US" dirty="0">
                <a:sym typeface="Wingdings" panose="05000000000000000000" pitchFamily="2" charset="2"/>
              </a:rPr>
              <a:t>{2,3}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2{3,1}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3{1,2,4,5}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4{3,5}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5{3,4}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334000" y="1098548"/>
            <a:ext cx="1981200" cy="502761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Output</a:t>
            </a:r>
            <a:r>
              <a:rPr lang="en-US" dirty="0"/>
              <a:t>:</a:t>
            </a:r>
            <a:endParaRPr lang="en-US" i="1" dirty="0"/>
          </a:p>
          <a:p>
            <a:pPr marL="0" indent="0">
              <a:buNone/>
            </a:pPr>
            <a:r>
              <a:rPr lang="en-US" sz="2400" dirty="0"/>
              <a:t>emit:</a:t>
            </a:r>
          </a:p>
          <a:p>
            <a:pPr marL="0" indent="0">
              <a:buNone/>
            </a:pPr>
            <a:r>
              <a:rPr lang="en-US" dirty="0"/>
              <a:t>(1,{2,3})</a:t>
            </a:r>
          </a:p>
          <a:p>
            <a:pPr marL="0" indent="0">
              <a:buNone/>
            </a:pPr>
            <a:r>
              <a:rPr lang="en-US" dirty="0"/>
              <a:t>(2,{3,1})</a:t>
            </a:r>
          </a:p>
          <a:p>
            <a:pPr marL="0" indent="0">
              <a:buNone/>
            </a:pPr>
            <a:r>
              <a:rPr lang="en-US" dirty="0"/>
              <a:t>(3,{1,2,4,5})</a:t>
            </a:r>
          </a:p>
          <a:p>
            <a:pPr marL="0" indent="0">
              <a:buNone/>
            </a:pPr>
            <a:r>
              <a:rPr lang="en-US" dirty="0"/>
              <a:t>(4,{3,5})</a:t>
            </a:r>
          </a:p>
          <a:p>
            <a:pPr marL="0" indent="0">
              <a:buNone/>
            </a:pPr>
            <a:r>
              <a:rPr lang="en-US" dirty="0"/>
              <a:t>(5,{3,4})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3805" y="865591"/>
            <a:ext cx="3124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dirty="0">
                <a:latin typeface="+mj-lt"/>
              </a:rPr>
              <a:t>Round 1</a:t>
            </a:r>
          </a:p>
          <a:p>
            <a:pPr algn="l"/>
            <a:r>
              <a:rPr lang="en-US" sz="2400" dirty="0">
                <a:latin typeface="+mj-lt"/>
              </a:rPr>
              <a:t>Reduce: </a:t>
            </a:r>
          </a:p>
        </p:txBody>
      </p:sp>
    </p:spTree>
    <p:extLst>
      <p:ext uri="{BB962C8B-B14F-4D97-AF65-F5344CB8AC3E}">
        <p14:creationId xmlns:p14="http://schemas.microsoft.com/office/powerpoint/2010/main" val="1083284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68362"/>
            <a:ext cx="4114800" cy="5257801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Round 2</a:t>
            </a:r>
            <a:r>
              <a:rPr lang="en-US" sz="2400" dirty="0"/>
              <a:t>: </a:t>
            </a:r>
            <a:r>
              <a:rPr lang="en-US" sz="2400" b="1" dirty="0"/>
              <a:t>MAP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Map (1,{2,3})</a:t>
            </a:r>
          </a:p>
          <a:p>
            <a:pPr marL="0" indent="0">
              <a:buNone/>
            </a:pPr>
            <a:r>
              <a:rPr lang="en-US" sz="2400" dirty="0"/>
              <a:t>       	emit ((2,3),1)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Map (2,{1,3})</a:t>
            </a:r>
          </a:p>
          <a:p>
            <a:pPr marL="0" indent="0">
              <a:buNone/>
            </a:pPr>
            <a:r>
              <a:rPr lang="en-US" dirty="0"/>
              <a:t>      	</a:t>
            </a:r>
            <a:r>
              <a:rPr lang="en-US" sz="2400" dirty="0"/>
              <a:t>emit ((1,3),2)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Map (3, {1,2,4,5})</a:t>
            </a:r>
          </a:p>
          <a:p>
            <a:pPr marL="0" indent="0">
              <a:buNone/>
            </a:pPr>
            <a:r>
              <a:rPr lang="en-US" sz="2400" dirty="0"/>
              <a:t>       	emit ((1,2),3)</a:t>
            </a:r>
          </a:p>
          <a:p>
            <a:pPr marL="0" indent="0">
              <a:buNone/>
            </a:pPr>
            <a:r>
              <a:rPr lang="en-US" sz="2400" dirty="0"/>
              <a:t>       	emit ((1,4),3)</a:t>
            </a:r>
          </a:p>
          <a:p>
            <a:pPr marL="0" indent="0">
              <a:buNone/>
            </a:pPr>
            <a:r>
              <a:rPr lang="en-US" sz="2400" dirty="0"/>
              <a:t>       	emit ((1,5),3)</a:t>
            </a:r>
          </a:p>
          <a:p>
            <a:pPr marL="0" indent="0">
              <a:buNone/>
            </a:pPr>
            <a:r>
              <a:rPr lang="en-US" sz="2400" dirty="0"/>
              <a:t>       	emit ((2,4),3)</a:t>
            </a:r>
          </a:p>
          <a:p>
            <a:pPr marL="0" indent="0">
              <a:buNone/>
            </a:pPr>
            <a:r>
              <a:rPr lang="en-US" sz="2400" dirty="0"/>
              <a:t>       	emit ((2,5),3)</a:t>
            </a:r>
          </a:p>
          <a:p>
            <a:pPr marL="0" indent="0">
              <a:buNone/>
            </a:pPr>
            <a:r>
              <a:rPr lang="en-US" sz="2400" dirty="0"/>
              <a:t>       	emit ((4,5),3)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8362"/>
            <a:ext cx="4038600" cy="52578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Map(4,{3,5})</a:t>
            </a:r>
          </a:p>
          <a:p>
            <a:pPr marL="0" indent="0">
              <a:buNone/>
            </a:pPr>
            <a:r>
              <a:rPr lang="en-US" sz="2400" dirty="0"/>
              <a:t>       	emit((3,5),4)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Map(5,{3,4})</a:t>
            </a:r>
          </a:p>
          <a:p>
            <a:pPr marL="0" indent="0">
              <a:buNone/>
            </a:pPr>
            <a:r>
              <a:rPr lang="en-US" sz="2400" dirty="0"/>
              <a:t>       	emit((3,4),5)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F94-53CC-4DE6-98E5-FB9C7A024A9F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85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NodeIterator</a:t>
            </a:r>
            <a:r>
              <a:rPr lang="en-US" dirty="0"/>
              <a:t>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762000"/>
            <a:ext cx="3276600" cy="5364164"/>
          </a:xfrm>
        </p:spPr>
        <p:txBody>
          <a:bodyPr>
            <a:normAutofit/>
          </a:bodyPr>
          <a:lstStyle/>
          <a:p>
            <a:r>
              <a:rPr lang="en-US" b="1" dirty="0"/>
              <a:t>Round 2</a:t>
            </a:r>
            <a:r>
              <a:rPr lang="en-US" dirty="0"/>
              <a:t>: </a:t>
            </a:r>
            <a:r>
              <a:rPr lang="en-US" b="1" dirty="0"/>
              <a:t>MAP 2</a:t>
            </a:r>
          </a:p>
          <a:p>
            <a:pPr marL="0" indent="0">
              <a:buNone/>
            </a:pPr>
            <a:r>
              <a:rPr lang="en-US" sz="2000" i="1" dirty="0"/>
              <a:t>Reading the input file: </a:t>
            </a:r>
            <a:r>
              <a:rPr lang="en-US" sz="2000" b="1" dirty="0"/>
              <a:t>Map</a:t>
            </a:r>
            <a:endParaRPr lang="en-US" sz="2000" b="1" i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emit(1_2, $)</a:t>
            </a:r>
          </a:p>
          <a:p>
            <a:pPr marL="0" indent="0">
              <a:buNone/>
            </a:pPr>
            <a:r>
              <a:rPr lang="en-US" sz="2400" dirty="0"/>
              <a:t>emit(1_3, $)</a:t>
            </a:r>
          </a:p>
          <a:p>
            <a:pPr marL="0" indent="0">
              <a:buNone/>
            </a:pPr>
            <a:r>
              <a:rPr lang="en-US" sz="2400" dirty="0"/>
              <a:t>emit(2_3, $)</a:t>
            </a:r>
          </a:p>
          <a:p>
            <a:pPr marL="0" indent="0">
              <a:buNone/>
            </a:pPr>
            <a:r>
              <a:rPr lang="en-US" sz="2400" dirty="0"/>
              <a:t>emit(2_1, $)</a:t>
            </a:r>
          </a:p>
          <a:p>
            <a:pPr marL="0" indent="0">
              <a:buNone/>
            </a:pPr>
            <a:r>
              <a:rPr lang="en-US" sz="2400" dirty="0"/>
              <a:t>emit(3_1, $)</a:t>
            </a:r>
          </a:p>
          <a:p>
            <a:pPr marL="0" indent="0">
              <a:buNone/>
            </a:pPr>
            <a:r>
              <a:rPr lang="en-US" sz="2400" dirty="0"/>
              <a:t>emit(3_2, $)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F94-53CC-4DE6-98E5-FB9C7A024A9F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12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137452" y="1477962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sz="2400" dirty="0"/>
              <a:t>emit(3_5, $)</a:t>
            </a:r>
          </a:p>
          <a:p>
            <a:pPr marL="0" indent="0">
              <a:buNone/>
            </a:pPr>
            <a:r>
              <a:rPr lang="en-US" sz="2400" dirty="0"/>
              <a:t>emit(4_3, $)</a:t>
            </a:r>
          </a:p>
          <a:p>
            <a:pPr marL="0" indent="0">
              <a:buNone/>
            </a:pPr>
            <a:r>
              <a:rPr lang="en-US" sz="2400" dirty="0"/>
              <a:t>emit(4_5, $)</a:t>
            </a:r>
          </a:p>
          <a:p>
            <a:pPr marL="0" indent="0">
              <a:buNone/>
            </a:pPr>
            <a:r>
              <a:rPr lang="en-US" sz="2400" dirty="0"/>
              <a:t>emit(5_3, $)</a:t>
            </a:r>
          </a:p>
          <a:p>
            <a:pPr marL="0" indent="0">
              <a:buNone/>
            </a:pPr>
            <a:r>
              <a:rPr lang="en-US" sz="2400" dirty="0"/>
              <a:t>emit(5_4, $)</a:t>
            </a:r>
          </a:p>
          <a:p>
            <a:pPr marL="0" indent="0">
              <a:buNone/>
            </a:pPr>
            <a:r>
              <a:rPr lang="en-US" sz="2400" dirty="0"/>
              <a:t>emit(3_4, $)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028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NodeIterator</a:t>
            </a:r>
            <a:r>
              <a:rPr lang="en-US" dirty="0"/>
              <a:t>++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7924800" cy="5135563"/>
          </a:xfrm>
        </p:spPr>
        <p:txBody>
          <a:bodyPr/>
          <a:lstStyle/>
          <a:p>
            <a:pPr marL="457200" lvl="1" indent="-457200">
              <a:buFont typeface="Wingdings" pitchFamily="2" charset="2"/>
              <a:buChar char="Ø"/>
            </a:pPr>
            <a:r>
              <a:rPr lang="en-US" sz="2000" dirty="0"/>
              <a:t>The algorithm restricts the set of 2-paths generated from v's neighbors, to be only those where both endpoints of the 2-path have degree higher than v.  </a:t>
            </a:r>
          </a:p>
          <a:p>
            <a:pPr marL="457200" lvl="1" indent="-457200">
              <a:buFont typeface="Wingdings" pitchFamily="2" charset="2"/>
              <a:buChar char="Ø"/>
            </a:pPr>
            <a:r>
              <a:rPr lang="en-US" sz="2000" dirty="0"/>
              <a:t>Running  time : O(n</a:t>
            </a:r>
            <a:r>
              <a:rPr lang="en-US" sz="2000" b="1" baseline="30000" dirty="0"/>
              <a:t>3/2</a:t>
            </a:r>
            <a:r>
              <a:rPr lang="en-US" sz="2000" dirty="0"/>
              <a:t>).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F94-53CC-4DE6-98E5-FB9C7A024A9F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19" y="2469356"/>
            <a:ext cx="6820366" cy="278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1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NodeIterator</a:t>
            </a:r>
            <a:r>
              <a:rPr lang="en-US" dirty="0"/>
              <a:t>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191000" cy="544195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Round 1: </a:t>
            </a:r>
          </a:p>
          <a:p>
            <a:pPr marL="0" indent="0">
              <a:buNone/>
            </a:pPr>
            <a:r>
              <a:rPr lang="en-US" sz="2000" dirty="0"/>
              <a:t>Map</a:t>
            </a:r>
          </a:p>
          <a:p>
            <a:pPr marL="0" indent="0">
              <a:buNone/>
            </a:pPr>
            <a:r>
              <a:rPr lang="en-US" sz="2000" i="1" dirty="0"/>
              <a:t>Input:</a:t>
            </a:r>
          </a:p>
          <a:p>
            <a:pPr marL="0" indent="0">
              <a:buNone/>
            </a:pPr>
            <a:r>
              <a:rPr lang="en-US" sz="2000" dirty="0"/>
              <a:t>(1,2), (1,3)</a:t>
            </a:r>
          </a:p>
          <a:p>
            <a:pPr marL="0" indent="0">
              <a:buNone/>
            </a:pPr>
            <a:r>
              <a:rPr lang="en-US" sz="2000" dirty="0"/>
              <a:t>(2,1), (2,3)</a:t>
            </a:r>
          </a:p>
          <a:p>
            <a:pPr marL="0" indent="0">
              <a:buNone/>
            </a:pPr>
            <a:r>
              <a:rPr lang="en-US" sz="2000" dirty="0"/>
              <a:t>(3,1), (3,2), (3,4), (3,5)</a:t>
            </a:r>
          </a:p>
          <a:p>
            <a:pPr marL="0" indent="0">
              <a:buNone/>
            </a:pPr>
            <a:r>
              <a:rPr lang="en-US" sz="2000" dirty="0"/>
              <a:t>(4,3), (4,5)</a:t>
            </a:r>
          </a:p>
          <a:p>
            <a:pPr marL="0" indent="0">
              <a:buNone/>
            </a:pPr>
            <a:r>
              <a:rPr lang="en-US" sz="2000" dirty="0"/>
              <a:t>(5,4), (5,3)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Output:</a:t>
            </a:r>
          </a:p>
          <a:p>
            <a:pPr marL="0" indent="0">
              <a:buNone/>
            </a:pPr>
            <a:r>
              <a:rPr lang="en-US" sz="2000" dirty="0"/>
              <a:t>(1,2)</a:t>
            </a:r>
          </a:p>
          <a:p>
            <a:pPr marL="0" indent="0">
              <a:buNone/>
            </a:pPr>
            <a:r>
              <a:rPr lang="en-US" sz="2000" dirty="0"/>
              <a:t>(1,3)</a:t>
            </a:r>
          </a:p>
          <a:p>
            <a:pPr marL="0" indent="0">
              <a:buNone/>
            </a:pPr>
            <a:r>
              <a:rPr lang="en-US" sz="2000" dirty="0"/>
              <a:t>(2,3)</a:t>
            </a:r>
          </a:p>
          <a:p>
            <a:pPr marL="0" indent="0">
              <a:buNone/>
            </a:pPr>
            <a:r>
              <a:rPr lang="en-US" sz="2000" dirty="0"/>
              <a:t>(4,3)</a:t>
            </a:r>
          </a:p>
          <a:p>
            <a:pPr marL="0" indent="0">
              <a:buNone/>
            </a:pPr>
            <a:r>
              <a:rPr lang="en-US" sz="2000" dirty="0"/>
              <a:t>(5,3)</a:t>
            </a:r>
          </a:p>
          <a:p>
            <a:pPr marL="0" indent="0">
              <a:buNone/>
            </a:pPr>
            <a:r>
              <a:rPr lang="en-US" sz="2000" dirty="0"/>
              <a:t>(4,5)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1939" y="868362"/>
            <a:ext cx="4114800" cy="52276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Reduce:</a:t>
            </a:r>
          </a:p>
          <a:p>
            <a:pPr marL="0" indent="0">
              <a:buNone/>
            </a:pPr>
            <a:r>
              <a:rPr lang="en-US" sz="2000" dirty="0"/>
              <a:t>emit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(1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{2,3})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(4</a:t>
            </a:r>
            <a:r>
              <a:rPr lang="en-US" sz="2000" dirty="0">
                <a:sym typeface="Wingdings" panose="05000000000000000000" pitchFamily="2" charset="2"/>
              </a:rPr>
              <a:t>{3,5}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Reference file 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1</a:t>
            </a:r>
            <a:r>
              <a:rPr lang="en-US" sz="2000" dirty="0">
                <a:sym typeface="Wingdings" panose="05000000000000000000" pitchFamily="2" charset="2"/>
              </a:rPr>
              <a:t>2.1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22.2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34.1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42.3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52.4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F94-53CC-4DE6-98E5-FB9C7A024A9F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0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715962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NodeIterator</a:t>
            </a:r>
            <a:r>
              <a:rPr lang="en-US" dirty="0"/>
              <a:t>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267200" cy="5211763"/>
          </a:xfrm>
        </p:spPr>
        <p:txBody>
          <a:bodyPr>
            <a:normAutofit/>
          </a:bodyPr>
          <a:lstStyle/>
          <a:p>
            <a:r>
              <a:rPr lang="en-US" sz="3100" b="1" dirty="0"/>
              <a:t>Round 2</a:t>
            </a:r>
            <a:r>
              <a:rPr lang="en-US" sz="3100" dirty="0"/>
              <a:t>: </a:t>
            </a:r>
          </a:p>
          <a:p>
            <a:pPr marL="0" indent="0">
              <a:buNone/>
            </a:pPr>
            <a:r>
              <a:rPr lang="en-US" dirty="0"/>
              <a:t>MAP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100" dirty="0"/>
              <a:t>Map (1,{2,3})</a:t>
            </a:r>
          </a:p>
          <a:p>
            <a:pPr marL="0" indent="0">
              <a:buNone/>
            </a:pPr>
            <a:r>
              <a:rPr lang="en-US" sz="3100" dirty="0"/>
              <a:t>       emit ((2_3),1)</a:t>
            </a:r>
          </a:p>
          <a:p>
            <a:pPr marL="0" indent="0">
              <a:buNone/>
            </a:pPr>
            <a:endParaRPr lang="en-US" sz="3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100" dirty="0"/>
              <a:t>Map(4,{3,5})</a:t>
            </a:r>
          </a:p>
          <a:p>
            <a:pPr marL="0" indent="0">
              <a:buNone/>
            </a:pPr>
            <a:r>
              <a:rPr lang="en-US" sz="3100" dirty="0"/>
              <a:t>       emit((3_5),4)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295400"/>
            <a:ext cx="4191000" cy="48307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MAP 2</a:t>
            </a:r>
          </a:p>
          <a:p>
            <a:pPr marL="0" indent="0">
              <a:buNone/>
            </a:pPr>
            <a:r>
              <a:rPr lang="en-US" sz="2400" i="1" dirty="0"/>
              <a:t>Reading the input file: </a:t>
            </a:r>
            <a:r>
              <a:rPr lang="en-US" sz="2400" b="1" dirty="0"/>
              <a:t>Map</a:t>
            </a:r>
            <a:endParaRPr lang="en-US" sz="2400" b="1" i="1" dirty="0"/>
          </a:p>
          <a:p>
            <a:pPr marL="0" indent="0">
              <a:buNone/>
            </a:pPr>
            <a:r>
              <a:rPr lang="en-US" dirty="0"/>
              <a:t>emit(1_2, $)</a:t>
            </a:r>
          </a:p>
          <a:p>
            <a:pPr marL="0" indent="0">
              <a:buNone/>
            </a:pPr>
            <a:r>
              <a:rPr lang="en-US" dirty="0"/>
              <a:t>emit(1_3, $)</a:t>
            </a:r>
          </a:p>
          <a:p>
            <a:pPr marL="0" indent="0">
              <a:buNone/>
            </a:pPr>
            <a:r>
              <a:rPr lang="en-US" dirty="0"/>
              <a:t>emit(2_3, $)</a:t>
            </a:r>
          </a:p>
          <a:p>
            <a:pPr marL="0" indent="0">
              <a:buNone/>
            </a:pPr>
            <a:r>
              <a:rPr lang="en-US" dirty="0"/>
              <a:t>emit(2_1, $)</a:t>
            </a:r>
          </a:p>
          <a:p>
            <a:pPr marL="0" indent="0">
              <a:buNone/>
            </a:pPr>
            <a:r>
              <a:rPr lang="en-US" dirty="0"/>
              <a:t>emit(3_1, $)</a:t>
            </a:r>
          </a:p>
          <a:p>
            <a:pPr marL="0" indent="0">
              <a:buNone/>
            </a:pPr>
            <a:r>
              <a:rPr lang="en-US" dirty="0"/>
              <a:t>emit(3_2, $)</a:t>
            </a:r>
          </a:p>
          <a:p>
            <a:pPr marL="0" indent="0">
              <a:buNone/>
            </a:pPr>
            <a:r>
              <a:rPr lang="en-US" dirty="0"/>
              <a:t>emit(3_4, $)</a:t>
            </a:r>
          </a:p>
          <a:p>
            <a:pPr marL="0" indent="0">
              <a:buNone/>
            </a:pPr>
            <a:r>
              <a:rPr lang="en-US" dirty="0"/>
              <a:t>emit(3_5, $)</a:t>
            </a:r>
          </a:p>
          <a:p>
            <a:pPr marL="0" indent="0">
              <a:buNone/>
            </a:pPr>
            <a:r>
              <a:rPr lang="en-US" dirty="0"/>
              <a:t>emit(4_3, $)</a:t>
            </a:r>
          </a:p>
          <a:p>
            <a:pPr marL="0" indent="0">
              <a:buNone/>
            </a:pPr>
            <a:r>
              <a:rPr lang="en-US" dirty="0"/>
              <a:t>emit(4_5, $)</a:t>
            </a:r>
          </a:p>
          <a:p>
            <a:pPr marL="0" indent="0">
              <a:buNone/>
            </a:pPr>
            <a:r>
              <a:rPr lang="en-US" dirty="0"/>
              <a:t>emit(5_3, $)</a:t>
            </a:r>
          </a:p>
          <a:p>
            <a:pPr marL="0" indent="0">
              <a:buNone/>
            </a:pPr>
            <a:r>
              <a:rPr lang="en-US" dirty="0"/>
              <a:t>emit(5_4, $)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F94-53CC-4DE6-98E5-FB9C7A024A9F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46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Nodeiterator</a:t>
            </a:r>
            <a:r>
              <a:rPr lang="en-GB" dirty="0"/>
              <a:t>++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F94-53CC-4DE6-98E5-FB9C7A024A9F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838200" y="868362"/>
            <a:ext cx="3048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Round 2:</a:t>
            </a:r>
          </a:p>
          <a:p>
            <a:pPr marL="0" indent="0">
              <a:buNone/>
            </a:pPr>
            <a:r>
              <a:rPr lang="en-US" sz="2000" b="1" dirty="0"/>
              <a:t>Reduce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400" i="1" dirty="0"/>
              <a:t>Input: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/>
              <a:t> </a:t>
            </a:r>
            <a:r>
              <a:rPr lang="en-US" sz="2400" dirty="0"/>
              <a:t>(2_3, {$,1})</a:t>
            </a:r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000" i="1" dirty="0"/>
              <a:t>emit </a:t>
            </a:r>
            <a:r>
              <a:rPr lang="en-US" sz="2000" dirty="0"/>
              <a:t>(1,count=1</a:t>
            </a:r>
            <a:r>
              <a:rPr lang="en-US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 (3_5, {$,4})</a:t>
            </a:r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2000" i="1" dirty="0"/>
              <a:t>emit </a:t>
            </a:r>
            <a:r>
              <a:rPr lang="en-US" sz="2000" dirty="0"/>
              <a:t>(3,count=1)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585252" y="891553"/>
            <a:ext cx="2836026" cy="4845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endParaRPr lang="en-US" sz="2100" b="1" dirty="0"/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000" b="1" dirty="0"/>
              <a:t>Reduce</a:t>
            </a:r>
            <a:r>
              <a:rPr lang="en-US" sz="2000" dirty="0"/>
              <a:t>:</a:t>
            </a: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i="1" dirty="0"/>
              <a:t>Output:</a:t>
            </a: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endParaRPr lang="en-US" sz="2400" i="1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(1,1)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(4,1)</a:t>
            </a: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53549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8550"/>
            <a:ext cx="8229600" cy="5027614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Map phase:  </a:t>
            </a:r>
            <a:r>
              <a:rPr lang="en-US" dirty="0"/>
              <a:t>Split the nodes into ‘p’ equal partitions V</a:t>
            </a:r>
            <a:r>
              <a:rPr lang="en-US" baseline="-25000" dirty="0"/>
              <a:t>1</a:t>
            </a:r>
            <a:r>
              <a:rPr lang="en-US" dirty="0"/>
              <a:t>,V</a:t>
            </a:r>
            <a:r>
              <a:rPr lang="en-US" baseline="-25000" dirty="0"/>
              <a:t>2</a:t>
            </a:r>
            <a:r>
              <a:rPr lang="en-US" dirty="0"/>
              <a:t>.. and emit combination of all possible triples (</a:t>
            </a:r>
            <a:r>
              <a:rPr lang="en-US" dirty="0" err="1"/>
              <a:t>V</a:t>
            </a:r>
            <a:r>
              <a:rPr lang="en-US" baseline="-25000" dirty="0" err="1"/>
              <a:t>i</a:t>
            </a:r>
            <a:r>
              <a:rPr lang="en-US" dirty="0" err="1"/>
              <a:t>,V</a:t>
            </a:r>
            <a:r>
              <a:rPr lang="en-US" baseline="-25000" dirty="0" err="1"/>
              <a:t>j</a:t>
            </a:r>
            <a:r>
              <a:rPr lang="en-US" dirty="0" err="1"/>
              <a:t>,V</a:t>
            </a:r>
            <a:r>
              <a:rPr lang="en-US" baseline="-25000" dirty="0" err="1"/>
              <a:t>k</a:t>
            </a:r>
            <a:r>
              <a:rPr lang="en-US" dirty="0"/>
              <a:t>) as key and their respective node pairs as values.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Reduce phase:  </a:t>
            </a:r>
            <a:r>
              <a:rPr lang="en-US" dirty="0"/>
              <a:t>For each triples compute the triangles among the node pairs using the </a:t>
            </a:r>
            <a:r>
              <a:rPr lang="en-US" dirty="0" err="1"/>
              <a:t>Nodeiterator</a:t>
            </a:r>
            <a:r>
              <a:rPr lang="en-US" dirty="0"/>
              <a:t>++ algorithm and emit the normalized  count for each node.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b="1" dirty="0"/>
              <a:t>Running  time </a:t>
            </a:r>
            <a:r>
              <a:rPr lang="en-US" dirty="0"/>
              <a:t>: O(n</a:t>
            </a:r>
            <a:r>
              <a:rPr lang="en-US" b="1" baseline="30000" dirty="0"/>
              <a:t>3/2</a:t>
            </a:r>
            <a:r>
              <a:rPr lang="en-US" dirty="0"/>
              <a:t>).</a:t>
            </a:r>
          </a:p>
          <a:p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F94-53CC-4DE6-98E5-FB9C7A024A9F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49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Experimental Setup	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Platform: Each algorithm was implemented at different cluster of nodes running Hadoop implementation of MapReduce.</a:t>
            </a:r>
          </a:p>
          <a:p>
            <a:pPr lvl="1"/>
            <a:r>
              <a:rPr lang="en-GB" dirty="0" err="1"/>
              <a:t>Nodeiterator</a:t>
            </a:r>
            <a:r>
              <a:rPr lang="en-GB" dirty="0"/>
              <a:t>:  a) 1 node.</a:t>
            </a:r>
          </a:p>
          <a:p>
            <a:pPr marL="2743200" lvl="6" indent="0">
              <a:buNone/>
            </a:pPr>
            <a:r>
              <a:rPr lang="en-GB" sz="2400" dirty="0"/>
              <a:t>b) 10 nodes.</a:t>
            </a:r>
          </a:p>
          <a:p>
            <a:pPr lvl="1"/>
            <a:r>
              <a:rPr lang="en-GB" dirty="0" err="1"/>
              <a:t>Nodeiterator</a:t>
            </a:r>
            <a:r>
              <a:rPr lang="en-GB" dirty="0"/>
              <a:t> Plus :  a) 1 node.</a:t>
            </a:r>
          </a:p>
          <a:p>
            <a:pPr marL="2743200" lvl="6" indent="0">
              <a:buNone/>
            </a:pPr>
            <a:r>
              <a:rPr lang="en-GB" sz="2400" dirty="0"/>
              <a:t>          b) 10 nodes.</a:t>
            </a:r>
          </a:p>
          <a:p>
            <a:pPr lvl="1"/>
            <a:r>
              <a:rPr lang="en-GB" dirty="0"/>
              <a:t>Partition :  a) 1 node.</a:t>
            </a:r>
          </a:p>
          <a:p>
            <a:pPr marL="2286000" lvl="5" indent="0">
              <a:buNone/>
            </a:pPr>
            <a:r>
              <a:rPr lang="en-GB" sz="2400" dirty="0"/>
              <a:t>b) 10 nodes.</a:t>
            </a:r>
          </a:p>
          <a:p>
            <a:pPr marL="2743200" lvl="6" indent="0">
              <a:buNone/>
            </a:pPr>
            <a:endParaRPr lang="en-GB" sz="2400" dirty="0"/>
          </a:p>
          <a:p>
            <a:pPr marL="2743200" lvl="6" indent="0">
              <a:buNone/>
            </a:pPr>
            <a:endParaRPr lang="en-GB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F94-53CC-4DE6-98E5-FB9C7A024A9F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26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Experimental Setup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Dataset description:</a:t>
            </a:r>
          </a:p>
          <a:p>
            <a:pPr lvl="1"/>
            <a:r>
              <a:rPr lang="da-DK" sz="2000" dirty="0"/>
              <a:t>LiveJournal: </a:t>
            </a:r>
          </a:p>
          <a:p>
            <a:pPr lvl="2"/>
            <a:r>
              <a:rPr lang="da-DK" sz="2000" dirty="0"/>
              <a:t>Undirected  Nodes: 4.8 x 106  Edges- 8.6 x 107</a:t>
            </a:r>
          </a:p>
          <a:p>
            <a:pPr lvl="1"/>
            <a:r>
              <a:rPr lang="en-US" sz="2000" dirty="0"/>
              <a:t>Twitter: </a:t>
            </a:r>
          </a:p>
          <a:p>
            <a:pPr lvl="2"/>
            <a:r>
              <a:rPr lang="en-US" sz="2000" dirty="0"/>
              <a:t>Undirected  Nodes: 759.86 x 107   Edges-16221.55 x 109</a:t>
            </a:r>
          </a:p>
          <a:p>
            <a:endParaRPr lang="en-GB" dirty="0"/>
          </a:p>
          <a:p>
            <a:r>
              <a:rPr lang="en-GB" dirty="0"/>
              <a:t>Running Time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74"/>
              </p:ext>
            </p:extLst>
          </p:nvPr>
        </p:nvGraphicFramePr>
        <p:xfrm>
          <a:off x="685800" y="4267200"/>
          <a:ext cx="8001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>
                  <a:extLst>
                    <a:ext uri="{9D8B030D-6E8A-4147-A177-3AD203B41FA5}">
                      <a16:colId xmlns:a16="http://schemas.microsoft.com/office/drawing/2014/main" val="224765336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1604096357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3707895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581903100"/>
                    </a:ext>
                  </a:extLst>
                </a:gridCol>
              </a:tblGrid>
              <a:tr h="64972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No. of Reducers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NodeIterator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NodeIterator</a:t>
                      </a:r>
                      <a:r>
                        <a:rPr lang="en-GB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635462"/>
                  </a:ext>
                </a:extLst>
              </a:tr>
              <a:tr h="43713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 Reducers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18.25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2.38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42.3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246619"/>
                  </a:ext>
                </a:extLst>
              </a:tr>
              <a:tr h="43713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 Reducers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15.91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3.08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42.9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686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35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Suri, </a:t>
            </a:r>
            <a:r>
              <a:rPr lang="en-US" dirty="0" err="1"/>
              <a:t>Siddharth</a:t>
            </a:r>
            <a:r>
              <a:rPr lang="en-US" dirty="0"/>
              <a:t> and </a:t>
            </a:r>
            <a:r>
              <a:rPr lang="en-US" dirty="0" err="1"/>
              <a:t>Vassilvitskii</a:t>
            </a:r>
            <a:r>
              <a:rPr lang="en-US" dirty="0"/>
              <a:t>, Sergei. Counting Triangles and the Curse of the Last Reducer. WWW 2011, Hyderabad, India. ACM 978-1-4503-0632-4/11/03.</a:t>
            </a:r>
          </a:p>
          <a:p>
            <a:r>
              <a:rPr lang="en-US" dirty="0"/>
              <a:t>Thomas </a:t>
            </a:r>
            <a:r>
              <a:rPr lang="en-US" dirty="0" err="1"/>
              <a:t>Schank</a:t>
            </a:r>
            <a:r>
              <a:rPr lang="en-US" dirty="0"/>
              <a:t>. Algorithmic Aspects of Triangle-Based Network Analysis. PhD thesis , University at Karlsruhe (TH), 2007.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Sharma Chakravarthy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3B4C8-6ABE-4CA7-9E35-7E32975446BF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00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Experimental results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143000"/>
            <a:ext cx="5523809" cy="380952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20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4952524"/>
            <a:ext cx="693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latin typeface="CMBX9"/>
              </a:rPr>
              <a:t>Figure show the distribution of the reducer wall clock times for typical runs</a:t>
            </a:r>
            <a:br>
              <a:rPr lang="en-GB" sz="1600" b="1" dirty="0">
                <a:solidFill>
                  <a:srgbClr val="000000"/>
                </a:solidFill>
                <a:latin typeface="CMBX9"/>
              </a:rPr>
            </a:br>
            <a:r>
              <a:rPr lang="en-GB" sz="1600" b="1" dirty="0">
                <a:solidFill>
                  <a:srgbClr val="000000"/>
                </a:solidFill>
                <a:latin typeface="CMBX9"/>
              </a:rPr>
              <a:t>of the pivot step (Round 1) for </a:t>
            </a:r>
            <a:r>
              <a:rPr lang="en-GB" sz="1600" b="1" dirty="0" err="1">
                <a:solidFill>
                  <a:srgbClr val="000000"/>
                </a:solidFill>
                <a:latin typeface="CMBX9"/>
              </a:rPr>
              <a:t>NodeIterator</a:t>
            </a:r>
            <a:r>
              <a:rPr lang="en-GB" sz="1600" b="1" dirty="0">
                <a:solidFill>
                  <a:srgbClr val="000000"/>
                </a:solidFill>
                <a:latin typeface="CMBX9"/>
              </a:rPr>
              <a:t>++ algorithm for the Live Journal data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62208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 you think there is a paper coming out of this work?</a:t>
            </a:r>
          </a:p>
          <a:p>
            <a:pPr marL="0" indent="0">
              <a:buNone/>
            </a:pPr>
            <a:r>
              <a:rPr lang="en-GB" dirty="0"/>
              <a:t>In the paper “Counting Triangles and the Curse of the Last Reducer” they have already experimented this work.</a:t>
            </a:r>
          </a:p>
          <a:p>
            <a:r>
              <a:rPr lang="en-GB" dirty="0"/>
              <a:t>The proposed algorithms overcomes the issues in previous 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02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Future Work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95E9-33B5-4C77-B577-D79F4174F724}" type="datetime1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The partition algorithm can be  extended to solve other graph related problems like finding  subgraphs.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     </a:t>
            </a:r>
            <a:r>
              <a:rPr lang="en-US" dirty="0" err="1"/>
              <a:t>i.e</a:t>
            </a:r>
            <a:r>
              <a:rPr lang="en-US" dirty="0"/>
              <a:t> sub graph finding algorithm can be used as 	black box for all partitions.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39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r>
              <a:rPr lang="en-US"/>
              <a:t>Thank You !!!</a:t>
            </a:r>
          </a:p>
        </p:txBody>
      </p:sp>
      <p:pic>
        <p:nvPicPr>
          <p:cNvPr id="20483" name="Content Placeholder 5" descr="Pic-QMark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2624931"/>
            <a:ext cx="2400300" cy="247650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FE0E-141C-4B93-B642-46BC91556652}" type="datetime1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Acknowledgments, if any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95400"/>
            <a:ext cx="7772400" cy="4648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Dr. Sharma </a:t>
            </a:r>
            <a:r>
              <a:rPr lang="en-US" sz="2400" dirty="0" err="1"/>
              <a:t>Chakravarthy</a:t>
            </a:r>
            <a:r>
              <a:rPr lang="en-US" sz="2400" dirty="0"/>
              <a:t> for giving us the opportunity and providing guidance to perform the project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Abhishek </a:t>
            </a:r>
            <a:r>
              <a:rPr lang="en-US" sz="2400" dirty="0" err="1"/>
              <a:t>Santra</a:t>
            </a:r>
            <a:r>
              <a:rPr lang="en-US" sz="2400" dirty="0"/>
              <a:t> for his constant help and supervision at various instances during the project. </a:t>
            </a:r>
          </a:p>
          <a:p>
            <a:pPr eaLnBrk="1" hangingPunct="1">
              <a:lnSpc>
                <a:spcPct val="80000"/>
              </a:lnSpc>
            </a:pP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200" dirty="0"/>
              <a:t>Apache Hadoop: http://hadoop.apache.org/</a:t>
            </a:r>
          </a:p>
          <a:p>
            <a:pPr eaLnBrk="1" hangingPunct="1">
              <a:lnSpc>
                <a:spcPct val="80000"/>
              </a:lnSpc>
            </a:pPr>
            <a:endParaRPr lang="en-US" sz="22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D124-85DA-4D53-BCAF-B9C524C96ABA}" type="datetime1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Talk Outline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7772400" cy="52578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b="1" dirty="0"/>
              <a:t>Project Motivation</a:t>
            </a:r>
            <a:r>
              <a:rPr lang="en-US" dirty="0"/>
              <a:t> </a:t>
            </a:r>
            <a:r>
              <a:rPr lang="en-US" i="1" dirty="0"/>
              <a:t>(briefly)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Example scenarios</a:t>
            </a:r>
            <a:r>
              <a:rPr lang="en-US" dirty="0"/>
              <a:t> where the problem is relevant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/>
              <a:t>Problem Definition</a:t>
            </a:r>
            <a:r>
              <a:rPr lang="en-US" dirty="0"/>
              <a:t> </a:t>
            </a:r>
            <a:r>
              <a:rPr lang="en-US" i="1" dirty="0"/>
              <a:t>(briefly)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General formulation</a:t>
            </a:r>
            <a:r>
              <a:rPr lang="en-US" dirty="0"/>
              <a:t> of the problem being solved</a:t>
            </a:r>
          </a:p>
          <a:p>
            <a:pPr>
              <a:lnSpc>
                <a:spcPct val="80000"/>
              </a:lnSpc>
            </a:pPr>
            <a:r>
              <a:rPr lang="en-US" b="1" dirty="0"/>
              <a:t>Solution Implemented</a:t>
            </a:r>
            <a:r>
              <a:rPr lang="en-US" dirty="0"/>
              <a:t> </a:t>
            </a:r>
            <a:r>
              <a:rPr lang="en-US" i="1" dirty="0"/>
              <a:t>(explain)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Intuitively</a:t>
            </a:r>
            <a:r>
              <a:rPr lang="en-US" dirty="0"/>
              <a:t>, explain the algorithm implemented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Assumptions</a:t>
            </a:r>
            <a:r>
              <a:rPr lang="en-US" dirty="0"/>
              <a:t> made</a:t>
            </a:r>
          </a:p>
          <a:p>
            <a:pPr>
              <a:lnSpc>
                <a:spcPct val="80000"/>
              </a:lnSpc>
            </a:pPr>
            <a:r>
              <a:rPr lang="en-US" b="1" dirty="0"/>
              <a:t>Experimental Analysis</a:t>
            </a:r>
            <a:r>
              <a:rPr lang="en-US" dirty="0"/>
              <a:t> (</a:t>
            </a:r>
            <a:r>
              <a:rPr lang="en-US" i="1" dirty="0"/>
              <a:t>explain</a:t>
            </a:r>
            <a:r>
              <a:rPr lang="en-US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Experimental Set up/Environment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Set of experiments performed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Discuss</a:t>
            </a:r>
            <a:r>
              <a:rPr lang="en-US" dirty="0"/>
              <a:t> about the results (running time, effect of parameter settings, different types of inputs etc.) </a:t>
            </a:r>
            <a:r>
              <a:rPr lang="en-US" dirty="0">
                <a:solidFill>
                  <a:srgbClr val="FF0000"/>
                </a:solidFill>
              </a:rPr>
              <a:t>through graphs and tables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Justify</a:t>
            </a:r>
            <a:r>
              <a:rPr lang="en-US" dirty="0"/>
              <a:t> the related observations 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/>
              <a:t>Conclusions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Can you see a </a:t>
            </a:r>
            <a:r>
              <a:rPr lang="en-US" dirty="0">
                <a:solidFill>
                  <a:srgbClr val="FF0000"/>
                </a:solidFill>
              </a:rPr>
              <a:t>paper</a:t>
            </a:r>
            <a:r>
              <a:rPr lang="en-US" dirty="0"/>
              <a:t> coming out from this work?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/>
              <a:t>Future Work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How can you </a:t>
            </a:r>
            <a:r>
              <a:rPr lang="en-US" dirty="0">
                <a:solidFill>
                  <a:srgbClr val="FF0000"/>
                </a:solidFill>
              </a:rPr>
              <a:t>extend this work</a:t>
            </a:r>
            <a:r>
              <a:rPr lang="en-US" dirty="0"/>
              <a:t>?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Clue: Cases not handled as part of the method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95E9-33B5-4C77-B577-D79F4174F724}" type="datetime1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1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project aims to provide MapReduce algorithms for counting triangles which are used to compute the clustering coefficients.</a:t>
            </a:r>
          </a:p>
          <a:p>
            <a:r>
              <a:rPr lang="en-GB" dirty="0"/>
              <a:t>Clustering coefficient is the fundamental measure of quantifying how tightly-knit a community is around the node.</a:t>
            </a:r>
          </a:p>
          <a:p>
            <a:r>
              <a:rPr lang="en-GB" dirty="0"/>
              <a:t>This phenomenon helps to </a:t>
            </a:r>
          </a:p>
          <a:p>
            <a:pPr lvl="1"/>
            <a:r>
              <a:rPr lang="en-GB" dirty="0"/>
              <a:t>Foster higher degree of trust in the community.</a:t>
            </a:r>
          </a:p>
          <a:p>
            <a:pPr lvl="1"/>
            <a:r>
              <a:rPr lang="en-GB" dirty="0"/>
              <a:t>Capture extent to which a node can act as mediator.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6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8362"/>
            <a:ext cx="8229600" cy="5257801"/>
          </a:xfrm>
        </p:spPr>
        <p:txBody>
          <a:bodyPr>
            <a:normAutofit/>
          </a:bodyPr>
          <a:lstStyle/>
          <a:p>
            <a:r>
              <a:rPr lang="en-GB" dirty="0"/>
              <a:t>Upsurge in the amount of data available for social network analysis led to grossly outpacing the memory available on commodity hardware.</a:t>
            </a:r>
          </a:p>
          <a:p>
            <a:r>
              <a:rPr lang="en-GB" dirty="0"/>
              <a:t>Hence parallel algorithms are employed for computing the fundamental aspect for social networks, clustering coefficient in MapReduce.</a:t>
            </a:r>
          </a:p>
          <a:p>
            <a:r>
              <a:rPr lang="en-GB" dirty="0"/>
              <a:t> Addressed the problem of long running time to calculate the number of triangles incident to each node.</a:t>
            </a:r>
          </a:p>
          <a:p>
            <a:r>
              <a:rPr lang="en-GB" dirty="0"/>
              <a:t>Also provided attention toward the problem of load balancing of the reducers in MapReduce.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7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b="1" dirty="0" err="1"/>
              <a:t>NodeIterator</a:t>
            </a:r>
            <a:r>
              <a:rPr lang="en-GB" b="1" dirty="0"/>
              <a:t>:</a:t>
            </a:r>
          </a:p>
          <a:p>
            <a:r>
              <a:rPr lang="en-GB" dirty="0"/>
              <a:t>Counts all the two paths among the neighbours of each node.</a:t>
            </a:r>
          </a:p>
          <a:p>
            <a:r>
              <a:rPr lang="en-GB" dirty="0"/>
              <a:t>But recounts the same triangle.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ü"/>
            </a:pPr>
            <a:r>
              <a:rPr lang="en-GB" b="1" dirty="0" err="1"/>
              <a:t>NodeIterator</a:t>
            </a:r>
            <a:r>
              <a:rPr lang="en-GB" b="1" dirty="0"/>
              <a:t>++:</a:t>
            </a:r>
          </a:p>
          <a:p>
            <a:r>
              <a:rPr lang="en-GB" dirty="0"/>
              <a:t>The previous algorithm was enhanced to address recounting of triangle problem, so that the lowest degree</a:t>
            </a:r>
          </a:p>
          <a:p>
            <a:r>
              <a:rPr lang="en-GB" dirty="0"/>
              <a:t>node in each triangle be responsible for making sure the triangle gets counted.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ü"/>
            </a:pPr>
            <a:r>
              <a:rPr lang="en-GB" b="1" dirty="0"/>
              <a:t>Partition Algorithm:</a:t>
            </a:r>
          </a:p>
          <a:p>
            <a:r>
              <a:rPr lang="en-GB" dirty="0"/>
              <a:t>Partition algorithm to generate partitions of vertices and count the triangles among partitions.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5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NodeIterator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5364163"/>
          </a:xfrm>
        </p:spPr>
        <p:txBody>
          <a:bodyPr>
            <a:normAutofit/>
          </a:bodyPr>
          <a:lstStyle/>
          <a:p>
            <a:r>
              <a:rPr lang="en-GB" dirty="0"/>
              <a:t>Pivoting around all the nodes, finding the two paths of neighbours for each node with the </a:t>
            </a:r>
          </a:p>
          <a:p>
            <a:pPr marL="0" indent="0">
              <a:buNone/>
            </a:pPr>
            <a:r>
              <a:rPr lang="en-GB" dirty="0"/>
              <a:t>      running time of O(</a:t>
            </a:r>
            <a:r>
              <a:rPr lang="en-GB" dirty="0" err="1"/>
              <a:t>Σ</a:t>
            </a:r>
            <a:r>
              <a:rPr lang="en-GB" baseline="-25000" dirty="0" err="1"/>
              <a:t>n</a:t>
            </a:r>
            <a:r>
              <a:rPr lang="en-GB" dirty="0"/>
              <a:t> d</a:t>
            </a:r>
            <a:r>
              <a:rPr lang="en-GB" baseline="30000" dirty="0"/>
              <a:t>2</a:t>
            </a:r>
            <a:r>
              <a:rPr lang="en-GB" baseline="-25000" dirty="0"/>
              <a:t>n</a:t>
            </a:r>
            <a:r>
              <a:rPr lang="en-GB" dirty="0"/>
              <a:t>).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Sample data (list of edges </a:t>
            </a:r>
            <a:r>
              <a:rPr lang="en-GB" i="1" dirty="0"/>
              <a:t>E</a:t>
            </a:r>
            <a:r>
              <a:rPr lang="en-GB" dirty="0"/>
              <a:t>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289268"/>
              </p:ext>
            </p:extLst>
          </p:nvPr>
        </p:nvGraphicFramePr>
        <p:xfrm>
          <a:off x="6515622" y="1305243"/>
          <a:ext cx="2133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11644364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47662319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Edge</a:t>
                      </a:r>
                      <a:r>
                        <a:rPr lang="en-US" baseline="0" dirty="0"/>
                        <a:t> List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88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55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3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35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12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18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8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40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67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33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70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1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05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Nodeiterator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43" y="961230"/>
            <a:ext cx="8229600" cy="4906963"/>
          </a:xfrm>
        </p:spPr>
        <p:txBody>
          <a:bodyPr/>
          <a:lstStyle/>
          <a:p>
            <a:r>
              <a:rPr lang="en-US" b="1" dirty="0"/>
              <a:t>Round 1</a:t>
            </a:r>
          </a:p>
          <a:p>
            <a:pPr marL="0" indent="0">
              <a:buNone/>
            </a:pPr>
            <a:r>
              <a:rPr lang="en-US" b="1" dirty="0"/>
              <a:t>Map:</a:t>
            </a:r>
          </a:p>
          <a:p>
            <a:pPr marL="0" indent="0">
              <a:buNone/>
            </a:pPr>
            <a:r>
              <a:rPr lang="en-US" dirty="0"/>
              <a:t>   emit :</a:t>
            </a:r>
          </a:p>
          <a:p>
            <a:pPr marL="0" indent="0">
              <a:buNone/>
            </a:pPr>
            <a:r>
              <a:rPr lang="en-US" dirty="0"/>
              <a:t>(1,2), (1,3)</a:t>
            </a:r>
          </a:p>
          <a:p>
            <a:pPr marL="0" indent="0">
              <a:buNone/>
            </a:pPr>
            <a:r>
              <a:rPr lang="en-US" dirty="0"/>
              <a:t>(2,1), (2,3)</a:t>
            </a:r>
          </a:p>
          <a:p>
            <a:pPr marL="0" indent="0">
              <a:buNone/>
            </a:pPr>
            <a:r>
              <a:rPr lang="en-US" dirty="0"/>
              <a:t>(3,1), (3,2), (3,4), (3,5)</a:t>
            </a:r>
          </a:p>
          <a:p>
            <a:pPr marL="0" indent="0">
              <a:buNone/>
            </a:pPr>
            <a:r>
              <a:rPr lang="en-US" dirty="0"/>
              <a:t>(4,3), (4,5)</a:t>
            </a:r>
          </a:p>
          <a:p>
            <a:pPr marL="0" indent="0">
              <a:buNone/>
            </a:pPr>
            <a:r>
              <a:rPr lang="en-US" dirty="0"/>
              <a:t>(5,4), (5,3)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9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04359" y="17181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4003260" y="36433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7620000" y="17181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6096000" y="2895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8116124" y="36052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cxnSp>
        <p:nvCxnSpPr>
          <p:cNvPr id="19" name="Straight Connector 18"/>
          <p:cNvCxnSpPr>
            <a:endCxn id="13" idx="1"/>
          </p:cNvCxnSpPr>
          <p:nvPr/>
        </p:nvCxnSpPr>
        <p:spPr>
          <a:xfrm>
            <a:off x="5474917" y="2408237"/>
            <a:ext cx="754994" cy="6212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" idx="6"/>
          </p:cNvCxnSpPr>
          <p:nvPr/>
        </p:nvCxnSpPr>
        <p:spPr>
          <a:xfrm flipH="1">
            <a:off x="4917660" y="3573929"/>
            <a:ext cx="1219201" cy="5266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3" idx="7"/>
          </p:cNvCxnSpPr>
          <p:nvPr/>
        </p:nvCxnSpPr>
        <p:spPr>
          <a:xfrm flipH="1">
            <a:off x="6876489" y="2382687"/>
            <a:ext cx="754995" cy="6468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4" idx="2"/>
          </p:cNvCxnSpPr>
          <p:nvPr/>
        </p:nvCxnSpPr>
        <p:spPr>
          <a:xfrm>
            <a:off x="6763013" y="3516819"/>
            <a:ext cx="1353111" cy="545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5"/>
            <a:endCxn id="14" idx="0"/>
          </p:cNvCxnSpPr>
          <p:nvPr/>
        </p:nvCxnSpPr>
        <p:spPr>
          <a:xfrm>
            <a:off x="8400489" y="2498642"/>
            <a:ext cx="172835" cy="11066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572001" y="2586775"/>
            <a:ext cx="272742" cy="14756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1432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737</TotalTime>
  <Words>1399</Words>
  <Application>Microsoft Office PowerPoint</Application>
  <PresentationFormat>On-screen Show (4:3)</PresentationFormat>
  <Paragraphs>344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CMBX9</vt:lpstr>
      <vt:lpstr>Garamond</vt:lpstr>
      <vt:lpstr>Wingdings</vt:lpstr>
      <vt:lpstr>Custom Design</vt:lpstr>
      <vt:lpstr>PowerPoint Presentation</vt:lpstr>
      <vt:lpstr>References</vt:lpstr>
      <vt:lpstr>Acknowledgments, if any</vt:lpstr>
      <vt:lpstr>Talk Outline</vt:lpstr>
      <vt:lpstr>Project Motivation</vt:lpstr>
      <vt:lpstr>Problem Definition</vt:lpstr>
      <vt:lpstr>Solutions Implemented</vt:lpstr>
      <vt:lpstr>NodeIterator</vt:lpstr>
      <vt:lpstr>Nodeiterator</vt:lpstr>
      <vt:lpstr>Nodeiterator</vt:lpstr>
      <vt:lpstr>NodeIterator</vt:lpstr>
      <vt:lpstr>NodeIterator++</vt:lpstr>
      <vt:lpstr>NodeIterator++  </vt:lpstr>
      <vt:lpstr>NodeIterator++</vt:lpstr>
      <vt:lpstr> NodeIterator++</vt:lpstr>
      <vt:lpstr>Nodeiterator++</vt:lpstr>
      <vt:lpstr>Partition Algorithm</vt:lpstr>
      <vt:lpstr>Experimental Setup </vt:lpstr>
      <vt:lpstr>Experimental Setup </vt:lpstr>
      <vt:lpstr>Experimental results</vt:lpstr>
      <vt:lpstr>Conclusion</vt:lpstr>
      <vt:lpstr>Future Work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</dc:creator>
  <cp:lastModifiedBy>salvatore</cp:lastModifiedBy>
  <cp:revision>73</cp:revision>
  <dcterms:created xsi:type="dcterms:W3CDTF">2012-02-10T18:53:29Z</dcterms:created>
  <dcterms:modified xsi:type="dcterms:W3CDTF">2017-04-27T04:42:43Z</dcterms:modified>
</cp:coreProperties>
</file>