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1" r:id="rId4"/>
    <p:sldId id="258" r:id="rId5"/>
    <p:sldId id="259" r:id="rId6"/>
    <p:sldId id="261" r:id="rId7"/>
    <p:sldId id="264" r:id="rId8"/>
    <p:sldId id="265" r:id="rId9"/>
    <p:sldId id="277" r:id="rId10"/>
    <p:sldId id="275" r:id="rId11"/>
    <p:sldId id="276" r:id="rId12"/>
    <p:sldId id="278" r:id="rId13"/>
    <p:sldId id="272" r:id="rId14"/>
    <p:sldId id="266" r:id="rId15"/>
    <p:sldId id="267" r:id="rId16"/>
    <p:sldId id="27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5256" autoAdjust="0"/>
  </p:normalViewPr>
  <p:slideViewPr>
    <p:cSldViewPr snapToGrid="0">
      <p:cViewPr varScale="1">
        <p:scale>
          <a:sx n="82" d="100"/>
          <a:sy n="82" d="100"/>
        </p:scale>
        <p:origin x="230" y="67"/>
      </p:cViewPr>
      <p:guideLst/>
    </p:cSldViewPr>
  </p:slideViewPr>
  <p:outlineViewPr>
    <p:cViewPr>
      <p:scale>
        <a:sx n="33" d="100"/>
        <a:sy n="33" d="100"/>
      </p:scale>
      <p:origin x="0" y="-8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7D96F-C8D2-41B1-BF1D-14D2FED17C09}" type="datetimeFigureOut">
              <a:rPr lang="en-IN" smtClean="0"/>
              <a:t>05-06-2021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3D42C-EF3C-4EB6-BB02-9ADA986BBB6F}" type="slidenum">
              <a:rPr lang="en-IN" smtClean="0"/>
              <a:t>‹#›</a:t>
            </a:fld>
            <a:endParaRPr lang="en-IN" dirty="0"/>
          </a:p>
        </p:txBody>
      </p:sp>
    </p:spTree>
    <p:extLst>
      <p:ext uri="{BB962C8B-B14F-4D97-AF65-F5344CB8AC3E}">
        <p14:creationId xmlns:p14="http://schemas.microsoft.com/office/powerpoint/2010/main" val="223870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33D42C-EF3C-4EB6-BB02-9ADA986BBB6F}" type="slidenum">
              <a:rPr lang="en-IN" smtClean="0"/>
              <a:t>9</a:t>
            </a:fld>
            <a:endParaRPr lang="en-IN" dirty="0"/>
          </a:p>
        </p:txBody>
      </p:sp>
    </p:spTree>
    <p:extLst>
      <p:ext uri="{BB962C8B-B14F-4D97-AF65-F5344CB8AC3E}">
        <p14:creationId xmlns:p14="http://schemas.microsoft.com/office/powerpoint/2010/main" val="311137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33D42C-EF3C-4EB6-BB02-9ADA986BBB6F}" type="slidenum">
              <a:rPr lang="en-IN" smtClean="0"/>
              <a:t>11</a:t>
            </a:fld>
            <a:endParaRPr lang="en-IN" dirty="0"/>
          </a:p>
        </p:txBody>
      </p:sp>
    </p:spTree>
    <p:extLst>
      <p:ext uri="{BB962C8B-B14F-4D97-AF65-F5344CB8AC3E}">
        <p14:creationId xmlns:p14="http://schemas.microsoft.com/office/powerpoint/2010/main" val="400772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00350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65414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204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4026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550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35897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330836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557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3374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425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74715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78962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733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228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011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68711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854DFC-DEEC-43D9-99DC-70967A47C40A}" type="datetimeFigureOut">
              <a:rPr lang="en-IN" smtClean="0"/>
              <a:t>05-06-2021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CDF624-135D-4F51-BDE9-EED04723386F}" type="slidenum">
              <a:rPr lang="en-IN" smtClean="0"/>
              <a:t>‹#›</a:t>
            </a:fld>
            <a:endParaRPr lang="en-IN" dirty="0"/>
          </a:p>
        </p:txBody>
      </p:sp>
    </p:spTree>
    <p:extLst>
      <p:ext uri="{BB962C8B-B14F-4D97-AF65-F5344CB8AC3E}">
        <p14:creationId xmlns:p14="http://schemas.microsoft.com/office/powerpoint/2010/main" val="3971393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ADF-39C7-47F4-8B40-2FC239C113F2}"/>
              </a:ext>
            </a:extLst>
          </p:cNvPr>
          <p:cNvSpPr>
            <a:spLocks noGrp="1"/>
          </p:cNvSpPr>
          <p:nvPr>
            <p:ph type="title"/>
          </p:nvPr>
        </p:nvSpPr>
        <p:spPr>
          <a:xfrm>
            <a:off x="727970" y="603682"/>
            <a:ext cx="8069802" cy="1455937"/>
          </a:xfrm>
        </p:spPr>
        <p:txBody>
          <a:bodyPr>
            <a:normAutofit/>
          </a:bodyPr>
          <a:lstStyle/>
          <a:p>
            <a:r>
              <a:rPr lang="en-US" sz="4000" b="1"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Blood Cancer Detection Using Microscopic Images</a:t>
            </a:r>
            <a:endParaRPr lang="en-IN" sz="4000" b="1"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pic>
        <p:nvPicPr>
          <p:cNvPr id="1026" name="Picture 2" descr="Blood Cancer Diagnosis &amp;amp; Prognosis | Test &amp;amp; Treatment Cost">
            <a:extLst>
              <a:ext uri="{FF2B5EF4-FFF2-40B4-BE49-F238E27FC236}">
                <a16:creationId xmlns:a16="http://schemas.microsoft.com/office/drawing/2014/main" id="{C5ECC2E3-9847-4EC1-9527-C72E3407A2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462" y="2317309"/>
            <a:ext cx="5697330" cy="36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F28-014D-4095-A65B-753823755F4A}"/>
              </a:ext>
            </a:extLst>
          </p:cNvPr>
          <p:cNvSpPr>
            <a:spLocks noGrp="1"/>
          </p:cNvSpPr>
          <p:nvPr>
            <p:ph type="title"/>
          </p:nvPr>
        </p:nvSpPr>
        <p:spPr>
          <a:xfrm>
            <a:off x="677334" y="895739"/>
            <a:ext cx="7011090" cy="811763"/>
          </a:xfrm>
        </p:spPr>
        <p:txBody>
          <a:bodyPr>
            <a:normAutofit/>
          </a:bodyPr>
          <a:lstStyle/>
          <a:p>
            <a:r>
              <a:rPr lang="en-US" sz="2800" dirty="0">
                <a:solidFill>
                  <a:schemeClr val="accent5">
                    <a:lumMod val="50000"/>
                  </a:schemeClr>
                </a:solidFill>
                <a:latin typeface="Constantia" panose="02030602050306030303" pitchFamily="18" charset="0"/>
              </a:rPr>
              <a:t>Survey - III</a:t>
            </a:r>
            <a:endParaRPr lang="en-IN" sz="28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309A121E-3126-47FC-95D1-C256D8614646}"/>
              </a:ext>
            </a:extLst>
          </p:cNvPr>
          <p:cNvSpPr>
            <a:spLocks noGrp="1"/>
          </p:cNvSpPr>
          <p:nvPr>
            <p:ph idx="1"/>
          </p:nvPr>
        </p:nvSpPr>
        <p:spPr>
          <a:xfrm>
            <a:off x="677334" y="1707502"/>
            <a:ext cx="9082486" cy="4758611"/>
          </a:xfrm>
        </p:spPr>
        <p:txBody>
          <a:bodyPr>
            <a:normAutofit/>
          </a:bodyPr>
          <a:lstStyle/>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paper ”An automated white blood cell localization and segmentation using image arithmetic and automatic threshold” by Madhloom HT, Kareem SA, Ariffin H, Zaidan AA, Alanazi HO, Zaidan BB, states that the white blood cell nuclei can be detected by using some image arithmetic operation and some image threshold operations</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Techniques Used </a:t>
            </a:r>
            <a:r>
              <a:rPr lang="en-US" sz="2000" dirty="0">
                <a:latin typeface="Calibri" panose="020F0502020204030204" pitchFamily="34" charset="0"/>
                <a:cs typeface="Calibri" panose="020F0502020204030204" pitchFamily="34" charset="0"/>
              </a:rPr>
              <a:t>:  Image arithmetic operations , Image threshold operation </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Features</a:t>
            </a:r>
            <a:r>
              <a:rPr lang="en-US" sz="2000" dirty="0">
                <a:latin typeface="Calibri" panose="020F0502020204030204" pitchFamily="34" charset="0"/>
                <a:cs typeface="Calibri" panose="020F0502020204030204" pitchFamily="34" charset="0"/>
              </a:rPr>
              <a:t>: Nucleated cells are analyzed, remaining components are removed and blood cells are automatically recognized from the samples</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Limitations</a:t>
            </a:r>
            <a:r>
              <a:rPr lang="en-US" sz="2000" dirty="0">
                <a:latin typeface="Calibri" panose="020F0502020204030204" pitchFamily="34" charset="0"/>
                <a:cs typeface="Calibri" panose="020F0502020204030204" pitchFamily="34" charset="0"/>
              </a:rPr>
              <a:t> : White blood cells should be localized from large number of data sets</a:t>
            </a:r>
            <a:r>
              <a:rPr lang="en-US" sz="2000" dirty="0"/>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93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F28-014D-4095-A65B-753823755F4A}"/>
              </a:ext>
            </a:extLst>
          </p:cNvPr>
          <p:cNvSpPr>
            <a:spLocks noGrp="1"/>
          </p:cNvSpPr>
          <p:nvPr>
            <p:ph type="title"/>
          </p:nvPr>
        </p:nvSpPr>
        <p:spPr>
          <a:xfrm>
            <a:off x="677334" y="895739"/>
            <a:ext cx="7011090" cy="811763"/>
          </a:xfrm>
        </p:spPr>
        <p:txBody>
          <a:bodyPr>
            <a:normAutofit/>
          </a:bodyPr>
          <a:lstStyle/>
          <a:p>
            <a:r>
              <a:rPr lang="en-US" sz="2800" dirty="0">
                <a:solidFill>
                  <a:schemeClr val="accent5">
                    <a:lumMod val="50000"/>
                  </a:schemeClr>
                </a:solidFill>
                <a:latin typeface="Constantia" panose="02030602050306030303" pitchFamily="18" charset="0"/>
              </a:rPr>
              <a:t>Survey - IV</a:t>
            </a:r>
            <a:endParaRPr lang="en-IN" sz="28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309A121E-3126-47FC-95D1-C256D8614646}"/>
              </a:ext>
            </a:extLst>
          </p:cNvPr>
          <p:cNvSpPr>
            <a:spLocks noGrp="1"/>
          </p:cNvSpPr>
          <p:nvPr>
            <p:ph idx="1"/>
          </p:nvPr>
        </p:nvSpPr>
        <p:spPr>
          <a:xfrm>
            <a:off x="677334" y="1604865"/>
            <a:ext cx="9082486" cy="4917233"/>
          </a:xfrm>
        </p:spPr>
        <p:txBody>
          <a:bodyPr>
            <a:normAutofit fontScale="92500" lnSpcReduction="20000"/>
          </a:bodyPr>
          <a:lstStyle/>
          <a:p>
            <a:pPr algn="just">
              <a:lnSpc>
                <a:spcPct val="125000"/>
              </a:lnSpc>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paper, “Detection of Acute Leukaemia using White Blood Cells Segmentation based on Blood Samples”, by </a:t>
            </a:r>
            <a:r>
              <a:rPr lang="en-IN" sz="2200" dirty="0" err="1">
                <a:latin typeface="Calibri" panose="020F0502020204030204" pitchFamily="34" charset="0"/>
                <a:cs typeface="Calibri" panose="020F0502020204030204" pitchFamily="34" charset="0"/>
              </a:rPr>
              <a:t>Ms.Minal</a:t>
            </a:r>
            <a:r>
              <a:rPr lang="en-IN" sz="2200" dirty="0">
                <a:latin typeface="Calibri" panose="020F0502020204030204" pitchFamily="34" charset="0"/>
                <a:cs typeface="Calibri" panose="020F0502020204030204" pitchFamily="34" charset="0"/>
              </a:rPr>
              <a:t> </a:t>
            </a:r>
            <a:r>
              <a:rPr lang="en-IN" sz="2200" dirty="0" err="1">
                <a:latin typeface="Calibri" panose="020F0502020204030204" pitchFamily="34" charset="0"/>
                <a:cs typeface="Calibri" panose="020F0502020204030204" pitchFamily="34" charset="0"/>
              </a:rPr>
              <a:t>D.Joshi</a:t>
            </a:r>
            <a:r>
              <a:rPr lang="en-IN" sz="2200" dirty="0">
                <a:latin typeface="Calibri" panose="020F0502020204030204" pitchFamily="34" charset="0"/>
                <a:cs typeface="Calibri" panose="020F0502020204030204" pitchFamily="34" charset="0"/>
              </a:rPr>
              <a:t>, </a:t>
            </a:r>
            <a:r>
              <a:rPr lang="en-IN" sz="2200" dirty="0" err="1">
                <a:latin typeface="Calibri" panose="020F0502020204030204" pitchFamily="34" charset="0"/>
                <a:cs typeface="Calibri" panose="020F0502020204030204" pitchFamily="34" charset="0"/>
              </a:rPr>
              <a:t>Prof.A.H.Karode</a:t>
            </a:r>
            <a:r>
              <a:rPr lang="en-IN" sz="2200" dirty="0">
                <a:latin typeface="Calibri" panose="020F0502020204030204" pitchFamily="34" charset="0"/>
                <a:cs typeface="Calibri" panose="020F0502020204030204" pitchFamily="34" charset="0"/>
              </a:rPr>
              <a:t>, represents the image segmentation for the blood sides and then the classification for the automatic leukaemia detection.</a:t>
            </a:r>
          </a:p>
          <a:p>
            <a:pPr algn="just">
              <a:lnSpc>
                <a:spcPct val="125000"/>
              </a:lnSpc>
              <a:buFont typeface="Wingdings" panose="05000000000000000000" pitchFamily="2" charset="2"/>
              <a:buChar char="Ø"/>
            </a:pPr>
            <a:r>
              <a:rPr lang="en-US" sz="2200" dirty="0">
                <a:latin typeface="Calibri" panose="020F0502020204030204" pitchFamily="34" charset="0"/>
                <a:cs typeface="Calibri" panose="020F0502020204030204" pitchFamily="34" charset="0"/>
              </a:rPr>
              <a:t>The paper states that the features of an image such as the perimeter, circularity, area etc., are calculated using the feature extraction method. The normal cell and the blast cells are differentiated using the pattern recognition. The KNN classifier is used for the calculation of features such as the circularity, area, perimeter, etc.</a:t>
            </a:r>
            <a:endParaRPr lang="en-IN" sz="22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Techniques Used </a:t>
            </a:r>
            <a:r>
              <a:rPr lang="en-US" sz="2000" dirty="0">
                <a:latin typeface="Calibri" panose="020F0502020204030204" pitchFamily="34" charset="0"/>
                <a:cs typeface="Calibri" panose="020F0502020204030204" pitchFamily="34" charset="0"/>
              </a:rPr>
              <a:t>:</a:t>
            </a:r>
          </a:p>
          <a:p>
            <a:pPr marL="0" indent="0">
              <a:buNone/>
            </a:pPr>
            <a:r>
              <a:rPr lang="en-US" sz="2200" dirty="0">
                <a:latin typeface="Calibri" panose="020F0502020204030204" pitchFamily="34" charset="0"/>
                <a:cs typeface="Calibri" panose="020F0502020204030204" pitchFamily="34" charset="0"/>
              </a:rPr>
              <a:t>                          Image segmentation , Classification,</a:t>
            </a:r>
          </a:p>
          <a:p>
            <a:pPr marL="0" indent="0">
              <a:buNone/>
            </a:pPr>
            <a:r>
              <a:rPr lang="en-US" sz="2200" dirty="0">
                <a:latin typeface="Calibri" panose="020F0502020204030204" pitchFamily="34" charset="0"/>
                <a:cs typeface="Calibri" panose="020F0502020204030204" pitchFamily="34" charset="0"/>
              </a:rPr>
              <a:t>                Features extraction, pattern recognition ,KNN classifier</a:t>
            </a:r>
          </a:p>
          <a:p>
            <a:pPr algn="just">
              <a:lnSpc>
                <a:spcPct val="135000"/>
              </a:lnSpc>
              <a:buFont typeface="Wingdings" panose="05000000000000000000" pitchFamily="2" charset="2"/>
              <a:buChar char="Ø"/>
            </a:pPr>
            <a:r>
              <a:rPr lang="en-US" sz="2200" b="1" dirty="0">
                <a:latin typeface="Calibri" panose="020F0502020204030204" pitchFamily="34" charset="0"/>
                <a:cs typeface="Calibri" panose="020F0502020204030204" pitchFamily="34" charset="0"/>
              </a:rPr>
              <a:t>Limitations</a:t>
            </a:r>
            <a:r>
              <a:rPr lang="en-US" sz="2200" dirty="0">
                <a:latin typeface="Calibri" panose="020F0502020204030204" pitchFamily="34" charset="0"/>
                <a:cs typeface="Calibri" panose="020F0502020204030204" pitchFamily="34" charset="0"/>
              </a:rPr>
              <a:t> : The output can be improved by the cost effective and robust automated system for the screening of Leukemia</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747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8C74-3E25-466F-833A-8735FC8D8658}"/>
              </a:ext>
            </a:extLst>
          </p:cNvPr>
          <p:cNvSpPr>
            <a:spLocks noGrp="1"/>
          </p:cNvSpPr>
          <p:nvPr>
            <p:ph type="title"/>
          </p:nvPr>
        </p:nvSpPr>
        <p:spPr>
          <a:xfrm>
            <a:off x="677333" y="609600"/>
            <a:ext cx="8596669" cy="892629"/>
          </a:xfrm>
        </p:spPr>
        <p:txBody>
          <a:bodyPr>
            <a:normAutofit/>
          </a:bodyPr>
          <a:lstStyle/>
          <a:p>
            <a:r>
              <a:rPr lang="en-US" sz="4000" dirty="0">
                <a:solidFill>
                  <a:schemeClr val="accent5">
                    <a:lumMod val="50000"/>
                  </a:schemeClr>
                </a:solidFill>
                <a:latin typeface="Constantia" panose="02030602050306030303" pitchFamily="18" charset="0"/>
              </a:rPr>
              <a:t>                Existing System</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7290EC29-4461-40F3-8B6D-34263F5696BA}"/>
              </a:ext>
            </a:extLst>
          </p:cNvPr>
          <p:cNvSpPr>
            <a:spLocks noGrp="1"/>
          </p:cNvSpPr>
          <p:nvPr>
            <p:ph idx="1"/>
          </p:nvPr>
        </p:nvSpPr>
        <p:spPr>
          <a:xfrm>
            <a:off x="677333" y="1502229"/>
            <a:ext cx="8168087" cy="5281126"/>
          </a:xfrm>
        </p:spPr>
        <p:txBody>
          <a:bodyPr>
            <a:normAutofit/>
          </a:bodyPr>
          <a:lstStyle/>
          <a:p>
            <a:pPr marL="0" indent="0" algn="just">
              <a:buNone/>
            </a:pPr>
            <a:endParaRPr lang="en-US" sz="2000" dirty="0">
              <a:latin typeface="Calibri" panose="020F0502020204030204" pitchFamily="34" charset="0"/>
              <a:cs typeface="Calibri" panose="020F0502020204030204" pitchFamily="34" charset="0"/>
            </a:endParaRPr>
          </a:p>
          <a:p>
            <a:pPr marL="0" indent="0" algn="just">
              <a:lnSpc>
                <a:spcPct val="125000"/>
              </a:lnSpc>
              <a:buNone/>
            </a:pPr>
            <a:r>
              <a:rPr lang="en-US" sz="2000" dirty="0">
                <a:latin typeface="Calibri" panose="020F0502020204030204" pitchFamily="34" charset="0"/>
                <a:cs typeface="Calibri" panose="020F0502020204030204" pitchFamily="34" charset="0"/>
              </a:rPr>
              <a:t>From the Literature Survey we have noticed that :</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adjacent leukocytes segmentation phase may be affected.</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Better recognition may be obtained when more thresholding is done in images.</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Some white blood cells should be localized from large number of data sets.</a:t>
            </a:r>
            <a:endParaRPr lang="en-IN" sz="2000" dirty="0">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There are some outputs that can be improved by the cost effective and robust automated system for the screening of Leukemia.</a:t>
            </a:r>
          </a:p>
          <a:p>
            <a:pPr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918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A18B-8015-4979-A4C5-1341CE53B4C2}"/>
              </a:ext>
            </a:extLst>
          </p:cNvPr>
          <p:cNvSpPr>
            <a:spLocks noGrp="1"/>
          </p:cNvSpPr>
          <p:nvPr>
            <p:ph type="title"/>
          </p:nvPr>
        </p:nvSpPr>
        <p:spPr>
          <a:xfrm>
            <a:off x="490722" y="329681"/>
            <a:ext cx="8596668" cy="594050"/>
          </a:xfrm>
        </p:spPr>
        <p:txBody>
          <a:bodyPr>
            <a:normAutofit fontScale="90000"/>
          </a:bodyPr>
          <a:lstStyle/>
          <a:p>
            <a:r>
              <a:rPr lang="en-US" sz="4000" dirty="0">
                <a:latin typeface="Constantia" panose="02030602050306030303" pitchFamily="18" charset="0"/>
              </a:rPr>
              <a:t>                      </a:t>
            </a:r>
            <a:r>
              <a:rPr lang="en-US" sz="4000" dirty="0">
                <a:solidFill>
                  <a:schemeClr val="accent5">
                    <a:lumMod val="50000"/>
                  </a:schemeClr>
                </a:solidFill>
                <a:latin typeface="Constantia" panose="02030602050306030303" pitchFamily="18" charset="0"/>
              </a:rPr>
              <a:t>Proposed Work</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DE9647A6-FB1F-49CF-975B-C1BF61AB5CED}"/>
              </a:ext>
            </a:extLst>
          </p:cNvPr>
          <p:cNvSpPr>
            <a:spLocks noGrp="1"/>
          </p:cNvSpPr>
          <p:nvPr>
            <p:ph idx="1"/>
          </p:nvPr>
        </p:nvSpPr>
        <p:spPr>
          <a:xfrm>
            <a:off x="677334" y="1231641"/>
            <a:ext cx="8596668" cy="5495730"/>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Various techniques have been developed by researchers to detect leukemia. One of the most used technique is Convolution Neural Network (CNN) It is based on computer vision in recent years.</a:t>
            </a:r>
          </a:p>
          <a:p>
            <a:pPr algn="just">
              <a:lnSpc>
                <a:spcPct val="125000"/>
              </a:lnSpc>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The differentiation of the leukocytes, the types of leucocytes may be segmented and identifies by this algorithm.</a:t>
            </a:r>
            <a:endParaRPr lang="en-US" sz="2000" dirty="0">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There are a lot of algorithms that people used for image classification before CNN became popular.</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CNNs can be thought of automatic feature extractors from the image. While if we use a algorithm with pixel vector we lose a lot of spatial interaction between pixels, a CNN effectively uses adjacent pixel information to effectively down sample the image first by convolution and then uses a prediction layer at the end.</a:t>
            </a:r>
            <a:endParaRPr lang="en-US" sz="2000" dirty="0">
              <a:solidFill>
                <a:srgbClr val="000000"/>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5217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FD76-6CF9-45FF-A772-C1FD616E56B6}"/>
              </a:ext>
            </a:extLst>
          </p:cNvPr>
          <p:cNvSpPr>
            <a:spLocks noGrp="1"/>
          </p:cNvSpPr>
          <p:nvPr>
            <p:ph type="title"/>
          </p:nvPr>
        </p:nvSpPr>
        <p:spPr>
          <a:xfrm>
            <a:off x="2267338" y="310719"/>
            <a:ext cx="6018245" cy="799624"/>
          </a:xfrm>
        </p:spPr>
        <p:txBody>
          <a:bodyPr>
            <a:normAutofit/>
          </a:bodyPr>
          <a:lstStyle/>
          <a:p>
            <a:r>
              <a:rPr lang="en-US" sz="4000" dirty="0">
                <a:solidFill>
                  <a:schemeClr val="accent4">
                    <a:lumMod val="75000"/>
                  </a:schemeClr>
                </a:solidFill>
                <a:latin typeface="Constantia" panose="02030602050306030303" pitchFamily="18" charset="0"/>
              </a:rPr>
              <a:t>      </a:t>
            </a:r>
            <a:r>
              <a:rPr lang="en-US" sz="4000" dirty="0">
                <a:solidFill>
                  <a:schemeClr val="accent5">
                    <a:lumMod val="50000"/>
                  </a:schemeClr>
                </a:solidFill>
                <a:latin typeface="Constantia" panose="02030602050306030303" pitchFamily="18" charset="0"/>
              </a:rPr>
              <a:t>Existing Methods</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FA53FDDF-4F08-4517-BE6F-4508FDFC540A}"/>
              </a:ext>
            </a:extLst>
          </p:cNvPr>
          <p:cNvSpPr>
            <a:spLocks noGrp="1"/>
          </p:cNvSpPr>
          <p:nvPr>
            <p:ph idx="1"/>
          </p:nvPr>
        </p:nvSpPr>
        <p:spPr>
          <a:xfrm>
            <a:off x="677334" y="1225119"/>
            <a:ext cx="8596668" cy="5539666"/>
          </a:xfrm>
        </p:spPr>
        <p:txBody>
          <a:bodyPr>
            <a:normAutofit/>
          </a:bodyPr>
          <a:lstStyle/>
          <a:p>
            <a:pPr algn="just">
              <a:lnSpc>
                <a:spcPct val="125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Medical history and physical examination :</a:t>
            </a:r>
            <a:r>
              <a:rPr lang="en-US" sz="2000" b="0" i="0" dirty="0">
                <a:solidFill>
                  <a:srgbClr val="000000"/>
                </a:solidFill>
                <a:effectLst/>
                <a:latin typeface="Calibri" panose="020F0502020204030204" pitchFamily="34" charset="0"/>
                <a:cs typeface="Calibri" panose="020F0502020204030204" pitchFamily="34" charset="0"/>
              </a:rPr>
              <a:t> The record of present symptoms, and problems a person has had in the past. The medical history of a person’s family also helps in diagnose leukemia.</a:t>
            </a:r>
          </a:p>
          <a:p>
            <a:pPr algn="just">
              <a:lnSpc>
                <a:spcPct val="125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Complete blood count (CBC) : </a:t>
            </a:r>
            <a:r>
              <a:rPr lang="en-US" sz="2000" b="0" i="0" dirty="0">
                <a:solidFill>
                  <a:srgbClr val="000000"/>
                </a:solidFill>
                <a:effectLst/>
                <a:latin typeface="Calibri" panose="020F0502020204030204" pitchFamily="34" charset="0"/>
                <a:cs typeface="Calibri" panose="020F0502020204030204" pitchFamily="34" charset="0"/>
              </a:rPr>
              <a:t>Blood is taken and checked under the microscope for the number of RBCs, WBCs and platelets.</a:t>
            </a:r>
          </a:p>
          <a:p>
            <a:pPr algn="just">
              <a:lnSpc>
                <a:spcPct val="125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Bone marrow aspiration: </a:t>
            </a:r>
            <a:r>
              <a:rPr lang="en-US" sz="2000" b="0" i="0" dirty="0">
                <a:solidFill>
                  <a:srgbClr val="000000"/>
                </a:solidFill>
                <a:effectLst/>
                <a:latin typeface="Calibri" panose="020F0502020204030204" pitchFamily="34" charset="0"/>
                <a:cs typeface="Calibri" panose="020F0502020204030204" pitchFamily="34" charset="0"/>
              </a:rPr>
              <a:t>Bone marrow is removed with the help of a needle from breastbone. The removed sample is observed under a microscope to look for abnormal cells.</a:t>
            </a:r>
          </a:p>
          <a:p>
            <a:pPr algn="just">
              <a:lnSpc>
                <a:spcPct val="125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Cytogenetic analysis: </a:t>
            </a:r>
            <a:r>
              <a:rPr lang="en-US" sz="2000" b="0" i="0" dirty="0">
                <a:solidFill>
                  <a:srgbClr val="000000"/>
                </a:solidFill>
                <a:effectLst/>
                <a:latin typeface="Calibri" panose="020F0502020204030204" pitchFamily="34" charset="0"/>
                <a:cs typeface="Calibri" panose="020F0502020204030204" pitchFamily="34" charset="0"/>
              </a:rPr>
              <a:t>Cytogenetic test takes blood or bone marrow to help identify individual chromosomes. It shows abnormalities in chromosomes, which help to diagnosis and identify the type of leukemia. Results are usually available within 3 weeks.</a:t>
            </a: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54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2D6-3441-44FA-B54F-8803EA35FDFE}"/>
              </a:ext>
            </a:extLst>
          </p:cNvPr>
          <p:cNvSpPr>
            <a:spLocks noGrp="1"/>
          </p:cNvSpPr>
          <p:nvPr>
            <p:ph type="title"/>
          </p:nvPr>
        </p:nvSpPr>
        <p:spPr>
          <a:xfrm>
            <a:off x="677334" y="609600"/>
            <a:ext cx="7827474" cy="988381"/>
          </a:xfrm>
        </p:spPr>
        <p:txBody>
          <a:bodyPr>
            <a:normAutofit/>
          </a:bodyPr>
          <a:lstStyle/>
          <a:p>
            <a:r>
              <a:rPr lang="en-US" sz="4800" dirty="0">
                <a:latin typeface="Constantia" panose="02030602050306030303" pitchFamily="18" charset="0"/>
              </a:rPr>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System Flow</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4" name="Content Placeholder 3">
            <a:extLst>
              <a:ext uri="{FF2B5EF4-FFF2-40B4-BE49-F238E27FC236}">
                <a16:creationId xmlns:a16="http://schemas.microsoft.com/office/drawing/2014/main" id="{749D6A21-2831-4A7F-BCC8-FE9790A9DEBE}"/>
              </a:ext>
            </a:extLst>
          </p:cNvPr>
          <p:cNvSpPr>
            <a:spLocks noGrp="1"/>
          </p:cNvSpPr>
          <p:nvPr>
            <p:ph idx="1"/>
          </p:nvPr>
        </p:nvSpPr>
        <p:spPr>
          <a:xfrm>
            <a:off x="677333" y="1675397"/>
            <a:ext cx="9250437" cy="4573003"/>
          </a:xfrm>
        </p:spPr>
        <p:txBody>
          <a:bodyPr/>
          <a:lstStyle/>
          <a:p>
            <a:pPr marL="0" indent="0">
              <a:buNone/>
            </a:pPr>
            <a:r>
              <a:rPr lang="en-US" dirty="0"/>
              <a:t> </a:t>
            </a:r>
            <a:endParaRPr lang="en-IN" dirty="0"/>
          </a:p>
        </p:txBody>
      </p:sp>
      <p:sp>
        <p:nvSpPr>
          <p:cNvPr id="10" name="Rectangle 9">
            <a:extLst>
              <a:ext uri="{FF2B5EF4-FFF2-40B4-BE49-F238E27FC236}">
                <a16:creationId xmlns:a16="http://schemas.microsoft.com/office/drawing/2014/main" id="{4832886E-751C-4148-9828-1E50198E6BE9}"/>
              </a:ext>
            </a:extLst>
          </p:cNvPr>
          <p:cNvSpPr/>
          <p:nvPr/>
        </p:nvSpPr>
        <p:spPr>
          <a:xfrm>
            <a:off x="632208" y="2136045"/>
            <a:ext cx="1132524" cy="1176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Dataset</a:t>
            </a:r>
            <a:endParaRPr lang="en-IN" sz="20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9BE3EC56-7847-457D-BE8F-574E3E8053B4}"/>
              </a:ext>
            </a:extLst>
          </p:cNvPr>
          <p:cNvSpPr/>
          <p:nvPr/>
        </p:nvSpPr>
        <p:spPr>
          <a:xfrm>
            <a:off x="4224942" y="2136041"/>
            <a:ext cx="1313813" cy="1176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Features Extraction </a:t>
            </a:r>
            <a:endParaRPr lang="en-IN" sz="2000" dirty="0">
              <a:latin typeface="Calibri" panose="020F0502020204030204" pitchFamily="34" charset="0"/>
              <a:cs typeface="Calibri" panose="020F0502020204030204" pitchFamily="34" charset="0"/>
            </a:endParaRPr>
          </a:p>
        </p:txBody>
      </p:sp>
      <p:sp>
        <p:nvSpPr>
          <p:cNvPr id="14" name="Arrow: Right 13">
            <a:extLst>
              <a:ext uri="{FF2B5EF4-FFF2-40B4-BE49-F238E27FC236}">
                <a16:creationId xmlns:a16="http://schemas.microsoft.com/office/drawing/2014/main" id="{8ACCB2BD-C214-455A-A54B-E5E55F15F9AA}"/>
              </a:ext>
            </a:extLst>
          </p:cNvPr>
          <p:cNvSpPr/>
          <p:nvPr/>
        </p:nvSpPr>
        <p:spPr>
          <a:xfrm>
            <a:off x="5660572" y="2635898"/>
            <a:ext cx="435428"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1B6011B-67B7-44EC-B20B-B98CC08D4071}"/>
              </a:ext>
            </a:extLst>
          </p:cNvPr>
          <p:cNvSpPr/>
          <p:nvPr/>
        </p:nvSpPr>
        <p:spPr>
          <a:xfrm>
            <a:off x="6197432" y="1920552"/>
            <a:ext cx="1671314" cy="1849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Classification using CNN</a:t>
            </a:r>
            <a:endParaRPr lang="en-IN" sz="2000" dirty="0">
              <a:latin typeface="Calibri" panose="020F0502020204030204" pitchFamily="34" charset="0"/>
              <a:cs typeface="Calibri" panose="020F0502020204030204" pitchFamily="34" charset="0"/>
            </a:endParaRPr>
          </a:p>
        </p:txBody>
      </p:sp>
      <p:sp>
        <p:nvSpPr>
          <p:cNvPr id="16" name="Arrow: Right 15">
            <a:extLst>
              <a:ext uri="{FF2B5EF4-FFF2-40B4-BE49-F238E27FC236}">
                <a16:creationId xmlns:a16="http://schemas.microsoft.com/office/drawing/2014/main" id="{B6F5E7AE-3C8D-4726-B9AD-D192D8EDD350}"/>
              </a:ext>
            </a:extLst>
          </p:cNvPr>
          <p:cNvSpPr/>
          <p:nvPr/>
        </p:nvSpPr>
        <p:spPr>
          <a:xfrm>
            <a:off x="1838919" y="2635898"/>
            <a:ext cx="524018"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11F674B2-5F3F-4273-BA6B-1995ED588E6F}"/>
              </a:ext>
            </a:extLst>
          </p:cNvPr>
          <p:cNvSpPr/>
          <p:nvPr/>
        </p:nvSpPr>
        <p:spPr>
          <a:xfrm>
            <a:off x="7991617" y="2239453"/>
            <a:ext cx="390320"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3ACFC496-B284-429E-9B7E-7FD292BB099B}"/>
              </a:ext>
            </a:extLst>
          </p:cNvPr>
          <p:cNvSpPr/>
          <p:nvPr/>
        </p:nvSpPr>
        <p:spPr>
          <a:xfrm>
            <a:off x="8504808" y="2136044"/>
            <a:ext cx="1054680" cy="440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Cancer</a:t>
            </a:r>
            <a:endParaRPr lang="en-IN" sz="2000" dirty="0">
              <a:latin typeface="Calibri" panose="020F0502020204030204" pitchFamily="34" charset="0"/>
              <a:cs typeface="Calibri" panose="020F0502020204030204" pitchFamily="34" charset="0"/>
            </a:endParaRPr>
          </a:p>
        </p:txBody>
      </p:sp>
      <p:sp>
        <p:nvSpPr>
          <p:cNvPr id="22" name="Arrow: Right 21">
            <a:extLst>
              <a:ext uri="{FF2B5EF4-FFF2-40B4-BE49-F238E27FC236}">
                <a16:creationId xmlns:a16="http://schemas.microsoft.com/office/drawing/2014/main" id="{0A3A8FBC-AD03-4CA7-BC7F-F42950117607}"/>
              </a:ext>
            </a:extLst>
          </p:cNvPr>
          <p:cNvSpPr/>
          <p:nvPr/>
        </p:nvSpPr>
        <p:spPr>
          <a:xfrm>
            <a:off x="7991617" y="3195730"/>
            <a:ext cx="390320"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B504E622-8AED-40FC-A3F9-150DA3996EE7}"/>
              </a:ext>
            </a:extLst>
          </p:cNvPr>
          <p:cNvSpPr/>
          <p:nvPr/>
        </p:nvSpPr>
        <p:spPr>
          <a:xfrm>
            <a:off x="8504808" y="3079099"/>
            <a:ext cx="1054680" cy="466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Normal</a:t>
            </a:r>
            <a:endParaRPr lang="en-IN" sz="2000"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8B69E24D-337C-450E-B687-E4087F870DFE}"/>
              </a:ext>
            </a:extLst>
          </p:cNvPr>
          <p:cNvSpPr/>
          <p:nvPr/>
        </p:nvSpPr>
        <p:spPr>
          <a:xfrm>
            <a:off x="1037305" y="5411754"/>
            <a:ext cx="1670180" cy="693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 Image</a:t>
            </a:r>
            <a:endParaRPr lang="en-IN" dirty="0"/>
          </a:p>
        </p:txBody>
      </p:sp>
      <p:sp>
        <p:nvSpPr>
          <p:cNvPr id="26" name="Arrow: Right 25">
            <a:extLst>
              <a:ext uri="{FF2B5EF4-FFF2-40B4-BE49-F238E27FC236}">
                <a16:creationId xmlns:a16="http://schemas.microsoft.com/office/drawing/2014/main" id="{D7C98384-DCED-4FAE-9258-0C5D8F3F0989}"/>
              </a:ext>
            </a:extLst>
          </p:cNvPr>
          <p:cNvSpPr/>
          <p:nvPr/>
        </p:nvSpPr>
        <p:spPr>
          <a:xfrm>
            <a:off x="2836506" y="5641738"/>
            <a:ext cx="1091682"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82531E81-CE3A-4EC1-A528-45E7E906B7B1}"/>
              </a:ext>
            </a:extLst>
          </p:cNvPr>
          <p:cNvSpPr/>
          <p:nvPr/>
        </p:nvSpPr>
        <p:spPr>
          <a:xfrm>
            <a:off x="6016637" y="5411755"/>
            <a:ext cx="2365299" cy="693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Extractions using CNN</a:t>
            </a:r>
            <a:endParaRPr lang="en-IN" dirty="0"/>
          </a:p>
        </p:txBody>
      </p:sp>
      <p:sp>
        <p:nvSpPr>
          <p:cNvPr id="28" name="Arrow: Right 27">
            <a:extLst>
              <a:ext uri="{FF2B5EF4-FFF2-40B4-BE49-F238E27FC236}">
                <a16:creationId xmlns:a16="http://schemas.microsoft.com/office/drawing/2014/main" id="{2290BF6A-15D4-43A2-9BC3-12AE385354AF}"/>
              </a:ext>
            </a:extLst>
          </p:cNvPr>
          <p:cNvSpPr/>
          <p:nvPr/>
        </p:nvSpPr>
        <p:spPr>
          <a:xfrm rot="16200000">
            <a:off x="6421735" y="4495423"/>
            <a:ext cx="1364627" cy="1904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479186C0-F90B-4D00-9AD5-4851921882B7}"/>
              </a:ext>
            </a:extLst>
          </p:cNvPr>
          <p:cNvSpPr/>
          <p:nvPr/>
        </p:nvSpPr>
        <p:spPr>
          <a:xfrm>
            <a:off x="2441537" y="2136044"/>
            <a:ext cx="1295685" cy="1176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Pre-processing </a:t>
            </a:r>
            <a:endParaRPr lang="en-IN" sz="2000" dirty="0">
              <a:latin typeface="Calibri" panose="020F0502020204030204" pitchFamily="34" charset="0"/>
              <a:cs typeface="Calibri" panose="020F0502020204030204" pitchFamily="34" charset="0"/>
            </a:endParaRPr>
          </a:p>
        </p:txBody>
      </p:sp>
      <p:sp>
        <p:nvSpPr>
          <p:cNvPr id="30" name="Arrow: Right 29">
            <a:extLst>
              <a:ext uri="{FF2B5EF4-FFF2-40B4-BE49-F238E27FC236}">
                <a16:creationId xmlns:a16="http://schemas.microsoft.com/office/drawing/2014/main" id="{2CD04CA9-A04F-4ECD-B770-383F13307B66}"/>
              </a:ext>
            </a:extLst>
          </p:cNvPr>
          <p:cNvSpPr/>
          <p:nvPr/>
        </p:nvSpPr>
        <p:spPr>
          <a:xfrm>
            <a:off x="3824870" y="2635898"/>
            <a:ext cx="312424"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AE57DCC6-366E-444F-A047-826ED7EC5382}"/>
              </a:ext>
            </a:extLst>
          </p:cNvPr>
          <p:cNvSpPr/>
          <p:nvPr/>
        </p:nvSpPr>
        <p:spPr>
          <a:xfrm>
            <a:off x="4057209" y="5272974"/>
            <a:ext cx="1481546" cy="97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a:t>
            </a:r>
          </a:p>
          <a:p>
            <a:pPr algn="ctr"/>
            <a:r>
              <a:rPr lang="en-US" sz="2000" dirty="0">
                <a:latin typeface="Calibri" panose="020F0502020204030204" pitchFamily="34" charset="0"/>
                <a:cs typeface="Calibri" panose="020F0502020204030204" pitchFamily="34" charset="0"/>
              </a:rPr>
              <a:t>Pre-Processing</a:t>
            </a:r>
            <a:endParaRPr lang="en-IN" sz="2000" dirty="0">
              <a:latin typeface="Calibri" panose="020F0502020204030204" pitchFamily="34" charset="0"/>
              <a:cs typeface="Calibri" panose="020F0502020204030204" pitchFamily="34" charset="0"/>
            </a:endParaRPr>
          </a:p>
        </p:txBody>
      </p:sp>
      <p:sp>
        <p:nvSpPr>
          <p:cNvPr id="33" name="Arrow: Right 32">
            <a:extLst>
              <a:ext uri="{FF2B5EF4-FFF2-40B4-BE49-F238E27FC236}">
                <a16:creationId xmlns:a16="http://schemas.microsoft.com/office/drawing/2014/main" id="{5AD987ED-C953-48E5-9782-0B2A20CDFC22}"/>
              </a:ext>
            </a:extLst>
          </p:cNvPr>
          <p:cNvSpPr/>
          <p:nvPr/>
        </p:nvSpPr>
        <p:spPr>
          <a:xfrm>
            <a:off x="5621484" y="5641737"/>
            <a:ext cx="312424"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51295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0BAF-0F54-4FCB-B0CE-705F15BB7D51}"/>
              </a:ext>
            </a:extLst>
          </p:cNvPr>
          <p:cNvSpPr>
            <a:spLocks noGrp="1"/>
          </p:cNvSpPr>
          <p:nvPr>
            <p:ph type="title"/>
          </p:nvPr>
        </p:nvSpPr>
        <p:spPr>
          <a:xfrm>
            <a:off x="2509935" y="609600"/>
            <a:ext cx="5691674" cy="864637"/>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Dataset</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id="{FC83E99C-917D-4D0D-852E-8062DBE32446}"/>
              </a:ext>
            </a:extLst>
          </p:cNvPr>
          <p:cNvSpPr>
            <a:spLocks noGrp="1"/>
          </p:cNvSpPr>
          <p:nvPr>
            <p:ph idx="1"/>
          </p:nvPr>
        </p:nvSpPr>
        <p:spPr>
          <a:xfrm>
            <a:off x="677334" y="1670181"/>
            <a:ext cx="8596668" cy="4371182"/>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Images used in this project were obtained from Kaggle dataset which is a public dataset available online.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This dataset was divided into 2 classes. </a:t>
            </a:r>
          </a:p>
          <a:p>
            <a:pPr algn="just">
              <a:lnSpc>
                <a:spcPct val="125000"/>
              </a:lnSpc>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In total there are 15,135 images from 118 patients with two labelled classes:</a:t>
            </a:r>
          </a:p>
          <a:p>
            <a:pPr marL="0" indent="0" algn="just">
              <a:lnSpc>
                <a:spcPct val="125000"/>
              </a:lnSpc>
              <a:buNone/>
            </a:pPr>
            <a:r>
              <a:rPr lang="en-US" sz="2000" dirty="0">
                <a:solidFill>
                  <a:srgbClr val="000000"/>
                </a:solidFill>
                <a:latin typeface="Calibri" panose="020F0502020204030204" pitchFamily="34" charset="0"/>
                <a:cs typeface="Calibri" panose="020F0502020204030204" pitchFamily="34" charset="0"/>
              </a:rPr>
              <a:t>                      1. Normal cell</a:t>
            </a:r>
          </a:p>
          <a:p>
            <a:pPr marL="0" indent="0" algn="just">
              <a:lnSpc>
                <a:spcPct val="125000"/>
              </a:lnSpc>
              <a:buNone/>
            </a:pPr>
            <a:r>
              <a:rPr lang="en-US" sz="2000" b="0" i="0" dirty="0">
                <a:solidFill>
                  <a:srgbClr val="000000"/>
                </a:solidFill>
                <a:effectLst/>
                <a:latin typeface="Calibri" panose="020F0502020204030204" pitchFamily="34" charset="0"/>
                <a:cs typeface="Calibri" panose="020F0502020204030204" pitchFamily="34" charset="0"/>
              </a:rPr>
              <a:t>                      2 .Leukemia blast.</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task of identifying immature leukemic blasts from normal cells under the microscope is challenging due to morphological similarity and thus the ground truth labels were annotated by an expert oncologist.</a:t>
            </a:r>
          </a:p>
        </p:txBody>
      </p:sp>
    </p:spTree>
    <p:extLst>
      <p:ext uri="{BB962C8B-B14F-4D97-AF65-F5344CB8AC3E}">
        <p14:creationId xmlns:p14="http://schemas.microsoft.com/office/powerpoint/2010/main" val="140765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7F5-CA4D-4429-9339-5B12B425CF6C}"/>
              </a:ext>
            </a:extLst>
          </p:cNvPr>
          <p:cNvSpPr>
            <a:spLocks noGrp="1"/>
          </p:cNvSpPr>
          <p:nvPr>
            <p:ph type="title"/>
          </p:nvPr>
        </p:nvSpPr>
        <p:spPr>
          <a:xfrm rot="10800000" flipV="1">
            <a:off x="677334" y="686895"/>
            <a:ext cx="8596668" cy="582612"/>
          </a:xfrm>
        </p:spPr>
        <p:txBody>
          <a:bodyPr>
            <a:normAutofit fontScale="90000"/>
          </a:bodyPr>
          <a:lstStyle/>
          <a:p>
            <a:r>
              <a:rPr lang="en-US" b="1" dirty="0">
                <a:solidFill>
                  <a:srgbClr val="002060"/>
                </a:solidFill>
                <a:effectLst>
                  <a:outerShdw blurRad="38100" dist="38100" dir="2700000" algn="tl">
                    <a:srgbClr val="000000">
                      <a:alpha val="43137"/>
                    </a:srgbClr>
                  </a:outerShdw>
                </a:effectLst>
              </a:rPr>
              <a:t>                      </a:t>
            </a:r>
            <a:r>
              <a:rPr lang="en-US" sz="4800" b="1" dirty="0">
                <a:solidFill>
                  <a:schemeClr val="accent2"/>
                </a:solidFill>
                <a:effectLst>
                  <a:outerShdw blurRad="38100" dist="38100" dir="2700000" algn="tl">
                    <a:srgbClr val="000000">
                      <a:alpha val="43137"/>
                    </a:srgbClr>
                  </a:outerShdw>
                </a:effectLst>
                <a:latin typeface="Constantia" panose="02030602050306030303" pitchFamily="18" charset="0"/>
              </a:rPr>
              <a:t>THANK YOU</a:t>
            </a:r>
            <a:endParaRPr lang="en-IN" sz="4800" b="1" dirty="0">
              <a:solidFill>
                <a:schemeClr val="accent2"/>
              </a:solidFill>
              <a:effectLst>
                <a:outerShdw blurRad="38100" dist="38100" dir="2700000" algn="tl">
                  <a:srgbClr val="000000">
                    <a:alpha val="43137"/>
                  </a:srgbClr>
                </a:outerShdw>
              </a:effectLst>
              <a:latin typeface="Constantia" panose="02030602050306030303" pitchFamily="18" charset="0"/>
            </a:endParaRPr>
          </a:p>
        </p:txBody>
      </p:sp>
      <p:pic>
        <p:nvPicPr>
          <p:cNvPr id="4" name="Content Placeholder 7">
            <a:extLst>
              <a:ext uri="{FF2B5EF4-FFF2-40B4-BE49-F238E27FC236}">
                <a16:creationId xmlns:a16="http://schemas.microsoft.com/office/drawing/2014/main" id="{4C58B0CC-BB88-4576-B353-EAEE37565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546" y="1435016"/>
            <a:ext cx="5118243" cy="3563320"/>
          </a:xfrm>
        </p:spPr>
      </p:pic>
      <p:sp>
        <p:nvSpPr>
          <p:cNvPr id="8" name="TextBox 7">
            <a:extLst>
              <a:ext uri="{FF2B5EF4-FFF2-40B4-BE49-F238E27FC236}">
                <a16:creationId xmlns:a16="http://schemas.microsoft.com/office/drawing/2014/main" id="{BD1BC5C9-2135-4DD3-B057-A03954B62E28}"/>
              </a:ext>
            </a:extLst>
          </p:cNvPr>
          <p:cNvSpPr txBox="1"/>
          <p:nvPr/>
        </p:nvSpPr>
        <p:spPr>
          <a:xfrm>
            <a:off x="747808" y="3332387"/>
            <a:ext cx="2050742"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B.Harish</a:t>
            </a:r>
          </a:p>
          <a:p>
            <a:r>
              <a:rPr lang="en-US" sz="2000" dirty="0">
                <a:latin typeface="Calibri" panose="020F0502020204030204" pitchFamily="34" charset="0"/>
                <a:cs typeface="Calibri" panose="020F0502020204030204" pitchFamily="34" charset="0"/>
              </a:rPr>
              <a:t>M.Hemalata</a:t>
            </a:r>
          </a:p>
          <a:p>
            <a:r>
              <a:rPr lang="en-US" sz="2000" dirty="0">
                <a:latin typeface="Calibri" panose="020F0502020204030204" pitchFamily="34" charset="0"/>
                <a:cs typeface="Calibri" panose="020F0502020204030204" pitchFamily="34" charset="0"/>
              </a:rPr>
              <a:t>P.Pranaya Durga</a:t>
            </a:r>
          </a:p>
          <a:p>
            <a:r>
              <a:rPr lang="en-US" sz="2000" dirty="0">
                <a:latin typeface="Calibri" panose="020F0502020204030204" pitchFamily="34" charset="0"/>
                <a:cs typeface="Calibri" panose="020F0502020204030204" pitchFamily="34" charset="0"/>
              </a:rPr>
              <a:t>B.Rhema Sravya</a:t>
            </a:r>
            <a:endParaRPr lang="en-IN" sz="20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87FA6A9-FAC7-4882-977F-6BBBE25CD600}"/>
              </a:ext>
            </a:extLst>
          </p:cNvPr>
          <p:cNvSpPr txBox="1"/>
          <p:nvPr/>
        </p:nvSpPr>
        <p:spPr>
          <a:xfrm rot="10800000" flipV="1">
            <a:off x="4847206" y="5499406"/>
            <a:ext cx="3904907" cy="400110"/>
          </a:xfrm>
          <a:prstGeom prst="rect">
            <a:avLst/>
          </a:prstGeom>
          <a:noFill/>
        </p:spPr>
        <p:txBody>
          <a:bodyPr wrap="square" rtlCol="0">
            <a:spAutoFit/>
          </a:bodyPr>
          <a:lstStyle/>
          <a:p>
            <a:r>
              <a:rPr lang="en-US" sz="2000" dirty="0">
                <a:solidFill>
                  <a:srgbClr val="FF0000"/>
                </a:solidFill>
              </a:rPr>
              <a:t>Guided by </a:t>
            </a:r>
            <a:r>
              <a:rPr lang="en-US" dirty="0"/>
              <a:t>: </a:t>
            </a:r>
            <a:r>
              <a:rPr lang="en-US" sz="2000" dirty="0"/>
              <a:t>Dr. P. Aruna Kumari</a:t>
            </a:r>
            <a:endParaRPr lang="en-IN" sz="2000" dirty="0"/>
          </a:p>
        </p:txBody>
      </p:sp>
    </p:spTree>
    <p:extLst>
      <p:ext uri="{BB962C8B-B14F-4D97-AF65-F5344CB8AC3E}">
        <p14:creationId xmlns:p14="http://schemas.microsoft.com/office/powerpoint/2010/main" val="299644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0-042B-4947-8F37-8B3A33F85C79}"/>
              </a:ext>
            </a:extLst>
          </p:cNvPr>
          <p:cNvSpPr>
            <a:spLocks noGrp="1"/>
          </p:cNvSpPr>
          <p:nvPr>
            <p:ph type="title"/>
          </p:nvPr>
        </p:nvSpPr>
        <p:spPr/>
        <p:txBody>
          <a:bodyPr/>
          <a:lstStyle/>
          <a:p>
            <a:r>
              <a:rPr lang="en-US" dirty="0"/>
              <a:t>                       </a:t>
            </a:r>
            <a:r>
              <a:rPr lang="en-US"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CONTENTS</a:t>
            </a:r>
            <a:endParaRPr lang="en-IN"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C11E2589-7D65-4CAF-9E9D-3FF13A0F8FC7}"/>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Constantia" panose="02030602050306030303" pitchFamily="18" charset="0"/>
              </a:rPr>
              <a:t>Motivation</a:t>
            </a:r>
            <a:endParaRPr lang="en-IN" sz="2400" dirty="0">
              <a:latin typeface="Constantia" panose="02030602050306030303" pitchFamily="18" charset="0"/>
            </a:endParaRPr>
          </a:p>
          <a:p>
            <a:pPr>
              <a:buFont typeface="Wingdings" panose="05000000000000000000" pitchFamily="2" charset="2"/>
              <a:buChar char="Ø"/>
            </a:pPr>
            <a:r>
              <a:rPr lang="en-IN" sz="2400" dirty="0">
                <a:latin typeface="Constantia" panose="02030602050306030303" pitchFamily="18" charset="0"/>
              </a:rPr>
              <a:t>Introduction</a:t>
            </a:r>
          </a:p>
          <a:p>
            <a:pPr>
              <a:buFont typeface="Wingdings" panose="05000000000000000000" pitchFamily="2" charset="2"/>
              <a:buChar char="Ø"/>
            </a:pPr>
            <a:r>
              <a:rPr lang="en-IN" sz="2400" dirty="0">
                <a:latin typeface="Constantia" panose="02030602050306030303" pitchFamily="18" charset="0"/>
              </a:rPr>
              <a:t>Problem Statement</a:t>
            </a:r>
          </a:p>
          <a:p>
            <a:pPr>
              <a:buFont typeface="Wingdings" panose="05000000000000000000" pitchFamily="2" charset="2"/>
              <a:buChar char="Ø"/>
            </a:pPr>
            <a:r>
              <a:rPr lang="en-IN" sz="2400" dirty="0">
                <a:latin typeface="Constantia" panose="02030602050306030303" pitchFamily="18" charset="0"/>
              </a:rPr>
              <a:t>Literature Survey</a:t>
            </a:r>
          </a:p>
          <a:p>
            <a:pPr>
              <a:buFont typeface="Wingdings" panose="05000000000000000000" pitchFamily="2" charset="2"/>
              <a:buChar char="Ø"/>
            </a:pPr>
            <a:r>
              <a:rPr lang="en-IN" sz="2400" dirty="0">
                <a:latin typeface="Constantia" panose="02030602050306030303" pitchFamily="18" charset="0"/>
              </a:rPr>
              <a:t>Existing Methods</a:t>
            </a:r>
          </a:p>
          <a:p>
            <a:pPr>
              <a:buFont typeface="Wingdings" panose="05000000000000000000" pitchFamily="2" charset="2"/>
              <a:buChar char="Ø"/>
            </a:pPr>
            <a:r>
              <a:rPr lang="en-IN" sz="2400" dirty="0">
                <a:latin typeface="Constantia" panose="02030602050306030303" pitchFamily="18" charset="0"/>
              </a:rPr>
              <a:t>System Flow</a:t>
            </a:r>
          </a:p>
          <a:p>
            <a:endParaRPr lang="en-IN" sz="2400" dirty="0"/>
          </a:p>
        </p:txBody>
      </p:sp>
    </p:spTree>
    <p:extLst>
      <p:ext uri="{BB962C8B-B14F-4D97-AF65-F5344CB8AC3E}">
        <p14:creationId xmlns:p14="http://schemas.microsoft.com/office/powerpoint/2010/main" val="216656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203C-C0F2-4B0F-BBA1-34297CEC393E}"/>
              </a:ext>
            </a:extLst>
          </p:cNvPr>
          <p:cNvSpPr>
            <a:spLocks noGrp="1"/>
          </p:cNvSpPr>
          <p:nvPr>
            <p:ph type="title"/>
          </p:nvPr>
        </p:nvSpPr>
        <p:spPr>
          <a:xfrm>
            <a:off x="677334" y="391886"/>
            <a:ext cx="8596668" cy="783771"/>
          </a:xfrm>
        </p:spPr>
        <p:txBody>
          <a:bodyPr>
            <a:normAutofit/>
          </a:bodyPr>
          <a:lstStyle/>
          <a:p>
            <a:r>
              <a:rPr lang="en-US" sz="4400" dirty="0">
                <a:latin typeface="Constantia" panose="02030602050306030303" pitchFamily="18" charset="0"/>
              </a:rPr>
              <a:t>                     </a:t>
            </a:r>
            <a:r>
              <a:rPr lang="en-US" sz="44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Motivation</a:t>
            </a:r>
            <a:r>
              <a:rPr lang="en-US" sz="4400" dirty="0">
                <a:latin typeface="Constantia" panose="02030602050306030303" pitchFamily="18" charset="0"/>
              </a:rPr>
              <a:t> </a:t>
            </a:r>
            <a:endParaRPr lang="en-IN" sz="44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6EE4F34C-2A6F-41D4-99E6-2EF5BDF04838}"/>
              </a:ext>
            </a:extLst>
          </p:cNvPr>
          <p:cNvSpPr>
            <a:spLocks noGrp="1"/>
          </p:cNvSpPr>
          <p:nvPr>
            <p:ph idx="1"/>
          </p:nvPr>
        </p:nvSpPr>
        <p:spPr>
          <a:xfrm>
            <a:off x="677334" y="1250302"/>
            <a:ext cx="8596668" cy="5215812"/>
          </a:xfrm>
        </p:spPr>
        <p:txBody>
          <a:bodyPr>
            <a:normAutofit fontScale="92500" lnSpcReduction="10000"/>
          </a:bodyPr>
          <a:lstStyle/>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The main motto of this work is to detect the Leukaemia at earlier stage with the help of Image </a:t>
            </a:r>
            <a:r>
              <a:rPr lang="en-IN" sz="2000" dirty="0">
                <a:solidFill>
                  <a:srgbClr val="000000"/>
                </a:solidFill>
                <a:latin typeface="Calibri" panose="020F0502020204030204" pitchFamily="34" charset="0"/>
                <a:ea typeface="Calibri" panose="020F0502020204030204" pitchFamily="34" charset="0"/>
              </a:rPr>
              <a:t>P</a:t>
            </a:r>
            <a:r>
              <a:rPr lang="en-IN" sz="2000" dirty="0">
                <a:solidFill>
                  <a:srgbClr val="000000"/>
                </a:solidFill>
                <a:effectLst/>
                <a:latin typeface="Calibri" panose="020F0502020204030204" pitchFamily="34" charset="0"/>
                <a:ea typeface="Calibri" panose="020F0502020204030204" pitchFamily="34" charset="0"/>
              </a:rPr>
              <a:t>rocessing techniques.</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Leukaemia means blood cancer which is featured by uncontrolled and abnormal production of white blood cells(leukocytes) by the bone marrow in the blood. </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Acute Lymphoblastic Leukaemia(ALL) is a type of Leukaemia which is more common in children due to its non specific nature of the symptoms and signs of ALL leads wrong diagnosis.</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 Even haematologist finds it difficult to classify the Leukaemia cells, there manual classification of blood cells is not only time consuming but also inaccurate therefore early identification of Leukaemia yields in providing the appropriate treatment to the patient. </a:t>
            </a:r>
          </a:p>
          <a:p>
            <a:pPr algn="just">
              <a:lnSpc>
                <a:spcPct val="13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And it is very necessary to detect cancer in the early stages to treat this type of cancer or any type of cancer. </a:t>
            </a:r>
          </a:p>
          <a:p>
            <a:endParaRPr lang="en-IN" dirty="0"/>
          </a:p>
        </p:txBody>
      </p:sp>
    </p:spTree>
    <p:extLst>
      <p:ext uri="{BB962C8B-B14F-4D97-AF65-F5344CB8AC3E}">
        <p14:creationId xmlns:p14="http://schemas.microsoft.com/office/powerpoint/2010/main" val="42557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4D34-A8A7-4D42-8375-24333293E0C5}"/>
              </a:ext>
            </a:extLst>
          </p:cNvPr>
          <p:cNvSpPr>
            <a:spLocks noGrp="1"/>
          </p:cNvSpPr>
          <p:nvPr>
            <p:ph type="title"/>
          </p:nvPr>
        </p:nvSpPr>
        <p:spPr>
          <a:xfrm>
            <a:off x="677863" y="466530"/>
            <a:ext cx="8596312" cy="849085"/>
          </a:xfrm>
        </p:spPr>
        <p:txBody>
          <a:bodyPr/>
          <a:lstStyle/>
          <a:p>
            <a:r>
              <a:rPr lang="en-US" dirty="0"/>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Introduction</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26D10C79-712D-40BB-AF02-B4091F1CD691}"/>
              </a:ext>
            </a:extLst>
          </p:cNvPr>
          <p:cNvSpPr>
            <a:spLocks noGrp="1"/>
          </p:cNvSpPr>
          <p:nvPr>
            <p:ph idx="1"/>
          </p:nvPr>
        </p:nvSpPr>
        <p:spPr>
          <a:xfrm>
            <a:off x="559837" y="1548883"/>
            <a:ext cx="8098971" cy="4935894"/>
          </a:xfrm>
        </p:spPr>
        <p:txBody>
          <a:bodyPr>
            <a:noAutofit/>
          </a:bodyPr>
          <a:lstStyle/>
          <a:p>
            <a:pPr algn="just">
              <a:lnSpc>
                <a:spcPct val="125000"/>
              </a:lnSpc>
              <a:buFont typeface="Wingdings" panose="05000000000000000000" pitchFamily="2" charset="2"/>
              <a:buChar char="Ø"/>
            </a:pPr>
            <a:r>
              <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Blood Cancer</a:t>
            </a:r>
            <a:r>
              <a:rPr lang="en-US" sz="2000" dirty="0">
                <a:solidFill>
                  <a:schemeClr val="tx1"/>
                </a:solidFill>
                <a:latin typeface="Calibri" panose="020F0502020204030204" pitchFamily="34" charset="0"/>
                <a:cs typeface="Calibri" panose="020F0502020204030204" pitchFamily="34" charset="0"/>
              </a:rPr>
              <a:t>, also known as </a:t>
            </a:r>
            <a:r>
              <a:rPr lang="en-US" sz="2000" i="1" dirty="0">
                <a:solidFill>
                  <a:schemeClr val="tx1"/>
                </a:solidFill>
                <a:latin typeface="Calibri" panose="020F0502020204030204" pitchFamily="34" charset="0"/>
                <a:cs typeface="Calibri" panose="020F0502020204030204" pitchFamily="34" charset="0"/>
              </a:rPr>
              <a:t>hematologic cancer</a:t>
            </a:r>
            <a:r>
              <a:rPr lang="en-US" sz="2000" dirty="0">
                <a:solidFill>
                  <a:schemeClr val="tx1"/>
                </a:solidFill>
                <a:latin typeface="Calibri" panose="020F0502020204030204" pitchFamily="34" charset="0"/>
                <a:cs typeface="Calibri" panose="020F0502020204030204" pitchFamily="34" charset="0"/>
              </a:rPr>
              <a:t>, typically starts in the bone marrow and then begins to affect blood cells but it can take on a variety of forms.</a:t>
            </a:r>
          </a:p>
          <a:p>
            <a:pPr algn="just">
              <a:lnSpc>
                <a:spcPct val="125000"/>
              </a:lnSpc>
              <a:buFont typeface="Wingdings" panose="05000000000000000000" pitchFamily="2" charset="2"/>
              <a:buChar char="Ø"/>
            </a:pPr>
            <a:r>
              <a:rPr lang="en-IN" sz="2000" dirty="0" err="1">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Leukemia</a:t>
            </a:r>
            <a:r>
              <a:rPr lang="en-IN" sz="2000" dirty="0">
                <a:solidFill>
                  <a:srgbClr val="000000"/>
                </a:solidFill>
                <a:effectLst/>
                <a:latin typeface="Calibri" panose="020F0502020204030204" pitchFamily="34" charset="0"/>
                <a:ea typeface="Calibri" panose="020F0502020204030204" pitchFamily="34" charset="0"/>
              </a:rPr>
              <a:t> means blood cancer which is featured by uncontrolled and abnormal production of white blood cells(leukocytes) by the bone marrow in the blood. </a:t>
            </a:r>
          </a:p>
          <a:p>
            <a:pPr algn="just">
              <a:lnSpc>
                <a:spcPct val="125000"/>
              </a:lnSpc>
              <a:buFont typeface="Wingdings" panose="05000000000000000000" pitchFamily="2" charset="2"/>
              <a:buChar char="Ø"/>
            </a:pPr>
            <a:r>
              <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Leukemia </a:t>
            </a:r>
            <a:r>
              <a:rPr lang="en-US" sz="2000" dirty="0">
                <a:solidFill>
                  <a:schemeClr val="tx1"/>
                </a:solidFill>
                <a:latin typeface="Calibri" panose="020F0502020204030204" pitchFamily="34" charset="0"/>
                <a:cs typeface="Calibri" panose="020F0502020204030204" pitchFamily="34" charset="0"/>
              </a:rPr>
              <a:t>is detected only by analyzing the white blood cells. So our study is focused only on </a:t>
            </a:r>
            <a:r>
              <a:rPr lang="en-US" sz="2000" b="1" dirty="0">
                <a:solidFill>
                  <a:schemeClr val="tx1"/>
                </a:solidFill>
                <a:latin typeface="Calibri" panose="020F0502020204030204" pitchFamily="34" charset="0"/>
                <a:cs typeface="Calibri" panose="020F0502020204030204" pitchFamily="34" charset="0"/>
              </a:rPr>
              <a:t>white blood cells</a:t>
            </a:r>
            <a:r>
              <a:rPr lang="en-US" sz="2000" dirty="0">
                <a:solidFill>
                  <a:schemeClr val="tx1"/>
                </a:solidFill>
                <a:latin typeface="Calibri" panose="020F0502020204030204" pitchFamily="34" charset="0"/>
                <a:cs typeface="Calibri" panose="020F0502020204030204" pitchFamily="34" charset="0"/>
              </a:rPr>
              <a:t>(WBCs).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Leukemia is grouped in two ways according to how fast the cells are growing : acute or chronic.</a:t>
            </a:r>
          </a:p>
          <a:p>
            <a:pPr algn="just">
              <a:lnSpc>
                <a:spcPct val="125000"/>
              </a:lnSpc>
              <a:buFont typeface="Wingdings" panose="05000000000000000000" pitchFamily="2" charset="2"/>
              <a:buChar char="Ø"/>
            </a:pPr>
            <a:endPar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0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068A-60D8-4FD8-AEA4-79531E096AA5}"/>
              </a:ext>
            </a:extLst>
          </p:cNvPr>
          <p:cNvSpPr>
            <a:spLocks noGrp="1"/>
          </p:cNvSpPr>
          <p:nvPr>
            <p:ph type="title"/>
          </p:nvPr>
        </p:nvSpPr>
        <p:spPr>
          <a:xfrm>
            <a:off x="677334" y="373224"/>
            <a:ext cx="8596668" cy="811765"/>
          </a:xfrm>
        </p:spPr>
        <p:txBody>
          <a:bodyPr/>
          <a:lstStyle/>
          <a:p>
            <a:r>
              <a:rPr lang="en-US" dirty="0"/>
              <a:t>					</a:t>
            </a:r>
            <a:r>
              <a:rPr lang="en-US" sz="4000" dirty="0">
                <a:solidFill>
                  <a:schemeClr val="accent5">
                    <a:lumMod val="50000"/>
                  </a:schemeClr>
                </a:solidFill>
                <a:latin typeface="Constantia" panose="02030602050306030303" pitchFamily="18" charset="0"/>
              </a:rPr>
              <a:t>Introduction (cont.)</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62ED8CFD-B15B-4B3E-96BE-3335B49D7F7E}"/>
              </a:ext>
            </a:extLst>
          </p:cNvPr>
          <p:cNvSpPr>
            <a:spLocks noGrp="1"/>
          </p:cNvSpPr>
          <p:nvPr>
            <p:ph idx="1"/>
          </p:nvPr>
        </p:nvSpPr>
        <p:spPr>
          <a:xfrm>
            <a:off x="677334" y="1184989"/>
            <a:ext cx="8596668" cy="5673012"/>
          </a:xfrm>
        </p:spPr>
        <p:txBody>
          <a:bodyPr>
            <a:normAutofit/>
          </a:bodyPr>
          <a:lstStyle/>
          <a:p>
            <a:pPr algn="just">
              <a:lnSpc>
                <a:spcPct val="13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As in </a:t>
            </a:r>
            <a:r>
              <a:rPr lang="en-US" sz="2200" b="1" i="0" dirty="0">
                <a:solidFill>
                  <a:srgbClr val="000000"/>
                </a:solidFill>
                <a:effectLst/>
                <a:latin typeface="Calibri" panose="020F0502020204030204" pitchFamily="34" charset="0"/>
                <a:cs typeface="Calibri" panose="020F0502020204030204" pitchFamily="34" charset="0"/>
              </a:rPr>
              <a:t>acute</a:t>
            </a:r>
            <a:r>
              <a:rPr lang="en-US" sz="2200" b="0" i="0" dirty="0">
                <a:solidFill>
                  <a:srgbClr val="000000"/>
                </a:solidFill>
                <a:effectLst/>
                <a:latin typeface="Calibri" panose="020F0502020204030204" pitchFamily="34" charset="0"/>
                <a:cs typeface="Calibri" panose="020F0502020204030204" pitchFamily="34" charset="0"/>
              </a:rPr>
              <a:t> leukemia, if the treatment is not done in a precise time, the person will die within a few months.</a:t>
            </a:r>
          </a:p>
          <a:p>
            <a:pPr algn="just">
              <a:lnSpc>
                <a:spcPct val="135000"/>
              </a:lnSpc>
              <a:buFont typeface="Wingdings" panose="05000000000000000000" pitchFamily="2" charset="2"/>
              <a:buChar char="Ø"/>
            </a:pPr>
            <a:r>
              <a:rPr lang="en-IN" sz="2200" b="0" i="0" dirty="0">
                <a:solidFill>
                  <a:srgbClr val="000000"/>
                </a:solidFill>
                <a:effectLst/>
                <a:latin typeface="Calibri" panose="020F0502020204030204" pitchFamily="34" charset="0"/>
                <a:cs typeface="Calibri" panose="020F0502020204030204" pitchFamily="34" charset="0"/>
              </a:rPr>
              <a:t>There are four major forms of leukaemia. They are:</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Acute lymphoblastic leukaemia (ALL)</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Acute myelogenous leukaemia (AML)                                  </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Chronic lymphocytic leukaemia (CLL) </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Chronic myelogenous leukaemia (CML)</a:t>
            </a:r>
          </a:p>
          <a:p>
            <a:pPr algn="just">
              <a:lnSpc>
                <a:spcPct val="125000"/>
              </a:lnSpc>
              <a:buFont typeface="Wingdings" panose="05000000000000000000" pitchFamily="2" charset="2"/>
              <a:buChar char="Ø"/>
            </a:pPr>
            <a:endParaRPr lang="en-US" b="0" i="0" dirty="0">
              <a:solidFill>
                <a:srgbClr val="000000"/>
              </a:solidFill>
              <a:effectLst/>
              <a:latin typeface="Arial" panose="020B0604020202020204" pitchFamily="34" charset="0"/>
              <a:cs typeface="Arial" panose="020B0604020202020204" pitchFamily="34" charset="0"/>
            </a:endParaRPr>
          </a:p>
          <a:p>
            <a:pPr>
              <a:buFont typeface="Wingdings" panose="05000000000000000000" pitchFamily="2" charset="2"/>
              <a:buChar char="q"/>
            </a:pPr>
            <a:endParaRPr lang="en-IN" dirty="0"/>
          </a:p>
        </p:txBody>
      </p:sp>
      <p:pic>
        <p:nvPicPr>
          <p:cNvPr id="8" name="Picture 7">
            <a:extLst>
              <a:ext uri="{FF2B5EF4-FFF2-40B4-BE49-F238E27FC236}">
                <a16:creationId xmlns:a16="http://schemas.microsoft.com/office/drawing/2014/main" id="{1E3C7F72-FB6A-4FF1-8FD7-1D951633C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363" y="3372542"/>
            <a:ext cx="2204841" cy="1484813"/>
          </a:xfrm>
          <a:prstGeom prst="rect">
            <a:avLst/>
          </a:prstGeom>
        </p:spPr>
      </p:pic>
      <p:sp>
        <p:nvSpPr>
          <p:cNvPr id="7" name="TextBox 6">
            <a:extLst>
              <a:ext uri="{FF2B5EF4-FFF2-40B4-BE49-F238E27FC236}">
                <a16:creationId xmlns:a16="http://schemas.microsoft.com/office/drawing/2014/main" id="{58E34854-4962-4DCA-84F9-11D09B6EED35}"/>
              </a:ext>
            </a:extLst>
          </p:cNvPr>
          <p:cNvSpPr txBox="1"/>
          <p:nvPr/>
        </p:nvSpPr>
        <p:spPr>
          <a:xfrm>
            <a:off x="7044612" y="2836506"/>
            <a:ext cx="979715" cy="369332"/>
          </a:xfrm>
          <a:prstGeom prst="rect">
            <a:avLst/>
          </a:prstGeom>
          <a:noFill/>
        </p:spPr>
        <p:txBody>
          <a:bodyPr wrap="square" rtlCol="0">
            <a:spAutoFit/>
          </a:bodyPr>
          <a:lstStyle/>
          <a:p>
            <a:r>
              <a:rPr lang="en-US" b="1" dirty="0"/>
              <a:t>Acute</a:t>
            </a:r>
            <a:endParaRPr lang="en-IN" b="1" dirty="0"/>
          </a:p>
        </p:txBody>
      </p:sp>
    </p:spTree>
    <p:extLst>
      <p:ext uri="{BB962C8B-B14F-4D97-AF65-F5344CB8AC3E}">
        <p14:creationId xmlns:p14="http://schemas.microsoft.com/office/powerpoint/2010/main" val="97789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C903-436C-4BDA-A46E-14578EED8ADD}"/>
              </a:ext>
            </a:extLst>
          </p:cNvPr>
          <p:cNvSpPr>
            <a:spLocks noGrp="1"/>
          </p:cNvSpPr>
          <p:nvPr>
            <p:ph type="title"/>
          </p:nvPr>
        </p:nvSpPr>
        <p:spPr>
          <a:xfrm>
            <a:off x="1847461" y="494522"/>
            <a:ext cx="6372808" cy="905069"/>
          </a:xfrm>
        </p:spPr>
        <p:txBody>
          <a:bodyPr>
            <a:normAutofit/>
          </a:bodyPr>
          <a:lstStyle/>
          <a:p>
            <a:r>
              <a:rPr lang="en-US" dirty="0"/>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Problem Statement</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3FAAF747-385E-4712-A106-BFE2DA20331A}"/>
              </a:ext>
            </a:extLst>
          </p:cNvPr>
          <p:cNvSpPr>
            <a:spLocks noGrp="1"/>
          </p:cNvSpPr>
          <p:nvPr>
            <p:ph idx="1"/>
          </p:nvPr>
        </p:nvSpPr>
        <p:spPr>
          <a:xfrm>
            <a:off x="989046" y="1259633"/>
            <a:ext cx="8546840" cy="5598367"/>
          </a:xfrm>
        </p:spPr>
        <p:txBody>
          <a:bodyPr>
            <a:normAutofit fontScale="70000" lnSpcReduction="20000"/>
          </a:bodyPr>
          <a:lstStyle/>
          <a:p>
            <a:pPr marL="0" indent="0" algn="just">
              <a:lnSpc>
                <a:spcPct val="145000"/>
              </a:lnSpc>
              <a:buNone/>
            </a:pPr>
            <a:r>
              <a:rPr lang="en-US" sz="2000" b="0" i="0" dirty="0">
                <a:solidFill>
                  <a:srgbClr val="000000"/>
                </a:solidFill>
                <a:effectLst/>
                <a:latin typeface="Arial" panose="020B0604020202020204" pitchFamily="34" charset="0"/>
                <a:cs typeface="Arial" panose="020B0604020202020204" pitchFamily="34" charset="0"/>
              </a:rPr>
              <a:t>		</a:t>
            </a:r>
            <a:r>
              <a:rPr lang="en-US" sz="2600" b="0" i="0" dirty="0">
                <a:solidFill>
                  <a:srgbClr val="000000"/>
                </a:solidFill>
                <a:effectLst/>
                <a:latin typeface="Calibri" panose="020F0502020204030204" pitchFamily="34" charset="0"/>
                <a:cs typeface="Calibri" panose="020F0502020204030204" pitchFamily="34" charset="0"/>
              </a:rPr>
              <a:t>Identification of blood disorders is practiced by visualization of blood samples through a microscope by the naked eye of the human. In this work a computerized technique has been developed to help the doctor in identifying different types of L</a:t>
            </a:r>
            <a:r>
              <a:rPr lang="en-US" sz="2600" dirty="0">
                <a:solidFill>
                  <a:srgbClr val="000000"/>
                </a:solidFill>
                <a:latin typeface="Calibri" panose="020F0502020204030204" pitchFamily="34" charset="0"/>
                <a:cs typeface="Calibri" panose="020F0502020204030204" pitchFamily="34" charset="0"/>
              </a:rPr>
              <a:t>e</a:t>
            </a:r>
            <a:r>
              <a:rPr lang="en-US" sz="2600" b="0" i="0" dirty="0">
                <a:solidFill>
                  <a:srgbClr val="000000"/>
                </a:solidFill>
                <a:effectLst/>
                <a:latin typeface="Calibri" panose="020F0502020204030204" pitchFamily="34" charset="0"/>
                <a:cs typeface="Calibri" panose="020F0502020204030204" pitchFamily="34" charset="0"/>
              </a:rPr>
              <a:t>ukemia. </a:t>
            </a:r>
          </a:p>
          <a:p>
            <a:pPr marL="0" indent="0" algn="just">
              <a:lnSpc>
                <a:spcPct val="145000"/>
              </a:lnSpc>
              <a:buNone/>
            </a:pPr>
            <a:r>
              <a:rPr lang="en-US" sz="2600" b="0" i="0" dirty="0">
                <a:solidFill>
                  <a:srgbClr val="000000"/>
                </a:solidFill>
                <a:effectLst/>
                <a:latin typeface="Calibri" panose="020F0502020204030204" pitchFamily="34" charset="0"/>
                <a:cs typeface="Calibri" panose="020F0502020204030204" pitchFamily="34" charset="0"/>
              </a:rPr>
              <a:t>		Initially, the RGB image is converted to L*a*b color space and is segmented using K-means clustering. To this clustered image the features are extracted and the classified into different types of L</a:t>
            </a:r>
            <a:r>
              <a:rPr lang="en-US" sz="2600" dirty="0">
                <a:solidFill>
                  <a:srgbClr val="000000"/>
                </a:solidFill>
                <a:latin typeface="Calibri" panose="020F0502020204030204" pitchFamily="34" charset="0"/>
                <a:cs typeface="Calibri" panose="020F0502020204030204" pitchFamily="34" charset="0"/>
              </a:rPr>
              <a:t>e</a:t>
            </a:r>
            <a:r>
              <a:rPr lang="en-US" sz="2600" b="0" i="0" dirty="0">
                <a:solidFill>
                  <a:srgbClr val="000000"/>
                </a:solidFill>
                <a:effectLst/>
                <a:latin typeface="Calibri" panose="020F0502020204030204" pitchFamily="34" charset="0"/>
                <a:cs typeface="Calibri" panose="020F0502020204030204" pitchFamily="34" charset="0"/>
              </a:rPr>
              <a:t>ukemia. </a:t>
            </a:r>
          </a:p>
          <a:p>
            <a:pPr marL="0" indent="0" algn="just">
              <a:lnSpc>
                <a:spcPct val="145000"/>
              </a:lnSpc>
              <a:buNone/>
            </a:pPr>
            <a:r>
              <a:rPr lang="en-US" sz="2600" dirty="0">
                <a:solidFill>
                  <a:srgbClr val="000000"/>
                </a:solidFill>
                <a:latin typeface="Calibri" panose="020F0502020204030204" pitchFamily="34" charset="0"/>
                <a:cs typeface="Calibri" panose="020F0502020204030204" pitchFamily="34" charset="0"/>
              </a:rPr>
              <a:t>		</a:t>
            </a:r>
            <a:r>
              <a:rPr lang="en-US" sz="2600" b="0" i="0" dirty="0">
                <a:solidFill>
                  <a:srgbClr val="000000"/>
                </a:solidFill>
                <a:effectLst/>
                <a:latin typeface="Calibri" panose="020F0502020204030204" pitchFamily="34" charset="0"/>
                <a:cs typeface="Calibri" panose="020F0502020204030204" pitchFamily="34" charset="0"/>
              </a:rPr>
              <a:t>The required code is developed using the </a:t>
            </a:r>
            <a:r>
              <a:rPr lang="en-US" sz="2600" dirty="0">
                <a:solidFill>
                  <a:srgbClr val="000000"/>
                </a:solidFill>
                <a:latin typeface="Calibri" panose="020F0502020204030204" pitchFamily="34" charset="0"/>
                <a:cs typeface="Calibri" panose="020F0502020204030204" pitchFamily="34" charset="0"/>
              </a:rPr>
              <a:t>TensorFlow</a:t>
            </a:r>
            <a:r>
              <a:rPr lang="en-US" sz="2600" b="0" i="0" dirty="0">
                <a:solidFill>
                  <a:srgbClr val="000000"/>
                </a:solidFill>
                <a:effectLst/>
                <a:latin typeface="Calibri" panose="020F0502020204030204" pitchFamily="34" charset="0"/>
                <a:cs typeface="Calibri" panose="020F0502020204030204" pitchFamily="34" charset="0"/>
              </a:rPr>
              <a:t>. A graphical user interface will be developed for a better understanding of procedure. This technique is used to identify the diseases and diagnose them at early stage. Images are used as inputs, as they are cheap and do not need any kind of expensive testing nor lab equipment. This work will be using the features in microscopic images and examine any kind of changes on color, texture, geometry and statistical analysis of the images. The changes that are found in this features will be used as our classier input.</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36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59C0-69DE-4D37-9F10-0816D6F7794F}"/>
              </a:ext>
            </a:extLst>
          </p:cNvPr>
          <p:cNvSpPr>
            <a:spLocks noGrp="1"/>
          </p:cNvSpPr>
          <p:nvPr>
            <p:ph type="title"/>
          </p:nvPr>
        </p:nvSpPr>
        <p:spPr>
          <a:xfrm>
            <a:off x="677334" y="609601"/>
            <a:ext cx="130534" cy="143522"/>
          </a:xfrm>
        </p:spPr>
        <p:txBody>
          <a:bodyPr>
            <a:normAutofit fontScale="90000"/>
          </a:bodyPr>
          <a:lstStyle/>
          <a:p>
            <a:r>
              <a:rPr lang="en-US" dirty="0"/>
              <a:t> </a:t>
            </a:r>
            <a:endParaRPr lang="en-IN" dirty="0"/>
          </a:p>
        </p:txBody>
      </p:sp>
      <p:pic>
        <p:nvPicPr>
          <p:cNvPr id="7" name="Picture 6">
            <a:extLst>
              <a:ext uri="{FF2B5EF4-FFF2-40B4-BE49-F238E27FC236}">
                <a16:creationId xmlns:a16="http://schemas.microsoft.com/office/drawing/2014/main" id="{B7EE2CE9-074D-4EC8-8539-491A03B5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892" y="2427003"/>
            <a:ext cx="2246048" cy="2317189"/>
          </a:xfrm>
          <a:prstGeom prst="rect">
            <a:avLst/>
          </a:prstGeom>
        </p:spPr>
      </p:pic>
      <p:sp>
        <p:nvSpPr>
          <p:cNvPr id="8" name="TextBox 7">
            <a:extLst>
              <a:ext uri="{FF2B5EF4-FFF2-40B4-BE49-F238E27FC236}">
                <a16:creationId xmlns:a16="http://schemas.microsoft.com/office/drawing/2014/main" id="{0BCFF14A-F135-4974-ABF0-443FD430D481}"/>
              </a:ext>
            </a:extLst>
          </p:cNvPr>
          <p:cNvSpPr txBox="1"/>
          <p:nvPr/>
        </p:nvSpPr>
        <p:spPr>
          <a:xfrm>
            <a:off x="7288567" y="1917576"/>
            <a:ext cx="173114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Bone Marrow</a:t>
            </a:r>
          </a:p>
        </p:txBody>
      </p:sp>
      <p:pic>
        <p:nvPicPr>
          <p:cNvPr id="2052" name="Picture 4" descr="Leukemia Diagnosis Diagram Showing Doctor In Lab Looking Through.. Royalty  Free Cliparts, Vectors, And Stock Illustration. Image 87963514.">
            <a:extLst>
              <a:ext uri="{FF2B5EF4-FFF2-40B4-BE49-F238E27FC236}">
                <a16:creationId xmlns:a16="http://schemas.microsoft.com/office/drawing/2014/main" id="{FF05555E-A640-4FF2-B3A9-F822D545B2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4480" y="158044"/>
            <a:ext cx="5469686" cy="630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3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A207-EBB6-43E2-89BC-D08161281F19}"/>
              </a:ext>
            </a:extLst>
          </p:cNvPr>
          <p:cNvSpPr>
            <a:spLocks noGrp="1"/>
          </p:cNvSpPr>
          <p:nvPr>
            <p:ph type="title"/>
          </p:nvPr>
        </p:nvSpPr>
        <p:spPr>
          <a:xfrm>
            <a:off x="677334" y="497150"/>
            <a:ext cx="8596668" cy="825623"/>
          </a:xfrm>
        </p:spPr>
        <p:txBody>
          <a:bodyPr>
            <a:normAutofit/>
          </a:bodyPr>
          <a:lstStyle/>
          <a:p>
            <a:pPr algn="ctr"/>
            <a:r>
              <a:rPr lang="en-US" sz="4000" dirty="0">
                <a:solidFill>
                  <a:schemeClr val="accent5">
                    <a:lumMod val="50000"/>
                  </a:schemeClr>
                </a:solidFill>
                <a:latin typeface="Constantia" panose="02030602050306030303" pitchFamily="18" charset="0"/>
              </a:rPr>
              <a:t>Literature Survey</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0625BE6E-D40D-4C19-85B5-BB37AB41367C}"/>
              </a:ext>
            </a:extLst>
          </p:cNvPr>
          <p:cNvSpPr>
            <a:spLocks noGrp="1"/>
          </p:cNvSpPr>
          <p:nvPr>
            <p:ph idx="1"/>
          </p:nvPr>
        </p:nvSpPr>
        <p:spPr>
          <a:xfrm>
            <a:off x="677334" y="1633491"/>
            <a:ext cx="8749068" cy="4412745"/>
          </a:xfrm>
        </p:spPr>
        <p:txBody>
          <a:bodyPr>
            <a:normAutofit/>
          </a:bodyPr>
          <a:lstStyle/>
          <a:p>
            <a:pPr marL="0" indent="0">
              <a:buNone/>
            </a:pPr>
            <a:r>
              <a:rPr lang="en-US" sz="2800" dirty="0">
                <a:solidFill>
                  <a:srgbClr val="000000"/>
                </a:solidFill>
                <a:latin typeface="Constantia" panose="02030602050306030303" pitchFamily="18" charset="0"/>
              </a:rPr>
              <a:t>Survey - I :</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paper “Robust segmentation and measurements techniques of the white cells in blood microscopic images” by Scotti is based on the white blood cell segmentation clustering and removal of background</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Technologies Used </a:t>
            </a:r>
            <a:r>
              <a:rPr lang="en-US" sz="2000" dirty="0">
                <a:latin typeface="Calibri" panose="020F0502020204030204" pitchFamily="34" charset="0"/>
                <a:cs typeface="Calibri" panose="020F0502020204030204" pitchFamily="34" charset="0"/>
              </a:rPr>
              <a:t>:  Threshold operations and low-pass filters.</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Features : </a:t>
            </a:r>
            <a:r>
              <a:rPr lang="en-US" sz="2000" dirty="0">
                <a:latin typeface="Calibri" panose="020F0502020204030204" pitchFamily="34" charset="0"/>
                <a:cs typeface="Calibri" panose="020F0502020204030204" pitchFamily="34" charset="0"/>
              </a:rPr>
              <a:t>Automatic identification of leukocytes is performed from the microscopic images.</a:t>
            </a:r>
            <a:endParaRPr lang="en-US" sz="2000" b="1" dirty="0">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Limitations</a:t>
            </a:r>
            <a:r>
              <a:rPr lang="en-US" sz="2000" dirty="0">
                <a:latin typeface="Calibri" panose="020F0502020204030204" pitchFamily="34" charset="0"/>
                <a:cs typeface="Calibri" panose="020F0502020204030204" pitchFamily="34" charset="0"/>
              </a:rPr>
              <a:t> : The adjacent leukocytes segmentation phase may be affected.</a:t>
            </a:r>
            <a:endParaRPr lang="en-IN" sz="2000" dirty="0">
              <a:latin typeface="Calibri" panose="020F0502020204030204" pitchFamily="34" charset="0"/>
              <a:cs typeface="Calibri" panose="020F0502020204030204" pitchFamily="34" charset="0"/>
            </a:endParaRPr>
          </a:p>
          <a:p>
            <a:pPr marL="0" indent="0" algn="just">
              <a:buNone/>
            </a:pPr>
            <a:endParaRPr lang="en-IN" sz="20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A4FB817E-BFA1-4B5D-B36B-29BA6168EF73}"/>
              </a:ext>
            </a:extLst>
          </p:cNvPr>
          <p:cNvSpPr txBox="1">
            <a:spLocks/>
          </p:cNvSpPr>
          <p:nvPr/>
        </p:nvSpPr>
        <p:spPr>
          <a:xfrm>
            <a:off x="594804" y="3133818"/>
            <a:ext cx="8831598" cy="7013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accent5">
                  <a:lumMod val="60000"/>
                  <a:lumOff val="40000"/>
                </a:schemeClr>
              </a:solidFill>
              <a:latin typeface="Constantia" panose="02030602050306030303" pitchFamily="18" charset="0"/>
            </a:endParaRPr>
          </a:p>
        </p:txBody>
      </p:sp>
    </p:spTree>
    <p:extLst>
      <p:ext uri="{BB962C8B-B14F-4D97-AF65-F5344CB8AC3E}">
        <p14:creationId xmlns:p14="http://schemas.microsoft.com/office/powerpoint/2010/main" val="204909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F28-014D-4095-A65B-753823755F4A}"/>
              </a:ext>
            </a:extLst>
          </p:cNvPr>
          <p:cNvSpPr>
            <a:spLocks noGrp="1"/>
          </p:cNvSpPr>
          <p:nvPr>
            <p:ph type="title"/>
          </p:nvPr>
        </p:nvSpPr>
        <p:spPr>
          <a:xfrm>
            <a:off x="677334" y="895739"/>
            <a:ext cx="7011090" cy="811763"/>
          </a:xfrm>
        </p:spPr>
        <p:txBody>
          <a:bodyPr>
            <a:normAutofit/>
          </a:bodyPr>
          <a:lstStyle/>
          <a:p>
            <a:r>
              <a:rPr lang="en-US" sz="2800" dirty="0">
                <a:solidFill>
                  <a:schemeClr val="accent5">
                    <a:lumMod val="50000"/>
                  </a:schemeClr>
                </a:solidFill>
                <a:latin typeface="Constantia" panose="02030602050306030303" pitchFamily="18" charset="0"/>
              </a:rPr>
              <a:t>Survey - II</a:t>
            </a:r>
            <a:endParaRPr lang="en-IN" sz="28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309A121E-3126-47FC-95D1-C256D8614646}"/>
              </a:ext>
            </a:extLst>
          </p:cNvPr>
          <p:cNvSpPr>
            <a:spLocks noGrp="1"/>
          </p:cNvSpPr>
          <p:nvPr>
            <p:ph idx="1"/>
          </p:nvPr>
        </p:nvSpPr>
        <p:spPr>
          <a:xfrm>
            <a:off x="677334" y="1707503"/>
            <a:ext cx="9129139" cy="3694921"/>
          </a:xfrm>
        </p:spPr>
        <p:txBody>
          <a:bodyPr>
            <a:normAutofit/>
          </a:bodyPr>
          <a:lstStyle/>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paper “Automated leukocyte recognition using fuzzy divergence” by </a:t>
            </a:r>
            <a:r>
              <a:rPr lang="en-US" sz="2000" dirty="0" err="1">
                <a:latin typeface="Calibri" panose="020F0502020204030204" pitchFamily="34" charset="0"/>
                <a:cs typeface="Calibri" panose="020F0502020204030204" pitchFamily="34" charset="0"/>
              </a:rPr>
              <a:t>ghosh</a:t>
            </a:r>
            <a:r>
              <a:rPr lang="en-US" sz="2000" dirty="0">
                <a:latin typeface="Calibri" panose="020F0502020204030204" pitchFamily="34" charset="0"/>
                <a:cs typeface="Calibri" panose="020F0502020204030204" pitchFamily="34" charset="0"/>
              </a:rPr>
              <a:t> deals with finding out the accurate threshold for the leukocyte segmentation.</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Techniques Used :</a:t>
            </a:r>
            <a:endParaRPr lang="en-IN" sz="2000" b="1" dirty="0">
              <a:latin typeface="Calibri" panose="020F0502020204030204" pitchFamily="34" charset="0"/>
              <a:cs typeface="Calibri" panose="020F0502020204030204" pitchFamily="34" charset="0"/>
            </a:endParaRPr>
          </a:p>
          <a:p>
            <a:pPr marL="0" indent="0" algn="just">
              <a:lnSpc>
                <a:spcPct val="125000"/>
              </a:lnSpc>
              <a:buNone/>
            </a:pPr>
            <a:r>
              <a:rPr lang="en-IN" sz="2000" b="1" dirty="0">
                <a:latin typeface="Calibri" panose="020F0502020204030204" pitchFamily="34" charset="0"/>
                <a:cs typeface="Calibri" panose="020F0502020204030204" pitchFamily="34" charset="0"/>
              </a:rPr>
              <a:t>            </a:t>
            </a:r>
            <a:r>
              <a:rPr lang="fr-FR" sz="2000" dirty="0" err="1">
                <a:latin typeface="Calibri" panose="020F0502020204030204" pitchFamily="34" charset="0"/>
                <a:cs typeface="Calibri" panose="020F0502020204030204" pitchFamily="34" charset="0"/>
              </a:rPr>
              <a:t>Fuzzy</a:t>
            </a:r>
            <a:r>
              <a:rPr lang="fr-FR" sz="2000" dirty="0">
                <a:latin typeface="Calibri" panose="020F0502020204030204" pitchFamily="34" charset="0"/>
                <a:cs typeface="Calibri" panose="020F0502020204030204" pitchFamily="34" charset="0"/>
              </a:rPr>
              <a:t> divergence technique, Gamma, </a:t>
            </a:r>
            <a:r>
              <a:rPr lang="fr-FR" sz="2000" dirty="0" err="1">
                <a:latin typeface="Calibri" panose="020F0502020204030204" pitchFamily="34" charset="0"/>
                <a:cs typeface="Calibri" panose="020F0502020204030204" pitchFamily="34" charset="0"/>
              </a:rPr>
              <a:t>Gausian</a:t>
            </a:r>
            <a:r>
              <a:rPr lang="fr-FR" sz="2000" dirty="0">
                <a:latin typeface="Calibri" panose="020F0502020204030204" pitchFamily="34" charset="0"/>
                <a:cs typeface="Calibri" panose="020F0502020204030204" pitchFamily="34" charset="0"/>
              </a:rPr>
              <a:t>, Cauchy techniques</a:t>
            </a:r>
            <a:r>
              <a:rPr lang="fr-FR" sz="2000" dirty="0"/>
              <a:t>.</a:t>
            </a:r>
          </a:p>
          <a:p>
            <a:pPr algn="just">
              <a:lnSpc>
                <a:spcPct val="125000"/>
              </a:lnSpc>
              <a:buFont typeface="Wingdings" panose="05000000000000000000" pitchFamily="2" charset="2"/>
              <a:buChar char="Ø"/>
            </a:pPr>
            <a:r>
              <a:rPr lang="fr-FR" sz="2000" b="1" dirty="0" err="1">
                <a:latin typeface="Calibri" panose="020F0502020204030204" pitchFamily="34" charset="0"/>
                <a:cs typeface="Calibri" panose="020F0502020204030204" pitchFamily="34" charset="0"/>
              </a:rPr>
              <a:t>Features</a:t>
            </a:r>
            <a:r>
              <a:rPr lang="fr-FR" sz="2000" b="1"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Recognition of leukocyte and modification of thresholding is carried out.</a:t>
            </a:r>
          </a:p>
          <a:p>
            <a:pPr algn="just">
              <a:lnSpc>
                <a:spcPct val="125000"/>
              </a:lnSpc>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Limitations: </a:t>
            </a:r>
            <a:r>
              <a:rPr lang="en-US" sz="2000" dirty="0">
                <a:latin typeface="Calibri" panose="020F0502020204030204" pitchFamily="34" charset="0"/>
                <a:cs typeface="Calibri" panose="020F0502020204030204" pitchFamily="34" charset="0"/>
              </a:rPr>
              <a:t>Better recognition may be obtained when more thresholding is done in images</a:t>
            </a:r>
            <a:endParaRPr lang="fr-FR" sz="2000" b="1" dirty="0">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37174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560</TotalTime>
  <Words>1418</Words>
  <Application>Microsoft Office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Constantia</vt:lpstr>
      <vt:lpstr>Trebuchet MS</vt:lpstr>
      <vt:lpstr>Wingdings</vt:lpstr>
      <vt:lpstr>Wingdings 3</vt:lpstr>
      <vt:lpstr>Facet</vt:lpstr>
      <vt:lpstr>Blood Cancer Detection Using Microscopic Images</vt:lpstr>
      <vt:lpstr>                       CONTENTS</vt:lpstr>
      <vt:lpstr>                     Motivation </vt:lpstr>
      <vt:lpstr>         Introduction</vt:lpstr>
      <vt:lpstr>     Introduction (cont.)</vt:lpstr>
      <vt:lpstr>        Problem Statement</vt:lpstr>
      <vt:lpstr> </vt:lpstr>
      <vt:lpstr>Literature Survey</vt:lpstr>
      <vt:lpstr>Survey - II</vt:lpstr>
      <vt:lpstr>Survey - III</vt:lpstr>
      <vt:lpstr>Survey - IV</vt:lpstr>
      <vt:lpstr>                Existing System</vt:lpstr>
      <vt:lpstr>                      Proposed Work</vt:lpstr>
      <vt:lpstr>      Existing Methods</vt:lpstr>
      <vt:lpstr>                   System Flow</vt:lpstr>
      <vt:lpstr>          Dataset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Cancer Detection Using Microscopic Images</dc:title>
  <dc:creator>hemamedisetty526@outlook.com</dc:creator>
  <cp:lastModifiedBy>harish borra</cp:lastModifiedBy>
  <cp:revision>45</cp:revision>
  <dcterms:created xsi:type="dcterms:W3CDTF">2021-06-04T04:38:53Z</dcterms:created>
  <dcterms:modified xsi:type="dcterms:W3CDTF">2021-06-05T16:10:05Z</dcterms:modified>
</cp:coreProperties>
</file>