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1" r:id="rId4"/>
    <p:sldId id="267" r:id="rId5"/>
    <p:sldId id="271" r:id="rId6"/>
    <p:sldId id="269" r:id="rId7"/>
    <p:sldId id="270" r:id="rId8"/>
    <p:sldId id="275" r:id="rId9"/>
    <p:sldId id="272" r:id="rId10"/>
    <p:sldId id="276" r:id="rId11"/>
    <p:sldId id="273" r:id="rId12"/>
    <p:sldId id="274" r:id="rId13"/>
    <p:sldId id="285" r:id="rId14"/>
    <p:sldId id="278" r:id="rId15"/>
    <p:sldId id="280" r:id="rId16"/>
    <p:sldId id="281" r:id="rId17"/>
    <p:sldId id="282" r:id="rId18"/>
    <p:sldId id="283" r:id="rId19"/>
    <p:sldId id="284" r:id="rId20"/>
    <p:sldId id="279"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5256" autoAdjust="0"/>
  </p:normalViewPr>
  <p:slideViewPr>
    <p:cSldViewPr snapToGrid="0">
      <p:cViewPr varScale="1">
        <p:scale>
          <a:sx n="82" d="100"/>
          <a:sy n="82" d="100"/>
        </p:scale>
        <p:origin x="230" y="67"/>
      </p:cViewPr>
      <p:guideLst/>
    </p:cSldViewPr>
  </p:slideViewPr>
  <p:outlineViewPr>
    <p:cViewPr>
      <p:scale>
        <a:sx n="33" d="100"/>
        <a:sy n="33" d="100"/>
      </p:scale>
      <p:origin x="0" y="-85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7D96F-C8D2-41B1-BF1D-14D2FED17C09}" type="datetimeFigureOut">
              <a:rPr lang="en-IN" smtClean="0"/>
              <a:t>03-07-2021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33D42C-EF3C-4EB6-BB02-9ADA986BBB6F}" type="slidenum">
              <a:rPr lang="en-IN" smtClean="0"/>
              <a:t>‹#›</a:t>
            </a:fld>
            <a:endParaRPr lang="en-IN" dirty="0"/>
          </a:p>
        </p:txBody>
      </p:sp>
    </p:spTree>
    <p:extLst>
      <p:ext uri="{BB962C8B-B14F-4D97-AF65-F5344CB8AC3E}">
        <p14:creationId xmlns:p14="http://schemas.microsoft.com/office/powerpoint/2010/main" val="223870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854DFC-DEEC-43D9-99DC-70967A47C40A}" type="datetimeFigureOut">
              <a:rPr lang="en-IN" smtClean="0"/>
              <a:t>03-07-2021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00350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03-07-2021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65414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03-07-2021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22049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03-07-2021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4084026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03-07-2021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550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03-07-2021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1358972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54DFC-DEEC-43D9-99DC-70967A47C40A}" type="datetimeFigureOut">
              <a:rPr lang="en-IN" smtClean="0"/>
              <a:t>03-07-2021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330836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54DFC-DEEC-43D9-99DC-70967A47C40A}" type="datetimeFigureOut">
              <a:rPr lang="en-IN" smtClean="0"/>
              <a:t>03-07-2021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325576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54DFC-DEEC-43D9-99DC-70967A47C40A}" type="datetimeFigureOut">
              <a:rPr lang="en-IN" smtClean="0"/>
              <a:t>03-07-2021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23374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03-07-2021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24254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854DFC-DEEC-43D9-99DC-70967A47C40A}" type="datetimeFigureOut">
              <a:rPr lang="en-IN" smtClean="0"/>
              <a:t>03-07-2021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374715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854DFC-DEEC-43D9-99DC-70967A47C40A}" type="datetimeFigureOut">
              <a:rPr lang="en-IN" smtClean="0"/>
              <a:t>03-07-2021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178962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54DFC-DEEC-43D9-99DC-70967A47C40A}" type="datetimeFigureOut">
              <a:rPr lang="en-IN" smtClean="0"/>
              <a:t>03-07-2021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27336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54DFC-DEEC-43D9-99DC-70967A47C40A}" type="datetimeFigureOut">
              <a:rPr lang="en-IN" smtClean="0"/>
              <a:t>03-07-2021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322288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854DFC-DEEC-43D9-99DC-70967A47C40A}" type="datetimeFigureOut">
              <a:rPr lang="en-IN" smtClean="0"/>
              <a:t>03-07-2021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4080115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854DFC-DEEC-43D9-99DC-70967A47C40A}" type="datetimeFigureOut">
              <a:rPr lang="en-IN" smtClean="0"/>
              <a:t>03-07-2021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168711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854DFC-DEEC-43D9-99DC-70967A47C40A}" type="datetimeFigureOut">
              <a:rPr lang="en-IN" smtClean="0"/>
              <a:t>03-07-2021</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CDF624-135D-4F51-BDE9-EED04723386F}" type="slidenum">
              <a:rPr lang="en-IN" smtClean="0"/>
              <a:t>‹#›</a:t>
            </a:fld>
            <a:endParaRPr lang="en-IN" dirty="0"/>
          </a:p>
        </p:txBody>
      </p:sp>
    </p:spTree>
    <p:extLst>
      <p:ext uri="{BB962C8B-B14F-4D97-AF65-F5344CB8AC3E}">
        <p14:creationId xmlns:p14="http://schemas.microsoft.com/office/powerpoint/2010/main" val="3971393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6ADF-39C7-47F4-8B40-2FC239C113F2}"/>
              </a:ext>
            </a:extLst>
          </p:cNvPr>
          <p:cNvSpPr>
            <a:spLocks noGrp="1"/>
          </p:cNvSpPr>
          <p:nvPr>
            <p:ph type="title"/>
          </p:nvPr>
        </p:nvSpPr>
        <p:spPr>
          <a:xfrm>
            <a:off x="727970" y="603682"/>
            <a:ext cx="8069802" cy="1455937"/>
          </a:xfrm>
        </p:spPr>
        <p:txBody>
          <a:bodyPr>
            <a:normAutofit/>
          </a:bodyPr>
          <a:lstStyle/>
          <a:p>
            <a:r>
              <a:rPr lang="en-US"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rPr>
              <a:t>Blood Cancer Detection Using Microscopic Images</a:t>
            </a:r>
            <a:endParaRPr lang="en-IN"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endParaRPr>
          </a:p>
        </p:txBody>
      </p:sp>
      <p:sp>
        <p:nvSpPr>
          <p:cNvPr id="3" name="Content Placeholder 2">
            <a:extLst>
              <a:ext uri="{FF2B5EF4-FFF2-40B4-BE49-F238E27FC236}">
                <a16:creationId xmlns:a16="http://schemas.microsoft.com/office/drawing/2014/main" id="{80103708-A56F-4074-A5BD-071DC5931AA2}"/>
              </a:ext>
            </a:extLst>
          </p:cNvPr>
          <p:cNvSpPr>
            <a:spLocks noGrp="1"/>
          </p:cNvSpPr>
          <p:nvPr>
            <p:ph idx="1"/>
          </p:nvPr>
        </p:nvSpPr>
        <p:spPr/>
        <p:txBody>
          <a:bodyPr>
            <a:normAutofit lnSpcReduction="10000"/>
          </a:bodyPr>
          <a:lstStyle/>
          <a:p>
            <a:pPr marL="0" indent="0">
              <a:buNone/>
            </a:pPr>
            <a:endParaRPr lang="en-US" sz="3200" dirty="0">
              <a:solidFill>
                <a:schemeClr val="accent2"/>
              </a:solidFill>
              <a:latin typeface="Constantia" panose="02030602050306030303" pitchFamily="18" charset="0"/>
            </a:endParaRPr>
          </a:p>
          <a:p>
            <a:pPr marL="0" indent="0">
              <a:buNone/>
            </a:pPr>
            <a:r>
              <a:rPr lang="en-US" sz="2800" u="sng" dirty="0">
                <a:solidFill>
                  <a:schemeClr val="accent2"/>
                </a:solidFill>
                <a:latin typeface="Constantia" panose="02030602050306030303" pitchFamily="18" charset="0"/>
              </a:rPr>
              <a:t>Team</a:t>
            </a:r>
            <a:r>
              <a:rPr lang="en-US" sz="2800" u="sng" dirty="0">
                <a:latin typeface="Constantia" panose="02030602050306030303" pitchFamily="18" charset="0"/>
              </a:rPr>
              <a:t>:</a:t>
            </a:r>
          </a:p>
          <a:p>
            <a:pPr>
              <a:buFont typeface="+mj-lt"/>
              <a:buAutoNum type="arabicParenR"/>
            </a:pPr>
            <a:r>
              <a:rPr lang="en-US" dirty="0"/>
              <a:t>B.Harish(17VV1A0507)</a:t>
            </a:r>
          </a:p>
          <a:p>
            <a:pPr>
              <a:buFont typeface="+mj-lt"/>
              <a:buAutoNum type="arabicParenR"/>
            </a:pPr>
            <a:r>
              <a:rPr lang="en-US" dirty="0"/>
              <a:t>M.Hemalata(17VV1A0526)</a:t>
            </a:r>
          </a:p>
          <a:p>
            <a:pPr>
              <a:buFont typeface="+mj-lt"/>
              <a:buAutoNum type="arabicParenR"/>
            </a:pPr>
            <a:r>
              <a:rPr lang="en-US" dirty="0"/>
              <a:t>P.Pranaya Durga(17VV1A0534)</a:t>
            </a:r>
          </a:p>
          <a:p>
            <a:pPr>
              <a:buFont typeface="+mj-lt"/>
              <a:buAutoNum type="arabicParenR"/>
            </a:pPr>
            <a:r>
              <a:rPr lang="en-US" dirty="0"/>
              <a:t>B.Rhema Sravya(17VV1A0508)</a:t>
            </a:r>
          </a:p>
          <a:p>
            <a:pPr>
              <a:buFont typeface="+mj-lt"/>
              <a:buAutoNum type="arabicParenR"/>
            </a:pPr>
            <a:endParaRPr lang="en-US" dirty="0"/>
          </a:p>
          <a:p>
            <a:pPr marL="0" indent="0">
              <a:buNone/>
            </a:pPr>
            <a:r>
              <a:rPr lang="en-US" dirty="0"/>
              <a:t>									</a:t>
            </a:r>
          </a:p>
          <a:p>
            <a:pPr marL="0" indent="0">
              <a:buNone/>
            </a:pPr>
            <a:r>
              <a:rPr lang="en-US" b="1" dirty="0">
                <a:solidFill>
                  <a:schemeClr val="accent5">
                    <a:lumMod val="50000"/>
                  </a:schemeClr>
                </a:solidFill>
              </a:rPr>
              <a:t>					GUIDE</a:t>
            </a:r>
            <a:r>
              <a:rPr lang="en-US" dirty="0"/>
              <a:t> : Dr. P. Aruna Kumari</a:t>
            </a:r>
            <a:endParaRPr lang="en-IN" dirty="0"/>
          </a:p>
        </p:txBody>
      </p:sp>
      <p:pic>
        <p:nvPicPr>
          <p:cNvPr id="5" name="Picture 4">
            <a:extLst>
              <a:ext uri="{FF2B5EF4-FFF2-40B4-BE49-F238E27FC236}">
                <a16:creationId xmlns:a16="http://schemas.microsoft.com/office/drawing/2014/main" id="{AA4C04F3-FDFD-4DA8-AA13-E75733BB6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856" y="2580059"/>
            <a:ext cx="4955985" cy="2420552"/>
          </a:xfrm>
          <a:prstGeom prst="rect">
            <a:avLst/>
          </a:prstGeom>
        </p:spPr>
      </p:pic>
    </p:spTree>
    <p:extLst>
      <p:ext uri="{BB962C8B-B14F-4D97-AF65-F5344CB8AC3E}">
        <p14:creationId xmlns:p14="http://schemas.microsoft.com/office/powerpoint/2010/main" val="40117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328A-8E67-42BD-9A52-8FF730E2FD67}"/>
              </a:ext>
            </a:extLst>
          </p:cNvPr>
          <p:cNvSpPr>
            <a:spLocks noGrp="1"/>
          </p:cNvSpPr>
          <p:nvPr>
            <p:ph type="title"/>
          </p:nvPr>
        </p:nvSpPr>
        <p:spPr>
          <a:xfrm>
            <a:off x="677334" y="816637"/>
            <a:ext cx="3495171" cy="657055"/>
          </a:xfrm>
        </p:spPr>
        <p:txBody>
          <a:bodyPr>
            <a:normAutofit/>
          </a:bodyPr>
          <a:lstStyle/>
          <a:p>
            <a:r>
              <a:rPr lang="en-US" sz="3200" i="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rPr>
              <a:t>   Dropout</a:t>
            </a:r>
            <a:r>
              <a:rPr lang="en-US" sz="3200" i="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 :</a:t>
            </a:r>
            <a:endParaRPr lang="en-IN" sz="32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7AED85A5-5D55-4508-B564-E2E2683EBAC8}"/>
              </a:ext>
            </a:extLst>
          </p:cNvPr>
          <p:cNvSpPr>
            <a:spLocks noGrp="1"/>
          </p:cNvSpPr>
          <p:nvPr>
            <p:ph idx="1"/>
          </p:nvPr>
        </p:nvSpPr>
        <p:spPr>
          <a:xfrm>
            <a:off x="677334" y="1713391"/>
            <a:ext cx="8596668" cy="4327972"/>
          </a:xfrm>
        </p:spPr>
        <p:txBody>
          <a:bodyPr/>
          <a:lstStyle/>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Usually, when all the features are connected to the FC layer, it can cause overfitting in the training dataset. </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Overfitting occurs when a particular model works so well on the training data causing a negative impact in the model’s performance when used on a new data.</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 To overcome this problem, a dropout layer is utilized wherein a few neurons are dropped from the neural network during training process resulting in reduced size of the model. </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On passing a dropout of 0.3, 30% of the nodes are dropped out randomly from the neural network.</a:t>
            </a:r>
          </a:p>
          <a:p>
            <a:endParaRPr lang="en-IN" dirty="0"/>
          </a:p>
        </p:txBody>
      </p:sp>
    </p:spTree>
    <p:extLst>
      <p:ext uri="{BB962C8B-B14F-4D97-AF65-F5344CB8AC3E}">
        <p14:creationId xmlns:p14="http://schemas.microsoft.com/office/powerpoint/2010/main" val="328549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C6FF-D5A9-47A6-AAA7-EC12526AF89F}"/>
              </a:ext>
            </a:extLst>
          </p:cNvPr>
          <p:cNvSpPr>
            <a:spLocks noGrp="1"/>
          </p:cNvSpPr>
          <p:nvPr>
            <p:ph type="title"/>
          </p:nvPr>
        </p:nvSpPr>
        <p:spPr>
          <a:xfrm>
            <a:off x="677334" y="745724"/>
            <a:ext cx="8596668" cy="816746"/>
          </a:xfrm>
        </p:spPr>
        <p:txBody>
          <a:bodyPr/>
          <a:lstStyle/>
          <a:p>
            <a:r>
              <a:rPr lang="en-US" i="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rPr>
              <a:t>  Activation Functions </a:t>
            </a:r>
            <a:r>
              <a:rPr lang="en-US" sz="3600" b="1" i="0" dirty="0">
                <a:solidFill>
                  <a:srgbClr val="303133"/>
                </a:solidFill>
                <a:effectLst/>
                <a:latin typeface="Calibri" panose="020F0502020204030204" pitchFamily="34" charset="0"/>
                <a:cs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BC36B1D9-3791-4D0E-B525-1767CB2EF256}"/>
              </a:ext>
            </a:extLst>
          </p:cNvPr>
          <p:cNvSpPr>
            <a:spLocks noGrp="1"/>
          </p:cNvSpPr>
          <p:nvPr>
            <p:ph idx="1"/>
          </p:nvPr>
        </p:nvSpPr>
        <p:spPr>
          <a:xfrm>
            <a:off x="677334" y="1331650"/>
            <a:ext cx="8596668" cy="5007006"/>
          </a:xfrm>
        </p:spPr>
        <p:txBody>
          <a:bodyPr/>
          <a:lstStyle/>
          <a:p>
            <a:endParaRPr lang="en-US" dirty="0"/>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Finally, one of the most important parameters of the CNN model is the activation function. They are used to learn and approximate any kind of continuous and complex relationship between variables of the network. </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In simple words, it decides which information of the model should fire in the forward direction and which ones should not at the end of the network.</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It adds non-linearity to the network. There are several commonly used activation functions such as the ReLU, SoftMax, tanH and the Sigmoid functions. Each of these functions have a specific usage. For a binary classification CNN model, sigmoid and </a:t>
            </a:r>
            <a:r>
              <a:rPr lang="en-US" sz="2000">
                <a:solidFill>
                  <a:srgbClr val="000000"/>
                </a:solidFill>
                <a:latin typeface="Calibri" panose="020F0502020204030204" pitchFamily="34" charset="0"/>
                <a:cs typeface="Calibri" panose="020F0502020204030204" pitchFamily="34" charset="0"/>
              </a:rPr>
              <a:t>ReLU</a:t>
            </a:r>
            <a:r>
              <a:rPr lang="en-US" sz="2000" b="0" i="0" dirty="0">
                <a:solidFill>
                  <a:srgbClr val="000000"/>
                </a:solidFill>
                <a:effectLst/>
                <a:latin typeface="Calibri" panose="020F0502020204030204" pitchFamily="34" charset="0"/>
                <a:cs typeface="Calibri" panose="020F0502020204030204" pitchFamily="34" charset="0"/>
              </a:rPr>
              <a:t> functions are preferred an for a multi-class classification, generally SoftMax </a:t>
            </a:r>
            <a:r>
              <a:rPr lang="en-US" sz="2000" dirty="0">
                <a:solidFill>
                  <a:srgbClr val="000000"/>
                </a:solidFill>
                <a:latin typeface="Calibri" panose="020F0502020204030204" pitchFamily="34" charset="0"/>
                <a:cs typeface="Calibri" panose="020F0502020204030204" pitchFamily="34" charset="0"/>
              </a:rPr>
              <a:t>i</a:t>
            </a:r>
            <a:r>
              <a:rPr lang="en-US" sz="2000" b="0" i="0" dirty="0">
                <a:solidFill>
                  <a:srgbClr val="000000"/>
                </a:solidFill>
                <a:effectLst/>
                <a:latin typeface="Calibri" panose="020F0502020204030204" pitchFamily="34" charset="0"/>
                <a:cs typeface="Calibri" panose="020F0502020204030204" pitchFamily="34" charset="0"/>
              </a:rPr>
              <a:t>s used.</a:t>
            </a:r>
          </a:p>
          <a:p>
            <a:endParaRPr lang="en-IN" dirty="0"/>
          </a:p>
        </p:txBody>
      </p:sp>
    </p:spTree>
    <p:extLst>
      <p:ext uri="{BB962C8B-B14F-4D97-AF65-F5344CB8AC3E}">
        <p14:creationId xmlns:p14="http://schemas.microsoft.com/office/powerpoint/2010/main" val="327727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88B2D-99DA-4FC9-B73B-30173A575128}"/>
              </a:ext>
            </a:extLst>
          </p:cNvPr>
          <p:cNvSpPr>
            <a:spLocks noGrp="1"/>
          </p:cNvSpPr>
          <p:nvPr>
            <p:ph type="title"/>
          </p:nvPr>
        </p:nvSpPr>
        <p:spPr>
          <a:xfrm>
            <a:off x="677334" y="816637"/>
            <a:ext cx="8596668" cy="834609"/>
          </a:xfrm>
        </p:spPr>
        <p:txBody>
          <a:bodyPr>
            <a:normAutofit/>
          </a:bodyPr>
          <a:lstStyle/>
          <a:p>
            <a:r>
              <a:rPr lang="en-US"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               Pre-processing Methods : </a:t>
            </a:r>
            <a:endParaRPr lang="en-IN"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165A9F49-A51C-445C-A1CD-98201D876518}"/>
              </a:ext>
            </a:extLst>
          </p:cNvPr>
          <p:cNvSpPr>
            <a:spLocks noGrp="1"/>
          </p:cNvSpPr>
          <p:nvPr>
            <p:ph idx="1"/>
          </p:nvPr>
        </p:nvSpPr>
        <p:spPr>
          <a:xfrm>
            <a:off x="677333" y="1651247"/>
            <a:ext cx="9124213" cy="4390115"/>
          </a:xfrm>
        </p:spPr>
        <p:txBody>
          <a:bodyPr>
            <a:normAutofit/>
          </a:bodyPr>
          <a:lstStyle/>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Image pre-processing </a:t>
            </a:r>
            <a:r>
              <a:rPr lang="en-US" sz="2000" dirty="0">
                <a:solidFill>
                  <a:srgbClr val="000000"/>
                </a:solidFill>
                <a:latin typeface="Calibri" panose="020F0502020204030204" pitchFamily="34" charset="0"/>
                <a:cs typeface="Calibri" panose="020F0502020204030204" pitchFamily="34" charset="0"/>
              </a:rPr>
              <a:t>ha</a:t>
            </a:r>
            <a:r>
              <a:rPr lang="en-US" sz="2000" b="0" i="0" dirty="0">
                <a:solidFill>
                  <a:srgbClr val="000000"/>
                </a:solidFill>
                <a:effectLst/>
                <a:latin typeface="Calibri" panose="020F0502020204030204" pitchFamily="34" charset="0"/>
                <a:cs typeface="Calibri" panose="020F0502020204030204" pitchFamily="34" charset="0"/>
              </a:rPr>
              <a:t>s to apply some operations to images, like enhance an image, extract useful information and analyze it and make decisions.</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It is the important method that influences automated detection of defects. The following are some preprocessing methods : </a:t>
            </a:r>
          </a:p>
          <a:p>
            <a:pPr algn="just">
              <a:lnSpc>
                <a:spcPct val="125000"/>
              </a:lnSpc>
              <a:buFont typeface="Wingdings" panose="05000000000000000000" pitchFamily="2" charset="2"/>
              <a:buChar char="v"/>
            </a:pPr>
            <a:r>
              <a:rPr lang="en-IN" sz="2000" b="0" i="0" dirty="0">
                <a:effectLst/>
                <a:latin typeface="Inter"/>
              </a:rPr>
              <a:t>Noise e denoising</a:t>
            </a:r>
            <a:endParaRPr lang="en-US" sz="2000" b="0" i="0" dirty="0">
              <a:solidFill>
                <a:srgbClr val="000000"/>
              </a:solidFill>
              <a:effectLst/>
              <a:latin typeface="Calibri" panose="020F0502020204030204" pitchFamily="34" charset="0"/>
              <a:cs typeface="Calibri" panose="020F0502020204030204" pitchFamily="34" charset="0"/>
            </a:endParaRPr>
          </a:p>
          <a:p>
            <a:pPr algn="just">
              <a:lnSpc>
                <a:spcPct val="125000"/>
              </a:lnSpc>
              <a:buFont typeface="Wingdings" panose="05000000000000000000" pitchFamily="2" charset="2"/>
              <a:buChar char="v"/>
            </a:pPr>
            <a:r>
              <a:rPr lang="en-US" sz="2000" b="0" i="0" dirty="0">
                <a:solidFill>
                  <a:srgbClr val="000000"/>
                </a:solidFill>
                <a:effectLst/>
                <a:latin typeface="Calibri" panose="020F0502020204030204" pitchFamily="34" charset="0"/>
                <a:cs typeface="Calibri" panose="020F0502020204030204" pitchFamily="34" charset="0"/>
              </a:rPr>
              <a:t>Contrast Enhancement (</a:t>
            </a:r>
            <a:r>
              <a:rPr lang="en-US" sz="2000" dirty="0">
                <a:solidFill>
                  <a:srgbClr val="000000"/>
                </a:solidFill>
                <a:latin typeface="Calibri" panose="020F0502020204030204" pitchFamily="34" charset="0"/>
                <a:cs typeface="Calibri" panose="020F0502020204030204" pitchFamily="34" charset="0"/>
              </a:rPr>
              <a:t>Histogram equalization, </a:t>
            </a:r>
            <a:r>
              <a:rPr lang="en-US" sz="2000" b="0" i="0" dirty="0">
                <a:solidFill>
                  <a:srgbClr val="000000"/>
                </a:solidFill>
                <a:effectLst/>
                <a:latin typeface="Calibri" panose="020F0502020204030204" pitchFamily="34" charset="0"/>
                <a:cs typeface="Calibri" panose="020F0502020204030204" pitchFamily="34" charset="0"/>
              </a:rPr>
              <a:t>Adaptive Histogram equalization)</a:t>
            </a:r>
          </a:p>
          <a:p>
            <a:pPr algn="just">
              <a:lnSpc>
                <a:spcPct val="125000"/>
              </a:lnSpc>
              <a:buFont typeface="Wingdings" panose="05000000000000000000" pitchFamily="2" charset="2"/>
              <a:buChar char="v"/>
            </a:pPr>
            <a:r>
              <a:rPr lang="en-IN" sz="2000" b="0" i="0" dirty="0">
                <a:effectLst/>
                <a:latin typeface="Calibri" panose="020F0502020204030204" pitchFamily="34" charset="0"/>
                <a:cs typeface="Calibri" panose="020F0502020204030204" pitchFamily="34" charset="0"/>
              </a:rPr>
              <a:t>Segmentation</a:t>
            </a:r>
            <a:endParaRPr lang="en-US" sz="2000" dirty="0">
              <a:solidFill>
                <a:srgbClr val="000000"/>
              </a:solidFill>
              <a:latin typeface="Calibri" panose="020F0502020204030204" pitchFamily="34" charset="0"/>
              <a:cs typeface="Calibri" panose="020F0502020204030204" pitchFamily="34" charset="0"/>
            </a:endParaRPr>
          </a:p>
          <a:p>
            <a:pPr algn="just">
              <a:lnSpc>
                <a:spcPct val="125000"/>
              </a:lnSpc>
              <a:buFont typeface="Wingdings" panose="05000000000000000000" pitchFamily="2" charset="2"/>
              <a:buChar char="v"/>
            </a:pPr>
            <a:r>
              <a:rPr lang="en-IN" sz="2000" dirty="0">
                <a:latin typeface="Calibri" panose="020F0502020204030204" pitchFamily="34" charset="0"/>
                <a:cs typeface="Calibri" panose="020F0502020204030204" pitchFamily="34" charset="0"/>
              </a:rPr>
              <a:t>Morphological Operations</a:t>
            </a:r>
            <a:r>
              <a:rPr lang="en-IN" sz="2000" b="0" i="0" dirty="0">
                <a:effectLst/>
                <a:latin typeface="Calibri" panose="020F0502020204030204" pitchFamily="34" charset="0"/>
                <a:cs typeface="Calibri" panose="020F0502020204030204" pitchFamily="34" charset="0"/>
              </a:rPr>
              <a:t>, etc…</a:t>
            </a:r>
          </a:p>
          <a:p>
            <a:pPr algn="just">
              <a:lnSpc>
                <a:spcPct val="125000"/>
              </a:lnSpc>
              <a:buFont typeface="Wingdings" panose="05000000000000000000" pitchFamily="2" charset="2"/>
              <a:buChar char="v"/>
            </a:pPr>
            <a:endParaRPr lang="en-US" sz="2000" b="0" i="0" dirty="0">
              <a:solidFill>
                <a:srgbClr val="000000"/>
              </a:solidFill>
              <a:effectLst/>
              <a:latin typeface="Calibri" panose="020F0502020204030204" pitchFamily="34" charset="0"/>
              <a:cs typeface="Calibri" panose="020F0502020204030204" pitchFamily="34" charset="0"/>
            </a:endParaRPr>
          </a:p>
          <a:p>
            <a:pPr algn="just">
              <a:lnSpc>
                <a:spcPct val="125000"/>
              </a:lnSpc>
              <a:buFont typeface="Wingdings" panose="05000000000000000000" pitchFamily="2" charset="2"/>
              <a:buChar char="v"/>
            </a:pPr>
            <a:endParaRPr lang="en-US" sz="2000" dirty="0">
              <a:solidFill>
                <a:srgbClr val="000000"/>
              </a:solidFill>
              <a:latin typeface="Calibri" panose="020F0502020204030204" pitchFamily="34" charset="0"/>
              <a:cs typeface="Calibri" panose="020F0502020204030204" pitchFamily="34" charset="0"/>
            </a:endParaRPr>
          </a:p>
          <a:p>
            <a:pPr algn="just">
              <a:lnSpc>
                <a:spcPct val="125000"/>
              </a:lnSpc>
              <a:buFont typeface="Wingdings" panose="05000000000000000000" pitchFamily="2" charset="2"/>
              <a:buChar char="v"/>
            </a:pPr>
            <a:endParaRPr lang="en-US" sz="2000" b="0" i="0" dirty="0">
              <a:solidFill>
                <a:srgbClr val="000000"/>
              </a:solidFill>
              <a:effectLst/>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06469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4214-9BFA-4ED6-BB92-6A09C64D24BB}"/>
              </a:ext>
            </a:extLst>
          </p:cNvPr>
          <p:cNvSpPr>
            <a:spLocks noGrp="1"/>
          </p:cNvSpPr>
          <p:nvPr>
            <p:ph type="title"/>
          </p:nvPr>
        </p:nvSpPr>
        <p:spPr>
          <a:xfrm>
            <a:off x="3308279" y="297950"/>
            <a:ext cx="3277456" cy="534256"/>
          </a:xfrm>
        </p:spPr>
        <p:txBody>
          <a:bodyPr>
            <a:normAutofit fontScale="90000"/>
          </a:bodyPr>
          <a:lstStyle/>
          <a:p>
            <a:r>
              <a:rPr lang="en-US" dirty="0">
                <a:solidFill>
                  <a:schemeClr val="accent5">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Noise e denoising</a:t>
            </a:r>
            <a:endParaRPr lang="en-IN" dirty="0">
              <a:solidFill>
                <a:schemeClr val="accent5">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C55B736-2DBC-42FF-BBDD-83DDCF235C4F}"/>
              </a:ext>
            </a:extLst>
          </p:cNvPr>
          <p:cNvSpPr>
            <a:spLocks noGrp="1"/>
          </p:cNvSpPr>
          <p:nvPr>
            <p:ph idx="1"/>
          </p:nvPr>
        </p:nvSpPr>
        <p:spPr>
          <a:xfrm>
            <a:off x="677334" y="904126"/>
            <a:ext cx="9103664" cy="5953874"/>
          </a:xfrm>
        </p:spPr>
        <p:txBody>
          <a:bodyPr>
            <a:noAutofit/>
          </a:bodyPr>
          <a:lstStyle/>
          <a:p>
            <a:pPr marL="0" indent="0" algn="just" fontAlgn="base">
              <a:buNone/>
            </a:pPr>
            <a:r>
              <a:rPr lang="en-US" sz="2000" b="1" i="0" dirty="0">
                <a:solidFill>
                  <a:srgbClr val="000000"/>
                </a:solidFill>
                <a:effectLst/>
                <a:latin typeface="Calibri" panose="020F0502020204030204" pitchFamily="34" charset="0"/>
                <a:cs typeface="Calibri" panose="020F0502020204030204" pitchFamily="34" charset="0"/>
              </a:rPr>
              <a:t>Image Noise </a:t>
            </a:r>
            <a:r>
              <a:rPr lang="en-US" sz="2000" b="0" i="0" dirty="0">
                <a:solidFill>
                  <a:srgbClr val="000000"/>
                </a:solidFill>
                <a:effectLst/>
                <a:latin typeface="Calibri" panose="020F0502020204030204" pitchFamily="34" charset="0"/>
                <a:cs typeface="Calibri" panose="020F0502020204030204" pitchFamily="34" charset="0"/>
              </a:rPr>
              <a:t>: It is a random variation of brightness or color information in images and an undesirable by-product of image that obscures the desired information</a:t>
            </a:r>
            <a:r>
              <a:rPr lang="en-US" sz="2000" dirty="0">
                <a:solidFill>
                  <a:srgbClr val="000000"/>
                </a:solidFill>
                <a:latin typeface="Calibri" panose="020F0502020204030204" pitchFamily="34" charset="0"/>
                <a:cs typeface="Calibri" panose="020F0502020204030204" pitchFamily="34" charset="0"/>
              </a:rPr>
              <a:t>. </a:t>
            </a:r>
            <a:r>
              <a:rPr lang="en-US" sz="2000" b="0" i="0" dirty="0">
                <a:solidFill>
                  <a:srgbClr val="000000"/>
                </a:solidFill>
                <a:effectLst/>
                <a:latin typeface="Calibri" panose="020F0502020204030204" pitchFamily="34" charset="0"/>
                <a:cs typeface="Calibri" panose="020F0502020204030204" pitchFamily="34" charset="0"/>
              </a:rPr>
              <a:t>Generally, noise is introduced into the image during image transmission, acquisition, coding or processing steps.</a:t>
            </a:r>
          </a:p>
          <a:p>
            <a:pPr marL="0" indent="0" algn="just" fontAlgn="base">
              <a:buNone/>
            </a:pPr>
            <a:r>
              <a:rPr lang="en-US" sz="2000" b="1" dirty="0">
                <a:solidFill>
                  <a:srgbClr val="000000"/>
                </a:solidFill>
                <a:latin typeface="Calibri" panose="020F0502020204030204" pitchFamily="34" charset="0"/>
                <a:cs typeface="Calibri" panose="020F0502020204030204" pitchFamily="34" charset="0"/>
              </a:rPr>
              <a:t>Various types of  Image Noise :-</a:t>
            </a:r>
          </a:p>
          <a:p>
            <a:pPr algn="l" fontAlgn="base">
              <a:buFont typeface="Arial" panose="020B0604020202020204" pitchFamily="34" charset="0"/>
              <a:buChar char="•"/>
            </a:pPr>
            <a:r>
              <a:rPr lang="en-IN" sz="2000" b="0" i="0" dirty="0">
                <a:solidFill>
                  <a:srgbClr val="000000"/>
                </a:solidFill>
                <a:effectLst/>
                <a:latin typeface="inherit"/>
              </a:rPr>
              <a:t>Gaussian Noise</a:t>
            </a:r>
          </a:p>
          <a:p>
            <a:pPr algn="l" fontAlgn="base">
              <a:buFont typeface="Arial" panose="020B0604020202020204" pitchFamily="34" charset="0"/>
              <a:buChar char="•"/>
            </a:pPr>
            <a:r>
              <a:rPr lang="en-IN" sz="2000" b="0" i="0" dirty="0">
                <a:solidFill>
                  <a:srgbClr val="000000"/>
                </a:solidFill>
                <a:effectLst/>
                <a:latin typeface="inherit"/>
              </a:rPr>
              <a:t>Salt and Pepper Noise(Data Dropout)</a:t>
            </a:r>
          </a:p>
          <a:p>
            <a:pPr algn="l" fontAlgn="base">
              <a:buFont typeface="Arial" panose="020B0604020202020204" pitchFamily="34" charset="0"/>
              <a:buChar char="•"/>
            </a:pPr>
            <a:r>
              <a:rPr lang="en-IN" sz="2000" b="0" i="0" dirty="0">
                <a:solidFill>
                  <a:srgbClr val="000000"/>
                </a:solidFill>
                <a:effectLst/>
                <a:latin typeface="inherit"/>
              </a:rPr>
              <a:t>Speckle Noise</a:t>
            </a:r>
          </a:p>
          <a:p>
            <a:pPr algn="l" fontAlgn="base">
              <a:buFont typeface="Arial" panose="020B0604020202020204" pitchFamily="34" charset="0"/>
              <a:buChar char="•"/>
            </a:pPr>
            <a:r>
              <a:rPr lang="en-IN" sz="2000" b="0" i="0" dirty="0">
                <a:solidFill>
                  <a:srgbClr val="000000"/>
                </a:solidFill>
                <a:effectLst/>
                <a:latin typeface="inherit"/>
              </a:rPr>
              <a:t>Poisson Noise</a:t>
            </a:r>
          </a:p>
          <a:p>
            <a:pPr marL="0" indent="0" algn="l" fontAlgn="base">
              <a:buNone/>
            </a:pPr>
            <a:r>
              <a:rPr lang="en-IN" sz="2000" b="1" dirty="0">
                <a:solidFill>
                  <a:srgbClr val="000000"/>
                </a:solidFill>
                <a:latin typeface="inherit"/>
              </a:rPr>
              <a:t>Image Denoising:  </a:t>
            </a:r>
            <a:r>
              <a:rPr lang="en-US" sz="2000" b="0" i="0" dirty="0">
                <a:solidFill>
                  <a:srgbClr val="000000"/>
                </a:solidFill>
                <a:effectLst/>
                <a:latin typeface="Calibri" panose="020F0502020204030204" pitchFamily="34" charset="0"/>
                <a:cs typeface="Calibri" panose="020F0502020204030204" pitchFamily="34" charset="0"/>
              </a:rPr>
              <a:t>It is a process </a:t>
            </a:r>
            <a:r>
              <a:rPr lang="en-US" sz="2000" i="0" dirty="0">
                <a:solidFill>
                  <a:srgbClr val="000000"/>
                </a:solidFill>
                <a:effectLst/>
                <a:latin typeface="Calibri" panose="020F0502020204030204" pitchFamily="34" charset="0"/>
                <a:cs typeface="Calibri" panose="020F0502020204030204" pitchFamily="34" charset="0"/>
              </a:rPr>
              <a:t>to reserve the details </a:t>
            </a:r>
            <a:r>
              <a:rPr lang="en-US" sz="2000" b="0" i="0" dirty="0">
                <a:solidFill>
                  <a:srgbClr val="000000"/>
                </a:solidFill>
                <a:effectLst/>
                <a:latin typeface="Calibri" panose="020F0502020204030204" pitchFamily="34" charset="0"/>
                <a:cs typeface="Calibri" panose="020F0502020204030204" pitchFamily="34" charset="0"/>
              </a:rPr>
              <a:t>of an image while </a:t>
            </a:r>
            <a:r>
              <a:rPr lang="en-US" sz="2000" i="0" dirty="0">
                <a:solidFill>
                  <a:srgbClr val="000000"/>
                </a:solidFill>
                <a:effectLst/>
                <a:latin typeface="Calibri" panose="020F0502020204030204" pitchFamily="34" charset="0"/>
                <a:cs typeface="Calibri" panose="020F0502020204030204" pitchFamily="34" charset="0"/>
              </a:rPr>
              <a:t>removing the random noise </a:t>
            </a:r>
            <a:r>
              <a:rPr lang="en-US" sz="2000" b="0" i="0" dirty="0">
                <a:solidFill>
                  <a:srgbClr val="000000"/>
                </a:solidFill>
                <a:effectLst/>
                <a:latin typeface="Calibri" panose="020F0502020204030204" pitchFamily="34" charset="0"/>
                <a:cs typeface="Calibri" panose="020F0502020204030204" pitchFamily="34" charset="0"/>
              </a:rPr>
              <a:t>from the image as far as possible.</a:t>
            </a:r>
            <a:endParaRPr lang="en-IN" sz="2000" b="1" i="0" dirty="0">
              <a:solidFill>
                <a:srgbClr val="000000"/>
              </a:solidFill>
              <a:effectLst/>
              <a:latin typeface="Calibri" panose="020F0502020204030204" pitchFamily="34" charset="0"/>
              <a:cs typeface="Calibri" panose="020F0502020204030204" pitchFamily="34" charset="0"/>
            </a:endParaRPr>
          </a:p>
          <a:p>
            <a:pPr marL="0" indent="0" algn="just" fontAlgn="base">
              <a:buNone/>
            </a:pPr>
            <a:r>
              <a:rPr lang="en-US" sz="2000" b="0" i="0" dirty="0">
                <a:solidFill>
                  <a:srgbClr val="000000"/>
                </a:solidFill>
                <a:effectLst/>
                <a:latin typeface="Calibri" panose="020F0502020204030204" pitchFamily="34" charset="0"/>
                <a:cs typeface="Calibri" panose="020F0502020204030204" pitchFamily="34" charset="0"/>
              </a:rPr>
              <a:t>We classify the image denoising filters into 2 broad categories : </a:t>
            </a:r>
            <a:r>
              <a:rPr lang="en-US" sz="2000" b="0" i="0" dirty="0">
                <a:solidFill>
                  <a:srgbClr val="000000"/>
                </a:solidFill>
                <a:effectLst/>
                <a:latin typeface="Arial" panose="020B0604020202020204" pitchFamily="34" charset="0"/>
              </a:rPr>
              <a:t>-</a:t>
            </a:r>
          </a:p>
          <a:p>
            <a:pPr marL="0" indent="0" algn="just" fontAlgn="base">
              <a:buNone/>
            </a:pPr>
            <a:r>
              <a:rPr lang="en-US" sz="2000" dirty="0">
                <a:solidFill>
                  <a:srgbClr val="000000"/>
                </a:solidFill>
                <a:latin typeface="Calibri" panose="020F0502020204030204" pitchFamily="34" charset="0"/>
                <a:cs typeface="Calibri" panose="020F0502020204030204" pitchFamily="34" charset="0"/>
              </a:rPr>
              <a:t>1) Traditional Filters(</a:t>
            </a:r>
            <a:r>
              <a:rPr lang="en-US" sz="2000" b="0" i="0" dirty="0">
                <a:solidFill>
                  <a:srgbClr val="000000"/>
                </a:solidFill>
                <a:effectLst/>
                <a:latin typeface="Calibri" panose="020F0502020204030204" pitchFamily="34" charset="0"/>
                <a:cs typeface="Calibri" panose="020F0502020204030204" pitchFamily="34" charset="0"/>
              </a:rPr>
              <a:t>Filters which are traditionally used to remove noise from images.)</a:t>
            </a:r>
            <a:endParaRPr lang="en-US" sz="2000" dirty="0">
              <a:solidFill>
                <a:srgbClr val="000000"/>
              </a:solidFill>
              <a:latin typeface="Calibri" panose="020F0502020204030204" pitchFamily="34" charset="0"/>
              <a:cs typeface="Calibri" panose="020F0502020204030204" pitchFamily="34" charset="0"/>
            </a:endParaRPr>
          </a:p>
          <a:p>
            <a:pPr marL="0" indent="0" algn="just" fontAlgn="base">
              <a:buNone/>
            </a:pPr>
            <a:r>
              <a:rPr lang="en-US" sz="2000" i="0" dirty="0">
                <a:solidFill>
                  <a:srgbClr val="000000"/>
                </a:solidFill>
                <a:effectLst/>
                <a:latin typeface="Calibri" panose="020F0502020204030204" pitchFamily="34" charset="0"/>
                <a:cs typeface="Calibri" panose="020F0502020204030204" pitchFamily="34" charset="0"/>
              </a:rPr>
              <a:t>2) Fuzzy Based Filters(</a:t>
            </a:r>
            <a:r>
              <a:rPr lang="en-US" sz="2000" b="0" i="0" dirty="0">
                <a:solidFill>
                  <a:srgbClr val="000000"/>
                </a:solidFill>
                <a:effectLst/>
                <a:latin typeface="Calibri" panose="020F0502020204030204" pitchFamily="34" charset="0"/>
                <a:cs typeface="Calibri" panose="020F0502020204030204" pitchFamily="34" charset="0"/>
              </a:rPr>
              <a:t>Filters which include the concept of fuzzy logic in their filtering procedure.)</a:t>
            </a:r>
            <a:endParaRPr lang="en-US" sz="2000" i="0" dirty="0">
              <a:solidFill>
                <a:srgbClr val="000000"/>
              </a:solidFill>
              <a:effectLst/>
              <a:latin typeface="Calibri" panose="020F0502020204030204" pitchFamily="34" charset="0"/>
              <a:cs typeface="Calibri" panose="020F0502020204030204" pitchFamily="34" charset="0"/>
            </a:endParaRPr>
          </a:p>
          <a:p>
            <a:pPr marL="0" indent="0">
              <a:buNone/>
            </a:pPr>
            <a:endParaRPr lang="en-IN" sz="2000" dirty="0"/>
          </a:p>
        </p:txBody>
      </p:sp>
    </p:spTree>
    <p:extLst>
      <p:ext uri="{BB962C8B-B14F-4D97-AF65-F5344CB8AC3E}">
        <p14:creationId xmlns:p14="http://schemas.microsoft.com/office/powerpoint/2010/main" val="11866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53DA-EBCA-4668-84AC-0E19187E97E3}"/>
              </a:ext>
            </a:extLst>
          </p:cNvPr>
          <p:cNvSpPr>
            <a:spLocks noGrp="1"/>
          </p:cNvSpPr>
          <p:nvPr>
            <p:ph type="title"/>
          </p:nvPr>
        </p:nvSpPr>
        <p:spPr>
          <a:xfrm>
            <a:off x="791110" y="391887"/>
            <a:ext cx="6575461" cy="1406091"/>
          </a:xfrm>
        </p:spPr>
        <p:txBody>
          <a:bodyPr>
            <a:normAutofit fontScale="90000"/>
          </a:bodyPr>
          <a:lstStyle/>
          <a:p>
            <a:r>
              <a:rPr lang="en-US" sz="32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                        </a:t>
            </a:r>
            <a:r>
              <a:rPr lang="en-US"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Contrast Enhancement</a:t>
            </a:r>
            <a:br>
              <a:rPr lang="en-US" sz="32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br>
            <a:r>
              <a:rPr lang="en-US" sz="32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  </a:t>
            </a:r>
            <a:br>
              <a:rPr lang="en-US" sz="32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br>
            <a:r>
              <a:rPr lang="en-US" sz="3200" dirty="0">
                <a:solidFill>
                  <a:schemeClr val="accent5">
                    <a:lumMod val="50000"/>
                  </a:schemeClr>
                </a:solidFill>
                <a:latin typeface="Constantia" panose="02030602050306030303" pitchFamily="18" charset="0"/>
              </a:rPr>
              <a:t>Adaptive Histogram Equalization:</a:t>
            </a:r>
            <a:endParaRPr lang="en-IN" sz="3200" dirty="0">
              <a:solidFill>
                <a:schemeClr val="accent5">
                  <a:lumMod val="50000"/>
                </a:schemeClr>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7C3652EB-1FAF-4344-8076-5FE6DEB505FF}"/>
              </a:ext>
            </a:extLst>
          </p:cNvPr>
          <p:cNvSpPr>
            <a:spLocks noGrp="1"/>
          </p:cNvSpPr>
          <p:nvPr>
            <p:ph idx="1"/>
          </p:nvPr>
        </p:nvSpPr>
        <p:spPr>
          <a:xfrm>
            <a:off x="677334" y="1884784"/>
            <a:ext cx="8596668" cy="4581329"/>
          </a:xfrm>
        </p:spPr>
        <p:txBody>
          <a:bodyPr/>
          <a:lstStyle/>
          <a:p>
            <a:pPr algn="just">
              <a:lnSpc>
                <a:spcPct val="125000"/>
              </a:lnSpc>
              <a:buFont typeface="Wingdings" panose="05000000000000000000" pitchFamily="2" charset="2"/>
              <a:buChar char="Ø"/>
            </a:pPr>
            <a:r>
              <a:rPr lang="en-US" sz="2000" i="0" dirty="0">
                <a:solidFill>
                  <a:srgbClr val="202122"/>
                </a:solidFill>
                <a:effectLst/>
                <a:latin typeface="Calibri" panose="020F0502020204030204" pitchFamily="34" charset="0"/>
                <a:cs typeface="Calibri" panose="020F0502020204030204" pitchFamily="34" charset="0"/>
              </a:rPr>
              <a:t>Adaptive histogram equalization </a:t>
            </a:r>
            <a:r>
              <a:rPr lang="en-US" sz="2000" b="0" i="0" dirty="0">
                <a:solidFill>
                  <a:srgbClr val="202122"/>
                </a:solidFill>
                <a:effectLst/>
                <a:latin typeface="Calibri" panose="020F0502020204030204" pitchFamily="34" charset="0"/>
                <a:cs typeface="Calibri" panose="020F0502020204030204" pitchFamily="34" charset="0"/>
              </a:rPr>
              <a:t>(AHE) is a computer image processing technique used to improve contrast in images.</a:t>
            </a:r>
          </a:p>
          <a:p>
            <a:pPr algn="just">
              <a:lnSpc>
                <a:spcPct val="125000"/>
              </a:lnSpc>
              <a:buFont typeface="Wingdings" panose="05000000000000000000" pitchFamily="2" charset="2"/>
              <a:buChar char="Ø"/>
            </a:pPr>
            <a:r>
              <a:rPr lang="en-US" sz="2000" b="0" i="0" dirty="0">
                <a:solidFill>
                  <a:srgbClr val="202122"/>
                </a:solidFill>
                <a:effectLst/>
                <a:latin typeface="Calibri" panose="020F0502020204030204" pitchFamily="34" charset="0"/>
                <a:cs typeface="Calibri" panose="020F0502020204030204" pitchFamily="34" charset="0"/>
              </a:rPr>
              <a:t>It differs from ordinary histogram </a:t>
            </a:r>
            <a:r>
              <a:rPr lang="en-US" sz="2000" dirty="0">
                <a:solidFill>
                  <a:srgbClr val="202122"/>
                </a:solidFill>
                <a:latin typeface="Calibri" panose="020F0502020204030204" pitchFamily="34" charset="0"/>
                <a:cs typeface="Calibri" panose="020F0502020204030204" pitchFamily="34" charset="0"/>
              </a:rPr>
              <a:t>equalization </a:t>
            </a:r>
            <a:r>
              <a:rPr lang="en-US" sz="2000" b="0" i="0" dirty="0">
                <a:solidFill>
                  <a:srgbClr val="202122"/>
                </a:solidFill>
                <a:effectLst/>
                <a:latin typeface="Calibri" panose="020F0502020204030204" pitchFamily="34" charset="0"/>
                <a:cs typeface="Calibri" panose="020F0502020204030204" pitchFamily="34" charset="0"/>
              </a:rPr>
              <a:t>in the respect that the adaptive method computes several histograms, each corresponding to a distinct section of the image, and uses them to redistribute the lightness values of the image.</a:t>
            </a:r>
          </a:p>
          <a:p>
            <a:pPr algn="just">
              <a:lnSpc>
                <a:spcPct val="125000"/>
              </a:lnSpc>
              <a:buFont typeface="Wingdings" panose="05000000000000000000" pitchFamily="2" charset="2"/>
              <a:buChar char="Ø"/>
            </a:pPr>
            <a:r>
              <a:rPr lang="en-US" sz="2000" b="0" i="0" dirty="0">
                <a:solidFill>
                  <a:srgbClr val="202122"/>
                </a:solidFill>
                <a:effectLst/>
                <a:latin typeface="Calibri" panose="020F0502020204030204" pitchFamily="34" charset="0"/>
                <a:cs typeface="Calibri" panose="020F0502020204030204" pitchFamily="34" charset="0"/>
              </a:rPr>
              <a:t>It is therefore suitable for improving the local contrast and enhancing the definitions of edges in each region of an image. However, AHE has a tendency to overamplify noise in relatively homogeneous regions of an image</a:t>
            </a:r>
            <a:endParaRPr lang="en-IN" dirty="0"/>
          </a:p>
        </p:txBody>
      </p:sp>
    </p:spTree>
    <p:extLst>
      <p:ext uri="{BB962C8B-B14F-4D97-AF65-F5344CB8AC3E}">
        <p14:creationId xmlns:p14="http://schemas.microsoft.com/office/powerpoint/2010/main" val="4066499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C96B-AECA-47EB-873F-F5971FCDBC91}"/>
              </a:ext>
            </a:extLst>
          </p:cNvPr>
          <p:cNvSpPr>
            <a:spLocks noGrp="1"/>
          </p:cNvSpPr>
          <p:nvPr>
            <p:ph type="title"/>
          </p:nvPr>
        </p:nvSpPr>
        <p:spPr>
          <a:xfrm>
            <a:off x="677334" y="494522"/>
            <a:ext cx="5051662" cy="737119"/>
          </a:xfrm>
        </p:spPr>
        <p:txBody>
          <a:bodyPr>
            <a:normAutofit fontScale="90000"/>
          </a:bodyPr>
          <a:lstStyle/>
          <a:p>
            <a:r>
              <a:rPr lang="en-US" sz="3200" dirty="0">
                <a:solidFill>
                  <a:schemeClr val="accent5">
                    <a:lumMod val="50000"/>
                  </a:schemeClr>
                </a:solidFill>
                <a:effectLst>
                  <a:outerShdw blurRad="38100" dist="38100" dir="2700000" algn="tl">
                    <a:srgbClr val="000000">
                      <a:alpha val="43137"/>
                    </a:srgbClr>
                  </a:outerShdw>
                </a:effectLst>
              </a:rPr>
              <a:t>   Adaptive Histogram Steps :</a:t>
            </a:r>
            <a:endParaRPr lang="en-IN" sz="3200" dirty="0">
              <a:solidFill>
                <a:schemeClr val="accent5">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727380B-4953-4E85-8399-F7BD92455378}"/>
              </a:ext>
            </a:extLst>
          </p:cNvPr>
          <p:cNvSpPr>
            <a:spLocks noGrp="1"/>
          </p:cNvSpPr>
          <p:nvPr>
            <p:ph idx="1"/>
          </p:nvPr>
        </p:nvSpPr>
        <p:spPr>
          <a:xfrm>
            <a:off x="677334" y="1231641"/>
            <a:ext cx="8596668" cy="5402424"/>
          </a:xfrm>
        </p:spPr>
        <p:txBody>
          <a:bodyPr>
            <a:noAutofit/>
          </a:bodyPr>
          <a:lstStyle/>
          <a:p>
            <a:pPr algn="just">
              <a:lnSpc>
                <a:spcPct val="125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In the adaptive algorithms each pixel is modified based on the pixels that is in a region surrounding that pixel. This region is called contextual region.</a:t>
            </a:r>
          </a:p>
          <a:p>
            <a:pPr algn="just">
              <a:lnSpc>
                <a:spcPct val="125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adaptive histogram equalizations is computationally intense and for this reason was developed some methods to increase the speed of the original method.</a:t>
            </a:r>
          </a:p>
          <a:p>
            <a:pPr algn="just">
              <a:lnSpc>
                <a:spcPct val="125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 If we have an image of n x n pixels, with k intensity levels and the size of contextual region is m x m, then the time required for calculations is         O(n^2 (m + k)).</a:t>
            </a:r>
          </a:p>
          <a:p>
            <a:pPr algn="just">
              <a:lnSpc>
                <a:spcPct val="125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Better results are obtained if we use instead of the histogram of neighborhood pixels from a moving window only four nearest grid points. The transformation of each pixel is made by interpolating mappings of the four nearest points .</a:t>
            </a:r>
          </a:p>
        </p:txBody>
      </p:sp>
    </p:spTree>
    <p:extLst>
      <p:ext uri="{BB962C8B-B14F-4D97-AF65-F5344CB8AC3E}">
        <p14:creationId xmlns:p14="http://schemas.microsoft.com/office/powerpoint/2010/main" val="2809443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3E6E-AA65-4D30-AD1F-580653C8AC42}"/>
              </a:ext>
            </a:extLst>
          </p:cNvPr>
          <p:cNvSpPr>
            <a:spLocks noGrp="1"/>
          </p:cNvSpPr>
          <p:nvPr>
            <p:ph type="title"/>
          </p:nvPr>
        </p:nvSpPr>
        <p:spPr>
          <a:xfrm>
            <a:off x="677334" y="609600"/>
            <a:ext cx="8596668" cy="207038"/>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7B40E1C4-33B6-4374-97FC-CC22DE6CCAA3}"/>
              </a:ext>
            </a:extLst>
          </p:cNvPr>
          <p:cNvSpPr>
            <a:spLocks noGrp="1"/>
          </p:cNvSpPr>
          <p:nvPr>
            <p:ph idx="1"/>
          </p:nvPr>
        </p:nvSpPr>
        <p:spPr>
          <a:xfrm>
            <a:off x="677334" y="951723"/>
            <a:ext cx="8596668" cy="2929812"/>
          </a:xfrm>
        </p:spPr>
        <p:txBody>
          <a:bodyPr>
            <a:normAutofit fontScale="92500" lnSpcReduction="10000"/>
          </a:bodyPr>
          <a:lstStyle/>
          <a:p>
            <a:pPr algn="just">
              <a:lnSpc>
                <a:spcPct val="125000"/>
              </a:lnSpc>
              <a:buFont typeface="Wingdings" panose="05000000000000000000" pitchFamily="2" charset="2"/>
              <a:buChar char="Ø"/>
            </a:pPr>
            <a:r>
              <a:rPr lang="en-US" sz="2200" dirty="0">
                <a:latin typeface="Calibri" panose="020F0502020204030204" pitchFamily="34" charset="0"/>
                <a:cs typeface="Calibri" panose="020F0502020204030204" pitchFamily="34" charset="0"/>
              </a:rPr>
              <a:t>If (x , y) is a pixel of intensity i from the image, then we note with m</a:t>
            </a:r>
            <a:r>
              <a:rPr lang="en-US" sz="2200" baseline="-25000" dirty="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the mapping of right upper x</a:t>
            </a:r>
            <a:r>
              <a:rPr lang="en-US" sz="2200" baseline="-25000" dirty="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a:t>
            </a:r>
            <a:r>
              <a:rPr lang="en-US" sz="2200" baseline="-25000" dirty="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the mapping of right lower x</a:t>
            </a:r>
            <a:r>
              <a:rPr lang="en-US" sz="2200" baseline="-250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m</a:t>
            </a:r>
            <a:r>
              <a:rPr lang="en-US" sz="2200" baseline="-250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the mapping of left lower x</a:t>
            </a:r>
            <a:r>
              <a:rPr lang="en-US" sz="2200" baseline="-250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and m</a:t>
            </a:r>
            <a:r>
              <a:rPr lang="en-US" sz="2200" baseline="-25000" dirty="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the mapping of left lower x</a:t>
            </a:r>
            <a:r>
              <a:rPr lang="en-US" sz="2200" baseline="-25000" dirty="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then the interpolated adaptive histogram equalization is compute with: </a:t>
            </a:r>
          </a:p>
          <a:p>
            <a:pPr marL="0" indent="0" algn="just">
              <a:lnSpc>
                <a:spcPct val="125000"/>
              </a:lnSpc>
              <a:buNone/>
            </a:pPr>
            <a:r>
              <a:rPr lang="en-US" sz="2200" dirty="0">
                <a:latin typeface="Calibri" panose="020F0502020204030204" pitchFamily="34" charset="0"/>
                <a:cs typeface="Calibri" panose="020F0502020204030204" pitchFamily="34" charset="0"/>
              </a:rPr>
              <a:t>              m(i) = a [bm</a:t>
            </a:r>
            <a:r>
              <a:rPr lang="en-US" sz="2200" baseline="-25000" dirty="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(i) + (1 − b)m</a:t>
            </a:r>
            <a:r>
              <a:rPr lang="en-US" sz="2200" baseline="-25000" dirty="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(i)] + [1 − a] [bm</a:t>
            </a:r>
            <a:r>
              <a:rPr lang="en-US" sz="2200" baseline="-25000" dirty="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(i) + (1 − b)m</a:t>
            </a:r>
            <a:r>
              <a:rPr lang="en-US" sz="2200" baseline="-25000" dirty="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(i)] </a:t>
            </a:r>
          </a:p>
          <a:p>
            <a:pPr marL="0" indent="0" algn="just">
              <a:lnSpc>
                <a:spcPct val="125000"/>
              </a:lnSpc>
              <a:buNone/>
            </a:pPr>
            <a:r>
              <a:rPr lang="en-US" sz="2200" dirty="0">
                <a:latin typeface="Calibri" panose="020F0502020204030204" pitchFamily="34" charset="0"/>
                <a:cs typeface="Calibri" panose="020F0502020204030204" pitchFamily="34" charset="0"/>
              </a:rPr>
              <a:t>              where a = (y − y</a:t>
            </a:r>
            <a:r>
              <a:rPr lang="en-US" sz="2200" baseline="-250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 (y</a:t>
            </a:r>
            <a:r>
              <a:rPr lang="en-US" sz="2200" baseline="-25000" dirty="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y</a:t>
            </a:r>
            <a:r>
              <a:rPr lang="en-US" sz="2200" baseline="-25000" dirty="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p>
          <a:p>
            <a:pPr marL="0" indent="0" algn="just">
              <a:lnSpc>
                <a:spcPct val="125000"/>
              </a:lnSpc>
              <a:buNone/>
            </a:pPr>
            <a:r>
              <a:rPr lang="en-US" sz="2200" dirty="0">
                <a:latin typeface="Calibri" panose="020F0502020204030204" pitchFamily="34" charset="0"/>
                <a:cs typeface="Calibri" panose="020F0502020204030204" pitchFamily="34" charset="0"/>
              </a:rPr>
              <a:t>                    b = (x − x</a:t>
            </a:r>
            <a:r>
              <a:rPr lang="en-US" sz="2200" baseline="-25000" dirty="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 (x</a:t>
            </a:r>
            <a:r>
              <a:rPr lang="en-US" sz="2200" baseline="-25000" dirty="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x</a:t>
            </a:r>
            <a:r>
              <a:rPr lang="en-US" sz="2200" baseline="-25000" dirty="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pPr marL="0" indent="0">
              <a:buNone/>
            </a:pPr>
            <a:endParaRPr lang="en-IN" sz="2000" dirty="0">
              <a:latin typeface="Calibri" panose="020F0502020204030204" pitchFamily="34" charset="0"/>
              <a:cs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0F8E8DE7-B0C0-4A2D-826C-3936E95DC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022" y="4108580"/>
            <a:ext cx="5343077" cy="2450841"/>
          </a:xfrm>
          <a:prstGeom prst="rect">
            <a:avLst/>
          </a:prstGeom>
        </p:spPr>
      </p:pic>
    </p:spTree>
    <p:extLst>
      <p:ext uri="{BB962C8B-B14F-4D97-AF65-F5344CB8AC3E}">
        <p14:creationId xmlns:p14="http://schemas.microsoft.com/office/powerpoint/2010/main" val="299354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22C9-203D-4632-A575-B684C99F1036}"/>
              </a:ext>
            </a:extLst>
          </p:cNvPr>
          <p:cNvSpPr>
            <a:spLocks noGrp="1"/>
          </p:cNvSpPr>
          <p:nvPr>
            <p:ph type="title"/>
          </p:nvPr>
        </p:nvSpPr>
        <p:spPr>
          <a:xfrm>
            <a:off x="677334" y="609599"/>
            <a:ext cx="2168503" cy="575389"/>
          </a:xfrm>
        </p:spPr>
        <p:txBody>
          <a:bodyPr>
            <a:noAutofit/>
          </a:bodyPr>
          <a:lstStyle/>
          <a:p>
            <a:r>
              <a:rPr lang="en-US"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Example:</a:t>
            </a:r>
            <a:endParaRPr lang="en-IN"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graphicFrame>
        <p:nvGraphicFramePr>
          <p:cNvPr id="4" name="Table 4">
            <a:extLst>
              <a:ext uri="{FF2B5EF4-FFF2-40B4-BE49-F238E27FC236}">
                <a16:creationId xmlns:a16="http://schemas.microsoft.com/office/drawing/2014/main" id="{90149483-0124-4412-8A78-F49BE449121B}"/>
              </a:ext>
            </a:extLst>
          </p:cNvPr>
          <p:cNvGraphicFramePr>
            <a:graphicFrameLocks noGrp="1"/>
          </p:cNvGraphicFramePr>
          <p:nvPr>
            <p:ph idx="1"/>
            <p:extLst>
              <p:ext uri="{D42A27DB-BD31-4B8C-83A1-F6EECF244321}">
                <p14:modId xmlns:p14="http://schemas.microsoft.com/office/powerpoint/2010/main" val="3350510101"/>
              </p:ext>
            </p:extLst>
          </p:nvPr>
        </p:nvGraphicFramePr>
        <p:xfrm>
          <a:off x="2192693" y="2537926"/>
          <a:ext cx="4413378" cy="2957802"/>
        </p:xfrm>
        <a:graphic>
          <a:graphicData uri="http://schemas.openxmlformats.org/drawingml/2006/table">
            <a:tbl>
              <a:tblPr firstRow="1" bandRow="1">
                <a:tableStyleId>{5940675A-B579-460E-94D1-54222C63F5DA}</a:tableStyleId>
              </a:tblPr>
              <a:tblGrid>
                <a:gridCol w="735563">
                  <a:extLst>
                    <a:ext uri="{9D8B030D-6E8A-4147-A177-3AD203B41FA5}">
                      <a16:colId xmlns:a16="http://schemas.microsoft.com/office/drawing/2014/main" val="3005737679"/>
                    </a:ext>
                  </a:extLst>
                </a:gridCol>
                <a:gridCol w="735563">
                  <a:extLst>
                    <a:ext uri="{9D8B030D-6E8A-4147-A177-3AD203B41FA5}">
                      <a16:colId xmlns:a16="http://schemas.microsoft.com/office/drawing/2014/main" val="1988053811"/>
                    </a:ext>
                  </a:extLst>
                </a:gridCol>
                <a:gridCol w="735563">
                  <a:extLst>
                    <a:ext uri="{9D8B030D-6E8A-4147-A177-3AD203B41FA5}">
                      <a16:colId xmlns:a16="http://schemas.microsoft.com/office/drawing/2014/main" val="661033621"/>
                    </a:ext>
                  </a:extLst>
                </a:gridCol>
                <a:gridCol w="735563">
                  <a:extLst>
                    <a:ext uri="{9D8B030D-6E8A-4147-A177-3AD203B41FA5}">
                      <a16:colId xmlns:a16="http://schemas.microsoft.com/office/drawing/2014/main" val="3577578851"/>
                    </a:ext>
                  </a:extLst>
                </a:gridCol>
                <a:gridCol w="735563">
                  <a:extLst>
                    <a:ext uri="{9D8B030D-6E8A-4147-A177-3AD203B41FA5}">
                      <a16:colId xmlns:a16="http://schemas.microsoft.com/office/drawing/2014/main" val="1762709100"/>
                    </a:ext>
                  </a:extLst>
                </a:gridCol>
                <a:gridCol w="735563">
                  <a:extLst>
                    <a:ext uri="{9D8B030D-6E8A-4147-A177-3AD203B41FA5}">
                      <a16:colId xmlns:a16="http://schemas.microsoft.com/office/drawing/2014/main" val="1262067202"/>
                    </a:ext>
                  </a:extLst>
                </a:gridCol>
              </a:tblGrid>
              <a:tr h="492967">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p>
                  </a:txBody>
                  <a:tcPr/>
                </a:tc>
                <a:extLst>
                  <a:ext uri="{0D108BD9-81ED-4DB2-BD59-A6C34878D82A}">
                    <a16:rowId xmlns:a16="http://schemas.microsoft.com/office/drawing/2014/main" val="2356010045"/>
                  </a:ext>
                </a:extLst>
              </a:tr>
              <a:tr h="492967">
                <a:tc>
                  <a:txBody>
                    <a:bodyPr/>
                    <a:lstStyle/>
                    <a:p>
                      <a:r>
                        <a:rPr lang="en-US" dirty="0"/>
                        <a:t>2</a:t>
                      </a:r>
                      <a:endParaRPr lang="en-IN" dirty="0"/>
                    </a:p>
                  </a:txBody>
                  <a:tcPr/>
                </a:tc>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2</a:t>
                      </a:r>
                      <a:endParaRPr lang="en-IN" dirty="0"/>
                    </a:p>
                  </a:txBody>
                  <a:tcPr/>
                </a:tc>
                <a:tc>
                  <a:txBody>
                    <a:bodyPr/>
                    <a:lstStyle/>
                    <a:p>
                      <a:r>
                        <a:rPr lang="en-US" dirty="0"/>
                        <a:t>2</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3178781014"/>
                  </a:ext>
                </a:extLst>
              </a:tr>
              <a:tr h="492967">
                <a:tc>
                  <a:txBody>
                    <a:bodyPr/>
                    <a:lstStyle/>
                    <a:p>
                      <a:r>
                        <a:rPr lang="en-US" dirty="0"/>
                        <a:t>3</a:t>
                      </a:r>
                      <a:endParaRPr lang="en-IN" dirty="0"/>
                    </a:p>
                  </a:txBody>
                  <a:tcPr/>
                </a:tc>
                <a:tc>
                  <a:txBody>
                    <a:bodyPr/>
                    <a:lstStyle/>
                    <a:p>
                      <a:r>
                        <a:rPr lang="en-US" dirty="0"/>
                        <a:t>0</a:t>
                      </a:r>
                      <a:endParaRPr lang="en-IN" dirty="0"/>
                    </a:p>
                  </a:txBody>
                  <a:tcPr/>
                </a:tc>
                <a:tc>
                  <a:txBody>
                    <a:bodyPr/>
                    <a:lstStyle/>
                    <a:p>
                      <a:r>
                        <a:rPr lang="en-US" dirty="0"/>
                        <a:t>7</a:t>
                      </a:r>
                      <a:endParaRPr lang="en-IN" dirty="0"/>
                    </a:p>
                  </a:txBody>
                  <a:tcPr/>
                </a:tc>
                <a:tc>
                  <a:txBody>
                    <a:bodyPr/>
                    <a:lstStyle/>
                    <a:p>
                      <a:r>
                        <a:rPr lang="en-US" dirty="0"/>
                        <a:t>4</a:t>
                      </a:r>
                      <a:endParaRPr lang="en-IN" dirty="0"/>
                    </a:p>
                  </a:txBody>
                  <a:tcPr/>
                </a:tc>
                <a:tc>
                  <a:txBody>
                    <a:bodyPr/>
                    <a:lstStyle/>
                    <a:p>
                      <a:r>
                        <a:rPr lang="en-US" dirty="0"/>
                        <a:t>7</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806269298"/>
                  </a:ext>
                </a:extLst>
              </a:tr>
              <a:tr h="492967">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4</a:t>
                      </a:r>
                      <a:endParaRPr lang="en-IN" dirty="0"/>
                    </a:p>
                  </a:txBody>
                  <a:tcPr/>
                </a:tc>
                <a:tc>
                  <a:txBody>
                    <a:bodyPr/>
                    <a:lstStyle/>
                    <a:p>
                      <a:r>
                        <a:rPr lang="en-US" dirty="0"/>
                        <a:t>2</a:t>
                      </a:r>
                      <a:endParaRPr lang="en-IN" dirty="0"/>
                    </a:p>
                  </a:txBody>
                  <a:tcPr/>
                </a:tc>
                <a:tc>
                  <a:txBody>
                    <a:bodyPr/>
                    <a:lstStyle/>
                    <a:p>
                      <a:r>
                        <a:rPr lang="en-US" dirty="0"/>
                        <a:t>4</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813173352"/>
                  </a:ext>
                </a:extLst>
              </a:tr>
              <a:tr h="492967">
                <a:tc>
                  <a:txBody>
                    <a:bodyPr/>
                    <a:lstStyle/>
                    <a:p>
                      <a:r>
                        <a:rPr lang="en-US" dirty="0"/>
                        <a:t>2</a:t>
                      </a:r>
                      <a:endParaRPr lang="en-IN" dirty="0"/>
                    </a:p>
                  </a:txBody>
                  <a:tcPr/>
                </a:tc>
                <a:tc>
                  <a:txBody>
                    <a:bodyPr/>
                    <a:lstStyle/>
                    <a:p>
                      <a:r>
                        <a:rPr lang="en-US" dirty="0"/>
                        <a:t>7</a:t>
                      </a:r>
                      <a:endParaRPr lang="en-IN" dirty="0"/>
                    </a:p>
                  </a:txBody>
                  <a:tcPr/>
                </a:tc>
                <a:tc>
                  <a:txBody>
                    <a:bodyPr/>
                    <a:lstStyle/>
                    <a:p>
                      <a:r>
                        <a:rPr lang="en-US" dirty="0"/>
                        <a:t>6</a:t>
                      </a:r>
                      <a:endParaRPr lang="en-IN" dirty="0"/>
                    </a:p>
                  </a:txBody>
                  <a:tcPr/>
                </a:tc>
                <a:tc>
                  <a:txBody>
                    <a:bodyPr/>
                    <a:lstStyle/>
                    <a:p>
                      <a:r>
                        <a:rPr lang="en-US" dirty="0"/>
                        <a:t>7</a:t>
                      </a:r>
                      <a:endParaRPr lang="en-IN" dirty="0"/>
                    </a:p>
                  </a:txBody>
                  <a:tcPr/>
                </a:tc>
                <a:tc>
                  <a:txBody>
                    <a:bodyPr/>
                    <a:lstStyle/>
                    <a:p>
                      <a:r>
                        <a:rPr lang="en-US" dirty="0"/>
                        <a:t>7</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3514445257"/>
                  </a:ext>
                </a:extLst>
              </a:tr>
              <a:tr h="492967">
                <a:tc>
                  <a:txBody>
                    <a:bodyPr/>
                    <a:lstStyle/>
                    <a:p>
                      <a:r>
                        <a:rPr lang="en-US" dirty="0"/>
                        <a:t>6</a:t>
                      </a:r>
                      <a:endParaRPr lang="en-IN" dirty="0"/>
                    </a:p>
                  </a:txBody>
                  <a:tcPr/>
                </a:tc>
                <a:tc>
                  <a:txBody>
                    <a:bodyPr/>
                    <a:lstStyle/>
                    <a:p>
                      <a:r>
                        <a:rPr lang="en-US" dirty="0"/>
                        <a:t>5</a:t>
                      </a:r>
                      <a:endParaRPr lang="en-IN" dirty="0"/>
                    </a:p>
                  </a:txBody>
                  <a:tcPr/>
                </a:tc>
                <a:tc>
                  <a:txBody>
                    <a:bodyPr/>
                    <a:lstStyle/>
                    <a:p>
                      <a:r>
                        <a:rPr lang="en-US" dirty="0"/>
                        <a:t>3</a:t>
                      </a:r>
                      <a:endParaRPr lang="en-IN" dirty="0"/>
                    </a:p>
                  </a:txBody>
                  <a:tcPr/>
                </a:tc>
                <a:tc>
                  <a:txBody>
                    <a:bodyPr/>
                    <a:lstStyle/>
                    <a:p>
                      <a:r>
                        <a:rPr lang="en-US" dirty="0"/>
                        <a:t>6</a:t>
                      </a:r>
                      <a:endParaRPr lang="en-IN" dirty="0"/>
                    </a:p>
                  </a:txBody>
                  <a:tcPr/>
                </a:tc>
                <a:tc>
                  <a:txBody>
                    <a:bodyPr/>
                    <a:lstStyle/>
                    <a:p>
                      <a:r>
                        <a:rPr lang="en-US" dirty="0"/>
                        <a:t>6</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255316934"/>
                  </a:ext>
                </a:extLst>
              </a:tr>
            </a:tbl>
          </a:graphicData>
        </a:graphic>
      </p:graphicFrame>
      <p:sp>
        <p:nvSpPr>
          <p:cNvPr id="5" name="TextBox 4">
            <a:extLst>
              <a:ext uri="{FF2B5EF4-FFF2-40B4-BE49-F238E27FC236}">
                <a16:creationId xmlns:a16="http://schemas.microsoft.com/office/drawing/2014/main" id="{6E05BF26-7F4B-4D8D-97E3-F5BA6EFAD910}"/>
              </a:ext>
            </a:extLst>
          </p:cNvPr>
          <p:cNvSpPr txBox="1"/>
          <p:nvPr/>
        </p:nvSpPr>
        <p:spPr>
          <a:xfrm>
            <a:off x="2192693" y="5738104"/>
            <a:ext cx="4671459"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    An Image with pixel values from 0-7</a:t>
            </a:r>
            <a:endParaRPr lang="en-IN" sz="2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6BBF688-39E7-4DCD-891E-40368AFF9A2C}"/>
              </a:ext>
            </a:extLst>
          </p:cNvPr>
          <p:cNvSpPr txBox="1"/>
          <p:nvPr/>
        </p:nvSpPr>
        <p:spPr>
          <a:xfrm>
            <a:off x="1352940" y="1726163"/>
            <a:ext cx="7303334" cy="369332"/>
          </a:xfrm>
          <a:prstGeom prst="rect">
            <a:avLst/>
          </a:prstGeom>
          <a:noFill/>
        </p:spPr>
        <p:txBody>
          <a:bodyPr wrap="square" rtlCol="0">
            <a:spAutoFit/>
          </a:bodyPr>
          <a:lstStyle/>
          <a:p>
            <a:r>
              <a:rPr lang="en-US" dirty="0"/>
              <a:t>Let us Consider an image with Pixel values as described as below : </a:t>
            </a:r>
            <a:endParaRPr lang="en-IN" dirty="0"/>
          </a:p>
        </p:txBody>
      </p:sp>
    </p:spTree>
    <p:extLst>
      <p:ext uri="{BB962C8B-B14F-4D97-AF65-F5344CB8AC3E}">
        <p14:creationId xmlns:p14="http://schemas.microsoft.com/office/powerpoint/2010/main" val="3409225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41BE-5F0F-49E7-8C1C-0CA00BA72323}"/>
              </a:ext>
            </a:extLst>
          </p:cNvPr>
          <p:cNvSpPr>
            <a:spLocks noGrp="1"/>
          </p:cNvSpPr>
          <p:nvPr>
            <p:ph type="title"/>
          </p:nvPr>
        </p:nvSpPr>
        <p:spPr>
          <a:xfrm>
            <a:off x="677334" y="609600"/>
            <a:ext cx="8596668" cy="136849"/>
          </a:xfrm>
        </p:spPr>
        <p:txBody>
          <a:bodyPr>
            <a:normAutofit fontScale="90000"/>
          </a:bodyPr>
          <a:lstStyle/>
          <a:p>
            <a:r>
              <a:rPr lang="en-US" dirty="0"/>
              <a:t> </a:t>
            </a:r>
            <a:endParaRPr lang="en-IN" dirty="0"/>
          </a:p>
        </p:txBody>
      </p:sp>
      <p:graphicFrame>
        <p:nvGraphicFramePr>
          <p:cNvPr id="4" name="Table 4">
            <a:extLst>
              <a:ext uri="{FF2B5EF4-FFF2-40B4-BE49-F238E27FC236}">
                <a16:creationId xmlns:a16="http://schemas.microsoft.com/office/drawing/2014/main" id="{285E5C3D-37C3-4D2E-9F4A-523499710354}"/>
              </a:ext>
            </a:extLst>
          </p:cNvPr>
          <p:cNvGraphicFramePr>
            <a:graphicFrameLocks noGrp="1"/>
          </p:cNvGraphicFramePr>
          <p:nvPr>
            <p:ph idx="1"/>
            <p:extLst>
              <p:ext uri="{D42A27DB-BD31-4B8C-83A1-F6EECF244321}">
                <p14:modId xmlns:p14="http://schemas.microsoft.com/office/powerpoint/2010/main" val="3105819793"/>
              </p:ext>
            </p:extLst>
          </p:nvPr>
        </p:nvGraphicFramePr>
        <p:xfrm>
          <a:off x="847678" y="1768703"/>
          <a:ext cx="8255980" cy="3876040"/>
        </p:xfrm>
        <a:graphic>
          <a:graphicData uri="http://schemas.openxmlformats.org/drawingml/2006/table">
            <a:tbl>
              <a:tblPr firstRow="1" bandRow="1">
                <a:tableStyleId>{BC89EF96-8CEA-46FF-86C4-4CE0E7609802}</a:tableStyleId>
              </a:tblPr>
              <a:tblGrid>
                <a:gridCol w="1034542">
                  <a:extLst>
                    <a:ext uri="{9D8B030D-6E8A-4147-A177-3AD203B41FA5}">
                      <a16:colId xmlns:a16="http://schemas.microsoft.com/office/drawing/2014/main" val="61275524"/>
                    </a:ext>
                  </a:extLst>
                </a:gridCol>
                <a:gridCol w="1567543">
                  <a:extLst>
                    <a:ext uri="{9D8B030D-6E8A-4147-A177-3AD203B41FA5}">
                      <a16:colId xmlns:a16="http://schemas.microsoft.com/office/drawing/2014/main" val="2874341811"/>
                    </a:ext>
                  </a:extLst>
                </a:gridCol>
                <a:gridCol w="1922106">
                  <a:extLst>
                    <a:ext uri="{9D8B030D-6E8A-4147-A177-3AD203B41FA5}">
                      <a16:colId xmlns:a16="http://schemas.microsoft.com/office/drawing/2014/main" val="140672138"/>
                    </a:ext>
                  </a:extLst>
                </a:gridCol>
                <a:gridCol w="1848617">
                  <a:extLst>
                    <a:ext uri="{9D8B030D-6E8A-4147-A177-3AD203B41FA5}">
                      <a16:colId xmlns:a16="http://schemas.microsoft.com/office/drawing/2014/main" val="3355790899"/>
                    </a:ext>
                  </a:extLst>
                </a:gridCol>
                <a:gridCol w="1883172">
                  <a:extLst>
                    <a:ext uri="{9D8B030D-6E8A-4147-A177-3AD203B41FA5}">
                      <a16:colId xmlns:a16="http://schemas.microsoft.com/office/drawing/2014/main" val="2831276282"/>
                    </a:ext>
                  </a:extLst>
                </a:gridCol>
              </a:tblGrid>
              <a:tr h="370840">
                <a:tc>
                  <a:txBody>
                    <a:bodyPr/>
                    <a:lstStyle/>
                    <a:p>
                      <a:r>
                        <a:rPr lang="en-US" dirty="0"/>
                        <a:t>Pixel value</a:t>
                      </a:r>
                      <a:endParaRPr lang="en-IN" dirty="0"/>
                    </a:p>
                  </a:txBody>
                  <a:tcPr/>
                </a:tc>
                <a:tc>
                  <a:txBody>
                    <a:bodyPr/>
                    <a:lstStyle/>
                    <a:p>
                      <a:r>
                        <a:rPr lang="en-US" dirty="0"/>
                        <a:t>Frequency</a:t>
                      </a:r>
                      <a:endParaRPr lang="en-IN" dirty="0"/>
                    </a:p>
                  </a:txBody>
                  <a:tcPr/>
                </a:tc>
                <a:tc>
                  <a:txBody>
                    <a:bodyPr/>
                    <a:lstStyle/>
                    <a:p>
                      <a:r>
                        <a:rPr lang="en-US" dirty="0"/>
                        <a:t>Cumulative Frequency</a:t>
                      </a:r>
                      <a:endParaRPr lang="en-IN" dirty="0"/>
                    </a:p>
                  </a:txBody>
                  <a:tcPr/>
                </a:tc>
                <a:tc>
                  <a:txBody>
                    <a:bodyPr/>
                    <a:lstStyle/>
                    <a:p>
                      <a:r>
                        <a:rPr lang="en-US" dirty="0"/>
                        <a:t>Normalized Frequency(NF)</a:t>
                      </a:r>
                      <a:endParaRPr lang="en-IN" dirty="0"/>
                    </a:p>
                  </a:txBody>
                  <a:tcPr/>
                </a:tc>
                <a:tc>
                  <a:txBody>
                    <a:bodyPr/>
                    <a:lstStyle/>
                    <a:p>
                      <a:r>
                        <a:rPr lang="en-US" dirty="0"/>
                        <a:t>New pixel</a:t>
                      </a:r>
                    </a:p>
                    <a:p>
                      <a:r>
                        <a:rPr lang="en-US" dirty="0"/>
                        <a:t>(NF * MP)</a:t>
                      </a:r>
                      <a:endParaRPr lang="en-IN" dirty="0"/>
                    </a:p>
                  </a:txBody>
                  <a:tcPr/>
                </a:tc>
                <a:extLst>
                  <a:ext uri="{0D108BD9-81ED-4DB2-BD59-A6C34878D82A}">
                    <a16:rowId xmlns:a16="http://schemas.microsoft.com/office/drawing/2014/main" val="3171268153"/>
                  </a:ext>
                </a:extLst>
              </a:tr>
              <a:tr h="370840">
                <a:tc>
                  <a:txBody>
                    <a:bodyPr/>
                    <a:lstStyle/>
                    <a:p>
                      <a:r>
                        <a:rPr lang="en-US" dirty="0"/>
                        <a:t>0</a:t>
                      </a:r>
                      <a:endParaRPr lang="en-IN" dirty="0"/>
                    </a:p>
                  </a:txBody>
                  <a:tcPr/>
                </a:tc>
                <a:tc>
                  <a:txBody>
                    <a:bodyPr/>
                    <a:lstStyle/>
                    <a:p>
                      <a:r>
                        <a:rPr lang="en-US" dirty="0"/>
                        <a:t>5</a:t>
                      </a:r>
                      <a:endParaRPr lang="en-IN" dirty="0"/>
                    </a:p>
                  </a:txBody>
                  <a:tcPr/>
                </a:tc>
                <a:tc>
                  <a:txBody>
                    <a:bodyPr/>
                    <a:lstStyle/>
                    <a:p>
                      <a:r>
                        <a:rPr lang="en-US" dirty="0"/>
                        <a:t>5</a:t>
                      </a:r>
                      <a:endParaRPr lang="en-IN" dirty="0"/>
                    </a:p>
                  </a:txBody>
                  <a:tcPr/>
                </a:tc>
                <a:tc>
                  <a:txBody>
                    <a:bodyPr/>
                    <a:lstStyle/>
                    <a:p>
                      <a:r>
                        <a:rPr lang="en-US" dirty="0"/>
                        <a:t>5/36 </a:t>
                      </a:r>
                      <a:endParaRPr lang="en-IN" dirty="0"/>
                    </a:p>
                  </a:txBody>
                  <a:tcPr/>
                </a:tc>
                <a:tc>
                  <a:txBody>
                    <a:bodyPr/>
                    <a:lstStyle/>
                    <a:p>
                      <a:r>
                        <a:rPr lang="en-US" dirty="0"/>
                        <a:t>5/36 * 7 = 1 (approx.)</a:t>
                      </a:r>
                      <a:endParaRPr lang="en-IN" dirty="0"/>
                    </a:p>
                  </a:txBody>
                  <a:tcPr/>
                </a:tc>
                <a:extLst>
                  <a:ext uri="{0D108BD9-81ED-4DB2-BD59-A6C34878D82A}">
                    <a16:rowId xmlns:a16="http://schemas.microsoft.com/office/drawing/2014/main" val="2336472594"/>
                  </a:ext>
                </a:extLst>
              </a:tr>
              <a:tr h="370840">
                <a:tc>
                  <a:txBody>
                    <a:bodyPr/>
                    <a:lstStyle/>
                    <a:p>
                      <a:r>
                        <a:rPr lang="en-US" dirty="0"/>
                        <a:t>1</a:t>
                      </a:r>
                      <a:endParaRPr lang="en-IN" dirty="0"/>
                    </a:p>
                  </a:txBody>
                  <a:tcPr/>
                </a:tc>
                <a:tc>
                  <a:txBody>
                    <a:bodyPr/>
                    <a:lstStyle/>
                    <a:p>
                      <a:r>
                        <a:rPr lang="en-US" dirty="0"/>
                        <a:t>3</a:t>
                      </a:r>
                      <a:endParaRPr lang="en-IN" dirty="0"/>
                    </a:p>
                  </a:txBody>
                  <a:tcPr/>
                </a:tc>
                <a:tc>
                  <a:txBody>
                    <a:bodyPr/>
                    <a:lstStyle/>
                    <a:p>
                      <a:r>
                        <a:rPr lang="en-US" dirty="0"/>
                        <a:t>5+3 = 8</a:t>
                      </a:r>
                    </a:p>
                  </a:txBody>
                  <a:tcPr/>
                </a:tc>
                <a:tc>
                  <a:txBody>
                    <a:bodyPr/>
                    <a:lstStyle/>
                    <a:p>
                      <a:r>
                        <a:rPr lang="en-US" dirty="0"/>
                        <a:t>8/36</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983417181"/>
                  </a:ext>
                </a:extLst>
              </a:tr>
              <a:tr h="370840">
                <a:tc>
                  <a:txBody>
                    <a:bodyPr/>
                    <a:lstStyle/>
                    <a:p>
                      <a:r>
                        <a:rPr lang="en-US" dirty="0"/>
                        <a:t>2</a:t>
                      </a:r>
                      <a:endParaRPr lang="en-IN" dirty="0"/>
                    </a:p>
                  </a:txBody>
                  <a:tcPr/>
                </a:tc>
                <a:tc>
                  <a:txBody>
                    <a:bodyPr/>
                    <a:lstStyle/>
                    <a:p>
                      <a:r>
                        <a:rPr lang="en-US" dirty="0"/>
                        <a:t>6</a:t>
                      </a:r>
                      <a:endParaRPr lang="en-IN" dirty="0"/>
                    </a:p>
                  </a:txBody>
                  <a:tcPr/>
                </a:tc>
                <a:tc>
                  <a:txBody>
                    <a:bodyPr/>
                    <a:lstStyle/>
                    <a:p>
                      <a:r>
                        <a:rPr lang="en-US" dirty="0"/>
                        <a:t>8+6 = 14</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14/36 </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2437065426"/>
                  </a:ext>
                </a:extLst>
              </a:tr>
              <a:tr h="370840">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14+4 = 18</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18/36 </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354913547"/>
                  </a:ext>
                </a:extLst>
              </a:tr>
              <a:tr h="370840">
                <a:tc>
                  <a:txBody>
                    <a:bodyPr/>
                    <a:lstStyle/>
                    <a:p>
                      <a:r>
                        <a:rPr lang="en-US" dirty="0"/>
                        <a:t>4</a:t>
                      </a:r>
                      <a:endParaRPr lang="en-IN" dirty="0"/>
                    </a:p>
                  </a:txBody>
                  <a:tcPr/>
                </a:tc>
                <a:tc>
                  <a:txBody>
                    <a:bodyPr/>
                    <a:lstStyle/>
                    <a:p>
                      <a:r>
                        <a:rPr lang="en-US" dirty="0"/>
                        <a:t>4</a:t>
                      </a:r>
                      <a:endParaRPr lang="en-IN" dirty="0"/>
                    </a:p>
                  </a:txBody>
                  <a:tcPr/>
                </a:tc>
                <a:tc>
                  <a:txBody>
                    <a:bodyPr/>
                    <a:lstStyle/>
                    <a:p>
                      <a:r>
                        <a:rPr lang="en-US" dirty="0"/>
                        <a:t>18+4 = 22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22/36 </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719509395"/>
                  </a:ext>
                </a:extLst>
              </a:tr>
              <a:tr h="370840">
                <a:tc>
                  <a:txBody>
                    <a:bodyPr/>
                    <a:lstStyle/>
                    <a:p>
                      <a:r>
                        <a:rPr lang="en-US" dirty="0"/>
                        <a:t>5</a:t>
                      </a:r>
                      <a:endParaRPr lang="en-IN" dirty="0"/>
                    </a:p>
                  </a:txBody>
                  <a:tcPr/>
                </a:tc>
                <a:tc>
                  <a:txBody>
                    <a:bodyPr/>
                    <a:lstStyle/>
                    <a:p>
                      <a:r>
                        <a:rPr lang="en-US" dirty="0"/>
                        <a:t>4</a:t>
                      </a:r>
                      <a:endParaRPr lang="en-IN" dirty="0"/>
                    </a:p>
                  </a:txBody>
                  <a:tcPr/>
                </a:tc>
                <a:tc>
                  <a:txBody>
                    <a:bodyPr/>
                    <a:lstStyle/>
                    <a:p>
                      <a:r>
                        <a:rPr lang="en-US" dirty="0"/>
                        <a:t>22+4 = 26</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26/36 </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2451202458"/>
                  </a:ext>
                </a:extLst>
              </a:tr>
              <a:tr h="370840">
                <a:tc>
                  <a:txBody>
                    <a:bodyPr/>
                    <a:lstStyle/>
                    <a:p>
                      <a:r>
                        <a:rPr lang="en-US" dirty="0"/>
                        <a:t>6</a:t>
                      </a:r>
                      <a:endParaRPr lang="en-IN" dirty="0"/>
                    </a:p>
                  </a:txBody>
                  <a:tcPr/>
                </a:tc>
                <a:tc>
                  <a:txBody>
                    <a:bodyPr/>
                    <a:lstStyle/>
                    <a:p>
                      <a:r>
                        <a:rPr lang="en-US" dirty="0"/>
                        <a:t>4</a:t>
                      </a:r>
                      <a:endParaRPr lang="en-IN" dirty="0"/>
                    </a:p>
                  </a:txBody>
                  <a:tcPr/>
                </a:tc>
                <a:tc>
                  <a:txBody>
                    <a:bodyPr/>
                    <a:lstStyle/>
                    <a:p>
                      <a:r>
                        <a:rPr lang="en-US" dirty="0"/>
                        <a:t>26+4 = 30</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30/36 </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2473207163"/>
                  </a:ext>
                </a:extLst>
              </a:tr>
              <a:tr h="370840">
                <a:tc>
                  <a:txBody>
                    <a:bodyPr/>
                    <a:lstStyle/>
                    <a:p>
                      <a:r>
                        <a:rPr lang="en-US" dirty="0"/>
                        <a:t>7</a:t>
                      </a:r>
                      <a:endParaRPr lang="en-IN" dirty="0"/>
                    </a:p>
                  </a:txBody>
                  <a:tcPr>
                    <a:solidFill>
                      <a:srgbClr val="FFC000"/>
                    </a:solidFill>
                  </a:tcPr>
                </a:tc>
                <a:tc>
                  <a:txBody>
                    <a:bodyPr/>
                    <a:lstStyle/>
                    <a:p>
                      <a:r>
                        <a:rPr lang="en-US" dirty="0"/>
                        <a:t>6</a:t>
                      </a:r>
                      <a:endParaRPr lang="en-IN" dirty="0"/>
                    </a:p>
                  </a:txBody>
                  <a:tcPr/>
                </a:tc>
                <a:tc>
                  <a:txBody>
                    <a:bodyPr/>
                    <a:lstStyle/>
                    <a:p>
                      <a:r>
                        <a:rPr lang="en-US" dirty="0"/>
                        <a:t>30+6 = 36</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36/36 </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324663366"/>
                  </a:ext>
                </a:extLst>
              </a:tr>
            </a:tbl>
          </a:graphicData>
        </a:graphic>
      </p:graphicFrame>
      <p:cxnSp>
        <p:nvCxnSpPr>
          <p:cNvPr id="6" name="Straight Arrow Connector 5">
            <a:extLst>
              <a:ext uri="{FF2B5EF4-FFF2-40B4-BE49-F238E27FC236}">
                <a16:creationId xmlns:a16="http://schemas.microsoft.com/office/drawing/2014/main" id="{8C857EFB-C87F-4483-8F3F-FBB4451F2B04}"/>
              </a:ext>
            </a:extLst>
          </p:cNvPr>
          <p:cNvCxnSpPr/>
          <p:nvPr/>
        </p:nvCxnSpPr>
        <p:spPr>
          <a:xfrm>
            <a:off x="11196735" y="2062065"/>
            <a:ext cx="914400" cy="9144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 name="Straight Arrow Connector 7">
            <a:extLst>
              <a:ext uri="{FF2B5EF4-FFF2-40B4-BE49-F238E27FC236}">
                <a16:creationId xmlns:a16="http://schemas.microsoft.com/office/drawing/2014/main" id="{0B5CE1FE-3560-4E20-995B-563E2953D81C}"/>
              </a:ext>
            </a:extLst>
          </p:cNvPr>
          <p:cNvCxnSpPr>
            <a:cxnSpLocks/>
          </p:cNvCxnSpPr>
          <p:nvPr/>
        </p:nvCxnSpPr>
        <p:spPr>
          <a:xfrm>
            <a:off x="1240971" y="5458409"/>
            <a:ext cx="0" cy="391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97F1FBB-6017-4D49-B881-F6A4A0DC5D5B}"/>
              </a:ext>
            </a:extLst>
          </p:cNvPr>
          <p:cNvSpPr txBox="1"/>
          <p:nvPr/>
        </p:nvSpPr>
        <p:spPr>
          <a:xfrm>
            <a:off x="528045" y="5849227"/>
            <a:ext cx="1860509"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Maximum Pixel(MP)</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3592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134-A1DE-430A-8126-C01C50BBB3D6}"/>
              </a:ext>
            </a:extLst>
          </p:cNvPr>
          <p:cNvSpPr>
            <a:spLocks noGrp="1"/>
          </p:cNvSpPr>
          <p:nvPr>
            <p:ph type="title"/>
          </p:nvPr>
        </p:nvSpPr>
        <p:spPr>
          <a:xfrm>
            <a:off x="677334" y="609600"/>
            <a:ext cx="2103188" cy="622041"/>
          </a:xfrm>
        </p:spPr>
        <p:txBody>
          <a:bodyPr>
            <a:normAutofit fontScale="90000"/>
          </a:bodyPr>
          <a:lstStyle/>
          <a:p>
            <a:r>
              <a:rPr lang="en-US" dirty="0"/>
              <a:t> </a:t>
            </a:r>
            <a:endParaRPr lang="en-IN" dirty="0"/>
          </a:p>
        </p:txBody>
      </p:sp>
      <p:graphicFrame>
        <p:nvGraphicFramePr>
          <p:cNvPr id="4" name="Table 4">
            <a:extLst>
              <a:ext uri="{FF2B5EF4-FFF2-40B4-BE49-F238E27FC236}">
                <a16:creationId xmlns:a16="http://schemas.microsoft.com/office/drawing/2014/main" id="{F3C49978-E5A0-4CFC-B7B5-7B94EB324999}"/>
              </a:ext>
            </a:extLst>
          </p:cNvPr>
          <p:cNvGraphicFramePr>
            <a:graphicFrameLocks noGrp="1"/>
          </p:cNvGraphicFramePr>
          <p:nvPr>
            <p:ph idx="1"/>
            <p:extLst>
              <p:ext uri="{D42A27DB-BD31-4B8C-83A1-F6EECF244321}">
                <p14:modId xmlns:p14="http://schemas.microsoft.com/office/powerpoint/2010/main" val="1566234735"/>
              </p:ext>
            </p:extLst>
          </p:nvPr>
        </p:nvGraphicFramePr>
        <p:xfrm>
          <a:off x="509912" y="708420"/>
          <a:ext cx="2830448" cy="3606800"/>
        </p:xfrm>
        <a:graphic>
          <a:graphicData uri="http://schemas.openxmlformats.org/drawingml/2006/table">
            <a:tbl>
              <a:tblPr firstRow="1" bandRow="1">
                <a:tableStyleId>{69CF1AB2-1976-4502-BF36-3FF5EA218861}</a:tableStyleId>
              </a:tblPr>
              <a:tblGrid>
                <a:gridCol w="1415224">
                  <a:extLst>
                    <a:ext uri="{9D8B030D-6E8A-4147-A177-3AD203B41FA5}">
                      <a16:colId xmlns:a16="http://schemas.microsoft.com/office/drawing/2014/main" val="673672017"/>
                    </a:ext>
                  </a:extLst>
                </a:gridCol>
                <a:gridCol w="1415224">
                  <a:extLst>
                    <a:ext uri="{9D8B030D-6E8A-4147-A177-3AD203B41FA5}">
                      <a16:colId xmlns:a16="http://schemas.microsoft.com/office/drawing/2014/main" val="1755035845"/>
                    </a:ext>
                  </a:extLst>
                </a:gridCol>
              </a:tblGrid>
              <a:tr h="370840">
                <a:tc>
                  <a:txBody>
                    <a:bodyPr/>
                    <a:lstStyle/>
                    <a:p>
                      <a:r>
                        <a:rPr lang="en-US" dirty="0"/>
                        <a:t>Original Pixel</a:t>
                      </a:r>
                      <a:endParaRPr lang="en-IN" dirty="0"/>
                    </a:p>
                  </a:txBody>
                  <a:tcPr/>
                </a:tc>
                <a:tc>
                  <a:txBody>
                    <a:bodyPr/>
                    <a:lstStyle/>
                    <a:p>
                      <a:r>
                        <a:rPr lang="en-US" dirty="0"/>
                        <a:t>New Pixel</a:t>
                      </a:r>
                      <a:endParaRPr lang="en-IN" dirty="0"/>
                    </a:p>
                  </a:txBody>
                  <a:tcPr/>
                </a:tc>
                <a:extLst>
                  <a:ext uri="{0D108BD9-81ED-4DB2-BD59-A6C34878D82A}">
                    <a16:rowId xmlns:a16="http://schemas.microsoft.com/office/drawing/2014/main" val="1714443244"/>
                  </a:ext>
                </a:extLst>
              </a:tr>
              <a:tr h="370840">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105280265"/>
                  </a:ext>
                </a:extLst>
              </a:tr>
              <a:tr h="370840">
                <a:tc>
                  <a:txBody>
                    <a:bodyPr/>
                    <a:lstStyle/>
                    <a:p>
                      <a:r>
                        <a:rPr lang="en-US" dirty="0"/>
                        <a:t>1</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742875860"/>
                  </a:ext>
                </a:extLst>
              </a:tr>
              <a:tr h="370840">
                <a:tc>
                  <a:txBody>
                    <a:bodyPr/>
                    <a:lstStyle/>
                    <a:p>
                      <a:r>
                        <a:rPr lang="en-US" dirty="0"/>
                        <a:t>2</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2188312661"/>
                  </a:ext>
                </a:extLst>
              </a:tr>
              <a:tr h="370840">
                <a:tc>
                  <a:txBody>
                    <a:bodyPr/>
                    <a:lstStyle/>
                    <a:p>
                      <a:r>
                        <a:rPr lang="en-US" dirty="0"/>
                        <a:t>3</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334720"/>
                  </a:ext>
                </a:extLst>
              </a:tr>
              <a:tr h="370840">
                <a:tc>
                  <a:txBody>
                    <a:bodyPr/>
                    <a:lstStyle/>
                    <a:p>
                      <a:r>
                        <a:rPr lang="en-US" dirty="0"/>
                        <a:t>4</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248821009"/>
                  </a:ext>
                </a:extLst>
              </a:tr>
              <a:tr h="370840">
                <a:tc>
                  <a:txBody>
                    <a:bodyPr/>
                    <a:lstStyle/>
                    <a:p>
                      <a:r>
                        <a:rPr lang="en-US" dirty="0"/>
                        <a:t>5</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2432221916"/>
                  </a:ext>
                </a:extLst>
              </a:tr>
              <a:tr h="370840">
                <a:tc>
                  <a:txBody>
                    <a:bodyPr/>
                    <a:lstStyle/>
                    <a:p>
                      <a:r>
                        <a:rPr lang="en-US" dirty="0"/>
                        <a:t>6</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668750361"/>
                  </a:ext>
                </a:extLst>
              </a:tr>
              <a:tr h="370840">
                <a:tc>
                  <a:txBody>
                    <a:bodyPr/>
                    <a:lstStyle/>
                    <a:p>
                      <a:r>
                        <a:rPr lang="en-US" dirty="0"/>
                        <a:t>7</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660228979"/>
                  </a:ext>
                </a:extLst>
              </a:tr>
            </a:tbl>
          </a:graphicData>
        </a:graphic>
      </p:graphicFrame>
      <p:graphicFrame>
        <p:nvGraphicFramePr>
          <p:cNvPr id="5" name="Table 4">
            <a:extLst>
              <a:ext uri="{FF2B5EF4-FFF2-40B4-BE49-F238E27FC236}">
                <a16:creationId xmlns:a16="http://schemas.microsoft.com/office/drawing/2014/main" id="{79318946-92EE-4112-8866-ACB86EBAA1D8}"/>
              </a:ext>
            </a:extLst>
          </p:cNvPr>
          <p:cNvGraphicFramePr>
            <a:graphicFrameLocks/>
          </p:cNvGraphicFramePr>
          <p:nvPr>
            <p:extLst>
              <p:ext uri="{D42A27DB-BD31-4B8C-83A1-F6EECF244321}">
                <p14:modId xmlns:p14="http://schemas.microsoft.com/office/powerpoint/2010/main" val="2244488516"/>
              </p:ext>
            </p:extLst>
          </p:nvPr>
        </p:nvGraphicFramePr>
        <p:xfrm>
          <a:off x="4264090" y="4087127"/>
          <a:ext cx="4124130" cy="2312280"/>
        </p:xfrm>
        <a:graphic>
          <a:graphicData uri="http://schemas.openxmlformats.org/drawingml/2006/table">
            <a:tbl>
              <a:tblPr firstRow="1" bandRow="1">
                <a:tableStyleId>{5940675A-B579-460E-94D1-54222C63F5DA}</a:tableStyleId>
              </a:tblPr>
              <a:tblGrid>
                <a:gridCol w="687355">
                  <a:extLst>
                    <a:ext uri="{9D8B030D-6E8A-4147-A177-3AD203B41FA5}">
                      <a16:colId xmlns:a16="http://schemas.microsoft.com/office/drawing/2014/main" val="3005737679"/>
                    </a:ext>
                  </a:extLst>
                </a:gridCol>
                <a:gridCol w="687355">
                  <a:extLst>
                    <a:ext uri="{9D8B030D-6E8A-4147-A177-3AD203B41FA5}">
                      <a16:colId xmlns:a16="http://schemas.microsoft.com/office/drawing/2014/main" val="1988053811"/>
                    </a:ext>
                  </a:extLst>
                </a:gridCol>
                <a:gridCol w="687355">
                  <a:extLst>
                    <a:ext uri="{9D8B030D-6E8A-4147-A177-3AD203B41FA5}">
                      <a16:colId xmlns:a16="http://schemas.microsoft.com/office/drawing/2014/main" val="661033621"/>
                    </a:ext>
                  </a:extLst>
                </a:gridCol>
                <a:gridCol w="687355">
                  <a:extLst>
                    <a:ext uri="{9D8B030D-6E8A-4147-A177-3AD203B41FA5}">
                      <a16:colId xmlns:a16="http://schemas.microsoft.com/office/drawing/2014/main" val="3577578851"/>
                    </a:ext>
                  </a:extLst>
                </a:gridCol>
                <a:gridCol w="687355">
                  <a:extLst>
                    <a:ext uri="{9D8B030D-6E8A-4147-A177-3AD203B41FA5}">
                      <a16:colId xmlns:a16="http://schemas.microsoft.com/office/drawing/2014/main" val="1762709100"/>
                    </a:ext>
                  </a:extLst>
                </a:gridCol>
                <a:gridCol w="687355">
                  <a:extLst>
                    <a:ext uri="{9D8B030D-6E8A-4147-A177-3AD203B41FA5}">
                      <a16:colId xmlns:a16="http://schemas.microsoft.com/office/drawing/2014/main" val="1262067202"/>
                    </a:ext>
                  </a:extLst>
                </a:gridCol>
              </a:tblGrid>
              <a:tr h="385380">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2</a:t>
                      </a:r>
                      <a:endParaRPr lang="en-IN" dirty="0"/>
                    </a:p>
                  </a:txBody>
                  <a:tcPr/>
                </a:tc>
                <a:tc>
                  <a:txBody>
                    <a:bodyPr/>
                    <a:lstStyle/>
                    <a:p>
                      <a:r>
                        <a:rPr lang="en-US" dirty="0"/>
                        <a:t>2</a:t>
                      </a:r>
                    </a:p>
                  </a:txBody>
                  <a:tcPr/>
                </a:tc>
                <a:extLst>
                  <a:ext uri="{0D108BD9-81ED-4DB2-BD59-A6C34878D82A}">
                    <a16:rowId xmlns:a16="http://schemas.microsoft.com/office/drawing/2014/main" val="2356010045"/>
                  </a:ext>
                </a:extLst>
              </a:tr>
              <a:tr h="385380">
                <a:tc>
                  <a:txBody>
                    <a:bodyPr/>
                    <a:lstStyle/>
                    <a:p>
                      <a:r>
                        <a:rPr lang="en-US" dirty="0"/>
                        <a:t>3</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3</a:t>
                      </a:r>
                      <a:endParaRPr lang="en-IN" dirty="0"/>
                    </a:p>
                  </a:txBody>
                  <a:tcPr/>
                </a:tc>
                <a:tc>
                  <a:txBody>
                    <a:bodyPr/>
                    <a:lstStyle/>
                    <a:p>
                      <a:r>
                        <a:rPr lang="en-US" dirty="0"/>
                        <a:t>3</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3178781014"/>
                  </a:ext>
                </a:extLst>
              </a:tr>
              <a:tr h="385380">
                <a:tc>
                  <a:txBody>
                    <a:bodyPr/>
                    <a:lstStyle/>
                    <a:p>
                      <a:r>
                        <a:rPr lang="en-US" dirty="0"/>
                        <a:t>4</a:t>
                      </a:r>
                      <a:endParaRPr lang="en-IN" dirty="0"/>
                    </a:p>
                  </a:txBody>
                  <a:tcPr/>
                </a:tc>
                <a:tc>
                  <a:txBody>
                    <a:bodyPr/>
                    <a:lstStyle/>
                    <a:p>
                      <a:r>
                        <a:rPr lang="en-US" dirty="0"/>
                        <a:t>1</a:t>
                      </a:r>
                      <a:endParaRPr lang="en-IN" dirty="0"/>
                    </a:p>
                  </a:txBody>
                  <a:tcPr/>
                </a:tc>
                <a:tc>
                  <a:txBody>
                    <a:bodyPr/>
                    <a:lstStyle/>
                    <a:p>
                      <a:r>
                        <a:rPr lang="en-US" dirty="0"/>
                        <a:t>7</a:t>
                      </a:r>
                      <a:endParaRPr lang="en-IN" dirty="0"/>
                    </a:p>
                  </a:txBody>
                  <a:tcPr/>
                </a:tc>
                <a:tc>
                  <a:txBody>
                    <a:bodyPr/>
                    <a:lstStyle/>
                    <a:p>
                      <a:r>
                        <a:rPr lang="en-US" dirty="0"/>
                        <a:t>4</a:t>
                      </a:r>
                      <a:endParaRPr lang="en-IN" dirty="0"/>
                    </a:p>
                  </a:txBody>
                  <a:tcPr/>
                </a:tc>
                <a:tc>
                  <a:txBody>
                    <a:bodyPr/>
                    <a:lstStyle/>
                    <a:p>
                      <a:r>
                        <a:rPr lang="en-US" dirty="0"/>
                        <a:t>7</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806269298"/>
                  </a:ext>
                </a:extLst>
              </a:tr>
              <a:tr h="385380">
                <a:tc>
                  <a:txBody>
                    <a:bodyPr/>
                    <a:lstStyle/>
                    <a:p>
                      <a:r>
                        <a:rPr lang="en-US" dirty="0"/>
                        <a:t>4</a:t>
                      </a:r>
                      <a:endParaRPr lang="en-IN" dirty="0"/>
                    </a:p>
                  </a:txBody>
                  <a:tcPr/>
                </a:tc>
                <a:tc>
                  <a:txBody>
                    <a:bodyPr/>
                    <a:lstStyle/>
                    <a:p>
                      <a:r>
                        <a:rPr lang="en-US" dirty="0"/>
                        <a:t>4</a:t>
                      </a:r>
                      <a:endParaRPr lang="en-IN" dirty="0"/>
                    </a:p>
                  </a:txBody>
                  <a:tcPr/>
                </a:tc>
                <a:tc>
                  <a:txBody>
                    <a:bodyPr/>
                    <a:lstStyle/>
                    <a:p>
                      <a:r>
                        <a:rPr lang="en-US" dirty="0"/>
                        <a:t>4</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813173352"/>
                  </a:ext>
                </a:extLst>
              </a:tr>
              <a:tr h="385380">
                <a:tc>
                  <a:txBody>
                    <a:bodyPr/>
                    <a:lstStyle/>
                    <a:p>
                      <a:r>
                        <a:rPr lang="en-US" dirty="0"/>
                        <a:t>3</a:t>
                      </a:r>
                      <a:endParaRPr lang="en-IN" dirty="0"/>
                    </a:p>
                  </a:txBody>
                  <a:tcPr/>
                </a:tc>
                <a:tc>
                  <a:txBody>
                    <a:bodyPr/>
                    <a:lstStyle/>
                    <a:p>
                      <a:r>
                        <a:rPr lang="en-US" dirty="0"/>
                        <a:t>7</a:t>
                      </a:r>
                      <a:endParaRPr lang="en-IN" dirty="0"/>
                    </a:p>
                  </a:txBody>
                  <a:tcPr/>
                </a:tc>
                <a:tc>
                  <a:txBody>
                    <a:bodyPr/>
                    <a:lstStyle/>
                    <a:p>
                      <a:r>
                        <a:rPr lang="en-US" dirty="0"/>
                        <a:t>6</a:t>
                      </a:r>
                      <a:endParaRPr lang="en-IN" dirty="0"/>
                    </a:p>
                  </a:txBody>
                  <a:tcPr/>
                </a:tc>
                <a:tc>
                  <a:txBody>
                    <a:bodyPr/>
                    <a:lstStyle/>
                    <a:p>
                      <a:r>
                        <a:rPr lang="en-US" dirty="0"/>
                        <a:t>7</a:t>
                      </a:r>
                      <a:endParaRPr lang="en-IN" dirty="0"/>
                    </a:p>
                  </a:txBody>
                  <a:tcPr/>
                </a:tc>
                <a:tc>
                  <a:txBody>
                    <a:bodyPr/>
                    <a:lstStyle/>
                    <a:p>
                      <a:r>
                        <a:rPr lang="en-US" dirty="0"/>
                        <a:t>7</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3514445257"/>
                  </a:ext>
                </a:extLst>
              </a:tr>
              <a:tr h="385380">
                <a:tc>
                  <a:txBody>
                    <a:bodyPr/>
                    <a:lstStyle/>
                    <a:p>
                      <a:r>
                        <a:rPr lang="en-US" dirty="0"/>
                        <a:t>6</a:t>
                      </a:r>
                      <a:endParaRPr lang="en-IN" dirty="0"/>
                    </a:p>
                  </a:txBody>
                  <a:tcPr/>
                </a:tc>
                <a:tc>
                  <a:txBody>
                    <a:bodyPr/>
                    <a:lstStyle/>
                    <a:p>
                      <a:r>
                        <a:rPr lang="en-US" dirty="0"/>
                        <a:t>5</a:t>
                      </a:r>
                      <a:endParaRPr lang="en-IN" dirty="0"/>
                    </a:p>
                  </a:txBody>
                  <a:tcPr/>
                </a:tc>
                <a:tc>
                  <a:txBody>
                    <a:bodyPr/>
                    <a:lstStyle/>
                    <a:p>
                      <a:r>
                        <a:rPr lang="en-US" dirty="0"/>
                        <a:t>4</a:t>
                      </a:r>
                      <a:endParaRPr lang="en-IN" dirty="0"/>
                    </a:p>
                  </a:txBody>
                  <a:tcPr/>
                </a:tc>
                <a:tc>
                  <a:txBody>
                    <a:bodyPr/>
                    <a:lstStyle/>
                    <a:p>
                      <a:r>
                        <a:rPr lang="en-US" dirty="0"/>
                        <a:t>6</a:t>
                      </a:r>
                      <a:endParaRPr lang="en-IN" dirty="0"/>
                    </a:p>
                  </a:txBody>
                  <a:tcPr/>
                </a:tc>
                <a:tc>
                  <a:txBody>
                    <a:bodyPr/>
                    <a:lstStyle/>
                    <a:p>
                      <a:r>
                        <a:rPr lang="en-US" dirty="0"/>
                        <a:t>6</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255316934"/>
                  </a:ext>
                </a:extLst>
              </a:tr>
            </a:tbl>
          </a:graphicData>
        </a:graphic>
      </p:graphicFrame>
      <p:graphicFrame>
        <p:nvGraphicFramePr>
          <p:cNvPr id="6" name="Table 4">
            <a:extLst>
              <a:ext uri="{FF2B5EF4-FFF2-40B4-BE49-F238E27FC236}">
                <a16:creationId xmlns:a16="http://schemas.microsoft.com/office/drawing/2014/main" id="{50C0B9C5-6A28-4D70-AFF3-D8566DC84730}"/>
              </a:ext>
            </a:extLst>
          </p:cNvPr>
          <p:cNvGraphicFramePr>
            <a:graphicFrameLocks/>
          </p:cNvGraphicFramePr>
          <p:nvPr>
            <p:extLst>
              <p:ext uri="{D42A27DB-BD31-4B8C-83A1-F6EECF244321}">
                <p14:modId xmlns:p14="http://schemas.microsoft.com/office/powerpoint/2010/main" val="3358072579"/>
              </p:ext>
            </p:extLst>
          </p:nvPr>
        </p:nvGraphicFramePr>
        <p:xfrm>
          <a:off x="4264090" y="1005372"/>
          <a:ext cx="4124130" cy="2194560"/>
        </p:xfrm>
        <a:graphic>
          <a:graphicData uri="http://schemas.openxmlformats.org/drawingml/2006/table">
            <a:tbl>
              <a:tblPr firstRow="1" bandRow="1">
                <a:tableStyleId>{5940675A-B579-460E-94D1-54222C63F5DA}</a:tableStyleId>
              </a:tblPr>
              <a:tblGrid>
                <a:gridCol w="687355">
                  <a:extLst>
                    <a:ext uri="{9D8B030D-6E8A-4147-A177-3AD203B41FA5}">
                      <a16:colId xmlns:a16="http://schemas.microsoft.com/office/drawing/2014/main" val="3005737679"/>
                    </a:ext>
                  </a:extLst>
                </a:gridCol>
                <a:gridCol w="687355">
                  <a:extLst>
                    <a:ext uri="{9D8B030D-6E8A-4147-A177-3AD203B41FA5}">
                      <a16:colId xmlns:a16="http://schemas.microsoft.com/office/drawing/2014/main" val="1988053811"/>
                    </a:ext>
                  </a:extLst>
                </a:gridCol>
                <a:gridCol w="687355">
                  <a:extLst>
                    <a:ext uri="{9D8B030D-6E8A-4147-A177-3AD203B41FA5}">
                      <a16:colId xmlns:a16="http://schemas.microsoft.com/office/drawing/2014/main" val="661033621"/>
                    </a:ext>
                  </a:extLst>
                </a:gridCol>
                <a:gridCol w="687355">
                  <a:extLst>
                    <a:ext uri="{9D8B030D-6E8A-4147-A177-3AD203B41FA5}">
                      <a16:colId xmlns:a16="http://schemas.microsoft.com/office/drawing/2014/main" val="3577578851"/>
                    </a:ext>
                  </a:extLst>
                </a:gridCol>
                <a:gridCol w="687355">
                  <a:extLst>
                    <a:ext uri="{9D8B030D-6E8A-4147-A177-3AD203B41FA5}">
                      <a16:colId xmlns:a16="http://schemas.microsoft.com/office/drawing/2014/main" val="1762709100"/>
                    </a:ext>
                  </a:extLst>
                </a:gridCol>
                <a:gridCol w="687355">
                  <a:extLst>
                    <a:ext uri="{9D8B030D-6E8A-4147-A177-3AD203B41FA5}">
                      <a16:colId xmlns:a16="http://schemas.microsoft.com/office/drawing/2014/main" val="1262067202"/>
                    </a:ext>
                  </a:extLst>
                </a:gridCol>
              </a:tblGrid>
              <a:tr h="317241">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p>
                  </a:txBody>
                  <a:tcPr/>
                </a:tc>
                <a:extLst>
                  <a:ext uri="{0D108BD9-81ED-4DB2-BD59-A6C34878D82A}">
                    <a16:rowId xmlns:a16="http://schemas.microsoft.com/office/drawing/2014/main" val="2356010045"/>
                  </a:ext>
                </a:extLst>
              </a:tr>
              <a:tr h="317241">
                <a:tc>
                  <a:txBody>
                    <a:bodyPr/>
                    <a:lstStyle/>
                    <a:p>
                      <a:r>
                        <a:rPr lang="en-US" dirty="0"/>
                        <a:t>2</a:t>
                      </a:r>
                      <a:endParaRPr lang="en-IN" dirty="0"/>
                    </a:p>
                  </a:txBody>
                  <a:tcPr/>
                </a:tc>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2</a:t>
                      </a:r>
                      <a:endParaRPr lang="en-IN" dirty="0"/>
                    </a:p>
                  </a:txBody>
                  <a:tcPr/>
                </a:tc>
                <a:tc>
                  <a:txBody>
                    <a:bodyPr/>
                    <a:lstStyle/>
                    <a:p>
                      <a:r>
                        <a:rPr lang="en-US" dirty="0"/>
                        <a:t>2</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3178781014"/>
                  </a:ext>
                </a:extLst>
              </a:tr>
              <a:tr h="317241">
                <a:tc>
                  <a:txBody>
                    <a:bodyPr/>
                    <a:lstStyle/>
                    <a:p>
                      <a:r>
                        <a:rPr lang="en-US" dirty="0"/>
                        <a:t>3</a:t>
                      </a:r>
                      <a:endParaRPr lang="en-IN" dirty="0"/>
                    </a:p>
                  </a:txBody>
                  <a:tcPr/>
                </a:tc>
                <a:tc>
                  <a:txBody>
                    <a:bodyPr/>
                    <a:lstStyle/>
                    <a:p>
                      <a:r>
                        <a:rPr lang="en-US" dirty="0"/>
                        <a:t>0</a:t>
                      </a:r>
                      <a:endParaRPr lang="en-IN" dirty="0"/>
                    </a:p>
                  </a:txBody>
                  <a:tcPr/>
                </a:tc>
                <a:tc>
                  <a:txBody>
                    <a:bodyPr/>
                    <a:lstStyle/>
                    <a:p>
                      <a:r>
                        <a:rPr lang="en-US" dirty="0"/>
                        <a:t>7</a:t>
                      </a:r>
                      <a:endParaRPr lang="en-IN" dirty="0"/>
                    </a:p>
                  </a:txBody>
                  <a:tcPr/>
                </a:tc>
                <a:tc>
                  <a:txBody>
                    <a:bodyPr/>
                    <a:lstStyle/>
                    <a:p>
                      <a:r>
                        <a:rPr lang="en-US" dirty="0"/>
                        <a:t>4</a:t>
                      </a:r>
                      <a:endParaRPr lang="en-IN" dirty="0"/>
                    </a:p>
                  </a:txBody>
                  <a:tcPr/>
                </a:tc>
                <a:tc>
                  <a:txBody>
                    <a:bodyPr/>
                    <a:lstStyle/>
                    <a:p>
                      <a:r>
                        <a:rPr lang="en-US" dirty="0"/>
                        <a:t>7</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806269298"/>
                  </a:ext>
                </a:extLst>
              </a:tr>
              <a:tr h="317241">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4</a:t>
                      </a:r>
                      <a:endParaRPr lang="en-IN" dirty="0"/>
                    </a:p>
                  </a:txBody>
                  <a:tcPr/>
                </a:tc>
                <a:tc>
                  <a:txBody>
                    <a:bodyPr/>
                    <a:lstStyle/>
                    <a:p>
                      <a:r>
                        <a:rPr lang="en-US" dirty="0"/>
                        <a:t>2</a:t>
                      </a:r>
                      <a:endParaRPr lang="en-IN" dirty="0"/>
                    </a:p>
                  </a:txBody>
                  <a:tcPr/>
                </a:tc>
                <a:tc>
                  <a:txBody>
                    <a:bodyPr/>
                    <a:lstStyle/>
                    <a:p>
                      <a:r>
                        <a:rPr lang="en-US" dirty="0"/>
                        <a:t>4</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813173352"/>
                  </a:ext>
                </a:extLst>
              </a:tr>
              <a:tr h="317241">
                <a:tc>
                  <a:txBody>
                    <a:bodyPr/>
                    <a:lstStyle/>
                    <a:p>
                      <a:r>
                        <a:rPr lang="en-US" dirty="0"/>
                        <a:t>2</a:t>
                      </a:r>
                      <a:endParaRPr lang="en-IN" dirty="0"/>
                    </a:p>
                  </a:txBody>
                  <a:tcPr/>
                </a:tc>
                <a:tc>
                  <a:txBody>
                    <a:bodyPr/>
                    <a:lstStyle/>
                    <a:p>
                      <a:r>
                        <a:rPr lang="en-US" dirty="0"/>
                        <a:t>7</a:t>
                      </a:r>
                      <a:endParaRPr lang="en-IN" dirty="0"/>
                    </a:p>
                  </a:txBody>
                  <a:tcPr/>
                </a:tc>
                <a:tc>
                  <a:txBody>
                    <a:bodyPr/>
                    <a:lstStyle/>
                    <a:p>
                      <a:r>
                        <a:rPr lang="en-US" dirty="0"/>
                        <a:t>6</a:t>
                      </a:r>
                      <a:endParaRPr lang="en-IN" dirty="0"/>
                    </a:p>
                  </a:txBody>
                  <a:tcPr/>
                </a:tc>
                <a:tc>
                  <a:txBody>
                    <a:bodyPr/>
                    <a:lstStyle/>
                    <a:p>
                      <a:r>
                        <a:rPr lang="en-US" dirty="0"/>
                        <a:t>7</a:t>
                      </a:r>
                      <a:endParaRPr lang="en-IN" dirty="0"/>
                    </a:p>
                  </a:txBody>
                  <a:tcPr/>
                </a:tc>
                <a:tc>
                  <a:txBody>
                    <a:bodyPr/>
                    <a:lstStyle/>
                    <a:p>
                      <a:r>
                        <a:rPr lang="en-US" dirty="0"/>
                        <a:t>7</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3514445257"/>
                  </a:ext>
                </a:extLst>
              </a:tr>
              <a:tr h="317241">
                <a:tc>
                  <a:txBody>
                    <a:bodyPr/>
                    <a:lstStyle/>
                    <a:p>
                      <a:r>
                        <a:rPr lang="en-US" dirty="0"/>
                        <a:t>6</a:t>
                      </a:r>
                      <a:endParaRPr lang="en-IN" dirty="0"/>
                    </a:p>
                  </a:txBody>
                  <a:tcPr/>
                </a:tc>
                <a:tc>
                  <a:txBody>
                    <a:bodyPr/>
                    <a:lstStyle/>
                    <a:p>
                      <a:r>
                        <a:rPr lang="en-US" dirty="0"/>
                        <a:t>5</a:t>
                      </a:r>
                      <a:endParaRPr lang="en-IN" dirty="0"/>
                    </a:p>
                  </a:txBody>
                  <a:tcPr/>
                </a:tc>
                <a:tc>
                  <a:txBody>
                    <a:bodyPr/>
                    <a:lstStyle/>
                    <a:p>
                      <a:r>
                        <a:rPr lang="en-US" dirty="0"/>
                        <a:t>3</a:t>
                      </a:r>
                      <a:endParaRPr lang="en-IN" dirty="0"/>
                    </a:p>
                  </a:txBody>
                  <a:tcPr/>
                </a:tc>
                <a:tc>
                  <a:txBody>
                    <a:bodyPr/>
                    <a:lstStyle/>
                    <a:p>
                      <a:r>
                        <a:rPr lang="en-US" dirty="0"/>
                        <a:t>6</a:t>
                      </a:r>
                      <a:endParaRPr lang="en-IN" dirty="0"/>
                    </a:p>
                  </a:txBody>
                  <a:tcPr/>
                </a:tc>
                <a:tc>
                  <a:txBody>
                    <a:bodyPr/>
                    <a:lstStyle/>
                    <a:p>
                      <a:r>
                        <a:rPr lang="en-US" dirty="0"/>
                        <a:t>6</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255316934"/>
                  </a:ext>
                </a:extLst>
              </a:tr>
            </a:tbl>
          </a:graphicData>
        </a:graphic>
      </p:graphicFrame>
      <p:sp>
        <p:nvSpPr>
          <p:cNvPr id="7" name="TextBox 6">
            <a:extLst>
              <a:ext uri="{FF2B5EF4-FFF2-40B4-BE49-F238E27FC236}">
                <a16:creationId xmlns:a16="http://schemas.microsoft.com/office/drawing/2014/main" id="{02D8AFDD-2F53-4035-A977-3D8C6976223E}"/>
              </a:ext>
            </a:extLst>
          </p:cNvPr>
          <p:cNvSpPr txBox="1"/>
          <p:nvPr/>
        </p:nvSpPr>
        <p:spPr>
          <a:xfrm>
            <a:off x="5551715" y="523754"/>
            <a:ext cx="1729961" cy="369332"/>
          </a:xfrm>
          <a:prstGeom prst="rect">
            <a:avLst/>
          </a:prstGeom>
          <a:noFill/>
        </p:spPr>
        <p:txBody>
          <a:bodyPr wrap="none" rtlCol="0">
            <a:spAutoFit/>
          </a:bodyPr>
          <a:lstStyle/>
          <a:p>
            <a:r>
              <a:rPr lang="en-US" b="1" dirty="0"/>
              <a:t>Original Image</a:t>
            </a:r>
            <a:endParaRPr lang="en-IN" b="1" dirty="0"/>
          </a:p>
        </p:txBody>
      </p:sp>
      <p:sp>
        <p:nvSpPr>
          <p:cNvPr id="8" name="TextBox 7">
            <a:extLst>
              <a:ext uri="{FF2B5EF4-FFF2-40B4-BE49-F238E27FC236}">
                <a16:creationId xmlns:a16="http://schemas.microsoft.com/office/drawing/2014/main" id="{B1EEC146-AD9D-4023-9C20-9794ECA3EAF3}"/>
              </a:ext>
            </a:extLst>
          </p:cNvPr>
          <p:cNvSpPr txBox="1"/>
          <p:nvPr/>
        </p:nvSpPr>
        <p:spPr>
          <a:xfrm>
            <a:off x="5666359" y="3605509"/>
            <a:ext cx="1356462" cy="369332"/>
          </a:xfrm>
          <a:prstGeom prst="rect">
            <a:avLst/>
          </a:prstGeom>
          <a:noFill/>
        </p:spPr>
        <p:txBody>
          <a:bodyPr wrap="none" rtlCol="0">
            <a:spAutoFit/>
          </a:bodyPr>
          <a:lstStyle/>
          <a:p>
            <a:r>
              <a:rPr lang="en-US" b="1" dirty="0"/>
              <a:t>New Image</a:t>
            </a:r>
            <a:endParaRPr lang="en-IN" b="1" dirty="0"/>
          </a:p>
        </p:txBody>
      </p:sp>
      <p:sp>
        <p:nvSpPr>
          <p:cNvPr id="9" name="TextBox 8">
            <a:extLst>
              <a:ext uri="{FF2B5EF4-FFF2-40B4-BE49-F238E27FC236}">
                <a16:creationId xmlns:a16="http://schemas.microsoft.com/office/drawing/2014/main" id="{F6AA6EE9-8218-48B3-995C-BE45D2894E71}"/>
              </a:ext>
            </a:extLst>
          </p:cNvPr>
          <p:cNvSpPr txBox="1"/>
          <p:nvPr/>
        </p:nvSpPr>
        <p:spPr>
          <a:xfrm>
            <a:off x="8574832" y="4245428"/>
            <a:ext cx="1436227" cy="646331"/>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Pixels values </a:t>
            </a:r>
          </a:p>
          <a:p>
            <a:r>
              <a:rPr lang="en-US" dirty="0">
                <a:latin typeface="Calibri" panose="020F0502020204030204" pitchFamily="34" charset="0"/>
                <a:cs typeface="Calibri" panose="020F0502020204030204" pitchFamily="34" charset="0"/>
              </a:rPr>
              <a:t>are improved</a:t>
            </a:r>
            <a:endParaRPr lang="en-IN" dirty="0">
              <a:latin typeface="Calibri" panose="020F0502020204030204" pitchFamily="34" charset="0"/>
              <a:cs typeface="Calibri" panose="020F0502020204030204" pitchFamily="34" charset="0"/>
            </a:endParaRPr>
          </a:p>
        </p:txBody>
      </p:sp>
      <p:cxnSp>
        <p:nvCxnSpPr>
          <p:cNvPr id="11" name="Straight Connector 10">
            <a:extLst>
              <a:ext uri="{FF2B5EF4-FFF2-40B4-BE49-F238E27FC236}">
                <a16:creationId xmlns:a16="http://schemas.microsoft.com/office/drawing/2014/main" id="{4277037F-9969-4E6B-825D-5E86FA8963B7}"/>
              </a:ext>
            </a:extLst>
          </p:cNvPr>
          <p:cNvCxnSpPr>
            <a:cxnSpLocks/>
          </p:cNvCxnSpPr>
          <p:nvPr/>
        </p:nvCxnSpPr>
        <p:spPr>
          <a:xfrm flipV="1">
            <a:off x="677334" y="5935289"/>
            <a:ext cx="2161938" cy="25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4655AF-8D80-4DDF-86D7-DF60DFA081DC}"/>
              </a:ext>
            </a:extLst>
          </p:cNvPr>
          <p:cNvCxnSpPr>
            <a:cxnSpLocks/>
          </p:cNvCxnSpPr>
          <p:nvPr/>
        </p:nvCxnSpPr>
        <p:spPr>
          <a:xfrm flipV="1">
            <a:off x="1268963" y="5514392"/>
            <a:ext cx="0" cy="447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4D61935-F098-4F63-88EA-DA6D6058D115}"/>
              </a:ext>
            </a:extLst>
          </p:cNvPr>
          <p:cNvCxnSpPr>
            <a:cxnSpLocks/>
          </p:cNvCxnSpPr>
          <p:nvPr/>
        </p:nvCxnSpPr>
        <p:spPr>
          <a:xfrm flipV="1">
            <a:off x="1505339" y="5337110"/>
            <a:ext cx="0" cy="606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EB0F9C-1338-4557-82F8-6538B5F49485}"/>
              </a:ext>
            </a:extLst>
          </p:cNvPr>
          <p:cNvCxnSpPr>
            <a:cxnSpLocks/>
          </p:cNvCxnSpPr>
          <p:nvPr/>
        </p:nvCxnSpPr>
        <p:spPr>
          <a:xfrm flipV="1">
            <a:off x="1744479" y="5328798"/>
            <a:ext cx="0" cy="606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DC46B53-F2A5-4853-9FC7-12B622AC45DE}"/>
              </a:ext>
            </a:extLst>
          </p:cNvPr>
          <p:cNvCxnSpPr>
            <a:cxnSpLocks/>
          </p:cNvCxnSpPr>
          <p:nvPr/>
        </p:nvCxnSpPr>
        <p:spPr>
          <a:xfrm flipV="1">
            <a:off x="2021633" y="5113176"/>
            <a:ext cx="0" cy="84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B8889D-B804-41F6-ADE6-F1AB170CC104}"/>
              </a:ext>
            </a:extLst>
          </p:cNvPr>
          <p:cNvCxnSpPr>
            <a:cxnSpLocks/>
          </p:cNvCxnSpPr>
          <p:nvPr/>
        </p:nvCxnSpPr>
        <p:spPr>
          <a:xfrm flipV="1">
            <a:off x="2258009" y="4891759"/>
            <a:ext cx="0" cy="1043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4D6171B-20B5-4842-BCFC-EE6919927571}"/>
              </a:ext>
            </a:extLst>
          </p:cNvPr>
          <p:cNvCxnSpPr>
            <a:cxnSpLocks/>
          </p:cNvCxnSpPr>
          <p:nvPr/>
        </p:nvCxnSpPr>
        <p:spPr>
          <a:xfrm flipV="1">
            <a:off x="2522376" y="4683967"/>
            <a:ext cx="0" cy="1251322"/>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6AEC3C7-4BEB-4B16-BD7F-1FF5893CD4B3}"/>
              </a:ext>
            </a:extLst>
          </p:cNvPr>
          <p:cNvSpPr txBox="1"/>
          <p:nvPr/>
        </p:nvSpPr>
        <p:spPr>
          <a:xfrm>
            <a:off x="606501" y="5960707"/>
            <a:ext cx="207137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0     1     2     3     4      5     6     7</a:t>
            </a:r>
            <a:endParaRPr lang="en-IN" sz="1200" dirty="0">
              <a:latin typeface="Calibri" panose="020F05020202040302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0292FA3C-C7B3-4CC5-BF64-1FEA47876885}"/>
              </a:ext>
            </a:extLst>
          </p:cNvPr>
          <p:cNvSpPr/>
          <p:nvPr/>
        </p:nvSpPr>
        <p:spPr>
          <a:xfrm>
            <a:off x="887273" y="6277411"/>
            <a:ext cx="1742060" cy="3872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cs typeface="Calibri" panose="020F0502020204030204" pitchFamily="34" charset="0"/>
              </a:rPr>
              <a:t>Histogram </a:t>
            </a:r>
            <a:endParaRPr lang="en-IN" sz="1400" dirty="0">
              <a:latin typeface="Calibri" panose="020F0502020204030204" pitchFamily="34" charset="0"/>
              <a:cs typeface="Calibri" panose="020F0502020204030204" pitchFamily="34" charset="0"/>
            </a:endParaRPr>
          </a:p>
        </p:txBody>
      </p:sp>
      <p:cxnSp>
        <p:nvCxnSpPr>
          <p:cNvPr id="35" name="Straight Connector 34">
            <a:extLst>
              <a:ext uri="{FF2B5EF4-FFF2-40B4-BE49-F238E27FC236}">
                <a16:creationId xmlns:a16="http://schemas.microsoft.com/office/drawing/2014/main" id="{5F24D06C-D12F-47C6-9D17-505FEAF5D1DF}"/>
              </a:ext>
            </a:extLst>
          </p:cNvPr>
          <p:cNvCxnSpPr>
            <a:cxnSpLocks/>
          </p:cNvCxnSpPr>
          <p:nvPr/>
        </p:nvCxnSpPr>
        <p:spPr>
          <a:xfrm flipV="1">
            <a:off x="989910" y="5710335"/>
            <a:ext cx="0" cy="250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2A2252A-FF82-443B-98EB-F8C563878014}"/>
              </a:ext>
            </a:extLst>
          </p:cNvPr>
          <p:cNvCxnSpPr>
            <a:cxnSpLocks/>
          </p:cNvCxnSpPr>
          <p:nvPr/>
        </p:nvCxnSpPr>
        <p:spPr>
          <a:xfrm flipV="1">
            <a:off x="774615" y="5710335"/>
            <a:ext cx="0" cy="25037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94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3560-042B-4947-8F37-8B3A33F85C79}"/>
              </a:ext>
            </a:extLst>
          </p:cNvPr>
          <p:cNvSpPr>
            <a:spLocks noGrp="1"/>
          </p:cNvSpPr>
          <p:nvPr>
            <p:ph type="title"/>
          </p:nvPr>
        </p:nvSpPr>
        <p:spPr/>
        <p:txBody>
          <a:bodyPr/>
          <a:lstStyle/>
          <a:p>
            <a:r>
              <a:rPr lang="en-US" dirty="0"/>
              <a:t>                       </a:t>
            </a:r>
            <a:r>
              <a:rPr lang="en-US" sz="4000" u="sng"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CONTENTS</a:t>
            </a:r>
            <a:endParaRPr lang="en-IN" sz="4000" u="sng"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C11E2589-7D65-4CAF-9E9D-3FF13A0F8FC7}"/>
              </a:ext>
            </a:extLst>
          </p:cNvPr>
          <p:cNvSpPr>
            <a:spLocks noGrp="1"/>
          </p:cNvSpPr>
          <p:nvPr>
            <p:ph idx="1"/>
          </p:nvPr>
        </p:nvSpPr>
        <p:spPr>
          <a:xfrm>
            <a:off x="942392" y="2183364"/>
            <a:ext cx="8948056" cy="3144416"/>
          </a:xfrm>
        </p:spPr>
        <p:txBody>
          <a:bodyPr>
            <a:normAutofit/>
          </a:bodyPr>
          <a:lstStyle/>
          <a:p>
            <a:pPr>
              <a:buFont typeface="Wingdings" panose="05000000000000000000" pitchFamily="2" charset="2"/>
              <a:buChar char="Ø"/>
            </a:pPr>
            <a:r>
              <a:rPr lang="en-US" sz="2400" dirty="0">
                <a:latin typeface="Constantia" panose="02030602050306030303" pitchFamily="18" charset="0"/>
              </a:rPr>
              <a:t>Problem Statement</a:t>
            </a:r>
            <a:endParaRPr lang="en-IN" sz="2400" dirty="0">
              <a:latin typeface="Constantia" panose="02030602050306030303" pitchFamily="18" charset="0"/>
            </a:endParaRPr>
          </a:p>
          <a:p>
            <a:pPr>
              <a:buFont typeface="Wingdings" panose="05000000000000000000" pitchFamily="2" charset="2"/>
              <a:buChar char="Ø"/>
            </a:pPr>
            <a:r>
              <a:rPr lang="en-IN" sz="2400" dirty="0">
                <a:latin typeface="Constantia" panose="02030602050306030303" pitchFamily="18" charset="0"/>
              </a:rPr>
              <a:t>System Architecture</a:t>
            </a:r>
          </a:p>
          <a:p>
            <a:pPr>
              <a:buFont typeface="Wingdings" panose="05000000000000000000" pitchFamily="2" charset="2"/>
              <a:buChar char="Ø"/>
            </a:pPr>
            <a:r>
              <a:rPr lang="en-IN" sz="2400" dirty="0">
                <a:latin typeface="Constantia" panose="02030602050306030303" pitchFamily="18" charset="0"/>
              </a:rPr>
              <a:t>Working of CNN </a:t>
            </a:r>
          </a:p>
          <a:p>
            <a:pPr>
              <a:buFont typeface="Wingdings" panose="05000000000000000000" pitchFamily="2" charset="2"/>
              <a:buChar char="Ø"/>
            </a:pPr>
            <a:r>
              <a:rPr lang="en-IN" sz="2400" dirty="0">
                <a:latin typeface="Constantia" panose="02030602050306030303" pitchFamily="18" charset="0"/>
              </a:rPr>
              <a:t>Layers in CNN</a:t>
            </a:r>
          </a:p>
          <a:p>
            <a:pPr>
              <a:buFont typeface="Wingdings" panose="05000000000000000000" pitchFamily="2" charset="2"/>
              <a:buChar char="Ø"/>
            </a:pPr>
            <a:r>
              <a:rPr lang="en-IN" sz="2400" dirty="0">
                <a:latin typeface="Constantia" panose="02030602050306030303" pitchFamily="18" charset="0"/>
              </a:rPr>
              <a:t>Image Pre-processing</a:t>
            </a:r>
          </a:p>
          <a:p>
            <a:pPr>
              <a:buFont typeface="Wingdings" panose="05000000000000000000" pitchFamily="2" charset="2"/>
              <a:buChar char="Ø"/>
            </a:pPr>
            <a:r>
              <a:rPr lang="en-IN" sz="2400" dirty="0">
                <a:latin typeface="Constantia" panose="02030602050306030303" pitchFamily="18" charset="0"/>
              </a:rPr>
              <a:t>Conclusion</a:t>
            </a:r>
          </a:p>
          <a:p>
            <a:pPr marL="0" indent="0">
              <a:buNone/>
            </a:pPr>
            <a:endParaRPr lang="en-IN" sz="2400" dirty="0">
              <a:latin typeface="Constantia" panose="02030602050306030303" pitchFamily="18" charset="0"/>
            </a:endParaRPr>
          </a:p>
          <a:p>
            <a:endParaRPr lang="en-IN" sz="2400" dirty="0"/>
          </a:p>
        </p:txBody>
      </p:sp>
    </p:spTree>
    <p:extLst>
      <p:ext uri="{BB962C8B-B14F-4D97-AF65-F5344CB8AC3E}">
        <p14:creationId xmlns:p14="http://schemas.microsoft.com/office/powerpoint/2010/main" val="2166565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F978-D633-4D1E-9CD6-AD024F325489}"/>
              </a:ext>
            </a:extLst>
          </p:cNvPr>
          <p:cNvSpPr>
            <a:spLocks noGrp="1"/>
          </p:cNvSpPr>
          <p:nvPr>
            <p:ph type="title"/>
          </p:nvPr>
        </p:nvSpPr>
        <p:spPr>
          <a:xfrm>
            <a:off x="677334" y="609600"/>
            <a:ext cx="2933613" cy="801950"/>
          </a:xfrm>
        </p:spPr>
        <p:txBody>
          <a:bodyPr/>
          <a:lstStyle/>
          <a:p>
            <a:r>
              <a:rPr lang="en-US"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  Conclusion :</a:t>
            </a:r>
            <a:endParaRPr lang="en-IN"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BC0C64C4-0E9F-42F5-BED8-5A3078D46464}"/>
              </a:ext>
            </a:extLst>
          </p:cNvPr>
          <p:cNvSpPr>
            <a:spLocks noGrp="1"/>
          </p:cNvSpPr>
          <p:nvPr>
            <p:ph idx="1"/>
          </p:nvPr>
        </p:nvSpPr>
        <p:spPr>
          <a:xfrm>
            <a:off x="677334" y="1624614"/>
            <a:ext cx="8596668" cy="4118639"/>
          </a:xfrm>
        </p:spPr>
        <p:txBody>
          <a:bodyPr>
            <a:normAutofit/>
          </a:bodyPr>
          <a:lstStyle/>
          <a:p>
            <a:pPr algn="just">
              <a:lnSpc>
                <a:spcPct val="125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Adaptive histogram equalization has the advantages of being automatic, reproducible, locally adaptive, and usually produces superior images when compared with interactive contrast enhancement.</a:t>
            </a:r>
          </a:p>
          <a:p>
            <a:pPr algn="just">
              <a:lnSpc>
                <a:spcPct val="125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It was proven that we can obtain better results if the original image has more dark regions. </a:t>
            </a:r>
          </a:p>
        </p:txBody>
      </p:sp>
    </p:spTree>
    <p:extLst>
      <p:ext uri="{BB962C8B-B14F-4D97-AF65-F5344CB8AC3E}">
        <p14:creationId xmlns:p14="http://schemas.microsoft.com/office/powerpoint/2010/main" val="2724235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27F5-CA4D-4429-9339-5B12B425CF6C}"/>
              </a:ext>
            </a:extLst>
          </p:cNvPr>
          <p:cNvSpPr>
            <a:spLocks noGrp="1"/>
          </p:cNvSpPr>
          <p:nvPr>
            <p:ph type="title"/>
          </p:nvPr>
        </p:nvSpPr>
        <p:spPr>
          <a:xfrm rot="10800000" flipV="1">
            <a:off x="3089429" y="998529"/>
            <a:ext cx="4039340" cy="892413"/>
          </a:xfrm>
        </p:spPr>
        <p:txBody>
          <a:bodyPr>
            <a:normAutofit/>
          </a:bodyPr>
          <a:lstStyle/>
          <a:p>
            <a:r>
              <a:rPr lang="en-US" b="1" dirty="0">
                <a:solidFill>
                  <a:srgbClr val="002060"/>
                </a:solidFill>
                <a:effectLst>
                  <a:outerShdw blurRad="38100" dist="38100" dir="2700000" algn="tl">
                    <a:srgbClr val="000000">
                      <a:alpha val="43137"/>
                    </a:srgbClr>
                  </a:outerShdw>
                </a:effectLst>
              </a:rPr>
              <a:t> </a:t>
            </a:r>
            <a:r>
              <a:rPr lang="en-US" sz="48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THANK YOU</a:t>
            </a:r>
            <a:endParaRPr lang="en-IN" sz="48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pic>
        <p:nvPicPr>
          <p:cNvPr id="4" name="Content Placeholder 7">
            <a:extLst>
              <a:ext uri="{FF2B5EF4-FFF2-40B4-BE49-F238E27FC236}">
                <a16:creationId xmlns:a16="http://schemas.microsoft.com/office/drawing/2014/main" id="{4C58B0CC-BB88-4576-B353-EAEE37565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3391" y="2068499"/>
            <a:ext cx="5351415" cy="3790973"/>
          </a:xfrm>
        </p:spPr>
      </p:pic>
    </p:spTree>
    <p:extLst>
      <p:ext uri="{BB962C8B-B14F-4D97-AF65-F5344CB8AC3E}">
        <p14:creationId xmlns:p14="http://schemas.microsoft.com/office/powerpoint/2010/main" val="299644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C903-436C-4BDA-A46E-14578EED8ADD}"/>
              </a:ext>
            </a:extLst>
          </p:cNvPr>
          <p:cNvSpPr>
            <a:spLocks noGrp="1"/>
          </p:cNvSpPr>
          <p:nvPr>
            <p:ph type="title"/>
          </p:nvPr>
        </p:nvSpPr>
        <p:spPr>
          <a:xfrm>
            <a:off x="1847461" y="494522"/>
            <a:ext cx="6372808" cy="905069"/>
          </a:xfrm>
        </p:spPr>
        <p:txBody>
          <a:bodyPr>
            <a:normAutofit/>
          </a:bodyPr>
          <a:lstStyle/>
          <a:p>
            <a:r>
              <a:rPr lang="en-US" dirty="0"/>
              <a:t>        </a:t>
            </a:r>
            <a:r>
              <a:rPr lang="en-US"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Problem Statement</a:t>
            </a:r>
            <a:endParaRPr lang="en-IN"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3FAAF747-385E-4712-A106-BFE2DA20331A}"/>
              </a:ext>
            </a:extLst>
          </p:cNvPr>
          <p:cNvSpPr>
            <a:spLocks noGrp="1"/>
          </p:cNvSpPr>
          <p:nvPr>
            <p:ph idx="1"/>
          </p:nvPr>
        </p:nvSpPr>
        <p:spPr>
          <a:xfrm>
            <a:off x="989046" y="1502230"/>
            <a:ext cx="8359140" cy="4861248"/>
          </a:xfrm>
        </p:spPr>
        <p:txBody>
          <a:bodyPr>
            <a:normAutofit fontScale="85000" lnSpcReduction="20000"/>
          </a:bodyPr>
          <a:lstStyle/>
          <a:p>
            <a:pPr marL="0" indent="0" algn="just">
              <a:lnSpc>
                <a:spcPct val="135000"/>
              </a:lnSpc>
              <a:buNone/>
            </a:pPr>
            <a:r>
              <a:rPr lang="en-US" sz="2000" dirty="0">
                <a:solidFill>
                  <a:srgbClr val="000000"/>
                </a:solidFill>
                <a:latin typeface="Arial" panose="020B0604020202020204" pitchFamily="34" charset="0"/>
                <a:cs typeface="Arial" panose="020B0604020202020204" pitchFamily="34" charset="0"/>
              </a:rPr>
              <a:t>		</a:t>
            </a:r>
            <a:r>
              <a:rPr lang="en-US" sz="2800" dirty="0">
                <a:latin typeface="Calibri" panose="020F0502020204030204" pitchFamily="34" charset="0"/>
                <a:cs typeface="Calibri" panose="020F0502020204030204" pitchFamily="34" charset="0"/>
              </a:rPr>
              <a:t>Blood cell segmentation and identification is a vital in the study of blood as a health indicator. A complete blood count is used to determine the state of a person’s health based on the contents of the blood in particular the white blood cells and the red blood cells. The main problem arises when massive amounts of blood samples are required to be processed by the hematologist or Medical Laboratory Technicians. </a:t>
            </a:r>
          </a:p>
          <a:p>
            <a:pPr marL="0" indent="0" algn="just">
              <a:lnSpc>
                <a:spcPct val="135000"/>
              </a:lnSpc>
              <a:buNone/>
            </a:pPr>
            <a:r>
              <a:rPr lang="en-US" sz="2800" dirty="0">
                <a:latin typeface="Calibri" panose="020F0502020204030204" pitchFamily="34" charset="0"/>
                <a:cs typeface="Calibri" panose="020F0502020204030204" pitchFamily="34" charset="0"/>
              </a:rPr>
              <a:t>		Leukemia is a term used for diseases in which abnormal cells divide without control and are able to invade other tissues. Leukemic cells can spread to other parts of the body through the blood and lymph systems. </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1368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E2D6-3441-44FA-B54F-8803EA35FDFE}"/>
              </a:ext>
            </a:extLst>
          </p:cNvPr>
          <p:cNvSpPr>
            <a:spLocks noGrp="1"/>
          </p:cNvSpPr>
          <p:nvPr>
            <p:ph type="title"/>
          </p:nvPr>
        </p:nvSpPr>
        <p:spPr>
          <a:xfrm>
            <a:off x="677334" y="609600"/>
            <a:ext cx="7827474" cy="988381"/>
          </a:xfrm>
        </p:spPr>
        <p:txBody>
          <a:bodyPr>
            <a:normAutofit/>
          </a:bodyPr>
          <a:lstStyle/>
          <a:p>
            <a:r>
              <a:rPr lang="en-US" sz="4800" dirty="0">
                <a:latin typeface="Constantia" panose="02030602050306030303" pitchFamily="18" charset="0"/>
              </a:rPr>
              <a:t>               </a:t>
            </a:r>
            <a:r>
              <a:rPr lang="en-US"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System Flow</a:t>
            </a:r>
            <a:endParaRPr lang="en-IN"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4" name="Content Placeholder 3">
            <a:extLst>
              <a:ext uri="{FF2B5EF4-FFF2-40B4-BE49-F238E27FC236}">
                <a16:creationId xmlns:a16="http://schemas.microsoft.com/office/drawing/2014/main" id="{749D6A21-2831-4A7F-BCC8-FE9790A9DEBE}"/>
              </a:ext>
            </a:extLst>
          </p:cNvPr>
          <p:cNvSpPr>
            <a:spLocks noGrp="1"/>
          </p:cNvSpPr>
          <p:nvPr>
            <p:ph idx="1"/>
          </p:nvPr>
        </p:nvSpPr>
        <p:spPr>
          <a:xfrm>
            <a:off x="677333" y="1675397"/>
            <a:ext cx="9250437" cy="4573003"/>
          </a:xfrm>
        </p:spPr>
        <p:txBody>
          <a:bodyPr/>
          <a:lstStyle/>
          <a:p>
            <a:pPr marL="0" indent="0">
              <a:buNone/>
            </a:pPr>
            <a:r>
              <a:rPr lang="en-US" dirty="0"/>
              <a:t> </a:t>
            </a:r>
            <a:endParaRPr lang="en-IN" dirty="0"/>
          </a:p>
        </p:txBody>
      </p:sp>
      <p:sp>
        <p:nvSpPr>
          <p:cNvPr id="10" name="Rectangle 9">
            <a:extLst>
              <a:ext uri="{FF2B5EF4-FFF2-40B4-BE49-F238E27FC236}">
                <a16:creationId xmlns:a16="http://schemas.microsoft.com/office/drawing/2014/main" id="{4832886E-751C-4148-9828-1E50198E6BE9}"/>
              </a:ext>
            </a:extLst>
          </p:cNvPr>
          <p:cNvSpPr/>
          <p:nvPr/>
        </p:nvSpPr>
        <p:spPr>
          <a:xfrm>
            <a:off x="632208" y="2136045"/>
            <a:ext cx="1132524" cy="1176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Image Dataset</a:t>
            </a:r>
            <a:endParaRPr lang="en-IN" sz="2000" dirty="0">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9BE3EC56-7847-457D-BE8F-574E3E8053B4}"/>
              </a:ext>
            </a:extLst>
          </p:cNvPr>
          <p:cNvSpPr/>
          <p:nvPr/>
        </p:nvSpPr>
        <p:spPr>
          <a:xfrm>
            <a:off x="4224942" y="2136041"/>
            <a:ext cx="1313813" cy="11763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Features Extraction </a:t>
            </a:r>
            <a:endParaRPr lang="en-IN" sz="2000" dirty="0">
              <a:latin typeface="Calibri" panose="020F0502020204030204" pitchFamily="34" charset="0"/>
              <a:cs typeface="Calibri" panose="020F0502020204030204" pitchFamily="34" charset="0"/>
            </a:endParaRPr>
          </a:p>
        </p:txBody>
      </p:sp>
      <p:sp>
        <p:nvSpPr>
          <p:cNvPr id="14" name="Arrow: Right 13">
            <a:extLst>
              <a:ext uri="{FF2B5EF4-FFF2-40B4-BE49-F238E27FC236}">
                <a16:creationId xmlns:a16="http://schemas.microsoft.com/office/drawing/2014/main" id="{8ACCB2BD-C214-455A-A54B-E5E55F15F9AA}"/>
              </a:ext>
            </a:extLst>
          </p:cNvPr>
          <p:cNvSpPr/>
          <p:nvPr/>
        </p:nvSpPr>
        <p:spPr>
          <a:xfrm>
            <a:off x="5660572" y="2635898"/>
            <a:ext cx="435428" cy="2332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F1B6011B-67B7-44EC-B20B-B98CC08D4071}"/>
              </a:ext>
            </a:extLst>
          </p:cNvPr>
          <p:cNvSpPr/>
          <p:nvPr/>
        </p:nvSpPr>
        <p:spPr>
          <a:xfrm>
            <a:off x="6197432" y="1920552"/>
            <a:ext cx="1671314" cy="1849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Classification using CNN</a:t>
            </a:r>
            <a:endParaRPr lang="en-IN" sz="2000" dirty="0">
              <a:latin typeface="Calibri" panose="020F0502020204030204" pitchFamily="34" charset="0"/>
              <a:cs typeface="Calibri" panose="020F0502020204030204" pitchFamily="34" charset="0"/>
            </a:endParaRPr>
          </a:p>
        </p:txBody>
      </p:sp>
      <p:sp>
        <p:nvSpPr>
          <p:cNvPr id="16" name="Arrow: Right 15">
            <a:extLst>
              <a:ext uri="{FF2B5EF4-FFF2-40B4-BE49-F238E27FC236}">
                <a16:creationId xmlns:a16="http://schemas.microsoft.com/office/drawing/2014/main" id="{B6F5E7AE-3C8D-4726-B9AD-D192D8EDD350}"/>
              </a:ext>
            </a:extLst>
          </p:cNvPr>
          <p:cNvSpPr/>
          <p:nvPr/>
        </p:nvSpPr>
        <p:spPr>
          <a:xfrm>
            <a:off x="1838919" y="2635898"/>
            <a:ext cx="524018" cy="2332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9" name="Arrow: Right 18">
            <a:extLst>
              <a:ext uri="{FF2B5EF4-FFF2-40B4-BE49-F238E27FC236}">
                <a16:creationId xmlns:a16="http://schemas.microsoft.com/office/drawing/2014/main" id="{11F674B2-5F3F-4273-BA6B-1995ED588E6F}"/>
              </a:ext>
            </a:extLst>
          </p:cNvPr>
          <p:cNvSpPr/>
          <p:nvPr/>
        </p:nvSpPr>
        <p:spPr>
          <a:xfrm>
            <a:off x="7991617" y="2239453"/>
            <a:ext cx="390320" cy="2332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3ACFC496-B284-429E-9B7E-7FD292BB099B}"/>
              </a:ext>
            </a:extLst>
          </p:cNvPr>
          <p:cNvSpPr/>
          <p:nvPr/>
        </p:nvSpPr>
        <p:spPr>
          <a:xfrm>
            <a:off x="8504808" y="2136044"/>
            <a:ext cx="1054680" cy="4400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Cancer</a:t>
            </a:r>
            <a:endParaRPr lang="en-IN" sz="2000" dirty="0">
              <a:latin typeface="Calibri" panose="020F0502020204030204" pitchFamily="34" charset="0"/>
              <a:cs typeface="Calibri" panose="020F0502020204030204" pitchFamily="34" charset="0"/>
            </a:endParaRPr>
          </a:p>
        </p:txBody>
      </p:sp>
      <p:sp>
        <p:nvSpPr>
          <p:cNvPr id="22" name="Arrow: Right 21">
            <a:extLst>
              <a:ext uri="{FF2B5EF4-FFF2-40B4-BE49-F238E27FC236}">
                <a16:creationId xmlns:a16="http://schemas.microsoft.com/office/drawing/2014/main" id="{0A3A8FBC-AD03-4CA7-BC7F-F42950117607}"/>
              </a:ext>
            </a:extLst>
          </p:cNvPr>
          <p:cNvSpPr/>
          <p:nvPr/>
        </p:nvSpPr>
        <p:spPr>
          <a:xfrm>
            <a:off x="7991617" y="3195730"/>
            <a:ext cx="390320" cy="2332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B504E622-8AED-40FC-A3F9-150DA3996EE7}"/>
              </a:ext>
            </a:extLst>
          </p:cNvPr>
          <p:cNvSpPr/>
          <p:nvPr/>
        </p:nvSpPr>
        <p:spPr>
          <a:xfrm>
            <a:off x="8504808" y="3079099"/>
            <a:ext cx="1054680" cy="4665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Normal</a:t>
            </a:r>
            <a:endParaRPr lang="en-IN" sz="2000" dirty="0">
              <a:latin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8B69E24D-337C-450E-B687-E4087F870DFE}"/>
              </a:ext>
            </a:extLst>
          </p:cNvPr>
          <p:cNvSpPr/>
          <p:nvPr/>
        </p:nvSpPr>
        <p:spPr>
          <a:xfrm>
            <a:off x="1037305" y="5411754"/>
            <a:ext cx="1670180" cy="6932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Test Image</a:t>
            </a:r>
            <a:endParaRPr lang="en-IN" dirty="0"/>
          </a:p>
        </p:txBody>
      </p:sp>
      <p:sp>
        <p:nvSpPr>
          <p:cNvPr id="26" name="Arrow: Right 25">
            <a:extLst>
              <a:ext uri="{FF2B5EF4-FFF2-40B4-BE49-F238E27FC236}">
                <a16:creationId xmlns:a16="http://schemas.microsoft.com/office/drawing/2014/main" id="{D7C98384-DCED-4FAE-9258-0C5D8F3F0989}"/>
              </a:ext>
            </a:extLst>
          </p:cNvPr>
          <p:cNvSpPr/>
          <p:nvPr/>
        </p:nvSpPr>
        <p:spPr>
          <a:xfrm>
            <a:off x="2836506" y="5641738"/>
            <a:ext cx="1091682" cy="2332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82531E81-CE3A-4EC1-A528-45E7E906B7B1}"/>
              </a:ext>
            </a:extLst>
          </p:cNvPr>
          <p:cNvSpPr/>
          <p:nvPr/>
        </p:nvSpPr>
        <p:spPr>
          <a:xfrm>
            <a:off x="6016637" y="5411755"/>
            <a:ext cx="2365299" cy="6932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Extractions using CNN</a:t>
            </a:r>
            <a:endParaRPr lang="en-IN" dirty="0"/>
          </a:p>
        </p:txBody>
      </p:sp>
      <p:sp>
        <p:nvSpPr>
          <p:cNvPr id="28" name="Arrow: Right 27">
            <a:extLst>
              <a:ext uri="{FF2B5EF4-FFF2-40B4-BE49-F238E27FC236}">
                <a16:creationId xmlns:a16="http://schemas.microsoft.com/office/drawing/2014/main" id="{2290BF6A-15D4-43A2-9BC3-12AE385354AF}"/>
              </a:ext>
            </a:extLst>
          </p:cNvPr>
          <p:cNvSpPr/>
          <p:nvPr/>
        </p:nvSpPr>
        <p:spPr>
          <a:xfrm rot="16200000">
            <a:off x="6421735" y="4495423"/>
            <a:ext cx="1364627" cy="19047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479186C0-F90B-4D00-9AD5-4851921882B7}"/>
              </a:ext>
            </a:extLst>
          </p:cNvPr>
          <p:cNvSpPr/>
          <p:nvPr/>
        </p:nvSpPr>
        <p:spPr>
          <a:xfrm>
            <a:off x="2441537" y="2136044"/>
            <a:ext cx="1295685" cy="11763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Image Pre-processing </a:t>
            </a:r>
            <a:endParaRPr lang="en-IN" sz="2000" dirty="0">
              <a:latin typeface="Calibri" panose="020F0502020204030204" pitchFamily="34" charset="0"/>
              <a:cs typeface="Calibri" panose="020F0502020204030204" pitchFamily="34" charset="0"/>
            </a:endParaRPr>
          </a:p>
        </p:txBody>
      </p:sp>
      <p:sp>
        <p:nvSpPr>
          <p:cNvPr id="30" name="Arrow: Right 29">
            <a:extLst>
              <a:ext uri="{FF2B5EF4-FFF2-40B4-BE49-F238E27FC236}">
                <a16:creationId xmlns:a16="http://schemas.microsoft.com/office/drawing/2014/main" id="{2CD04CA9-A04F-4ECD-B770-383F13307B66}"/>
              </a:ext>
            </a:extLst>
          </p:cNvPr>
          <p:cNvSpPr/>
          <p:nvPr/>
        </p:nvSpPr>
        <p:spPr>
          <a:xfrm>
            <a:off x="3824870" y="2635898"/>
            <a:ext cx="312424" cy="2332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AE57DCC6-366E-444F-A047-826ED7EC5382}"/>
              </a:ext>
            </a:extLst>
          </p:cNvPr>
          <p:cNvSpPr/>
          <p:nvPr/>
        </p:nvSpPr>
        <p:spPr>
          <a:xfrm>
            <a:off x="4057209" y="5272974"/>
            <a:ext cx="1481546" cy="975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panose="020F0502020204030204" pitchFamily="34" charset="0"/>
                <a:cs typeface="Calibri" panose="020F0502020204030204" pitchFamily="34" charset="0"/>
              </a:rPr>
              <a:t>Image </a:t>
            </a:r>
          </a:p>
          <a:p>
            <a:pPr algn="ctr"/>
            <a:r>
              <a:rPr lang="en-US" sz="2000" dirty="0">
                <a:latin typeface="Calibri" panose="020F0502020204030204" pitchFamily="34" charset="0"/>
                <a:cs typeface="Calibri" panose="020F0502020204030204" pitchFamily="34" charset="0"/>
              </a:rPr>
              <a:t>Pre-Processing</a:t>
            </a:r>
            <a:endParaRPr lang="en-IN" sz="2000" dirty="0">
              <a:latin typeface="Calibri" panose="020F0502020204030204" pitchFamily="34" charset="0"/>
              <a:cs typeface="Calibri" panose="020F0502020204030204" pitchFamily="34" charset="0"/>
            </a:endParaRPr>
          </a:p>
        </p:txBody>
      </p:sp>
      <p:sp>
        <p:nvSpPr>
          <p:cNvPr id="33" name="Arrow: Right 32">
            <a:extLst>
              <a:ext uri="{FF2B5EF4-FFF2-40B4-BE49-F238E27FC236}">
                <a16:creationId xmlns:a16="http://schemas.microsoft.com/office/drawing/2014/main" id="{5AD987ED-C953-48E5-9782-0B2A20CDFC22}"/>
              </a:ext>
            </a:extLst>
          </p:cNvPr>
          <p:cNvSpPr/>
          <p:nvPr/>
        </p:nvSpPr>
        <p:spPr>
          <a:xfrm>
            <a:off x="5621484" y="5641737"/>
            <a:ext cx="312424" cy="2332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2512955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E990-B25E-4D05-9B9C-89E4BD01E1F6}"/>
              </a:ext>
            </a:extLst>
          </p:cNvPr>
          <p:cNvSpPr>
            <a:spLocks noGrp="1"/>
          </p:cNvSpPr>
          <p:nvPr>
            <p:ph type="title"/>
          </p:nvPr>
        </p:nvSpPr>
        <p:spPr>
          <a:xfrm>
            <a:off x="905521" y="609600"/>
            <a:ext cx="7954393" cy="784194"/>
          </a:xfrm>
        </p:spPr>
        <p:txBody>
          <a:bodyPr>
            <a:normAutofit fontScale="90000"/>
          </a:bodyPr>
          <a:lstStyle/>
          <a:p>
            <a:r>
              <a:rPr lang="en-IN" sz="4000" b="1" i="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            </a:t>
            </a:r>
            <a:r>
              <a:rPr lang="en-IN" sz="4400" i="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Basic Architecture of CNN</a:t>
            </a:r>
            <a:br>
              <a:rPr lang="en-IN" b="1" i="0" dirty="0">
                <a:solidFill>
                  <a:srgbClr val="303133"/>
                </a:solidFill>
                <a:effectLst/>
                <a:latin typeface="-apple-system"/>
              </a:rPr>
            </a:br>
            <a:endParaRPr lang="en-IN" dirty="0"/>
          </a:p>
        </p:txBody>
      </p:sp>
      <p:pic>
        <p:nvPicPr>
          <p:cNvPr id="5" name="Content Placeholder 4">
            <a:extLst>
              <a:ext uri="{FF2B5EF4-FFF2-40B4-BE49-F238E27FC236}">
                <a16:creationId xmlns:a16="http://schemas.microsoft.com/office/drawing/2014/main" id="{375D3B41-272C-4F95-BF34-0D27CAEC5C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160588"/>
            <a:ext cx="8596668" cy="4400010"/>
          </a:xfrm>
        </p:spPr>
      </p:pic>
    </p:spTree>
    <p:extLst>
      <p:ext uri="{BB962C8B-B14F-4D97-AF65-F5344CB8AC3E}">
        <p14:creationId xmlns:p14="http://schemas.microsoft.com/office/powerpoint/2010/main" val="250038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EC82-E5D4-40F2-A6FC-091DAE2E1F7B}"/>
              </a:ext>
            </a:extLst>
          </p:cNvPr>
          <p:cNvSpPr>
            <a:spLocks noGrp="1"/>
          </p:cNvSpPr>
          <p:nvPr>
            <p:ph type="title"/>
          </p:nvPr>
        </p:nvSpPr>
        <p:spPr>
          <a:xfrm>
            <a:off x="2902998" y="745725"/>
            <a:ext cx="4225771" cy="736846"/>
          </a:xfrm>
        </p:spPr>
        <p:txBody>
          <a:bodyPr>
            <a:normAutofit/>
          </a:bodyPr>
          <a:lstStyle/>
          <a:p>
            <a:r>
              <a:rPr lang="en-IN"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Working of CNN</a:t>
            </a:r>
          </a:p>
        </p:txBody>
      </p:sp>
      <p:sp>
        <p:nvSpPr>
          <p:cNvPr id="3" name="Content Placeholder 2">
            <a:extLst>
              <a:ext uri="{FF2B5EF4-FFF2-40B4-BE49-F238E27FC236}">
                <a16:creationId xmlns:a16="http://schemas.microsoft.com/office/drawing/2014/main" id="{A606B1A5-6E17-48C8-9B3B-83ACF74CEF5D}"/>
              </a:ext>
            </a:extLst>
          </p:cNvPr>
          <p:cNvSpPr>
            <a:spLocks noGrp="1"/>
          </p:cNvSpPr>
          <p:nvPr>
            <p:ph idx="1"/>
          </p:nvPr>
        </p:nvSpPr>
        <p:spPr>
          <a:xfrm>
            <a:off x="648070" y="1837678"/>
            <a:ext cx="8643687" cy="4274597"/>
          </a:xfrm>
        </p:spPr>
        <p:txBody>
          <a:bodyPr>
            <a:normAutofit/>
          </a:bodyPr>
          <a:lstStyle/>
          <a:p>
            <a:pPr marL="0" indent="0" algn="just">
              <a:lnSpc>
                <a:spcPct val="125000"/>
              </a:lnSpc>
              <a:buNone/>
            </a:pPr>
            <a:r>
              <a:rPr lang="en-US" sz="2000" dirty="0">
                <a:latin typeface="Calibri" panose="020F0502020204030204" pitchFamily="34" charset="0"/>
                <a:cs typeface="Calibri" panose="020F0502020204030204" pitchFamily="34" charset="0"/>
              </a:rPr>
              <a:t>We have implemented CNN for the feature extraction and classification of the blood samples. </a:t>
            </a:r>
          </a:p>
          <a:p>
            <a:pPr algn="just">
              <a:lnSpc>
                <a:spcPct val="125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A CNN is a multilayered neural network with a special architecture to detect complex features in data. CNNs have been used in image recognition, powering vision in robots, text in images and for self-driving vehicles.</a:t>
            </a:r>
          </a:p>
          <a:p>
            <a:pPr algn="just">
              <a:lnSpc>
                <a:spcPct val="125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CNN consist layer of neurons and it is optimized for two-dimensional pattern recognition. </a:t>
            </a:r>
          </a:p>
          <a:p>
            <a:pPr algn="just">
              <a:lnSpc>
                <a:spcPct val="125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CNN has three types of layer namely </a:t>
            </a:r>
            <a:r>
              <a:rPr lang="en-US" sz="2000" b="1" dirty="0">
                <a:latin typeface="Calibri" panose="020F0502020204030204" pitchFamily="34" charset="0"/>
                <a:cs typeface="Calibri" panose="020F0502020204030204" pitchFamily="34" charset="0"/>
              </a:rPr>
              <a:t>convolutional layer</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pooling layer </a:t>
            </a:r>
            <a:r>
              <a:rPr lang="en-US" sz="2000" dirty="0">
                <a:latin typeface="Calibri" panose="020F0502020204030204" pitchFamily="34" charset="0"/>
                <a:cs typeface="Calibri" panose="020F0502020204030204" pitchFamily="34" charset="0"/>
              </a:rPr>
              <a:t>and </a:t>
            </a:r>
            <a:r>
              <a:rPr lang="en-US" sz="2000" b="1" dirty="0">
                <a:latin typeface="Calibri" panose="020F0502020204030204" pitchFamily="34" charset="0"/>
                <a:cs typeface="Calibri" panose="020F0502020204030204" pitchFamily="34" charset="0"/>
              </a:rPr>
              <a:t>fully</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connected layer</a:t>
            </a:r>
            <a:r>
              <a:rPr lang="en-US" sz="2000" dirty="0">
                <a:latin typeface="Calibri" panose="020F0502020204030204" pitchFamily="34" charset="0"/>
                <a:cs typeface="Calibri" panose="020F0502020204030204" pitchFamily="34" charset="0"/>
              </a:rPr>
              <a:t>. </a:t>
            </a:r>
            <a:endParaRPr lang="en-IN" dirty="0"/>
          </a:p>
        </p:txBody>
      </p:sp>
    </p:spTree>
    <p:extLst>
      <p:ext uri="{BB962C8B-B14F-4D97-AF65-F5344CB8AC3E}">
        <p14:creationId xmlns:p14="http://schemas.microsoft.com/office/powerpoint/2010/main" val="326756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6E63-BFF0-4B7D-A0E4-197E3C31C43B}"/>
              </a:ext>
            </a:extLst>
          </p:cNvPr>
          <p:cNvSpPr>
            <a:spLocks noGrp="1"/>
          </p:cNvSpPr>
          <p:nvPr>
            <p:ph type="title"/>
          </p:nvPr>
        </p:nvSpPr>
        <p:spPr>
          <a:xfrm>
            <a:off x="2041864" y="399496"/>
            <a:ext cx="5743853" cy="807867"/>
          </a:xfrm>
        </p:spPr>
        <p:txBody>
          <a:bodyPr>
            <a:normAutofit/>
          </a:bodyPr>
          <a:lstStyle/>
          <a:p>
            <a:r>
              <a:rPr lang="en-US"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rPr>
              <a:t>         Layers in CNN</a:t>
            </a:r>
            <a:endParaRPr lang="en-IN"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endParaRPr>
          </a:p>
        </p:txBody>
      </p:sp>
      <p:sp>
        <p:nvSpPr>
          <p:cNvPr id="3" name="Content Placeholder 2">
            <a:extLst>
              <a:ext uri="{FF2B5EF4-FFF2-40B4-BE49-F238E27FC236}">
                <a16:creationId xmlns:a16="http://schemas.microsoft.com/office/drawing/2014/main" id="{31D284FF-C2C6-4745-8E2F-76FA09247D65}"/>
              </a:ext>
            </a:extLst>
          </p:cNvPr>
          <p:cNvSpPr>
            <a:spLocks noGrp="1"/>
          </p:cNvSpPr>
          <p:nvPr>
            <p:ph idx="1"/>
          </p:nvPr>
        </p:nvSpPr>
        <p:spPr>
          <a:xfrm>
            <a:off x="284086" y="1349406"/>
            <a:ext cx="9897604" cy="5400715"/>
          </a:xfrm>
        </p:spPr>
        <p:txBody>
          <a:bodyPr>
            <a:normAutofit/>
          </a:bodyPr>
          <a:lstStyle/>
          <a:p>
            <a:pPr marL="0" indent="0" algn="just">
              <a:buNone/>
            </a:pPr>
            <a:r>
              <a:rPr lang="en-IN" sz="2200" b="1" i="0" dirty="0">
                <a:solidFill>
                  <a:srgbClr val="303133"/>
                </a:solidFill>
                <a:effectLst/>
                <a:latin typeface="Calibri" panose="020F0502020204030204" pitchFamily="34" charset="0"/>
                <a:cs typeface="Calibri" panose="020F0502020204030204" pitchFamily="34" charset="0"/>
              </a:rPr>
              <a:t>      </a:t>
            </a:r>
            <a:r>
              <a:rPr lang="en-IN" sz="2800" i="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rPr>
              <a:t>Convolutional Layer </a:t>
            </a:r>
            <a:r>
              <a:rPr lang="en-IN" sz="2800" b="1" i="0" dirty="0">
                <a:solidFill>
                  <a:schemeClr val="accent5">
                    <a:lumMod val="50000"/>
                  </a:schemeClr>
                </a:solidFill>
                <a:effectLst/>
                <a:latin typeface="Constantia" panose="02030602050306030303" pitchFamily="18" charset="0"/>
                <a:cs typeface="Calibri" panose="020F0502020204030204" pitchFamily="34" charset="0"/>
              </a:rPr>
              <a:t>: </a:t>
            </a:r>
          </a:p>
          <a:p>
            <a:pPr algn="just">
              <a:lnSpc>
                <a:spcPct val="125000"/>
              </a:lnSpc>
              <a:buFont typeface="Wingdings" panose="05000000000000000000" pitchFamily="2" charset="2"/>
              <a:buChar char="Ø"/>
            </a:pPr>
            <a:r>
              <a:rPr lang="en-US" sz="2200" b="0" i="0" dirty="0">
                <a:solidFill>
                  <a:srgbClr val="000000"/>
                </a:solidFill>
                <a:effectLst/>
                <a:latin typeface="Calibri" panose="020F0502020204030204" pitchFamily="34" charset="0"/>
                <a:cs typeface="Calibri" panose="020F0502020204030204" pitchFamily="34" charset="0"/>
              </a:rPr>
              <a:t>This layer is the first layer that is used to extract the various features from the input images. </a:t>
            </a:r>
          </a:p>
          <a:p>
            <a:pPr algn="just">
              <a:lnSpc>
                <a:spcPct val="125000"/>
              </a:lnSpc>
              <a:buFont typeface="Wingdings" panose="05000000000000000000" pitchFamily="2" charset="2"/>
              <a:buChar char="Ø"/>
            </a:pPr>
            <a:r>
              <a:rPr lang="en-US" sz="2200" b="0" i="0" dirty="0">
                <a:solidFill>
                  <a:srgbClr val="000000"/>
                </a:solidFill>
                <a:effectLst/>
                <a:latin typeface="Calibri" panose="020F0502020204030204" pitchFamily="34" charset="0"/>
                <a:cs typeface="Calibri" panose="020F0502020204030204" pitchFamily="34" charset="0"/>
              </a:rPr>
              <a:t>In this layer, the mathematical operation of convolution is performed between the input image and a filter of a particular size   M x M. </a:t>
            </a:r>
          </a:p>
          <a:p>
            <a:pPr algn="just">
              <a:lnSpc>
                <a:spcPct val="125000"/>
              </a:lnSpc>
              <a:buFont typeface="Wingdings" panose="05000000000000000000" pitchFamily="2" charset="2"/>
              <a:buChar char="Ø"/>
            </a:pPr>
            <a:r>
              <a:rPr lang="en-US" sz="2200" b="0" i="0" dirty="0">
                <a:solidFill>
                  <a:srgbClr val="000000"/>
                </a:solidFill>
                <a:effectLst/>
                <a:latin typeface="Calibri" panose="020F0502020204030204" pitchFamily="34" charset="0"/>
                <a:cs typeface="Calibri" panose="020F0502020204030204" pitchFamily="34" charset="0"/>
              </a:rPr>
              <a:t>By sliding the filter over the input image, the dot product is taken between the filter and the parts of the input image with respect to the size of the filter (M x M).</a:t>
            </a:r>
          </a:p>
          <a:p>
            <a:pPr algn="just">
              <a:lnSpc>
                <a:spcPct val="125000"/>
              </a:lnSpc>
              <a:buFont typeface="Wingdings" panose="05000000000000000000" pitchFamily="2" charset="2"/>
              <a:buChar char="Ø"/>
            </a:pPr>
            <a:r>
              <a:rPr lang="en-US" sz="2200" b="0" i="0" dirty="0">
                <a:solidFill>
                  <a:srgbClr val="000000"/>
                </a:solidFill>
                <a:effectLst/>
                <a:latin typeface="Calibri" panose="020F0502020204030204" pitchFamily="34" charset="0"/>
                <a:cs typeface="Calibri" panose="020F0502020204030204" pitchFamily="34" charset="0"/>
              </a:rPr>
              <a:t>The output is termed as the Feature map which gives us information  about the image such as the corners and edges. Later, this feature map is fed  to other layers to learn several other features of the input image.</a:t>
            </a:r>
          </a:p>
          <a:p>
            <a:pPr algn="just">
              <a:lnSpc>
                <a:spcPct val="125000"/>
              </a:lnSpc>
              <a:buFont typeface="Wingdings" panose="05000000000000000000" pitchFamily="2" charset="2"/>
              <a:buChar char="Ø"/>
            </a:pPr>
            <a:endParaRPr lang="en-US" sz="2200" b="0" i="0" dirty="0">
              <a:solidFill>
                <a:srgbClr val="000000"/>
              </a:solidFill>
              <a:effectLst/>
              <a:latin typeface="Calibri" panose="020F0502020204030204" pitchFamily="34" charset="0"/>
              <a:cs typeface="Calibri" panose="020F0502020204030204" pitchFamily="34" charset="0"/>
            </a:endParaRPr>
          </a:p>
          <a:p>
            <a:pPr algn="just">
              <a:lnSpc>
                <a:spcPct val="125000"/>
              </a:lnSpc>
              <a:buFont typeface="Wingdings" panose="05000000000000000000" pitchFamily="2" charset="2"/>
              <a:buChar char="Ø"/>
            </a:pPr>
            <a:endParaRPr lang="en-US" sz="2200" b="0" i="0" dirty="0">
              <a:solidFill>
                <a:srgbClr val="000000"/>
              </a:solidFill>
              <a:effectLst/>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sz="2200" b="0" i="0" dirty="0">
              <a:solidFill>
                <a:srgbClr val="000000"/>
              </a:solidFill>
              <a:effectLst/>
              <a:latin typeface="Calibri" panose="020F0502020204030204" pitchFamily="34" charset="0"/>
              <a:cs typeface="Calibri" panose="020F0502020204030204" pitchFamily="34" charset="0"/>
            </a:endParaRPr>
          </a:p>
          <a:p>
            <a:pPr>
              <a:buFont typeface="+mj-lt"/>
              <a:buAutoNum type="arabicPeriod"/>
            </a:pPr>
            <a:endParaRPr lang="en-IN" sz="2000" b="1" i="0" dirty="0">
              <a:solidFill>
                <a:srgbClr val="303133"/>
              </a:solidFill>
              <a:effectLst/>
              <a:latin typeface="Calibri" panose="020F0502020204030204" pitchFamily="34" charset="0"/>
              <a:cs typeface="Calibri" panose="020F0502020204030204" pitchFamily="34" charset="0"/>
            </a:endParaRPr>
          </a:p>
          <a:p>
            <a:pPr>
              <a:buFont typeface="+mj-lt"/>
              <a:buAutoNum type="arabicPeriod"/>
            </a:pPr>
            <a:endParaRPr lang="en-IN" dirty="0"/>
          </a:p>
        </p:txBody>
      </p:sp>
    </p:spTree>
    <p:extLst>
      <p:ext uri="{BB962C8B-B14F-4D97-AF65-F5344CB8AC3E}">
        <p14:creationId xmlns:p14="http://schemas.microsoft.com/office/powerpoint/2010/main" val="201029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6852-7230-421B-8C51-9A1B1F943DEA}"/>
              </a:ext>
            </a:extLst>
          </p:cNvPr>
          <p:cNvSpPr>
            <a:spLocks noGrp="1"/>
          </p:cNvSpPr>
          <p:nvPr>
            <p:ph type="title"/>
          </p:nvPr>
        </p:nvSpPr>
        <p:spPr>
          <a:xfrm>
            <a:off x="677334" y="609600"/>
            <a:ext cx="8596668" cy="766439"/>
          </a:xfrm>
        </p:spPr>
        <p:txBody>
          <a:bodyPr>
            <a:normAutofit/>
          </a:bodyPr>
          <a:lstStyle/>
          <a:p>
            <a:r>
              <a:rPr lang="en-IN" sz="32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rPr>
              <a:t>   Pooling </a:t>
            </a:r>
            <a:r>
              <a:rPr lang="en-IN" sz="3200" i="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rPr>
              <a:t>Layer :</a:t>
            </a:r>
            <a:endParaRPr lang="en-IN" sz="32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8AE0469D-BC4B-4713-A9E6-81FC6A7C0835}"/>
              </a:ext>
            </a:extLst>
          </p:cNvPr>
          <p:cNvSpPr>
            <a:spLocks noGrp="1"/>
          </p:cNvSpPr>
          <p:nvPr>
            <p:ph idx="1"/>
          </p:nvPr>
        </p:nvSpPr>
        <p:spPr>
          <a:xfrm>
            <a:off x="677333" y="1376039"/>
            <a:ext cx="9072841" cy="5096680"/>
          </a:xfrm>
        </p:spPr>
        <p:txBody>
          <a:bodyPr>
            <a:normAutofit lnSpcReduction="10000"/>
          </a:bodyPr>
          <a:lstStyle/>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primary aim of this layer is to decrease the size of the convolved feature map to reduce the computational costs. </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This is performed by decreasing the connections between layers and independently operates on each feature map. </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Depending upon method used, there are several types of Pooling operations. </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In </a:t>
            </a:r>
            <a:r>
              <a:rPr lang="en-US" sz="2000" b="1" dirty="0">
                <a:solidFill>
                  <a:srgbClr val="000000"/>
                </a:solidFill>
                <a:effectLst/>
                <a:latin typeface="Calibri" panose="020F0502020204030204" pitchFamily="34" charset="0"/>
                <a:cs typeface="Calibri" panose="020F0502020204030204" pitchFamily="34" charset="0"/>
              </a:rPr>
              <a:t>Max Pooling</a:t>
            </a:r>
            <a:r>
              <a:rPr lang="en-US" sz="2000" b="0" i="0" dirty="0">
                <a:solidFill>
                  <a:srgbClr val="000000"/>
                </a:solidFill>
                <a:effectLst/>
                <a:latin typeface="Calibri" panose="020F0502020204030204" pitchFamily="34" charset="0"/>
                <a:cs typeface="Calibri" panose="020F0502020204030204" pitchFamily="34" charset="0"/>
              </a:rPr>
              <a:t>, the largest element is taken from feature map.</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 </a:t>
            </a:r>
            <a:r>
              <a:rPr lang="en-US" sz="2000" b="1" dirty="0">
                <a:solidFill>
                  <a:srgbClr val="000000"/>
                </a:solidFill>
                <a:effectLst/>
                <a:latin typeface="Calibri" panose="020F0502020204030204" pitchFamily="34" charset="0"/>
                <a:cs typeface="Calibri" panose="020F0502020204030204" pitchFamily="34" charset="0"/>
              </a:rPr>
              <a:t>Average Pooling </a:t>
            </a:r>
            <a:r>
              <a:rPr lang="en-US" sz="2000" b="0" i="0" dirty="0">
                <a:solidFill>
                  <a:srgbClr val="000000"/>
                </a:solidFill>
                <a:effectLst/>
                <a:latin typeface="Calibri" panose="020F0502020204030204" pitchFamily="34" charset="0"/>
                <a:cs typeface="Calibri" panose="020F0502020204030204" pitchFamily="34" charset="0"/>
              </a:rPr>
              <a:t>calculates the average of the elements in a predefined sized Image section. </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total sum of the elements in the predefined section is computed in </a:t>
            </a:r>
            <a:r>
              <a:rPr lang="en-US" sz="2000" b="1" i="0" dirty="0">
                <a:solidFill>
                  <a:srgbClr val="000000"/>
                </a:solidFill>
                <a:effectLst/>
                <a:latin typeface="Calibri" panose="020F0502020204030204" pitchFamily="34" charset="0"/>
                <a:cs typeface="Calibri" panose="020F0502020204030204" pitchFamily="34" charset="0"/>
              </a:rPr>
              <a:t>Sum Pooling.</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Pooling Layer usually serves as a bridge between the Convolutional Layer and the FC Layer</a:t>
            </a:r>
          </a:p>
          <a:p>
            <a:endParaRPr lang="en-IN" dirty="0"/>
          </a:p>
        </p:txBody>
      </p:sp>
    </p:spTree>
    <p:extLst>
      <p:ext uri="{BB962C8B-B14F-4D97-AF65-F5344CB8AC3E}">
        <p14:creationId xmlns:p14="http://schemas.microsoft.com/office/powerpoint/2010/main" val="3847603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A6B2-D1CF-4F8A-8916-E1266A102DA5}"/>
              </a:ext>
            </a:extLst>
          </p:cNvPr>
          <p:cNvSpPr>
            <a:spLocks noGrp="1"/>
          </p:cNvSpPr>
          <p:nvPr>
            <p:ph type="title"/>
          </p:nvPr>
        </p:nvSpPr>
        <p:spPr>
          <a:xfrm>
            <a:off x="677334" y="754602"/>
            <a:ext cx="8596668" cy="790113"/>
          </a:xfrm>
        </p:spPr>
        <p:txBody>
          <a:bodyPr>
            <a:normAutofit/>
          </a:bodyPr>
          <a:lstStyle/>
          <a:p>
            <a:r>
              <a:rPr lang="en-US" sz="3600" i="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rPr>
              <a:t>  Fully Connected Layer</a:t>
            </a:r>
            <a:endParaRPr lang="en-IN"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0482E601-5BC7-4FFA-99E4-2F4E108C705C}"/>
              </a:ext>
            </a:extLst>
          </p:cNvPr>
          <p:cNvSpPr>
            <a:spLocks noGrp="1"/>
          </p:cNvSpPr>
          <p:nvPr>
            <p:ph idx="1"/>
          </p:nvPr>
        </p:nvSpPr>
        <p:spPr>
          <a:xfrm>
            <a:off x="677334" y="1447060"/>
            <a:ext cx="8596668" cy="5095781"/>
          </a:xfrm>
        </p:spPr>
        <p:txBody>
          <a:bodyPr>
            <a:normAutofit/>
          </a:bodyPr>
          <a:lstStyle/>
          <a:p>
            <a:pPr algn="just">
              <a:buFont typeface="Wingdings" panose="05000000000000000000" pitchFamily="2" charset="2"/>
              <a:buChar char="Ø"/>
            </a:pPr>
            <a:endParaRPr lang="en-US" sz="2000" b="1" i="0" dirty="0">
              <a:solidFill>
                <a:srgbClr val="303133"/>
              </a:solidFill>
              <a:effectLst/>
              <a:latin typeface="Calibri" panose="020F0502020204030204" pitchFamily="34" charset="0"/>
              <a:cs typeface="Calibri" panose="020F0502020204030204" pitchFamily="34" charset="0"/>
            </a:endParaRP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Fully Connected (FC) layer consists of the weights and biases along with the neurons and is used to connect the neurons between two different layers.</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These layers are usually placed before the output layer and form the last few layers of a CNN Architecture.</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In this, the input image from the previous layers are flattened and fed to the FC layer. </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flattened vector then undergoes few more FC layers where the mathematical functions operations usually take place. In this stage, the classification process begins to take place.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0110694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727</TotalTime>
  <Words>1821</Words>
  <Application>Microsoft Office PowerPoint</Application>
  <PresentationFormat>Widescreen</PresentationFormat>
  <Paragraphs>293</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-apple-system</vt:lpstr>
      <vt:lpstr>Arial</vt:lpstr>
      <vt:lpstr>Calibri</vt:lpstr>
      <vt:lpstr>Constantia</vt:lpstr>
      <vt:lpstr>inherit</vt:lpstr>
      <vt:lpstr>Inter</vt:lpstr>
      <vt:lpstr>Trebuchet MS</vt:lpstr>
      <vt:lpstr>Wingdings</vt:lpstr>
      <vt:lpstr>Wingdings 3</vt:lpstr>
      <vt:lpstr>Facet</vt:lpstr>
      <vt:lpstr>Blood Cancer Detection Using Microscopic Images</vt:lpstr>
      <vt:lpstr>                       CONTENTS</vt:lpstr>
      <vt:lpstr>        Problem Statement</vt:lpstr>
      <vt:lpstr>               System Flow</vt:lpstr>
      <vt:lpstr>            Basic Architecture of CNN </vt:lpstr>
      <vt:lpstr>Working of CNN</vt:lpstr>
      <vt:lpstr>         Layers in CNN</vt:lpstr>
      <vt:lpstr>   Pooling Layer :</vt:lpstr>
      <vt:lpstr>  Fully Connected Layer</vt:lpstr>
      <vt:lpstr>   Dropout :</vt:lpstr>
      <vt:lpstr>  Activation Functions :</vt:lpstr>
      <vt:lpstr>               Pre-processing Methods : </vt:lpstr>
      <vt:lpstr> Noise e denoising</vt:lpstr>
      <vt:lpstr>                        Contrast Enhancement    Adaptive Histogram Equalization:</vt:lpstr>
      <vt:lpstr>   Adaptive Histogram Steps :</vt:lpstr>
      <vt:lpstr> </vt:lpstr>
      <vt:lpstr>Example:</vt:lpstr>
      <vt:lpstr> </vt:lpstr>
      <vt:lpstr> </vt:lpstr>
      <vt:lpstr>  Conclusion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Cancer Detection Using Microscopic Images</dc:title>
  <dc:creator>hemamedisetty526@outlook.com</dc:creator>
  <cp:lastModifiedBy>hemamedisetty526@outlook.com</cp:lastModifiedBy>
  <cp:revision>74</cp:revision>
  <dcterms:created xsi:type="dcterms:W3CDTF">2021-06-04T04:38:53Z</dcterms:created>
  <dcterms:modified xsi:type="dcterms:W3CDTF">2021-07-03T05:18:24Z</dcterms:modified>
</cp:coreProperties>
</file>