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79" r:id="rId2"/>
    <p:sldId id="257" r:id="rId3"/>
    <p:sldId id="271" r:id="rId4"/>
    <p:sldId id="281" r:id="rId5"/>
    <p:sldId id="258" r:id="rId6"/>
    <p:sldId id="259" r:id="rId7"/>
    <p:sldId id="261" r:id="rId8"/>
    <p:sldId id="264" r:id="rId9"/>
    <p:sldId id="267" r:id="rId10"/>
    <p:sldId id="282" r:id="rId11"/>
    <p:sldId id="284" r:id="rId12"/>
    <p:sldId id="298" r:id="rId13"/>
    <p:sldId id="283" r:id="rId14"/>
    <p:sldId id="285" r:id="rId15"/>
    <p:sldId id="292" r:id="rId16"/>
    <p:sldId id="287" r:id="rId17"/>
    <p:sldId id="288" r:id="rId18"/>
    <p:sldId id="289" r:id="rId19"/>
    <p:sldId id="299" r:id="rId20"/>
    <p:sldId id="290" r:id="rId21"/>
    <p:sldId id="291" r:id="rId22"/>
    <p:sldId id="293" r:id="rId23"/>
    <p:sldId id="294" r:id="rId24"/>
    <p:sldId id="295" r:id="rId25"/>
    <p:sldId id="296" r:id="rId26"/>
    <p:sldId id="297" r:id="rId27"/>
    <p:sldId id="26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53" autoAdjust="0"/>
    <p:restoredTop sz="95256" autoAdjust="0"/>
  </p:normalViewPr>
  <p:slideViewPr>
    <p:cSldViewPr snapToGrid="0">
      <p:cViewPr varScale="1">
        <p:scale>
          <a:sx n="86" d="100"/>
          <a:sy n="86" d="100"/>
        </p:scale>
        <p:origin x="72" y="67"/>
      </p:cViewPr>
      <p:guideLst/>
    </p:cSldViewPr>
  </p:slideViewPr>
  <p:outlineViewPr>
    <p:cViewPr>
      <p:scale>
        <a:sx n="33" d="100"/>
        <a:sy n="33" d="100"/>
      </p:scale>
      <p:origin x="0" y="-855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7D96F-C8D2-41B1-BF1D-14D2FED17C09}" type="datetimeFigureOut">
              <a:rPr lang="en-IN" smtClean="0"/>
              <a:t>19-07-2021</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33D42C-EF3C-4EB6-BB02-9ADA986BBB6F}" type="slidenum">
              <a:rPr lang="en-IN" smtClean="0"/>
              <a:t>‹#›</a:t>
            </a:fld>
            <a:endParaRPr lang="en-IN" dirty="0"/>
          </a:p>
        </p:txBody>
      </p:sp>
    </p:spTree>
    <p:extLst>
      <p:ext uri="{BB962C8B-B14F-4D97-AF65-F5344CB8AC3E}">
        <p14:creationId xmlns:p14="http://schemas.microsoft.com/office/powerpoint/2010/main" val="223870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854DFC-DEEC-43D9-99DC-70967A47C40A}" type="datetimeFigureOut">
              <a:rPr lang="en-IN" smtClean="0"/>
              <a:t>19-07-2021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2003509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54DFC-DEEC-43D9-99DC-70967A47C40A}" type="datetimeFigureOut">
              <a:rPr lang="en-IN" smtClean="0"/>
              <a:t>19-07-2021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2654146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54DFC-DEEC-43D9-99DC-70967A47C40A}" type="datetimeFigureOut">
              <a:rPr lang="en-IN" smtClean="0"/>
              <a:t>19-07-2021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22049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54DFC-DEEC-43D9-99DC-70967A47C40A}" type="datetimeFigureOut">
              <a:rPr lang="en-IN" smtClean="0"/>
              <a:t>19-07-2021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4084026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54DFC-DEEC-43D9-99DC-70967A47C40A}" type="datetimeFigureOut">
              <a:rPr lang="en-IN" smtClean="0"/>
              <a:t>19-07-2021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55087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54DFC-DEEC-43D9-99DC-70967A47C40A}" type="datetimeFigureOut">
              <a:rPr lang="en-IN" smtClean="0"/>
              <a:t>19-07-2021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1358972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854DFC-DEEC-43D9-99DC-70967A47C40A}" type="datetimeFigureOut">
              <a:rPr lang="en-IN" smtClean="0"/>
              <a:t>19-07-2021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2330836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854DFC-DEEC-43D9-99DC-70967A47C40A}" type="datetimeFigureOut">
              <a:rPr lang="en-IN" smtClean="0"/>
              <a:t>19-07-2021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325576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854DFC-DEEC-43D9-99DC-70967A47C40A}" type="datetimeFigureOut">
              <a:rPr lang="en-IN" smtClean="0"/>
              <a:t>19-07-2021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2233748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854DFC-DEEC-43D9-99DC-70967A47C40A}" type="datetimeFigureOut">
              <a:rPr lang="en-IN" smtClean="0"/>
              <a:t>19-07-2021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224254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854DFC-DEEC-43D9-99DC-70967A47C40A}" type="datetimeFigureOut">
              <a:rPr lang="en-IN" smtClean="0"/>
              <a:t>19-07-2021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374715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854DFC-DEEC-43D9-99DC-70967A47C40A}" type="datetimeFigureOut">
              <a:rPr lang="en-IN" smtClean="0"/>
              <a:t>19-07-2021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1789624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54DFC-DEEC-43D9-99DC-70967A47C40A}" type="datetimeFigureOut">
              <a:rPr lang="en-IN" smtClean="0"/>
              <a:t>19-07-2021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227336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854DFC-DEEC-43D9-99DC-70967A47C40A}" type="datetimeFigureOut">
              <a:rPr lang="en-IN" smtClean="0"/>
              <a:t>19-07-2021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3222881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854DFC-DEEC-43D9-99DC-70967A47C40A}" type="datetimeFigureOut">
              <a:rPr lang="en-IN" smtClean="0"/>
              <a:t>19-07-2021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4080115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854DFC-DEEC-43D9-99DC-70967A47C40A}" type="datetimeFigureOut">
              <a:rPr lang="en-IN" smtClean="0"/>
              <a:t>19-07-2021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3CDF624-135D-4F51-BDE9-EED04723386F}" type="slidenum">
              <a:rPr lang="en-IN" smtClean="0"/>
              <a:t>‹#›</a:t>
            </a:fld>
            <a:endParaRPr lang="en-IN" dirty="0"/>
          </a:p>
        </p:txBody>
      </p:sp>
    </p:spTree>
    <p:extLst>
      <p:ext uri="{BB962C8B-B14F-4D97-AF65-F5344CB8AC3E}">
        <p14:creationId xmlns:p14="http://schemas.microsoft.com/office/powerpoint/2010/main" val="1687117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854DFC-DEEC-43D9-99DC-70967A47C40A}" type="datetimeFigureOut">
              <a:rPr lang="en-IN" smtClean="0"/>
              <a:t>19-07-2021</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3CDF624-135D-4F51-BDE9-EED04723386F}" type="slidenum">
              <a:rPr lang="en-IN" smtClean="0"/>
              <a:t>‹#›</a:t>
            </a:fld>
            <a:endParaRPr lang="en-IN" dirty="0"/>
          </a:p>
        </p:txBody>
      </p:sp>
    </p:spTree>
    <p:extLst>
      <p:ext uri="{BB962C8B-B14F-4D97-AF65-F5344CB8AC3E}">
        <p14:creationId xmlns:p14="http://schemas.microsoft.com/office/powerpoint/2010/main" val="3971393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727970" y="603682"/>
            <a:ext cx="8069802" cy="1455937"/>
          </a:xfrm>
        </p:spPr>
        <p:txBody>
          <a:bodyPr>
            <a:normAutofit/>
          </a:bodyPr>
          <a:lstStyle/>
          <a:p>
            <a:r>
              <a:rPr lang="en-US"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cs typeface="Calibri" panose="020F0502020204030204" pitchFamily="34" charset="0"/>
              </a:rPr>
              <a:t>Blood Cancer Detection Using Microscopic Images</a:t>
            </a:r>
            <a:endParaRPr lang="en-IN"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cs typeface="Calibri" panose="020F0502020204030204" pitchFamily="34" charset="0"/>
            </a:endParaRPr>
          </a:p>
        </p:txBody>
      </p:sp>
      <p:sp>
        <p:nvSpPr>
          <p:cNvPr id="1048595" name="Content Placeholder 2"/>
          <p:cNvSpPr>
            <a:spLocks noGrp="1"/>
          </p:cNvSpPr>
          <p:nvPr>
            <p:ph idx="1"/>
          </p:nvPr>
        </p:nvSpPr>
        <p:spPr/>
        <p:txBody>
          <a:bodyPr>
            <a:normAutofit lnSpcReduction="10000"/>
          </a:bodyPr>
          <a:lstStyle/>
          <a:p>
            <a:pPr marL="0" indent="0">
              <a:buNone/>
            </a:pPr>
            <a:endParaRPr lang="en-US" sz="3200" dirty="0">
              <a:solidFill>
                <a:schemeClr val="accent2"/>
              </a:solidFill>
              <a:latin typeface="Constantia" panose="02030602050306030303" pitchFamily="18" charset="0"/>
            </a:endParaRPr>
          </a:p>
          <a:p>
            <a:pPr marL="0" indent="0">
              <a:buNone/>
            </a:pPr>
            <a:r>
              <a:rPr lang="en-US" sz="2800" u="sng" dirty="0">
                <a:solidFill>
                  <a:schemeClr val="accent2"/>
                </a:solidFill>
                <a:latin typeface="Constantia" panose="02030602050306030303" pitchFamily="18" charset="0"/>
              </a:rPr>
              <a:t>Team</a:t>
            </a:r>
            <a:r>
              <a:rPr lang="en-US" sz="2800" u="sng" dirty="0">
                <a:latin typeface="Constantia" panose="02030602050306030303" pitchFamily="18" charset="0"/>
              </a:rPr>
              <a:t>:</a:t>
            </a:r>
          </a:p>
          <a:p>
            <a:pPr>
              <a:buFont typeface="+mj-lt"/>
              <a:buAutoNum type="arabicParenR"/>
            </a:pPr>
            <a:r>
              <a:rPr lang="en-US" sz="2000" dirty="0">
                <a:latin typeface="Calibri" panose="020F0502020204030204" pitchFamily="34" charset="0"/>
                <a:cs typeface="Calibri" panose="020F0502020204030204" pitchFamily="34" charset="0"/>
              </a:rPr>
              <a:t>B.Harish(17VV1A0507)</a:t>
            </a:r>
          </a:p>
          <a:p>
            <a:pPr>
              <a:buFont typeface="+mj-lt"/>
              <a:buAutoNum type="arabicParenR"/>
            </a:pPr>
            <a:r>
              <a:rPr lang="en-US" sz="2000" dirty="0">
                <a:latin typeface="Calibri" panose="020F0502020204030204" pitchFamily="34" charset="0"/>
                <a:cs typeface="Calibri" panose="020F0502020204030204" pitchFamily="34" charset="0"/>
              </a:rPr>
              <a:t>M.Hemalata(17VV1A0526)</a:t>
            </a:r>
          </a:p>
          <a:p>
            <a:pPr>
              <a:buFont typeface="+mj-lt"/>
              <a:buAutoNum type="arabicParenR"/>
            </a:pPr>
            <a:r>
              <a:rPr lang="en-US" sz="2000" dirty="0">
                <a:latin typeface="Calibri" panose="020F0502020204030204" pitchFamily="34" charset="0"/>
                <a:cs typeface="Calibri" panose="020F0502020204030204" pitchFamily="34" charset="0"/>
              </a:rPr>
              <a:t>P.Pranaya Durga(17VV1A0534)</a:t>
            </a:r>
          </a:p>
          <a:p>
            <a:pPr>
              <a:buFont typeface="+mj-lt"/>
              <a:buAutoNum type="arabicParenR"/>
            </a:pPr>
            <a:r>
              <a:rPr lang="en-US" sz="2000" dirty="0">
                <a:latin typeface="Calibri" panose="020F0502020204030204" pitchFamily="34" charset="0"/>
                <a:cs typeface="Calibri" panose="020F0502020204030204" pitchFamily="34" charset="0"/>
              </a:rPr>
              <a:t>B.Rhema Sravya(17VV1A0508)</a:t>
            </a:r>
          </a:p>
          <a:p>
            <a:pPr>
              <a:buFont typeface="+mj-lt"/>
              <a:buAutoNum type="arabicParenR"/>
            </a:pPr>
            <a:endParaRPr lang="en-US" sz="2000" dirty="0">
              <a:latin typeface="Calibri" panose="020F0502020204030204" pitchFamily="34" charset="0"/>
              <a:cs typeface="Calibri" panose="020F0502020204030204" pitchFamily="34" charset="0"/>
            </a:endParaRPr>
          </a:p>
          <a:p>
            <a:pPr marL="0" indent="0">
              <a:buNone/>
            </a:pPr>
            <a:r>
              <a:rPr lang="en-US" dirty="0"/>
              <a:t>									</a:t>
            </a:r>
          </a:p>
          <a:p>
            <a:pPr marL="0" indent="0">
              <a:buNone/>
            </a:pPr>
            <a:r>
              <a:rPr lang="en-US" b="1" dirty="0">
                <a:solidFill>
                  <a:schemeClr val="accent5">
                    <a:lumMod val="50000"/>
                  </a:schemeClr>
                </a:solidFill>
              </a:rPr>
              <a:t>					GUIDE</a:t>
            </a:r>
            <a:r>
              <a:rPr lang="en-US" dirty="0"/>
              <a:t> : </a:t>
            </a:r>
            <a:r>
              <a:rPr lang="en-US" dirty="0">
                <a:latin typeface="Calibri" panose="020F0502020204030204" pitchFamily="34" charset="0"/>
                <a:cs typeface="Calibri" panose="020F0502020204030204" pitchFamily="34" charset="0"/>
              </a:rPr>
              <a:t>Dr. P. Aruna Kumari</a:t>
            </a:r>
            <a:endParaRPr lang="en-IN" dirty="0">
              <a:latin typeface="Calibri" panose="020F0502020204030204" pitchFamily="34" charset="0"/>
              <a:cs typeface="Calibri" panose="020F0502020204030204" pitchFamily="34" charset="0"/>
            </a:endParaRPr>
          </a:p>
        </p:txBody>
      </p:sp>
      <p:pic>
        <p:nvPicPr>
          <p:cNvPr id="2097152" name="Picture 4"/>
          <p:cNvPicPr>
            <a:picLocks noChangeAspect="1"/>
          </p:cNvPicPr>
          <p:nvPr/>
        </p:nvPicPr>
        <p:blipFill>
          <a:blip r:embed="rId2"/>
          <a:stretch>
            <a:fillRect/>
          </a:stretch>
        </p:blipFill>
        <p:spPr>
          <a:xfrm>
            <a:off x="4509856" y="2580059"/>
            <a:ext cx="4955985" cy="24205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40BAF-0F54-4FCB-B0CE-705F15BB7D51}"/>
              </a:ext>
            </a:extLst>
          </p:cNvPr>
          <p:cNvSpPr>
            <a:spLocks noGrp="1"/>
          </p:cNvSpPr>
          <p:nvPr>
            <p:ph type="title"/>
          </p:nvPr>
        </p:nvSpPr>
        <p:spPr>
          <a:xfrm>
            <a:off x="2509935" y="609600"/>
            <a:ext cx="5691674" cy="864637"/>
          </a:xfrm>
        </p:spPr>
        <p:txBody>
          <a:bodyPr>
            <a:normAutofit/>
          </a:bodyPr>
          <a:lstStyle/>
          <a:p>
            <a:r>
              <a:rPr lang="en-US"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cs typeface="Calibri" panose="020F0502020204030204" pitchFamily="34" charset="0"/>
              </a:rPr>
              <a:t>          Dataset</a:t>
            </a:r>
            <a:endParaRPr lang="en-IN"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cs typeface="Calibri" panose="020F0502020204030204" pitchFamily="34" charset="0"/>
            </a:endParaRPr>
          </a:p>
        </p:txBody>
      </p:sp>
      <p:sp>
        <p:nvSpPr>
          <p:cNvPr id="3" name="Content Placeholder 2">
            <a:extLst>
              <a:ext uri="{FF2B5EF4-FFF2-40B4-BE49-F238E27FC236}">
                <a16:creationId xmlns:a16="http://schemas.microsoft.com/office/drawing/2014/main" id="{FC83E99C-917D-4D0D-852E-8062DBE32446}"/>
              </a:ext>
            </a:extLst>
          </p:cNvPr>
          <p:cNvSpPr>
            <a:spLocks noGrp="1"/>
          </p:cNvSpPr>
          <p:nvPr>
            <p:ph idx="1"/>
          </p:nvPr>
        </p:nvSpPr>
        <p:spPr>
          <a:xfrm>
            <a:off x="677334" y="1670181"/>
            <a:ext cx="8596668" cy="4371182"/>
          </a:xfrm>
        </p:spPr>
        <p:txBody>
          <a:bodyPr>
            <a:normAutofit/>
          </a:bodyPr>
          <a:lstStyle/>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Images used in this project were obtained from Kaggle dataset which is a public dataset available online. (Leukemia Classification)</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This dataset was divided into 2 classes. </a:t>
            </a:r>
          </a:p>
          <a:p>
            <a:pPr algn="just">
              <a:lnSpc>
                <a:spcPct val="125000"/>
              </a:lnSpc>
              <a:buFont typeface="Wingdings" panose="05000000000000000000" pitchFamily="2" charset="2"/>
              <a:buChar char="Ø"/>
            </a:pPr>
            <a:r>
              <a:rPr lang="en-US" sz="2000" dirty="0">
                <a:solidFill>
                  <a:srgbClr val="000000"/>
                </a:solidFill>
                <a:latin typeface="Calibri" panose="020F0502020204030204" pitchFamily="34" charset="0"/>
                <a:cs typeface="Calibri" panose="020F0502020204030204" pitchFamily="34" charset="0"/>
              </a:rPr>
              <a:t>In total there are 15,135 images from 118 patients with two labelled classes:</a:t>
            </a:r>
          </a:p>
          <a:p>
            <a:pPr marL="0" indent="0" algn="just">
              <a:lnSpc>
                <a:spcPct val="125000"/>
              </a:lnSpc>
              <a:buNone/>
            </a:pPr>
            <a:r>
              <a:rPr lang="en-US" sz="2000" dirty="0">
                <a:solidFill>
                  <a:srgbClr val="000000"/>
                </a:solidFill>
                <a:latin typeface="Calibri" panose="020F0502020204030204" pitchFamily="34" charset="0"/>
                <a:cs typeface="Calibri" panose="020F0502020204030204" pitchFamily="34" charset="0"/>
              </a:rPr>
              <a:t>                      1. Normal cell</a:t>
            </a:r>
          </a:p>
          <a:p>
            <a:pPr marL="0" indent="0" algn="just">
              <a:lnSpc>
                <a:spcPct val="125000"/>
              </a:lnSpc>
              <a:buNone/>
            </a:pPr>
            <a:r>
              <a:rPr lang="en-US" sz="2000" b="0" i="0" dirty="0">
                <a:solidFill>
                  <a:srgbClr val="000000"/>
                </a:solidFill>
                <a:effectLst/>
                <a:latin typeface="Calibri" panose="020F0502020204030204" pitchFamily="34" charset="0"/>
                <a:cs typeface="Calibri" panose="020F0502020204030204" pitchFamily="34" charset="0"/>
              </a:rPr>
              <a:t>                      2 .Leukemia blast.</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The task of identifying immature leukemic blasts from normal cells under the microscope is challenging due to morphological similarity.</a:t>
            </a:r>
          </a:p>
        </p:txBody>
      </p:sp>
    </p:spTree>
    <p:extLst>
      <p:ext uri="{BB962C8B-B14F-4D97-AF65-F5344CB8AC3E}">
        <p14:creationId xmlns:p14="http://schemas.microsoft.com/office/powerpoint/2010/main" val="1407659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a:xfrm>
            <a:off x="677334" y="816637"/>
            <a:ext cx="8596668" cy="834609"/>
          </a:xfrm>
        </p:spPr>
        <p:txBody>
          <a:bodyPr>
            <a:normAutofit/>
          </a:bodyPr>
          <a:lstStyle/>
          <a:p>
            <a:r>
              <a:rPr lang="en-US"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t>               Image Pre-processing </a:t>
            </a:r>
            <a:endParaRPr lang="en-IN"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endParaRPr>
          </a:p>
        </p:txBody>
      </p:sp>
      <p:sp>
        <p:nvSpPr>
          <p:cNvPr id="1048633" name="Content Placeholder 2"/>
          <p:cNvSpPr>
            <a:spLocks noGrp="1"/>
          </p:cNvSpPr>
          <p:nvPr>
            <p:ph idx="1"/>
          </p:nvPr>
        </p:nvSpPr>
        <p:spPr>
          <a:xfrm>
            <a:off x="989044" y="1651247"/>
            <a:ext cx="8024327" cy="4390115"/>
          </a:xfrm>
        </p:spPr>
        <p:txBody>
          <a:bodyPr>
            <a:normAutofit lnSpcReduction="10000"/>
          </a:bodyPr>
          <a:lstStyle/>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Image pre-processing </a:t>
            </a:r>
            <a:r>
              <a:rPr lang="en-US" sz="2000" dirty="0">
                <a:solidFill>
                  <a:srgbClr val="000000"/>
                </a:solidFill>
                <a:latin typeface="Calibri" panose="020F0502020204030204" pitchFamily="34" charset="0"/>
                <a:cs typeface="Calibri" panose="020F0502020204030204" pitchFamily="34" charset="0"/>
              </a:rPr>
              <a:t>ha</a:t>
            </a:r>
            <a:r>
              <a:rPr lang="en-US" sz="2000" b="0" i="0" dirty="0">
                <a:solidFill>
                  <a:srgbClr val="000000"/>
                </a:solidFill>
                <a:effectLst/>
                <a:latin typeface="Calibri" panose="020F0502020204030204" pitchFamily="34" charset="0"/>
                <a:cs typeface="Calibri" panose="020F0502020204030204" pitchFamily="34" charset="0"/>
              </a:rPr>
              <a:t>s to apply some operations to images, like enhance an image, extract useful information and analyze it and make decisions.</a:t>
            </a:r>
          </a:p>
          <a:p>
            <a:pPr algn="just">
              <a:lnSpc>
                <a:spcPct val="125000"/>
              </a:lnSpc>
              <a:buFont typeface="Wingdings" panose="05000000000000000000" pitchFamily="2" charset="2"/>
              <a:buChar char="Ø"/>
            </a:pPr>
            <a:r>
              <a:rPr lang="en-US" sz="2000" b="0" i="0" dirty="0">
                <a:solidFill>
                  <a:schemeClr val="tx1">
                    <a:lumMod val="95000"/>
                    <a:lumOff val="5000"/>
                  </a:schemeClr>
                </a:solidFill>
                <a:effectLst/>
                <a:latin typeface="Calibri" panose="020F0502020204030204" pitchFamily="34" charset="0"/>
                <a:cs typeface="Calibri" panose="020F0502020204030204" pitchFamily="34" charset="0"/>
              </a:rPr>
              <a:t>The aim of pre-processing is to improve the quality of the image so that we can analyze it in a better way.</a:t>
            </a:r>
          </a:p>
          <a:p>
            <a:pPr algn="just">
              <a:lnSpc>
                <a:spcPct val="125000"/>
              </a:lnSpc>
              <a:buFont typeface="Wingdings" panose="05000000000000000000" pitchFamily="2" charset="2"/>
              <a:buChar char="Ø"/>
            </a:pPr>
            <a:r>
              <a:rPr lang="en-US" sz="2000" b="0" i="0" dirty="0">
                <a:solidFill>
                  <a:schemeClr val="tx1">
                    <a:lumMod val="95000"/>
                    <a:lumOff val="5000"/>
                  </a:schemeClr>
                </a:solidFill>
                <a:effectLst/>
                <a:latin typeface="Calibri" panose="020F0502020204030204" pitchFamily="34" charset="0"/>
                <a:cs typeface="Calibri" panose="020F0502020204030204" pitchFamily="34" charset="0"/>
              </a:rPr>
              <a:t>By preprocessing we can suppress undesired distortions and enhance some features which are necessary for the particular application we are working for. </a:t>
            </a:r>
          </a:p>
          <a:p>
            <a:pPr algn="just">
              <a:lnSpc>
                <a:spcPct val="125000"/>
              </a:lnSpc>
              <a:buFont typeface="Wingdings" panose="05000000000000000000" pitchFamily="2" charset="2"/>
              <a:buChar char="Ø"/>
            </a:pPr>
            <a:r>
              <a:rPr lang="en-US" sz="2000" b="0" i="0" dirty="0">
                <a:solidFill>
                  <a:schemeClr val="tx1">
                    <a:lumMod val="95000"/>
                    <a:lumOff val="5000"/>
                  </a:schemeClr>
                </a:solidFill>
                <a:effectLst/>
                <a:latin typeface="Calibri" panose="020F0502020204030204" pitchFamily="34" charset="0"/>
                <a:cs typeface="Calibri" panose="020F0502020204030204" pitchFamily="34" charset="0"/>
              </a:rPr>
              <a:t>Those features might vary for different applications.</a:t>
            </a:r>
          </a:p>
          <a:p>
            <a:pPr algn="just">
              <a:lnSpc>
                <a:spcPct val="125000"/>
              </a:lnSpc>
              <a:buFont typeface="Wingdings" panose="05000000000000000000" pitchFamily="2" charset="2"/>
              <a:buChar char="Ø"/>
            </a:pPr>
            <a:r>
              <a:rPr lang="en-US" sz="2000" dirty="0">
                <a:solidFill>
                  <a:schemeClr val="tx1">
                    <a:lumMod val="95000"/>
                    <a:lumOff val="5000"/>
                  </a:schemeClr>
                </a:solidFill>
                <a:latin typeface="Calibri" panose="020F0502020204030204" pitchFamily="34" charset="0"/>
                <a:cs typeface="Calibri" panose="020F0502020204030204" pitchFamily="34" charset="0"/>
              </a:rPr>
              <a:t>In this work Noise Removal and segmentation was implemented.</a:t>
            </a:r>
          </a:p>
          <a:p>
            <a:pPr algn="just">
              <a:lnSpc>
                <a:spcPct val="125000"/>
              </a:lnSpc>
              <a:buFont typeface="Wingdings" panose="05000000000000000000" pitchFamily="2" charset="2"/>
              <a:buChar char="v"/>
            </a:pPr>
            <a:endParaRPr lang="en-US" sz="2000" b="0" i="0" dirty="0">
              <a:solidFill>
                <a:srgbClr val="000000"/>
              </a:solidFill>
              <a:effectLst/>
              <a:latin typeface="Calibri" panose="020F0502020204030204" pitchFamily="34" charset="0"/>
              <a:cs typeface="Calibri" panose="020F0502020204030204" pitchFamily="34" charset="0"/>
            </a:endParaRPr>
          </a:p>
          <a:p>
            <a:pPr marL="0" indent="0">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F5F5-B303-4DDB-82B5-13AEE2830E9C}"/>
              </a:ext>
            </a:extLst>
          </p:cNvPr>
          <p:cNvSpPr>
            <a:spLocks noGrp="1"/>
          </p:cNvSpPr>
          <p:nvPr>
            <p:ph type="title"/>
          </p:nvPr>
        </p:nvSpPr>
        <p:spPr>
          <a:xfrm>
            <a:off x="677334" y="609600"/>
            <a:ext cx="8596668" cy="970625"/>
          </a:xfrm>
        </p:spPr>
        <p:txBody>
          <a:bodyPr/>
          <a:lstStyle/>
          <a:p>
            <a:r>
              <a:rPr lang="en-IN" altLang="en-US" dirty="0">
                <a:solidFill>
                  <a:schemeClr val="tx1">
                    <a:lumMod val="95000"/>
                    <a:lumOff val="5000"/>
                  </a:schemeClr>
                </a:solidFill>
                <a:latin typeface="Constantia" panose="02030602050306030303" pitchFamily="18" charset="0"/>
              </a:rPr>
              <a:t>Noise Removal-Bilateral Filter</a:t>
            </a:r>
            <a:endParaRPr lang="en-IN" dirty="0">
              <a:solidFill>
                <a:schemeClr val="tx1">
                  <a:lumMod val="95000"/>
                  <a:lumOff val="5000"/>
                </a:schemeClr>
              </a:solidFill>
              <a:latin typeface="Constantia" panose="02030602050306030303" pitchFamily="18" charset="0"/>
            </a:endParaRPr>
          </a:p>
        </p:txBody>
      </p:sp>
      <p:sp>
        <p:nvSpPr>
          <p:cNvPr id="3" name="Content Placeholder 2">
            <a:extLst>
              <a:ext uri="{FF2B5EF4-FFF2-40B4-BE49-F238E27FC236}">
                <a16:creationId xmlns:a16="http://schemas.microsoft.com/office/drawing/2014/main" id="{58DA3E17-71ED-4EBA-9BF9-81BC362BCD9E}"/>
              </a:ext>
            </a:extLst>
          </p:cNvPr>
          <p:cNvSpPr>
            <a:spLocks noGrp="1"/>
          </p:cNvSpPr>
          <p:nvPr>
            <p:ph idx="1"/>
          </p:nvPr>
        </p:nvSpPr>
        <p:spPr>
          <a:xfrm>
            <a:off x="677334" y="1580225"/>
            <a:ext cx="8596668" cy="4461137"/>
          </a:xfrm>
        </p:spPr>
        <p:txBody>
          <a:bodyPr>
            <a:normAutofit fontScale="92500" lnSpcReduction="20000"/>
          </a:bodyPr>
          <a:lstStyle/>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Algorithm:</a:t>
            </a: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Step 1: The bilateral filter starts with linear Gaussian smoothing.</a:t>
            </a:r>
          </a:p>
          <a:p>
            <a:pPr marL="0" indent="0">
              <a:buNone/>
            </a:pPr>
            <a:endParaRPr lang="en-US" alt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IN" alt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IN" altLang="en-US" sz="2000" dirty="0">
                <a:latin typeface="Calibri" panose="020F0502020204030204" pitchFamily="34" charset="0"/>
                <a:cs typeface="Calibri" panose="020F0502020204030204" pitchFamily="34" charset="0"/>
              </a:rPr>
              <a:t>S</a:t>
            </a:r>
            <a:r>
              <a:rPr lang="en-US" sz="2000" dirty="0" err="1">
                <a:latin typeface="Calibri" panose="020F0502020204030204" pitchFamily="34" charset="0"/>
                <a:cs typeface="Calibri" panose="020F0502020204030204" pitchFamily="34" charset="0"/>
              </a:rPr>
              <a:t>tep</a:t>
            </a:r>
            <a:r>
              <a:rPr lang="en-US" sz="2000" dirty="0">
                <a:latin typeface="Calibri" panose="020F0502020204030204" pitchFamily="34" charset="0"/>
                <a:cs typeface="Calibri" panose="020F0502020204030204" pitchFamily="34" charset="0"/>
              </a:rPr>
              <a:t> 2: The weight for f(y)f(y) equals Gs(x-y) and is only dependent on the spatial distance ||x-y||.</a:t>
            </a:r>
          </a:p>
          <a:p>
            <a:pPr>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2000" dirty="0">
                <a:latin typeface="Calibri" panose="020F0502020204030204" pitchFamily="34" charset="0"/>
                <a:cs typeface="Calibri" panose="020F0502020204030204" pitchFamily="34" charset="0"/>
              </a:rPr>
              <a:t>Step 3: </a:t>
            </a:r>
            <a:r>
              <a:rPr lang="en-IN" altLang="en-US" sz="2000" dirty="0">
                <a:latin typeface="Calibri" panose="020F0502020204030204" pitchFamily="34" charset="0"/>
                <a:cs typeface="Calibri" panose="020F0502020204030204" pitchFamily="34" charset="0"/>
              </a:rPr>
              <a:t> The bilateral filter adds a weighting term that depends on the tonal distance f(y)−f(x)f(y)−f(x).</a:t>
            </a:r>
            <a:r>
              <a:rPr lang="en-IN" altLang="en-US" sz="2000" b="1" dirty="0"/>
              <a:t> </a:t>
            </a:r>
            <a:r>
              <a:rPr lang="en-IN" altLang="en-US" sz="2000" dirty="0">
                <a:latin typeface="Calibri" panose="020F0502020204030204" pitchFamily="34" charset="0"/>
                <a:cs typeface="Calibri" panose="020F0502020204030204" pitchFamily="34" charset="0"/>
              </a:rPr>
              <a:t>This results in: </a:t>
            </a:r>
          </a:p>
          <a:p>
            <a:pPr marL="0" indent="0">
              <a:buNone/>
            </a:pPr>
            <a:endParaRPr lang="en-IN" sz="2000" dirty="0">
              <a:latin typeface="Calibri" panose="020F0502020204030204" pitchFamily="34" charset="0"/>
              <a:cs typeface="Calibri" panose="020F0502020204030204" pitchFamily="34" charset="0"/>
            </a:endParaRPr>
          </a:p>
          <a:p>
            <a:pPr marL="431800" indent="-285750" algn="just">
              <a:buFont typeface="Wingdings" panose="05000000000000000000" pitchFamily="2" charset="2"/>
              <a:buChar char="Ø"/>
            </a:pPr>
            <a:r>
              <a:rPr lang="en-IN" altLang="en-US" sz="1600" b="1" dirty="0"/>
              <a:t> </a:t>
            </a:r>
            <a:r>
              <a:rPr lang="en-IN" altLang="en-US" sz="2000" dirty="0">
                <a:latin typeface="Calibri" panose="020F0502020204030204" pitchFamily="34" charset="0"/>
                <a:cs typeface="Calibri" panose="020F0502020204030204" pitchFamily="34" charset="0"/>
              </a:rPr>
              <a:t>Step 4: Observe that because the weights explicitly depend on the image values, we need an explicit normalization such that  ‘sum’ of all weights equals one.                               </a:t>
            </a:r>
            <a:endParaRPr lang="en-IN" sz="20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F949A5D-C681-49AA-B433-AFC50E565A82}"/>
              </a:ext>
            </a:extLst>
          </p:cNvPr>
          <p:cNvPicPr>
            <a:picLocks noChangeAspect="1"/>
          </p:cNvPicPr>
          <p:nvPr/>
        </p:nvPicPr>
        <p:blipFill>
          <a:blip r:embed="rId2"/>
          <a:stretch>
            <a:fillRect/>
          </a:stretch>
        </p:blipFill>
        <p:spPr>
          <a:xfrm>
            <a:off x="2363686" y="2389982"/>
            <a:ext cx="4445000" cy="511387"/>
          </a:xfrm>
          <a:prstGeom prst="rect">
            <a:avLst/>
          </a:prstGeom>
        </p:spPr>
      </p:pic>
      <p:pic>
        <p:nvPicPr>
          <p:cNvPr id="5" name="Picture 4">
            <a:extLst>
              <a:ext uri="{FF2B5EF4-FFF2-40B4-BE49-F238E27FC236}">
                <a16:creationId xmlns:a16="http://schemas.microsoft.com/office/drawing/2014/main" id="{81D4DFB5-8DC7-4A21-A0C7-5C4F4084D897}"/>
              </a:ext>
            </a:extLst>
          </p:cNvPr>
          <p:cNvPicPr>
            <a:picLocks noChangeAspect="1"/>
          </p:cNvPicPr>
          <p:nvPr/>
        </p:nvPicPr>
        <p:blipFill>
          <a:blip r:embed="rId3"/>
          <a:stretch>
            <a:fillRect/>
          </a:stretch>
        </p:blipFill>
        <p:spPr>
          <a:xfrm>
            <a:off x="2605326" y="3460273"/>
            <a:ext cx="4508500" cy="701040"/>
          </a:xfrm>
          <a:prstGeom prst="rect">
            <a:avLst/>
          </a:prstGeom>
        </p:spPr>
      </p:pic>
    </p:spTree>
    <p:extLst>
      <p:ext uri="{BB962C8B-B14F-4D97-AF65-F5344CB8AC3E}">
        <p14:creationId xmlns:p14="http://schemas.microsoft.com/office/powerpoint/2010/main" val="4120551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FB328-4508-442A-8E72-A588F6D1D15C}"/>
              </a:ext>
            </a:extLst>
          </p:cNvPr>
          <p:cNvSpPr>
            <a:spLocks noGrp="1"/>
          </p:cNvSpPr>
          <p:nvPr>
            <p:ph type="title"/>
          </p:nvPr>
        </p:nvSpPr>
        <p:spPr>
          <a:xfrm>
            <a:off x="677334" y="609600"/>
            <a:ext cx="8596668" cy="789992"/>
          </a:xfrm>
        </p:spPr>
        <p:txBody>
          <a:bodyPr/>
          <a:lstStyle/>
          <a:p>
            <a:r>
              <a:rPr lang="en-US" dirty="0">
                <a:solidFill>
                  <a:schemeClr val="tx1">
                    <a:lumMod val="95000"/>
                    <a:lumOff val="5000"/>
                  </a:schemeClr>
                </a:solidFill>
                <a:effectLst>
                  <a:outerShdw blurRad="38100" dist="38100" dir="2700000" algn="tl">
                    <a:srgbClr val="000000">
                      <a:alpha val="43137"/>
                    </a:srgbClr>
                  </a:outerShdw>
                </a:effectLst>
              </a:rPr>
              <a:t>  </a:t>
            </a:r>
            <a:r>
              <a:rPr lang="en-US" sz="3200" dirty="0">
                <a:solidFill>
                  <a:schemeClr val="tx1">
                    <a:lumMod val="95000"/>
                    <a:lumOff val="5000"/>
                  </a:schemeClr>
                </a:solidFill>
                <a:effectLst>
                  <a:outerShdw blurRad="38100" dist="38100" dir="2700000" algn="tl">
                    <a:srgbClr val="000000">
                      <a:alpha val="43137"/>
                    </a:srgbClr>
                  </a:outerShdw>
                </a:effectLst>
              </a:rPr>
              <a:t>Segmentation</a:t>
            </a:r>
            <a:endParaRPr lang="en-IN" sz="3200" dirty="0">
              <a:solidFill>
                <a:schemeClr val="tx1">
                  <a:lumMod val="95000"/>
                  <a:lumOff val="5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09640FA-6023-4B23-A78B-A9DDE70DA37A}"/>
              </a:ext>
            </a:extLst>
          </p:cNvPr>
          <p:cNvSpPr>
            <a:spLocks noGrp="1"/>
          </p:cNvSpPr>
          <p:nvPr>
            <p:ph idx="1"/>
          </p:nvPr>
        </p:nvSpPr>
        <p:spPr>
          <a:xfrm>
            <a:off x="677334" y="1576873"/>
            <a:ext cx="8596668" cy="4464489"/>
          </a:xfrm>
        </p:spPr>
        <p:txBody>
          <a:bodyPr/>
          <a:lstStyle/>
          <a:p>
            <a:pPr algn="just">
              <a:lnSpc>
                <a:spcPct val="125000"/>
              </a:lnSpc>
              <a:buFont typeface="Wingdings" pitchFamily="2" charset="2"/>
              <a:buChar char="Ø"/>
            </a:pPr>
            <a:r>
              <a:rPr lang="en-US" sz="2000" dirty="0">
                <a:solidFill>
                  <a:schemeClr val="tx1">
                    <a:lumMod val="95000"/>
                    <a:lumOff val="5000"/>
                  </a:schemeClr>
                </a:solidFill>
                <a:latin typeface="Calibri" panose="020F0502020204030204" pitchFamily="34" charset="0"/>
                <a:cs typeface="Calibri" panose="020F0502020204030204" pitchFamily="34" charset="0"/>
              </a:rPr>
              <a:t>Image segmentation is the process of partitioning an image into multiple segments.</a:t>
            </a:r>
          </a:p>
          <a:p>
            <a:pPr algn="just">
              <a:lnSpc>
                <a:spcPct val="125000"/>
              </a:lnSpc>
              <a:buFont typeface="Wingdings" pitchFamily="2" charset="2"/>
              <a:buChar char="Ø"/>
            </a:pPr>
            <a:r>
              <a:rPr lang="en-US" sz="2000" dirty="0">
                <a:solidFill>
                  <a:schemeClr val="tx1">
                    <a:lumMod val="95000"/>
                    <a:lumOff val="5000"/>
                  </a:schemeClr>
                </a:solidFill>
                <a:latin typeface="Calibri" panose="020F0502020204030204" pitchFamily="34" charset="0"/>
                <a:cs typeface="Calibri" panose="020F0502020204030204" pitchFamily="34" charset="0"/>
              </a:rPr>
              <a:t>Segmentation is used to locate objects and boundaries in images.</a:t>
            </a:r>
          </a:p>
          <a:p>
            <a:pPr algn="just">
              <a:lnSpc>
                <a:spcPct val="125000"/>
              </a:lnSpc>
              <a:buFont typeface="Wingdings" pitchFamily="2" charset="2"/>
              <a:buChar char="Ø"/>
            </a:pPr>
            <a:r>
              <a:rPr lang="en-US" sz="2000" dirty="0">
                <a:solidFill>
                  <a:schemeClr val="tx1">
                    <a:lumMod val="95000"/>
                    <a:lumOff val="5000"/>
                  </a:schemeClr>
                </a:solidFill>
                <a:latin typeface="Calibri" panose="020F0502020204030204" pitchFamily="34" charset="0"/>
                <a:cs typeface="Calibri" panose="020F0502020204030204" pitchFamily="34" charset="0"/>
              </a:rPr>
              <a:t>There are different methods for segmentation like Region Based Segmentation, Clustering methods, Compression based methods, Watershed transformation, Edge detection.</a:t>
            </a:r>
          </a:p>
          <a:p>
            <a:pPr algn="just">
              <a:lnSpc>
                <a:spcPct val="125000"/>
              </a:lnSpc>
              <a:buFont typeface="Wingdings" pitchFamily="2" charset="2"/>
              <a:buChar char="Ø"/>
            </a:pPr>
            <a:r>
              <a:rPr lang="en-US" sz="2000" b="0" i="0" dirty="0">
                <a:solidFill>
                  <a:schemeClr val="tx1">
                    <a:lumMod val="95000"/>
                    <a:lumOff val="5000"/>
                  </a:schemeClr>
                </a:solidFill>
                <a:effectLst/>
                <a:latin typeface="Calibri" panose="020F0502020204030204" pitchFamily="34" charset="0"/>
                <a:cs typeface="Calibri" panose="020F0502020204030204" pitchFamily="34" charset="0"/>
              </a:rPr>
              <a:t>Region-based segmentation is a technique for determining the region directly. Region growing is a simple region-based image segmentation method. It is also classified as a pixel-based image segmentation method since it involves the selection of initial seed points</a:t>
            </a:r>
            <a:r>
              <a:rPr lang="en-US" sz="2000" b="0" i="0" dirty="0">
                <a:solidFill>
                  <a:srgbClr val="3B3835"/>
                </a:solidFill>
                <a:effectLst/>
                <a:latin typeface="Helvetica Neue"/>
              </a:rPr>
              <a:t>.</a:t>
            </a:r>
            <a:endParaRPr lang="en-US" sz="2000" dirty="0">
              <a:latin typeface="Calibri" panose="020F0502020204030204" pitchFamily="34" charset="0"/>
              <a:cs typeface="Calibri" panose="020F0502020204030204" pitchFamily="34" charset="0"/>
            </a:endParaRPr>
          </a:p>
          <a:p>
            <a:pPr marL="0" indent="0">
              <a:buNone/>
            </a:pPr>
            <a:endParaRPr lang="en-IN"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93649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AEB77-DD1F-40FE-B9AA-131D39AB83B2}"/>
              </a:ext>
            </a:extLst>
          </p:cNvPr>
          <p:cNvSpPr>
            <a:spLocks noGrp="1"/>
          </p:cNvSpPr>
          <p:nvPr>
            <p:ph type="title"/>
          </p:nvPr>
        </p:nvSpPr>
        <p:spPr>
          <a:xfrm>
            <a:off x="677334" y="816638"/>
            <a:ext cx="8596668" cy="790220"/>
          </a:xfrm>
        </p:spPr>
        <p:txBody>
          <a:bodyPr>
            <a:normAutofit/>
          </a:bodyPr>
          <a:lstStyle/>
          <a:p>
            <a:r>
              <a:rPr lang="en-US" sz="3200" dirty="0">
                <a:solidFill>
                  <a:schemeClr val="tx1">
                    <a:lumMod val="95000"/>
                    <a:lumOff val="5000"/>
                  </a:schemeClr>
                </a:solidFill>
                <a:effectLst>
                  <a:outerShdw blurRad="38100" dist="38100" dir="2700000" algn="tl">
                    <a:srgbClr val="000000">
                      <a:alpha val="43137"/>
                    </a:srgbClr>
                  </a:outerShdw>
                </a:effectLst>
              </a:rPr>
              <a:t>   Algorithm</a:t>
            </a:r>
            <a:r>
              <a:rPr lang="en-US" dirty="0">
                <a:solidFill>
                  <a:schemeClr val="tx1">
                    <a:lumMod val="95000"/>
                    <a:lumOff val="5000"/>
                  </a:schemeClr>
                </a:solidFill>
                <a:effectLst>
                  <a:outerShdw blurRad="38100" dist="38100" dir="2700000" algn="tl">
                    <a:srgbClr val="000000">
                      <a:alpha val="43137"/>
                    </a:srgbClr>
                  </a:outerShdw>
                </a:effectLst>
              </a:rPr>
              <a:t> </a:t>
            </a:r>
            <a:endParaRPr lang="en-IN" dirty="0">
              <a:solidFill>
                <a:schemeClr val="tx1">
                  <a:lumMod val="95000"/>
                  <a:lumOff val="5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0CC3068-2399-4FCA-9C51-3C74DBD301C9}"/>
              </a:ext>
            </a:extLst>
          </p:cNvPr>
          <p:cNvSpPr>
            <a:spLocks noGrp="1"/>
          </p:cNvSpPr>
          <p:nvPr>
            <p:ph idx="1"/>
          </p:nvPr>
        </p:nvSpPr>
        <p:spPr>
          <a:xfrm>
            <a:off x="677334" y="1894113"/>
            <a:ext cx="8596668" cy="4245430"/>
          </a:xfrm>
        </p:spPr>
        <p:txBody>
          <a:bodyPr>
            <a:normAutofit/>
          </a:bodyPr>
          <a:lstStyle/>
          <a:p>
            <a:pPr algn="just">
              <a:lnSpc>
                <a:spcPct val="125000"/>
              </a:lnSpc>
              <a:buFont typeface="Wingdings" panose="05000000000000000000" pitchFamily="2" charset="2"/>
              <a:buChar char="Ø"/>
            </a:pPr>
            <a:r>
              <a:rPr lang="en-IN" sz="2000" dirty="0">
                <a:solidFill>
                  <a:srgbClr val="3B3835"/>
                </a:solidFill>
                <a:latin typeface="Calibri" panose="020F0502020204030204" pitchFamily="34" charset="0"/>
                <a:cs typeface="Calibri" panose="020F0502020204030204" pitchFamily="34" charset="0"/>
              </a:rPr>
              <a:t>The Algorithm for the Region Based Segmentation is :</a:t>
            </a:r>
            <a:endParaRPr lang="en-IN" sz="2000" b="0" i="0" dirty="0">
              <a:solidFill>
                <a:srgbClr val="3B3835"/>
              </a:solidFill>
              <a:effectLst/>
              <a:latin typeface="Calibri" panose="020F0502020204030204" pitchFamily="34" charset="0"/>
              <a:cs typeface="Calibri" panose="020F0502020204030204" pitchFamily="34" charset="0"/>
            </a:endParaRPr>
          </a:p>
          <a:p>
            <a:pPr algn="just">
              <a:lnSpc>
                <a:spcPct val="125000"/>
              </a:lnSpc>
              <a:buFont typeface="Wingdings" panose="05000000000000000000" pitchFamily="2" charset="2"/>
              <a:buChar char="Ø"/>
            </a:pPr>
            <a:r>
              <a:rPr lang="en-IN" sz="2000" b="0" i="0" dirty="0">
                <a:solidFill>
                  <a:srgbClr val="3B3835"/>
                </a:solidFill>
                <a:effectLst/>
                <a:latin typeface="Calibri" panose="020F0502020204030204" pitchFamily="34" charset="0"/>
                <a:cs typeface="Calibri" panose="020F0502020204030204" pitchFamily="34" charset="0"/>
              </a:rPr>
              <a:t>Completeness-The segmentation must be complete </a:t>
            </a:r>
            <a:r>
              <a:rPr lang="en-IN" sz="2000" b="0" i="0" dirty="0" err="1">
                <a:solidFill>
                  <a:srgbClr val="3B3835"/>
                </a:solidFill>
                <a:effectLst/>
                <a:latin typeface="Calibri" panose="020F0502020204030204" pitchFamily="34" charset="0"/>
                <a:cs typeface="Calibri" panose="020F0502020204030204" pitchFamily="34" charset="0"/>
              </a:rPr>
              <a:t>i.e</a:t>
            </a:r>
            <a:r>
              <a:rPr lang="en-IN" sz="2000" b="0" i="0" dirty="0">
                <a:solidFill>
                  <a:srgbClr val="3B3835"/>
                </a:solidFill>
                <a:effectLst/>
                <a:latin typeface="Calibri" panose="020F0502020204030204" pitchFamily="34" charset="0"/>
                <a:cs typeface="Calibri" panose="020F0502020204030204" pitchFamily="34" charset="0"/>
              </a:rPr>
              <a:t>, 𝑖=1 𝑛 𝑅𝑖 = 𝑅 Every pixel must be in a region</a:t>
            </a:r>
          </a:p>
          <a:p>
            <a:pPr algn="just">
              <a:lnSpc>
                <a:spcPct val="125000"/>
              </a:lnSpc>
              <a:buFont typeface="Wingdings" panose="05000000000000000000" pitchFamily="2" charset="2"/>
              <a:buChar char="Ø"/>
            </a:pPr>
            <a:r>
              <a:rPr lang="en-IN" sz="2000" b="0" i="0" dirty="0">
                <a:solidFill>
                  <a:srgbClr val="3B3835"/>
                </a:solidFill>
                <a:effectLst/>
                <a:latin typeface="Calibri" panose="020F0502020204030204" pitchFamily="34" charset="0"/>
                <a:cs typeface="Calibri" panose="020F0502020204030204" pitchFamily="34" charset="0"/>
              </a:rPr>
              <a:t>Connectedness- The points of a region must be connected in some sense </a:t>
            </a:r>
          </a:p>
          <a:p>
            <a:pPr algn="just">
              <a:lnSpc>
                <a:spcPct val="125000"/>
              </a:lnSpc>
              <a:buFont typeface="Wingdings" panose="05000000000000000000" pitchFamily="2" charset="2"/>
              <a:buChar char="Ø"/>
            </a:pPr>
            <a:r>
              <a:rPr lang="en-IN" sz="2000" b="0" i="0" dirty="0">
                <a:solidFill>
                  <a:srgbClr val="3B3835"/>
                </a:solidFill>
                <a:effectLst/>
                <a:latin typeface="Calibri" panose="020F0502020204030204" pitchFamily="34" charset="0"/>
                <a:cs typeface="Calibri" panose="020F0502020204030204" pitchFamily="34" charset="0"/>
              </a:rPr>
              <a:t>Disjoint ness - Regions must be disjoint: 𝑅𝑖 𝑅𝑗 =∅ ∀𝑖 = 1,2, … 𝑛</a:t>
            </a:r>
          </a:p>
          <a:p>
            <a:pPr algn="just">
              <a:lnSpc>
                <a:spcPct val="125000"/>
              </a:lnSpc>
              <a:buFont typeface="Wingdings" panose="05000000000000000000" pitchFamily="2" charset="2"/>
              <a:buChar char="Ø"/>
            </a:pPr>
            <a:r>
              <a:rPr lang="en-IN" sz="2000" b="0" i="0" dirty="0">
                <a:solidFill>
                  <a:srgbClr val="3B3835"/>
                </a:solidFill>
                <a:effectLst/>
                <a:latin typeface="Calibri" panose="020F0502020204030204" pitchFamily="34" charset="0"/>
                <a:cs typeface="Calibri" panose="020F0502020204030204" pitchFamily="34" charset="0"/>
              </a:rPr>
              <a:t>Satisfiability- Pixels of a region must satisfy one common P(Ri) = TRUE,∀𝑖 property P at least , i.e. any region must satisfy a homogeneity predicate P </a:t>
            </a:r>
          </a:p>
          <a:p>
            <a:pPr algn="just">
              <a:lnSpc>
                <a:spcPct val="125000"/>
              </a:lnSpc>
              <a:buFont typeface="Wingdings" panose="05000000000000000000" pitchFamily="2" charset="2"/>
              <a:buChar char="Ø"/>
            </a:pPr>
            <a:r>
              <a:rPr lang="en-IN" sz="2000" b="0" i="0" dirty="0">
                <a:solidFill>
                  <a:srgbClr val="3B3835"/>
                </a:solidFill>
                <a:effectLst/>
                <a:latin typeface="Calibri" panose="020F0502020204030204" pitchFamily="34" charset="0"/>
                <a:cs typeface="Calibri" panose="020F0502020204030204" pitchFamily="34" charset="0"/>
              </a:rPr>
              <a:t>Segment ability - Different regions satisfy different P(𝑅𝑖 ∪ 𝑅𝑗) = FALSE properties i.e any two adjacent regions cannot be merged into a single region.</a:t>
            </a:r>
          </a:p>
          <a:p>
            <a:pPr marL="0" indent="0" algn="just">
              <a:lnSpc>
                <a:spcPct val="125000"/>
              </a:lnSpc>
              <a:buNone/>
            </a:pPr>
            <a:endParaRPr lang="en-IN" sz="2000" b="0" i="0" dirty="0">
              <a:solidFill>
                <a:srgbClr val="3B3835"/>
              </a:solidFill>
              <a:effectLst/>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3049497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5F83-C923-4814-94C3-F3215A8CC2DC}"/>
              </a:ext>
            </a:extLst>
          </p:cNvPr>
          <p:cNvSpPr>
            <a:spLocks noGrp="1"/>
          </p:cNvSpPr>
          <p:nvPr>
            <p:ph type="title"/>
          </p:nvPr>
        </p:nvSpPr>
        <p:spPr>
          <a:xfrm>
            <a:off x="677334" y="615820"/>
            <a:ext cx="8596668" cy="746450"/>
          </a:xfrm>
        </p:spPr>
        <p:txBody>
          <a:bodyPr/>
          <a:lstStyle/>
          <a:p>
            <a:r>
              <a:rPr lang="en-US" dirty="0">
                <a:solidFill>
                  <a:schemeClr val="tx1">
                    <a:lumMod val="95000"/>
                    <a:lumOff val="5000"/>
                  </a:schemeClr>
                </a:solidFill>
                <a:effectLst>
                  <a:outerShdw blurRad="38100" dist="38100" dir="2700000" algn="tl">
                    <a:srgbClr val="000000">
                      <a:alpha val="43137"/>
                    </a:srgbClr>
                  </a:outerShdw>
                </a:effectLst>
              </a:rPr>
              <a:t>Classification</a:t>
            </a:r>
            <a:endParaRPr lang="en-IN" dirty="0">
              <a:solidFill>
                <a:schemeClr val="tx1">
                  <a:lumMod val="95000"/>
                  <a:lumOff val="5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8542DC1-750F-47FA-98A6-4738E9543463}"/>
              </a:ext>
            </a:extLst>
          </p:cNvPr>
          <p:cNvSpPr>
            <a:spLocks noGrp="1"/>
          </p:cNvSpPr>
          <p:nvPr>
            <p:ph idx="1"/>
          </p:nvPr>
        </p:nvSpPr>
        <p:spPr>
          <a:xfrm>
            <a:off x="677334" y="1455576"/>
            <a:ext cx="8802568" cy="5122506"/>
          </a:xfrm>
        </p:spPr>
        <p:txBody>
          <a:bodyPr>
            <a:noAutofit/>
          </a:bodyPr>
          <a:lstStyle/>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Neural networks are used in the automatic detection of cancer in blood samples.</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Neural network is chosen as a classification tool due to its well-known technique as a successful classifier for many real applications.</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The training and validation processes are among the important steps in developing an accurate process model using CNNs.</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In the training part, connection weights were always updated until they reached the defined iteration Number or suitable error.</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Neural network is chosen as a classification tool due to its well-known technique as a successful classifier for many real applications. The training and validation processes are among the important steps in developing an accurate process model using CNNs.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2714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B45D8-4540-4DF1-BE00-EEB07B1252B4}"/>
              </a:ext>
            </a:extLst>
          </p:cNvPr>
          <p:cNvSpPr>
            <a:spLocks noGrp="1"/>
          </p:cNvSpPr>
          <p:nvPr>
            <p:ph type="title"/>
          </p:nvPr>
        </p:nvSpPr>
        <p:spPr>
          <a:xfrm>
            <a:off x="677334" y="609599"/>
            <a:ext cx="8596668" cy="1004597"/>
          </a:xfrm>
        </p:spPr>
        <p:txBody>
          <a:bodyPr/>
          <a:lstStyle/>
          <a:p>
            <a:pPr algn="ctr"/>
            <a:r>
              <a:rPr lang="en-US" dirty="0">
                <a:solidFill>
                  <a:schemeClr val="tx1">
                    <a:lumMod val="95000"/>
                    <a:lumOff val="5000"/>
                  </a:schemeClr>
                </a:solidFill>
                <a:effectLst>
                  <a:outerShdw blurRad="38100" dist="38100" dir="2700000" algn="tl">
                    <a:srgbClr val="000000">
                      <a:alpha val="43137"/>
                    </a:srgbClr>
                  </a:outerShdw>
                </a:effectLst>
                <a:latin typeface="Constantia" panose="02030602050306030303" pitchFamily="18" charset="0"/>
              </a:rPr>
              <a:t>CNN Model</a:t>
            </a:r>
            <a:endParaRPr lang="en-IN" dirty="0">
              <a:solidFill>
                <a:schemeClr val="tx1">
                  <a:lumMod val="95000"/>
                  <a:lumOff val="5000"/>
                </a:schemeClr>
              </a:solidFill>
              <a:effectLst>
                <a:outerShdw blurRad="38100" dist="38100" dir="2700000" algn="tl">
                  <a:srgbClr val="000000">
                    <a:alpha val="43137"/>
                  </a:srgbClr>
                </a:outerShdw>
              </a:effectLst>
              <a:latin typeface="Constantia" panose="02030602050306030303" pitchFamily="18" charset="0"/>
            </a:endParaRPr>
          </a:p>
        </p:txBody>
      </p:sp>
      <p:sp>
        <p:nvSpPr>
          <p:cNvPr id="3" name="Content Placeholder 2">
            <a:extLst>
              <a:ext uri="{FF2B5EF4-FFF2-40B4-BE49-F238E27FC236}">
                <a16:creationId xmlns:a16="http://schemas.microsoft.com/office/drawing/2014/main" id="{93D12052-0FD3-42C0-A5A5-DC9A1A1D7586}"/>
              </a:ext>
            </a:extLst>
          </p:cNvPr>
          <p:cNvSpPr>
            <a:spLocks noGrp="1"/>
          </p:cNvSpPr>
          <p:nvPr>
            <p:ph idx="1"/>
          </p:nvPr>
        </p:nvSpPr>
        <p:spPr>
          <a:xfrm>
            <a:off x="677334" y="1614197"/>
            <a:ext cx="8596668" cy="4427166"/>
          </a:xfrm>
        </p:spPr>
        <p:txBody>
          <a:bodyPr/>
          <a:lstStyle/>
          <a:p>
            <a:pPr algn="just">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A CNN is a multilayered neural network with a special architecture to detect complex features in data.</a:t>
            </a:r>
          </a:p>
          <a:p>
            <a:pPr algn="just">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CNNs have been used in image recognition, powering vision in robots, text in images and for self-driving vehicles.</a:t>
            </a:r>
          </a:p>
          <a:p>
            <a:pPr algn="just">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The CNN consist layer of neurons and it is optimized for two-dimensional pattern recognition.</a:t>
            </a:r>
          </a:p>
          <a:p>
            <a:pPr algn="just">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CNN has three types of layer namely convolutional layer, pooling layer and fully connected layer.</a:t>
            </a:r>
          </a:p>
          <a:p>
            <a:pPr algn="just">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Our network consists of 11 layers excluding the input layer. The input layer takes in a RGB color image where each color channel is processed separately.</a:t>
            </a:r>
          </a:p>
          <a:p>
            <a:endParaRPr lang="en-IN" dirty="0"/>
          </a:p>
        </p:txBody>
      </p:sp>
    </p:spTree>
    <p:extLst>
      <p:ext uri="{BB962C8B-B14F-4D97-AF65-F5344CB8AC3E}">
        <p14:creationId xmlns:p14="http://schemas.microsoft.com/office/powerpoint/2010/main" val="4279550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E8A40-E547-48FD-8E5F-CF6646F64F04}"/>
              </a:ext>
            </a:extLst>
          </p:cNvPr>
          <p:cNvSpPr>
            <a:spLocks noGrp="1"/>
          </p:cNvSpPr>
          <p:nvPr>
            <p:ph type="title"/>
          </p:nvPr>
        </p:nvSpPr>
        <p:spPr>
          <a:xfrm>
            <a:off x="677334" y="609600"/>
            <a:ext cx="8596668" cy="892629"/>
          </a:xfrm>
        </p:spPr>
        <p:txBody>
          <a:bodyPr>
            <a:normAutofit/>
          </a:bodyPr>
          <a:lstStyle/>
          <a:p>
            <a:r>
              <a:rPr lang="en-US" sz="3200" dirty="0">
                <a:solidFill>
                  <a:schemeClr val="tx1">
                    <a:lumMod val="95000"/>
                    <a:lumOff val="5000"/>
                  </a:schemeClr>
                </a:solidFill>
                <a:latin typeface="Constantia" panose="02030602050306030303" pitchFamily="18" charset="0"/>
              </a:rPr>
              <a:t>Layers in CNN</a:t>
            </a:r>
            <a:endParaRPr lang="en-IN" sz="3200" dirty="0">
              <a:solidFill>
                <a:schemeClr val="tx1">
                  <a:lumMod val="95000"/>
                  <a:lumOff val="5000"/>
                </a:schemeClr>
              </a:solidFill>
              <a:latin typeface="Constantia" panose="02030602050306030303" pitchFamily="18" charset="0"/>
            </a:endParaRPr>
          </a:p>
        </p:txBody>
      </p:sp>
      <p:sp>
        <p:nvSpPr>
          <p:cNvPr id="3" name="Content Placeholder 2">
            <a:extLst>
              <a:ext uri="{FF2B5EF4-FFF2-40B4-BE49-F238E27FC236}">
                <a16:creationId xmlns:a16="http://schemas.microsoft.com/office/drawing/2014/main" id="{EE208047-94A2-43FC-B7F2-965C2D517834}"/>
              </a:ext>
            </a:extLst>
          </p:cNvPr>
          <p:cNvSpPr>
            <a:spLocks noGrp="1"/>
          </p:cNvSpPr>
          <p:nvPr>
            <p:ph idx="1"/>
          </p:nvPr>
        </p:nvSpPr>
        <p:spPr>
          <a:xfrm>
            <a:off x="677334" y="1576873"/>
            <a:ext cx="8596668" cy="4464490"/>
          </a:xfrm>
        </p:spPr>
        <p:txBody>
          <a:bodyPr>
            <a:normAutofit/>
          </a:bodyPr>
          <a:lstStyle/>
          <a:p>
            <a:pPr algn="just">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The first 3 layers of convolution network are convolution layer.</a:t>
            </a:r>
          </a:p>
          <a:p>
            <a:pPr algn="just">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First convolution layer applies 32 of 3*3 filters to an image in the layer. The other two layer applies 64 of 3*3 and 128 and 3*3 filters respectively to an image.</a:t>
            </a:r>
          </a:p>
          <a:p>
            <a:pPr algn="just">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The nonlinear transformation sublayer employs the </a:t>
            </a:r>
            <a:r>
              <a:rPr lang="en-US" sz="2000" b="0" i="0" dirty="0" err="1">
                <a:solidFill>
                  <a:srgbClr val="000000"/>
                </a:solidFill>
                <a:effectLst/>
                <a:latin typeface="Calibri" panose="020F0502020204030204" pitchFamily="34" charset="0"/>
                <a:cs typeface="Calibri" panose="020F0502020204030204" pitchFamily="34" charset="0"/>
              </a:rPr>
              <a:t>ReLU</a:t>
            </a:r>
            <a:r>
              <a:rPr lang="en-US" sz="2000" b="0" i="0" dirty="0">
                <a:solidFill>
                  <a:srgbClr val="000000"/>
                </a:solidFill>
                <a:effectLst/>
                <a:latin typeface="Calibri" panose="020F0502020204030204" pitchFamily="34" charset="0"/>
                <a:cs typeface="Calibri" panose="020F0502020204030204" pitchFamily="34" charset="0"/>
              </a:rPr>
              <a:t> activation function.</a:t>
            </a:r>
          </a:p>
          <a:p>
            <a:pPr algn="just">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The max pooling sublayer applies a 2*2 filter to the image which results in reducing the image size to its half. </a:t>
            </a:r>
          </a:p>
          <a:p>
            <a:pPr algn="just">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At this point, convolution network extracts 128 features, each represented by a 32*32 array for each color channel.</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42443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01E5C-9EFA-487D-9CDD-AEC31B244FD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66990E8-8C5F-42D0-8480-46122F1E1EF5}"/>
              </a:ext>
            </a:extLst>
          </p:cNvPr>
          <p:cNvSpPr>
            <a:spLocks noGrp="1"/>
          </p:cNvSpPr>
          <p:nvPr>
            <p:ph idx="1"/>
          </p:nvPr>
        </p:nvSpPr>
        <p:spPr>
          <a:xfrm>
            <a:off x="677334" y="1203649"/>
            <a:ext cx="8596668" cy="4837713"/>
          </a:xfrm>
        </p:spPr>
        <p:txBody>
          <a:bodyPr>
            <a:normAutofit/>
          </a:bodyPr>
          <a:lstStyle/>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The eighth layer is the flatten layer. The flatten layer transforms a multidimensional array into one-dimensional array by simply concatenating the entries of the multidimensional array together.</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The output of this flatten layer is a one-dimensional array of size 7800. The ninth layer is the fully connected ANN with the </a:t>
            </a:r>
            <a:r>
              <a:rPr lang="en-US" sz="2000" b="0" i="0" dirty="0" err="1">
                <a:solidFill>
                  <a:srgbClr val="000000"/>
                </a:solidFill>
                <a:effectLst/>
                <a:latin typeface="Calibri" panose="020F0502020204030204" pitchFamily="34" charset="0"/>
                <a:cs typeface="Calibri" panose="020F0502020204030204" pitchFamily="34" charset="0"/>
              </a:rPr>
              <a:t>ReLU</a:t>
            </a:r>
            <a:r>
              <a:rPr lang="en-US" sz="2000" b="0" i="0" dirty="0">
                <a:solidFill>
                  <a:srgbClr val="000000"/>
                </a:solidFill>
                <a:effectLst/>
                <a:latin typeface="Calibri" panose="020F0502020204030204" pitchFamily="34" charset="0"/>
                <a:cs typeface="Calibri" panose="020F0502020204030204" pitchFamily="34" charset="0"/>
              </a:rPr>
              <a:t> activation function that maps 7800 input values to the 128 output values.</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The tenth layer is the dropout layer. 30% of the input values coming to the layer are dropped to zero to reduce the problem of overfitting.</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The eleventh and the final layer is a fully connected ANN with the sigmoid activation function that maps 64 input values to 2 class labels.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3252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25AEC-A618-4463-85A2-95175F9A72B2}"/>
              </a:ext>
            </a:extLst>
          </p:cNvPr>
          <p:cNvSpPr>
            <a:spLocks noGrp="1"/>
          </p:cNvSpPr>
          <p:nvPr>
            <p:ph type="title"/>
          </p:nvPr>
        </p:nvSpPr>
        <p:spPr>
          <a:xfrm>
            <a:off x="677334" y="609600"/>
            <a:ext cx="8596668" cy="784194"/>
          </a:xfrm>
        </p:spPr>
        <p:txBody>
          <a:bodyPr/>
          <a:lstStyle/>
          <a:p>
            <a:r>
              <a:rPr lang="en-US" dirty="0">
                <a:solidFill>
                  <a:schemeClr val="tx1">
                    <a:lumMod val="95000"/>
                    <a:lumOff val="5000"/>
                  </a:schemeClr>
                </a:solidFill>
                <a:effectLst>
                  <a:outerShdw blurRad="38100" dist="38100" dir="2700000" algn="tl">
                    <a:srgbClr val="000000">
                      <a:alpha val="43137"/>
                    </a:srgbClr>
                  </a:outerShdw>
                </a:effectLst>
              </a:rPr>
              <a:t>  </a:t>
            </a:r>
            <a:r>
              <a:rPr lang="en-US" sz="3200" dirty="0">
                <a:solidFill>
                  <a:schemeClr val="tx1">
                    <a:lumMod val="95000"/>
                    <a:lumOff val="5000"/>
                  </a:schemeClr>
                </a:solidFill>
                <a:effectLst>
                  <a:outerShdw blurRad="38100" dist="38100" dir="2700000" algn="tl">
                    <a:srgbClr val="000000">
                      <a:alpha val="43137"/>
                    </a:srgbClr>
                  </a:outerShdw>
                </a:effectLst>
              </a:rPr>
              <a:t>Parameters in CNN</a:t>
            </a:r>
            <a:endParaRPr lang="en-IN" sz="3200" dirty="0">
              <a:solidFill>
                <a:schemeClr val="tx1">
                  <a:lumMod val="95000"/>
                  <a:lumOff val="5000"/>
                </a:schemeClr>
              </a:solidFill>
              <a:effectLst>
                <a:outerShdw blurRad="38100" dist="38100" dir="2700000" algn="tl">
                  <a:srgbClr val="000000">
                    <a:alpha val="43137"/>
                  </a:srgbClr>
                </a:outerShdw>
              </a:effectLst>
            </a:endParaRPr>
          </a:p>
        </p:txBody>
      </p:sp>
      <p:graphicFrame>
        <p:nvGraphicFramePr>
          <p:cNvPr id="4" name="Content Placeholder 3">
            <a:extLst>
              <a:ext uri="{FF2B5EF4-FFF2-40B4-BE49-F238E27FC236}">
                <a16:creationId xmlns:a16="http://schemas.microsoft.com/office/drawing/2014/main" id="{C132F975-56B8-4EA5-9A9F-E86DC6B9F491}"/>
              </a:ext>
            </a:extLst>
          </p:cNvPr>
          <p:cNvGraphicFramePr>
            <a:graphicFrameLocks noGrp="1"/>
          </p:cNvGraphicFramePr>
          <p:nvPr>
            <p:ph idx="1"/>
            <p:extLst>
              <p:ext uri="{D42A27DB-BD31-4B8C-83A1-F6EECF244321}">
                <p14:modId xmlns:p14="http://schemas.microsoft.com/office/powerpoint/2010/main" val="1410289371"/>
              </p:ext>
            </p:extLst>
          </p:nvPr>
        </p:nvGraphicFramePr>
        <p:xfrm>
          <a:off x="1349407" y="1677880"/>
          <a:ext cx="7705816" cy="4693830"/>
        </p:xfrm>
        <a:graphic>
          <a:graphicData uri="http://schemas.openxmlformats.org/drawingml/2006/table">
            <a:tbl>
              <a:tblPr firstRow="1" firstCol="1" bandRow="1">
                <a:tableStyleId>{5C22544A-7EE6-4342-B048-85BDC9FD1C3A}</a:tableStyleId>
              </a:tblPr>
              <a:tblGrid>
                <a:gridCol w="2470951">
                  <a:extLst>
                    <a:ext uri="{9D8B030D-6E8A-4147-A177-3AD203B41FA5}">
                      <a16:colId xmlns:a16="http://schemas.microsoft.com/office/drawing/2014/main" val="3134589726"/>
                    </a:ext>
                  </a:extLst>
                </a:gridCol>
                <a:gridCol w="2820139">
                  <a:extLst>
                    <a:ext uri="{9D8B030D-6E8A-4147-A177-3AD203B41FA5}">
                      <a16:colId xmlns:a16="http://schemas.microsoft.com/office/drawing/2014/main" val="788273732"/>
                    </a:ext>
                  </a:extLst>
                </a:gridCol>
                <a:gridCol w="2414726">
                  <a:extLst>
                    <a:ext uri="{9D8B030D-6E8A-4147-A177-3AD203B41FA5}">
                      <a16:colId xmlns:a16="http://schemas.microsoft.com/office/drawing/2014/main" val="3620308467"/>
                    </a:ext>
                  </a:extLst>
                </a:gridCol>
              </a:tblGrid>
              <a:tr h="470022">
                <a:tc>
                  <a:txBody>
                    <a:bodyPr/>
                    <a:lstStyle/>
                    <a:p>
                      <a:pPr algn="just">
                        <a:lnSpc>
                          <a:spcPct val="150000"/>
                        </a:lnSpc>
                        <a:spcAft>
                          <a:spcPts val="1000"/>
                        </a:spcAft>
                      </a:pPr>
                      <a:r>
                        <a:rPr lang="en-US" sz="1200">
                          <a:effectLst/>
                        </a:rPr>
                        <a:t>Parameter</a:t>
                      </a:r>
                      <a:endParaRPr lang="en-IN" sz="1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6109" marR="66109" marT="0" marB="0"/>
                </a:tc>
                <a:tc>
                  <a:txBody>
                    <a:bodyPr/>
                    <a:lstStyle/>
                    <a:p>
                      <a:pPr algn="just">
                        <a:lnSpc>
                          <a:spcPct val="150000"/>
                        </a:lnSpc>
                      </a:pPr>
                      <a:r>
                        <a:rPr lang="en-US" sz="1200">
                          <a:effectLst/>
                        </a:rPr>
                        <a:t>Description</a:t>
                      </a:r>
                      <a:endParaRPr lang="en-IN" sz="1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6109" marR="66109" marT="0" marB="0"/>
                </a:tc>
                <a:tc>
                  <a:txBody>
                    <a:bodyPr/>
                    <a:lstStyle/>
                    <a:p>
                      <a:pPr algn="just">
                        <a:lnSpc>
                          <a:spcPct val="150000"/>
                        </a:lnSpc>
                      </a:pPr>
                      <a:r>
                        <a:rPr lang="en-US" sz="1200">
                          <a:effectLst/>
                        </a:rPr>
                        <a:t>     Used values</a:t>
                      </a:r>
                      <a:endParaRPr lang="en-IN" sz="1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6109" marR="66109" marT="0" marB="0"/>
                </a:tc>
                <a:extLst>
                  <a:ext uri="{0D108BD9-81ED-4DB2-BD59-A6C34878D82A}">
                    <a16:rowId xmlns:a16="http://schemas.microsoft.com/office/drawing/2014/main" val="2943222852"/>
                  </a:ext>
                </a:extLst>
              </a:tr>
              <a:tr h="231293">
                <a:tc>
                  <a:txBody>
                    <a:bodyPr/>
                    <a:lstStyle/>
                    <a:p>
                      <a:pPr algn="just">
                        <a:lnSpc>
                          <a:spcPct val="150000"/>
                        </a:lnSpc>
                      </a:pPr>
                      <a:r>
                        <a:rPr lang="en-US" sz="1200">
                          <a:effectLst/>
                        </a:rPr>
                        <a:t> </a:t>
                      </a:r>
                      <a:endParaRPr lang="en-IN" sz="1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6109" marR="66109" marT="0" marB="0"/>
                </a:tc>
                <a:tc>
                  <a:txBody>
                    <a:bodyPr/>
                    <a:lstStyle/>
                    <a:p>
                      <a:pPr algn="just">
                        <a:lnSpc>
                          <a:spcPct val="150000"/>
                        </a:lnSpc>
                      </a:pPr>
                      <a:r>
                        <a:rPr lang="en-US" sz="1200">
                          <a:effectLst/>
                        </a:rPr>
                        <a:t> </a:t>
                      </a:r>
                      <a:endParaRPr lang="en-IN" sz="1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6109" marR="66109" marT="0" marB="0"/>
                </a:tc>
                <a:tc>
                  <a:txBody>
                    <a:bodyPr/>
                    <a:lstStyle/>
                    <a:p>
                      <a:pPr algn="just">
                        <a:lnSpc>
                          <a:spcPct val="150000"/>
                        </a:lnSpc>
                      </a:pPr>
                      <a:r>
                        <a:rPr lang="en-US" sz="1200">
                          <a:effectLst/>
                        </a:rPr>
                        <a:t> </a:t>
                      </a:r>
                      <a:endParaRPr lang="en-IN" sz="1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6109" marR="66109" marT="0" marB="0"/>
                </a:tc>
                <a:extLst>
                  <a:ext uri="{0D108BD9-81ED-4DB2-BD59-A6C34878D82A}">
                    <a16:rowId xmlns:a16="http://schemas.microsoft.com/office/drawing/2014/main" val="3617874933"/>
                  </a:ext>
                </a:extLst>
              </a:tr>
              <a:tr h="964141">
                <a:tc>
                  <a:txBody>
                    <a:bodyPr/>
                    <a:lstStyle/>
                    <a:p>
                      <a:pPr algn="just">
                        <a:lnSpc>
                          <a:spcPct val="150000"/>
                        </a:lnSpc>
                      </a:pPr>
                      <a:r>
                        <a:rPr lang="en-US" sz="1200">
                          <a:effectLst/>
                        </a:rPr>
                        <a:t>Optimizer</a:t>
                      </a:r>
                      <a:endParaRPr lang="en-IN" sz="1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6109" marR="66109" marT="0" marB="0"/>
                </a:tc>
                <a:tc>
                  <a:txBody>
                    <a:bodyPr/>
                    <a:lstStyle/>
                    <a:p>
                      <a:pPr algn="just">
                        <a:lnSpc>
                          <a:spcPct val="150000"/>
                        </a:lnSpc>
                      </a:pPr>
                      <a:r>
                        <a:rPr lang="en-US" sz="1200">
                          <a:effectLst/>
                        </a:rPr>
                        <a:t>Algorithm to minimize a loss function and build parametrized models based on data</a:t>
                      </a:r>
                      <a:endParaRPr lang="en-IN" sz="1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6109" marR="66109" marT="0" marB="0"/>
                </a:tc>
                <a:tc>
                  <a:txBody>
                    <a:bodyPr/>
                    <a:lstStyle/>
                    <a:p>
                      <a:pPr algn="ctr">
                        <a:lnSpc>
                          <a:spcPct val="150000"/>
                        </a:lnSpc>
                      </a:pPr>
                      <a:r>
                        <a:rPr lang="en-US" sz="1200">
                          <a:effectLst/>
                        </a:rPr>
                        <a:t>Adam</a:t>
                      </a:r>
                      <a:endParaRPr lang="en-IN" sz="1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6109" marR="66109" marT="0" marB="0"/>
                </a:tc>
                <a:extLst>
                  <a:ext uri="{0D108BD9-81ED-4DB2-BD59-A6C34878D82A}">
                    <a16:rowId xmlns:a16="http://schemas.microsoft.com/office/drawing/2014/main" val="2391025704"/>
                  </a:ext>
                </a:extLst>
              </a:tr>
              <a:tr h="494931">
                <a:tc>
                  <a:txBody>
                    <a:bodyPr/>
                    <a:lstStyle/>
                    <a:p>
                      <a:pPr algn="just">
                        <a:lnSpc>
                          <a:spcPct val="150000"/>
                        </a:lnSpc>
                      </a:pPr>
                      <a:r>
                        <a:rPr lang="en-US" sz="1200">
                          <a:effectLst/>
                        </a:rPr>
                        <a:t>Loss function</a:t>
                      </a:r>
                      <a:endParaRPr lang="en-IN" sz="1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6109" marR="66109" marT="0" marB="0"/>
                </a:tc>
                <a:tc>
                  <a:txBody>
                    <a:bodyPr/>
                    <a:lstStyle/>
                    <a:p>
                      <a:pPr>
                        <a:lnSpc>
                          <a:spcPct val="150000"/>
                        </a:lnSpc>
                      </a:pPr>
                      <a:r>
                        <a:rPr lang="en-US" sz="1200">
                          <a:effectLst/>
                        </a:rPr>
                        <a:t>Algorithm that measures error of the model</a:t>
                      </a:r>
                      <a:endParaRPr lang="en-IN" sz="1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6109" marR="66109" marT="0" marB="0"/>
                </a:tc>
                <a:tc>
                  <a:txBody>
                    <a:bodyPr/>
                    <a:lstStyle/>
                    <a:p>
                      <a:pPr algn="ctr">
                        <a:lnSpc>
                          <a:spcPct val="150000"/>
                        </a:lnSpc>
                      </a:pPr>
                      <a:r>
                        <a:rPr lang="en-US" sz="1200">
                          <a:effectLst/>
                        </a:rPr>
                        <a:t>Binary-cross entropy</a:t>
                      </a:r>
                      <a:endParaRPr lang="en-IN" sz="1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6109" marR="66109" marT="0" marB="0"/>
                </a:tc>
                <a:extLst>
                  <a:ext uri="{0D108BD9-81ED-4DB2-BD59-A6C34878D82A}">
                    <a16:rowId xmlns:a16="http://schemas.microsoft.com/office/drawing/2014/main" val="2195923568"/>
                  </a:ext>
                </a:extLst>
              </a:tr>
              <a:tr h="715478">
                <a:tc>
                  <a:txBody>
                    <a:bodyPr/>
                    <a:lstStyle/>
                    <a:p>
                      <a:pPr algn="just">
                        <a:lnSpc>
                          <a:spcPct val="150000"/>
                        </a:lnSpc>
                      </a:pPr>
                      <a:r>
                        <a:rPr lang="en-US" sz="1200">
                          <a:effectLst/>
                        </a:rPr>
                        <a:t>Stride</a:t>
                      </a:r>
                      <a:endParaRPr lang="en-IN" sz="1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6109" marR="66109" marT="0" marB="0"/>
                </a:tc>
                <a:tc>
                  <a:txBody>
                    <a:bodyPr/>
                    <a:lstStyle/>
                    <a:p>
                      <a:pPr algn="just">
                        <a:lnSpc>
                          <a:spcPct val="150000"/>
                        </a:lnSpc>
                      </a:pPr>
                      <a:r>
                        <a:rPr lang="en-US" sz="1200">
                          <a:effectLst/>
                        </a:rPr>
                        <a:t>The step taken by a filter when convolves around input</a:t>
                      </a:r>
                      <a:endParaRPr lang="en-IN" sz="1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6109" marR="66109" marT="0" marB="0"/>
                </a:tc>
                <a:tc>
                  <a:txBody>
                    <a:bodyPr/>
                    <a:lstStyle/>
                    <a:p>
                      <a:pPr algn="just">
                        <a:lnSpc>
                          <a:spcPct val="150000"/>
                        </a:lnSpc>
                      </a:pPr>
                      <a:r>
                        <a:rPr lang="en-US" sz="1200">
                          <a:effectLst/>
                        </a:rPr>
                        <a:t> </a:t>
                      </a:r>
                      <a:endParaRPr lang="en-IN" sz="1100">
                        <a:effectLst/>
                      </a:endParaRPr>
                    </a:p>
                    <a:p>
                      <a:pPr algn="ctr">
                        <a:lnSpc>
                          <a:spcPct val="150000"/>
                        </a:lnSpc>
                      </a:pPr>
                      <a:r>
                        <a:rPr lang="en-US" sz="1200">
                          <a:effectLst/>
                        </a:rPr>
                        <a:t>1</a:t>
                      </a:r>
                      <a:endParaRPr lang="en-IN" sz="1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6109" marR="66109" marT="0" marB="0"/>
                </a:tc>
                <a:extLst>
                  <a:ext uri="{0D108BD9-81ED-4DB2-BD59-A6C34878D82A}">
                    <a16:rowId xmlns:a16="http://schemas.microsoft.com/office/drawing/2014/main" val="3341394689"/>
                  </a:ext>
                </a:extLst>
              </a:tr>
              <a:tr h="758569">
                <a:tc>
                  <a:txBody>
                    <a:bodyPr/>
                    <a:lstStyle/>
                    <a:p>
                      <a:pPr algn="just">
                        <a:lnSpc>
                          <a:spcPct val="150000"/>
                        </a:lnSpc>
                      </a:pPr>
                      <a:r>
                        <a:rPr lang="en-US" sz="1200">
                          <a:effectLst/>
                        </a:rPr>
                        <a:t>Padding</a:t>
                      </a:r>
                      <a:endParaRPr lang="en-IN" sz="1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6109" marR="66109" marT="0" marB="0"/>
                </a:tc>
                <a:tc>
                  <a:txBody>
                    <a:bodyPr/>
                    <a:lstStyle/>
                    <a:p>
                      <a:pPr algn="just">
                        <a:lnSpc>
                          <a:spcPct val="150000"/>
                        </a:lnSpc>
                      </a:pPr>
                      <a:r>
                        <a:rPr lang="en-US" sz="1200">
                          <a:effectLst/>
                        </a:rPr>
                        <a:t>Number of additional pixels of zero that help to preserve the original size</a:t>
                      </a:r>
                      <a:endParaRPr lang="en-IN" sz="1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6109" marR="66109" marT="0" marB="0"/>
                </a:tc>
                <a:tc>
                  <a:txBody>
                    <a:bodyPr/>
                    <a:lstStyle/>
                    <a:p>
                      <a:pPr algn="just">
                        <a:lnSpc>
                          <a:spcPct val="150000"/>
                        </a:lnSpc>
                      </a:pPr>
                      <a:r>
                        <a:rPr lang="en-US" sz="1200">
                          <a:effectLst/>
                        </a:rPr>
                        <a:t> </a:t>
                      </a:r>
                      <a:endParaRPr lang="en-IN" sz="1100">
                        <a:effectLst/>
                      </a:endParaRPr>
                    </a:p>
                    <a:p>
                      <a:pPr algn="ctr">
                        <a:lnSpc>
                          <a:spcPct val="150000"/>
                        </a:lnSpc>
                      </a:pPr>
                      <a:r>
                        <a:rPr lang="en-US" sz="1200">
                          <a:effectLst/>
                        </a:rPr>
                        <a:t>Valid (no padding)</a:t>
                      </a:r>
                      <a:endParaRPr lang="en-IN" sz="1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6109" marR="66109" marT="0" marB="0"/>
                </a:tc>
                <a:extLst>
                  <a:ext uri="{0D108BD9-81ED-4DB2-BD59-A6C34878D82A}">
                    <a16:rowId xmlns:a16="http://schemas.microsoft.com/office/drawing/2014/main" val="4094416366"/>
                  </a:ext>
                </a:extLst>
              </a:tr>
              <a:tr h="494931">
                <a:tc>
                  <a:txBody>
                    <a:bodyPr/>
                    <a:lstStyle/>
                    <a:p>
                      <a:pPr algn="just">
                        <a:lnSpc>
                          <a:spcPct val="150000"/>
                        </a:lnSpc>
                      </a:pPr>
                      <a:r>
                        <a:rPr lang="en-US" sz="1200">
                          <a:effectLst/>
                        </a:rPr>
                        <a:t>Dropout rate</a:t>
                      </a:r>
                      <a:endParaRPr lang="en-IN" sz="1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6109" marR="66109" marT="0" marB="0"/>
                </a:tc>
                <a:tc>
                  <a:txBody>
                    <a:bodyPr/>
                    <a:lstStyle/>
                    <a:p>
                      <a:pPr algn="just">
                        <a:lnSpc>
                          <a:spcPct val="150000"/>
                        </a:lnSpc>
                      </a:pPr>
                      <a:r>
                        <a:rPr lang="en-US" sz="1200">
                          <a:effectLst/>
                        </a:rPr>
                        <a:t>Fraction of the input units that is dropped</a:t>
                      </a:r>
                      <a:endParaRPr lang="en-IN" sz="1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6109" marR="66109" marT="0" marB="0"/>
                </a:tc>
                <a:tc>
                  <a:txBody>
                    <a:bodyPr/>
                    <a:lstStyle/>
                    <a:p>
                      <a:pPr algn="just">
                        <a:lnSpc>
                          <a:spcPct val="150000"/>
                        </a:lnSpc>
                      </a:pPr>
                      <a:r>
                        <a:rPr lang="en-US" sz="1200" dirty="0">
                          <a:effectLst/>
                        </a:rPr>
                        <a:t> </a:t>
                      </a:r>
                      <a:endParaRPr lang="en-IN" sz="1100" dirty="0">
                        <a:effectLst/>
                      </a:endParaRPr>
                    </a:p>
                    <a:p>
                      <a:pPr algn="ctr">
                        <a:lnSpc>
                          <a:spcPct val="150000"/>
                        </a:lnSpc>
                      </a:pPr>
                      <a:r>
                        <a:rPr lang="en-US" sz="1200" dirty="0">
                          <a:effectLst/>
                        </a:rPr>
                        <a:t>0.3</a:t>
                      </a:r>
                      <a:endParaRPr lang="en-IN" sz="1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6109" marR="66109" marT="0" marB="0"/>
                </a:tc>
                <a:extLst>
                  <a:ext uri="{0D108BD9-81ED-4DB2-BD59-A6C34878D82A}">
                    <a16:rowId xmlns:a16="http://schemas.microsoft.com/office/drawing/2014/main" val="3053657375"/>
                  </a:ext>
                </a:extLst>
              </a:tr>
              <a:tr h="494931">
                <a:tc>
                  <a:txBody>
                    <a:bodyPr/>
                    <a:lstStyle/>
                    <a:p>
                      <a:pPr algn="just">
                        <a:lnSpc>
                          <a:spcPct val="150000"/>
                        </a:lnSpc>
                      </a:pPr>
                      <a:r>
                        <a:rPr lang="en-US" sz="1200">
                          <a:effectLst/>
                        </a:rPr>
                        <a:t>Batch size</a:t>
                      </a:r>
                      <a:endParaRPr lang="en-IN" sz="1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6109" marR="66109" marT="0" marB="0"/>
                </a:tc>
                <a:tc>
                  <a:txBody>
                    <a:bodyPr/>
                    <a:lstStyle/>
                    <a:p>
                      <a:pPr algn="just">
                        <a:lnSpc>
                          <a:spcPct val="150000"/>
                        </a:lnSpc>
                      </a:pPr>
                      <a:r>
                        <a:rPr lang="en-US" sz="1200">
                          <a:effectLst/>
                        </a:rPr>
                        <a:t>Number images trained per step</a:t>
                      </a:r>
                      <a:endParaRPr lang="en-IN" sz="110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6109" marR="66109" marT="0" marB="0"/>
                </a:tc>
                <a:tc>
                  <a:txBody>
                    <a:bodyPr/>
                    <a:lstStyle/>
                    <a:p>
                      <a:pPr algn="just">
                        <a:lnSpc>
                          <a:spcPct val="150000"/>
                        </a:lnSpc>
                      </a:pPr>
                      <a:r>
                        <a:rPr lang="en-US" sz="1200" dirty="0">
                          <a:effectLst/>
                        </a:rPr>
                        <a:t> </a:t>
                      </a:r>
                      <a:endParaRPr lang="en-IN" sz="1100" dirty="0">
                        <a:effectLst/>
                      </a:endParaRPr>
                    </a:p>
                    <a:p>
                      <a:pPr algn="ctr">
                        <a:lnSpc>
                          <a:spcPct val="150000"/>
                        </a:lnSpc>
                      </a:pPr>
                      <a:r>
                        <a:rPr lang="en-US" sz="1200" dirty="0">
                          <a:effectLst/>
                        </a:rPr>
                        <a:t>128</a:t>
                      </a:r>
                      <a:endParaRPr lang="en-IN" sz="1100" dirty="0">
                        <a:solidFill>
                          <a:srgbClr val="000000"/>
                        </a:solidFill>
                        <a:effectLst/>
                        <a:latin typeface="Cambria" panose="02040503050406030204" pitchFamily="18" charset="0"/>
                        <a:ea typeface="Cambria" panose="02040503050406030204" pitchFamily="18" charset="0"/>
                        <a:cs typeface="Cambria" panose="02040503050406030204" pitchFamily="18" charset="0"/>
                      </a:endParaRPr>
                    </a:p>
                  </a:txBody>
                  <a:tcPr marL="66109" marR="66109" marT="0" marB="0"/>
                </a:tc>
                <a:extLst>
                  <a:ext uri="{0D108BD9-81ED-4DB2-BD59-A6C34878D82A}">
                    <a16:rowId xmlns:a16="http://schemas.microsoft.com/office/drawing/2014/main" val="299747642"/>
                  </a:ext>
                </a:extLst>
              </a:tr>
            </a:tbl>
          </a:graphicData>
        </a:graphic>
      </p:graphicFrame>
    </p:spTree>
    <p:extLst>
      <p:ext uri="{BB962C8B-B14F-4D97-AF65-F5344CB8AC3E}">
        <p14:creationId xmlns:p14="http://schemas.microsoft.com/office/powerpoint/2010/main" val="20065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23560-042B-4947-8F37-8B3A33F85C79}"/>
              </a:ext>
            </a:extLst>
          </p:cNvPr>
          <p:cNvSpPr>
            <a:spLocks noGrp="1"/>
          </p:cNvSpPr>
          <p:nvPr>
            <p:ph type="title"/>
          </p:nvPr>
        </p:nvSpPr>
        <p:spPr/>
        <p:txBody>
          <a:bodyPr/>
          <a:lstStyle/>
          <a:p>
            <a:r>
              <a:rPr lang="en-US" dirty="0"/>
              <a:t>                       </a:t>
            </a:r>
            <a:r>
              <a:rPr lang="en-US" sz="4000" u="sng"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t>CONTENTS</a:t>
            </a:r>
            <a:endParaRPr lang="en-IN" sz="4000" u="sng"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endParaRPr>
          </a:p>
        </p:txBody>
      </p:sp>
      <p:sp>
        <p:nvSpPr>
          <p:cNvPr id="3" name="Content Placeholder 2">
            <a:extLst>
              <a:ext uri="{FF2B5EF4-FFF2-40B4-BE49-F238E27FC236}">
                <a16:creationId xmlns:a16="http://schemas.microsoft.com/office/drawing/2014/main" id="{C11E2589-7D65-4CAF-9E9D-3FF13A0F8FC7}"/>
              </a:ext>
            </a:extLst>
          </p:cNvPr>
          <p:cNvSpPr>
            <a:spLocks noGrp="1"/>
          </p:cNvSpPr>
          <p:nvPr>
            <p:ph idx="1"/>
          </p:nvPr>
        </p:nvSpPr>
        <p:spPr>
          <a:xfrm>
            <a:off x="677334" y="1930401"/>
            <a:ext cx="8596668" cy="4110962"/>
          </a:xfrm>
        </p:spPr>
        <p:txBody>
          <a:bodyPr>
            <a:normAutofit fontScale="92500" lnSpcReduction="10000"/>
          </a:bodyPr>
          <a:lstStyle/>
          <a:p>
            <a:pPr>
              <a:buFont typeface="Wingdings" panose="05000000000000000000" pitchFamily="2" charset="2"/>
              <a:buChar char="Ø"/>
            </a:pPr>
            <a:r>
              <a:rPr lang="en-US" sz="2400" dirty="0">
                <a:latin typeface="Constantia" panose="02030602050306030303" pitchFamily="18" charset="0"/>
              </a:rPr>
              <a:t>Motivation</a:t>
            </a:r>
          </a:p>
          <a:p>
            <a:pPr>
              <a:buFont typeface="Wingdings" panose="05000000000000000000" pitchFamily="2" charset="2"/>
              <a:buChar char="Ø"/>
            </a:pPr>
            <a:r>
              <a:rPr lang="en-IN" sz="2400" dirty="0">
                <a:latin typeface="Constantia" panose="02030602050306030303" pitchFamily="18" charset="0"/>
              </a:rPr>
              <a:t>Abstract</a:t>
            </a:r>
          </a:p>
          <a:p>
            <a:pPr>
              <a:buFont typeface="Wingdings" panose="05000000000000000000" pitchFamily="2" charset="2"/>
              <a:buChar char="Ø"/>
            </a:pPr>
            <a:r>
              <a:rPr lang="en-IN" sz="2400" dirty="0">
                <a:latin typeface="Constantia" panose="02030602050306030303" pitchFamily="18" charset="0"/>
              </a:rPr>
              <a:t>Introduction</a:t>
            </a:r>
          </a:p>
          <a:p>
            <a:pPr>
              <a:buFont typeface="Wingdings" panose="05000000000000000000" pitchFamily="2" charset="2"/>
              <a:buChar char="Ø"/>
            </a:pPr>
            <a:r>
              <a:rPr lang="en-IN" sz="2400" dirty="0">
                <a:latin typeface="Constantia" panose="02030602050306030303" pitchFamily="18" charset="0"/>
              </a:rPr>
              <a:t>Problem Statement</a:t>
            </a:r>
          </a:p>
          <a:p>
            <a:pPr>
              <a:buFont typeface="Wingdings" panose="05000000000000000000" pitchFamily="2" charset="2"/>
              <a:buChar char="Ø"/>
            </a:pPr>
            <a:r>
              <a:rPr lang="en-IN" sz="2400" dirty="0">
                <a:latin typeface="Constantia" panose="02030602050306030303" pitchFamily="18" charset="0"/>
              </a:rPr>
              <a:t>System Architecture</a:t>
            </a:r>
          </a:p>
          <a:p>
            <a:pPr>
              <a:buFont typeface="Wingdings" panose="05000000000000000000" pitchFamily="2" charset="2"/>
              <a:buChar char="Ø"/>
            </a:pPr>
            <a:r>
              <a:rPr lang="en-IN" sz="2400" dirty="0">
                <a:latin typeface="Constantia" panose="02030602050306030303" pitchFamily="18" charset="0"/>
              </a:rPr>
              <a:t>CNN Model</a:t>
            </a:r>
          </a:p>
          <a:p>
            <a:pPr>
              <a:buFont typeface="Wingdings" panose="05000000000000000000" pitchFamily="2" charset="2"/>
              <a:buChar char="Ø"/>
            </a:pPr>
            <a:r>
              <a:rPr lang="en-IN" sz="2400" dirty="0">
                <a:latin typeface="Constantia" panose="02030602050306030303" pitchFamily="18" charset="0"/>
              </a:rPr>
              <a:t>Result Analysis</a:t>
            </a:r>
          </a:p>
          <a:p>
            <a:pPr>
              <a:buFont typeface="Wingdings" panose="05000000000000000000" pitchFamily="2" charset="2"/>
              <a:buChar char="Ø"/>
            </a:pPr>
            <a:r>
              <a:rPr lang="en-IN" sz="2400" dirty="0">
                <a:latin typeface="Constantia" panose="02030602050306030303" pitchFamily="18" charset="0"/>
              </a:rPr>
              <a:t>Outputs</a:t>
            </a:r>
          </a:p>
          <a:p>
            <a:pPr>
              <a:buFont typeface="Wingdings" panose="05000000000000000000" pitchFamily="2" charset="2"/>
              <a:buChar char="Ø"/>
            </a:pPr>
            <a:r>
              <a:rPr lang="en-IN" sz="2400" dirty="0">
                <a:latin typeface="Constantia" panose="02030602050306030303" pitchFamily="18" charset="0"/>
              </a:rPr>
              <a:t>Conclusion</a:t>
            </a:r>
          </a:p>
          <a:p>
            <a:endParaRPr lang="en-IN" sz="2400" dirty="0"/>
          </a:p>
        </p:txBody>
      </p:sp>
    </p:spTree>
    <p:extLst>
      <p:ext uri="{BB962C8B-B14F-4D97-AF65-F5344CB8AC3E}">
        <p14:creationId xmlns:p14="http://schemas.microsoft.com/office/powerpoint/2010/main" val="2166565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1BA58-8778-48C4-93E4-3E7A19241CED}"/>
              </a:ext>
            </a:extLst>
          </p:cNvPr>
          <p:cNvSpPr>
            <a:spLocks noGrp="1"/>
          </p:cNvSpPr>
          <p:nvPr>
            <p:ph type="title"/>
          </p:nvPr>
        </p:nvSpPr>
        <p:spPr>
          <a:xfrm>
            <a:off x="677334" y="609600"/>
            <a:ext cx="8596668" cy="855306"/>
          </a:xfrm>
        </p:spPr>
        <p:txBody>
          <a:bodyPr/>
          <a:lstStyle/>
          <a:p>
            <a:r>
              <a:rPr lang="en-US" dirty="0">
                <a:solidFill>
                  <a:schemeClr val="tx1">
                    <a:lumMod val="95000"/>
                    <a:lumOff val="5000"/>
                  </a:schemeClr>
                </a:solidFill>
                <a:effectLst>
                  <a:outerShdw blurRad="38100" dist="38100" dir="2700000" algn="tl">
                    <a:srgbClr val="000000">
                      <a:alpha val="43137"/>
                    </a:srgbClr>
                  </a:outerShdw>
                </a:effectLst>
                <a:latin typeface="Constantia" panose="02030602050306030303" pitchFamily="18" charset="0"/>
              </a:rPr>
              <a:t>Training</a:t>
            </a:r>
            <a:endParaRPr lang="en-IN" dirty="0">
              <a:solidFill>
                <a:schemeClr val="tx1">
                  <a:lumMod val="95000"/>
                  <a:lumOff val="5000"/>
                </a:schemeClr>
              </a:solidFill>
              <a:effectLst>
                <a:outerShdw blurRad="38100" dist="38100" dir="2700000" algn="tl">
                  <a:srgbClr val="000000">
                    <a:alpha val="43137"/>
                  </a:srgbClr>
                </a:outerShdw>
              </a:effectLst>
              <a:latin typeface="Constantia" panose="02030602050306030303" pitchFamily="18" charset="0"/>
            </a:endParaRPr>
          </a:p>
        </p:txBody>
      </p:sp>
      <p:sp>
        <p:nvSpPr>
          <p:cNvPr id="3" name="Content Placeholder 2">
            <a:extLst>
              <a:ext uri="{FF2B5EF4-FFF2-40B4-BE49-F238E27FC236}">
                <a16:creationId xmlns:a16="http://schemas.microsoft.com/office/drawing/2014/main" id="{5814FAA1-0A55-4470-A278-5873F459AD2D}"/>
              </a:ext>
            </a:extLst>
          </p:cNvPr>
          <p:cNvSpPr>
            <a:spLocks noGrp="1"/>
          </p:cNvSpPr>
          <p:nvPr>
            <p:ph idx="1"/>
          </p:nvPr>
        </p:nvSpPr>
        <p:spPr>
          <a:xfrm>
            <a:off x="677334" y="1539551"/>
            <a:ext cx="8596668" cy="4501811"/>
          </a:xfrm>
        </p:spPr>
        <p:txBody>
          <a:bodyPr>
            <a:normAutofit/>
          </a:bodyPr>
          <a:lstStyle/>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First, we train convolution network using the data in training set to find appropriated filters weights in the three convolutional sublayers and the weights that yield minimum error in the two fully connected layers.</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Next, we evaluate convolution network using the data in the validation set to obtain validation error and cross-entropy loss.</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We repeat the training of convolution network in this same procedure until we complete 50 epochs.</a:t>
            </a:r>
          </a:p>
          <a:p>
            <a:pPr algn="just">
              <a:lnSpc>
                <a:spcPct val="125000"/>
              </a:lnSpc>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Last, we evaluate the performance of convolution network using data in the test set.</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8535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A4AE6-B008-4E9E-AFB0-D9C3074C995B}"/>
              </a:ext>
            </a:extLst>
          </p:cNvPr>
          <p:cNvSpPr>
            <a:spLocks noGrp="1"/>
          </p:cNvSpPr>
          <p:nvPr>
            <p:ph type="title"/>
          </p:nvPr>
        </p:nvSpPr>
        <p:spPr>
          <a:xfrm>
            <a:off x="677334" y="609600"/>
            <a:ext cx="8596668" cy="836645"/>
          </a:xfrm>
        </p:spPr>
        <p:txBody>
          <a:bodyPr/>
          <a:lstStyle/>
          <a:p>
            <a:pPr algn="ctr"/>
            <a:r>
              <a:rPr lang="en-US" dirty="0">
                <a:solidFill>
                  <a:schemeClr val="tx1">
                    <a:lumMod val="95000"/>
                    <a:lumOff val="5000"/>
                  </a:schemeClr>
                </a:solidFill>
                <a:effectLst>
                  <a:outerShdw blurRad="38100" dist="38100" dir="2700000" algn="tl">
                    <a:srgbClr val="000000">
                      <a:alpha val="43137"/>
                    </a:srgbClr>
                  </a:outerShdw>
                </a:effectLst>
                <a:latin typeface="Constantia" panose="02030602050306030303" pitchFamily="18" charset="0"/>
              </a:rPr>
              <a:t>Result Analysis</a:t>
            </a:r>
            <a:endParaRPr lang="en-IN" dirty="0">
              <a:solidFill>
                <a:schemeClr val="tx1">
                  <a:lumMod val="95000"/>
                  <a:lumOff val="5000"/>
                </a:schemeClr>
              </a:solidFill>
              <a:effectLst>
                <a:outerShdw blurRad="38100" dist="38100" dir="2700000" algn="tl">
                  <a:srgbClr val="000000">
                    <a:alpha val="43137"/>
                  </a:srgbClr>
                </a:outerShdw>
              </a:effectLst>
              <a:latin typeface="Constantia" panose="02030602050306030303" pitchFamily="18" charset="0"/>
            </a:endParaRPr>
          </a:p>
        </p:txBody>
      </p:sp>
      <p:graphicFrame>
        <p:nvGraphicFramePr>
          <p:cNvPr id="4" name="Content Placeholder 3">
            <a:extLst>
              <a:ext uri="{FF2B5EF4-FFF2-40B4-BE49-F238E27FC236}">
                <a16:creationId xmlns:a16="http://schemas.microsoft.com/office/drawing/2014/main" id="{2E3A7BE0-AB0D-48DE-B28C-A9C8BCA39906}"/>
              </a:ext>
            </a:extLst>
          </p:cNvPr>
          <p:cNvGraphicFramePr>
            <a:graphicFrameLocks noGrp="1"/>
          </p:cNvGraphicFramePr>
          <p:nvPr>
            <p:ph idx="1"/>
            <p:extLst>
              <p:ext uri="{D42A27DB-BD31-4B8C-83A1-F6EECF244321}">
                <p14:modId xmlns:p14="http://schemas.microsoft.com/office/powerpoint/2010/main" val="1266379485"/>
              </p:ext>
            </p:extLst>
          </p:nvPr>
        </p:nvGraphicFramePr>
        <p:xfrm>
          <a:off x="912979" y="2734322"/>
          <a:ext cx="5177826" cy="3089433"/>
        </p:xfrm>
        <a:graphic>
          <a:graphicData uri="http://schemas.openxmlformats.org/drawingml/2006/table">
            <a:tbl>
              <a:tblPr firstRow="1" firstCol="1" bandRow="1">
                <a:tableStyleId>{5C22544A-7EE6-4342-B048-85BDC9FD1C3A}</a:tableStyleId>
              </a:tblPr>
              <a:tblGrid>
                <a:gridCol w="1034914">
                  <a:extLst>
                    <a:ext uri="{9D8B030D-6E8A-4147-A177-3AD203B41FA5}">
                      <a16:colId xmlns:a16="http://schemas.microsoft.com/office/drawing/2014/main" val="812512881"/>
                    </a:ext>
                  </a:extLst>
                </a:gridCol>
                <a:gridCol w="1565193">
                  <a:extLst>
                    <a:ext uri="{9D8B030D-6E8A-4147-A177-3AD203B41FA5}">
                      <a16:colId xmlns:a16="http://schemas.microsoft.com/office/drawing/2014/main" val="144684389"/>
                    </a:ext>
                  </a:extLst>
                </a:gridCol>
                <a:gridCol w="1258263">
                  <a:extLst>
                    <a:ext uri="{9D8B030D-6E8A-4147-A177-3AD203B41FA5}">
                      <a16:colId xmlns:a16="http://schemas.microsoft.com/office/drawing/2014/main" val="2876526207"/>
                    </a:ext>
                  </a:extLst>
                </a:gridCol>
                <a:gridCol w="1319456">
                  <a:extLst>
                    <a:ext uri="{9D8B030D-6E8A-4147-A177-3AD203B41FA5}">
                      <a16:colId xmlns:a16="http://schemas.microsoft.com/office/drawing/2014/main" val="3306507172"/>
                    </a:ext>
                  </a:extLst>
                </a:gridCol>
              </a:tblGrid>
              <a:tr h="631833">
                <a:tc>
                  <a:txBody>
                    <a:bodyPr/>
                    <a:lstStyle/>
                    <a:p>
                      <a:pPr marL="558800" algn="l">
                        <a:lnSpc>
                          <a:spcPct val="150000"/>
                        </a:lnSpc>
                        <a:spcAft>
                          <a:spcPts val="1000"/>
                        </a:spcAft>
                        <a:tabLst>
                          <a:tab pos="800100" algn="l"/>
                        </a:tabLst>
                      </a:pPr>
                      <a:r>
                        <a:rPr lang="en-US" sz="1200" dirty="0">
                          <a:effectLst/>
                        </a:rPr>
                        <a:t>S.No</a:t>
                      </a:r>
                      <a:endParaRPr lang="en-IN" sz="1000" b="1" dirty="0">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l">
                        <a:lnSpc>
                          <a:spcPct val="150000"/>
                        </a:lnSpc>
                        <a:spcAft>
                          <a:spcPts val="1000"/>
                        </a:spcAft>
                        <a:tabLst>
                          <a:tab pos="800100" algn="l"/>
                        </a:tabLst>
                      </a:pPr>
                      <a:r>
                        <a:rPr lang="en-US" sz="1200" dirty="0">
                          <a:effectLst/>
                        </a:rPr>
                        <a:t>Optimizer</a:t>
                      </a:r>
                      <a:endParaRPr lang="en-IN" sz="1000" b="1" dirty="0">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l">
                        <a:lnSpc>
                          <a:spcPct val="150000"/>
                        </a:lnSpc>
                        <a:spcAft>
                          <a:spcPts val="1000"/>
                        </a:spcAft>
                        <a:tabLst>
                          <a:tab pos="800100" algn="l"/>
                        </a:tabLst>
                      </a:pPr>
                      <a:r>
                        <a:rPr lang="en-US" sz="1200" dirty="0">
                          <a:effectLst/>
                        </a:rPr>
                        <a:t>Epochs</a:t>
                      </a:r>
                      <a:endParaRPr lang="en-IN" sz="1000" b="1" dirty="0">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l">
                        <a:lnSpc>
                          <a:spcPct val="150000"/>
                        </a:lnSpc>
                        <a:spcAft>
                          <a:spcPts val="1000"/>
                        </a:spcAft>
                        <a:tabLst>
                          <a:tab pos="800100" algn="l"/>
                        </a:tabLst>
                      </a:pPr>
                      <a:r>
                        <a:rPr lang="en-US" sz="1200" dirty="0" err="1">
                          <a:effectLst/>
                        </a:rPr>
                        <a:t>Accuray</a:t>
                      </a:r>
                      <a:endParaRPr lang="en-IN" sz="1000" b="1" dirty="0">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extLst>
                  <a:ext uri="{0D108BD9-81ED-4DB2-BD59-A6C34878D82A}">
                    <a16:rowId xmlns:a16="http://schemas.microsoft.com/office/drawing/2014/main" val="699815164"/>
                  </a:ext>
                </a:extLst>
              </a:tr>
              <a:tr h="307200">
                <a:tc>
                  <a:txBody>
                    <a:bodyPr/>
                    <a:lstStyle/>
                    <a:p>
                      <a:pPr marL="558800" algn="ctr">
                        <a:lnSpc>
                          <a:spcPct val="150000"/>
                        </a:lnSpc>
                        <a:spcAft>
                          <a:spcPts val="1000"/>
                        </a:spcAft>
                        <a:tabLst>
                          <a:tab pos="800100" algn="l"/>
                        </a:tabLst>
                      </a:pPr>
                      <a:r>
                        <a:rPr lang="en-US" sz="1200" dirty="0">
                          <a:effectLst/>
                        </a:rPr>
                        <a:t>1</a:t>
                      </a:r>
                      <a:endParaRPr lang="en-IN" sz="1000" b="1" dirty="0">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ctr">
                        <a:lnSpc>
                          <a:spcPct val="150000"/>
                        </a:lnSpc>
                        <a:spcAft>
                          <a:spcPts val="1000"/>
                        </a:spcAft>
                        <a:tabLst>
                          <a:tab pos="800100" algn="l"/>
                        </a:tabLst>
                      </a:pPr>
                      <a:r>
                        <a:rPr lang="en-US" sz="1200" dirty="0" err="1">
                          <a:effectLst/>
                        </a:rPr>
                        <a:t>Adadelta</a:t>
                      </a:r>
                      <a:endParaRPr lang="en-IN" sz="1000" b="1" dirty="0">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ctr">
                        <a:lnSpc>
                          <a:spcPct val="150000"/>
                        </a:lnSpc>
                        <a:spcAft>
                          <a:spcPts val="1000"/>
                        </a:spcAft>
                        <a:tabLst>
                          <a:tab pos="800100" algn="l"/>
                        </a:tabLst>
                      </a:pPr>
                      <a:r>
                        <a:rPr lang="en-US" sz="1200">
                          <a:effectLst/>
                        </a:rPr>
                        <a:t>10</a:t>
                      </a:r>
                      <a:endParaRPr lang="en-IN" sz="1000" b="1">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ctr">
                        <a:lnSpc>
                          <a:spcPct val="150000"/>
                        </a:lnSpc>
                        <a:spcAft>
                          <a:spcPts val="1000"/>
                        </a:spcAft>
                        <a:tabLst>
                          <a:tab pos="800100" algn="l"/>
                        </a:tabLst>
                      </a:pPr>
                      <a:r>
                        <a:rPr lang="en-US" sz="1200" dirty="0">
                          <a:effectLst/>
                        </a:rPr>
                        <a:t>62.34</a:t>
                      </a:r>
                      <a:endParaRPr lang="en-IN" sz="1000" b="1" dirty="0">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extLst>
                  <a:ext uri="{0D108BD9-81ED-4DB2-BD59-A6C34878D82A}">
                    <a16:rowId xmlns:a16="http://schemas.microsoft.com/office/drawing/2014/main" val="2380417416"/>
                  </a:ext>
                </a:extLst>
              </a:tr>
              <a:tr h="307200">
                <a:tc>
                  <a:txBody>
                    <a:bodyPr/>
                    <a:lstStyle/>
                    <a:p>
                      <a:pPr marL="558800" algn="ctr">
                        <a:lnSpc>
                          <a:spcPct val="150000"/>
                        </a:lnSpc>
                        <a:spcAft>
                          <a:spcPts val="1000"/>
                        </a:spcAft>
                        <a:tabLst>
                          <a:tab pos="800100" algn="l"/>
                        </a:tabLst>
                      </a:pPr>
                      <a:r>
                        <a:rPr lang="en-US" sz="1200">
                          <a:effectLst/>
                        </a:rPr>
                        <a:t>2</a:t>
                      </a:r>
                      <a:endParaRPr lang="en-IN" sz="1000" b="1">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ctr">
                        <a:lnSpc>
                          <a:spcPct val="150000"/>
                        </a:lnSpc>
                        <a:spcAft>
                          <a:spcPts val="1000"/>
                        </a:spcAft>
                        <a:tabLst>
                          <a:tab pos="800100" algn="l"/>
                        </a:tabLst>
                      </a:pPr>
                      <a:r>
                        <a:rPr lang="en-US" sz="1200" dirty="0" err="1">
                          <a:effectLst/>
                        </a:rPr>
                        <a:t>Adadelta</a:t>
                      </a:r>
                      <a:endParaRPr lang="en-IN" sz="1000" b="1" dirty="0">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ctr">
                        <a:lnSpc>
                          <a:spcPct val="150000"/>
                        </a:lnSpc>
                        <a:spcAft>
                          <a:spcPts val="1000"/>
                        </a:spcAft>
                        <a:tabLst>
                          <a:tab pos="800100" algn="l"/>
                        </a:tabLst>
                      </a:pPr>
                      <a:r>
                        <a:rPr lang="en-US" sz="1200" dirty="0">
                          <a:effectLst/>
                        </a:rPr>
                        <a:t>20</a:t>
                      </a:r>
                      <a:endParaRPr lang="en-IN" sz="1000" b="1" dirty="0">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ctr">
                        <a:lnSpc>
                          <a:spcPct val="150000"/>
                        </a:lnSpc>
                        <a:spcAft>
                          <a:spcPts val="1000"/>
                        </a:spcAft>
                        <a:tabLst>
                          <a:tab pos="800100" algn="l"/>
                        </a:tabLst>
                      </a:pPr>
                      <a:r>
                        <a:rPr lang="en-US" sz="1200">
                          <a:effectLst/>
                        </a:rPr>
                        <a:t>68.83</a:t>
                      </a:r>
                      <a:endParaRPr lang="en-IN" sz="1000" b="1">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extLst>
                  <a:ext uri="{0D108BD9-81ED-4DB2-BD59-A6C34878D82A}">
                    <a16:rowId xmlns:a16="http://schemas.microsoft.com/office/drawing/2014/main" val="2493809189"/>
                  </a:ext>
                </a:extLst>
              </a:tr>
              <a:tr h="307200">
                <a:tc>
                  <a:txBody>
                    <a:bodyPr/>
                    <a:lstStyle/>
                    <a:p>
                      <a:pPr marL="558800" algn="ctr">
                        <a:lnSpc>
                          <a:spcPct val="150000"/>
                        </a:lnSpc>
                        <a:spcAft>
                          <a:spcPts val="1000"/>
                        </a:spcAft>
                        <a:tabLst>
                          <a:tab pos="800100" algn="l"/>
                        </a:tabLst>
                      </a:pPr>
                      <a:r>
                        <a:rPr lang="en-US" sz="1200" dirty="0">
                          <a:effectLst/>
                        </a:rPr>
                        <a:t>3</a:t>
                      </a:r>
                      <a:endParaRPr lang="en-IN" sz="1000" b="1" dirty="0">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ctr">
                        <a:lnSpc>
                          <a:spcPct val="150000"/>
                        </a:lnSpc>
                        <a:spcAft>
                          <a:spcPts val="1000"/>
                        </a:spcAft>
                        <a:tabLst>
                          <a:tab pos="800100" algn="l"/>
                        </a:tabLst>
                      </a:pPr>
                      <a:r>
                        <a:rPr lang="en-US" sz="1200" dirty="0" err="1">
                          <a:effectLst/>
                        </a:rPr>
                        <a:t>Adamax</a:t>
                      </a:r>
                      <a:endParaRPr lang="en-IN" sz="1000" b="1" dirty="0">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ctr">
                        <a:lnSpc>
                          <a:spcPct val="150000"/>
                        </a:lnSpc>
                        <a:spcAft>
                          <a:spcPts val="1000"/>
                        </a:spcAft>
                        <a:tabLst>
                          <a:tab pos="800100" algn="l"/>
                        </a:tabLst>
                      </a:pPr>
                      <a:r>
                        <a:rPr lang="en-US" sz="1200" dirty="0">
                          <a:effectLst/>
                        </a:rPr>
                        <a:t>10</a:t>
                      </a:r>
                      <a:endParaRPr lang="en-IN" sz="1000" b="1" dirty="0">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ctr">
                        <a:lnSpc>
                          <a:spcPct val="150000"/>
                        </a:lnSpc>
                        <a:spcAft>
                          <a:spcPts val="1000"/>
                        </a:spcAft>
                        <a:tabLst>
                          <a:tab pos="800100" algn="l"/>
                        </a:tabLst>
                      </a:pPr>
                      <a:r>
                        <a:rPr lang="en-US" sz="1200" dirty="0">
                          <a:effectLst/>
                        </a:rPr>
                        <a:t>70.41</a:t>
                      </a:r>
                      <a:endParaRPr lang="en-IN" sz="1000" b="1" dirty="0">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extLst>
                  <a:ext uri="{0D108BD9-81ED-4DB2-BD59-A6C34878D82A}">
                    <a16:rowId xmlns:a16="http://schemas.microsoft.com/office/drawing/2014/main" val="476136187"/>
                  </a:ext>
                </a:extLst>
              </a:tr>
              <a:tr h="307200">
                <a:tc>
                  <a:txBody>
                    <a:bodyPr/>
                    <a:lstStyle/>
                    <a:p>
                      <a:pPr marL="558800" algn="ctr">
                        <a:lnSpc>
                          <a:spcPct val="150000"/>
                        </a:lnSpc>
                        <a:spcAft>
                          <a:spcPts val="1000"/>
                        </a:spcAft>
                        <a:tabLst>
                          <a:tab pos="800100" algn="l"/>
                        </a:tabLst>
                      </a:pPr>
                      <a:r>
                        <a:rPr lang="en-US" sz="1200">
                          <a:effectLst/>
                        </a:rPr>
                        <a:t>4</a:t>
                      </a:r>
                      <a:endParaRPr lang="en-IN" sz="1000" b="1">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ctr">
                        <a:lnSpc>
                          <a:spcPct val="150000"/>
                        </a:lnSpc>
                        <a:spcAft>
                          <a:spcPts val="1000"/>
                        </a:spcAft>
                        <a:tabLst>
                          <a:tab pos="800100" algn="l"/>
                        </a:tabLst>
                      </a:pPr>
                      <a:r>
                        <a:rPr lang="en-US" sz="1200">
                          <a:effectLst/>
                        </a:rPr>
                        <a:t>Adamax</a:t>
                      </a:r>
                      <a:endParaRPr lang="en-IN" sz="1000" b="1">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ctr">
                        <a:lnSpc>
                          <a:spcPct val="150000"/>
                        </a:lnSpc>
                        <a:spcAft>
                          <a:spcPts val="1000"/>
                        </a:spcAft>
                        <a:tabLst>
                          <a:tab pos="800100" algn="l"/>
                        </a:tabLst>
                      </a:pPr>
                      <a:r>
                        <a:rPr lang="en-US" sz="1200">
                          <a:effectLst/>
                        </a:rPr>
                        <a:t>20</a:t>
                      </a:r>
                      <a:endParaRPr lang="en-IN" sz="1000" b="1">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ctr">
                        <a:lnSpc>
                          <a:spcPct val="150000"/>
                        </a:lnSpc>
                        <a:spcAft>
                          <a:spcPts val="1000"/>
                        </a:spcAft>
                        <a:tabLst>
                          <a:tab pos="800100" algn="l"/>
                        </a:tabLst>
                      </a:pPr>
                      <a:r>
                        <a:rPr lang="en-US" sz="1200">
                          <a:effectLst/>
                        </a:rPr>
                        <a:t>79.13</a:t>
                      </a:r>
                      <a:endParaRPr lang="en-IN" sz="1000" b="1">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extLst>
                  <a:ext uri="{0D108BD9-81ED-4DB2-BD59-A6C34878D82A}">
                    <a16:rowId xmlns:a16="http://schemas.microsoft.com/office/drawing/2014/main" val="2921508341"/>
                  </a:ext>
                </a:extLst>
              </a:tr>
              <a:tr h="307200">
                <a:tc>
                  <a:txBody>
                    <a:bodyPr/>
                    <a:lstStyle/>
                    <a:p>
                      <a:pPr marL="558800" algn="ctr">
                        <a:lnSpc>
                          <a:spcPct val="150000"/>
                        </a:lnSpc>
                        <a:spcAft>
                          <a:spcPts val="1000"/>
                        </a:spcAft>
                        <a:tabLst>
                          <a:tab pos="800100" algn="l"/>
                        </a:tabLst>
                      </a:pPr>
                      <a:r>
                        <a:rPr lang="en-US" sz="1200">
                          <a:effectLst/>
                        </a:rPr>
                        <a:t>5</a:t>
                      </a:r>
                      <a:endParaRPr lang="en-IN" sz="1000" b="1">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ctr">
                        <a:lnSpc>
                          <a:spcPct val="150000"/>
                        </a:lnSpc>
                        <a:spcAft>
                          <a:spcPts val="1000"/>
                        </a:spcAft>
                        <a:tabLst>
                          <a:tab pos="800100" algn="l"/>
                        </a:tabLst>
                      </a:pPr>
                      <a:r>
                        <a:rPr lang="en-US" sz="1200" dirty="0" err="1">
                          <a:effectLst/>
                        </a:rPr>
                        <a:t>Nadam</a:t>
                      </a:r>
                      <a:endParaRPr lang="en-IN" sz="1000" b="1" dirty="0">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ctr">
                        <a:lnSpc>
                          <a:spcPct val="150000"/>
                        </a:lnSpc>
                        <a:spcAft>
                          <a:spcPts val="1000"/>
                        </a:spcAft>
                        <a:tabLst>
                          <a:tab pos="800100" algn="l"/>
                        </a:tabLst>
                      </a:pPr>
                      <a:r>
                        <a:rPr lang="en-US" sz="1200">
                          <a:effectLst/>
                        </a:rPr>
                        <a:t>10</a:t>
                      </a:r>
                      <a:endParaRPr lang="en-IN" sz="1000" b="1">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ctr">
                        <a:lnSpc>
                          <a:spcPct val="150000"/>
                        </a:lnSpc>
                        <a:spcAft>
                          <a:spcPts val="1000"/>
                        </a:spcAft>
                        <a:tabLst>
                          <a:tab pos="800100" algn="l"/>
                        </a:tabLst>
                      </a:pPr>
                      <a:r>
                        <a:rPr lang="en-US" sz="1200">
                          <a:effectLst/>
                        </a:rPr>
                        <a:t>82.14</a:t>
                      </a:r>
                      <a:endParaRPr lang="en-IN" sz="1000" b="1">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extLst>
                  <a:ext uri="{0D108BD9-81ED-4DB2-BD59-A6C34878D82A}">
                    <a16:rowId xmlns:a16="http://schemas.microsoft.com/office/drawing/2014/main" val="455102552"/>
                  </a:ext>
                </a:extLst>
              </a:tr>
              <a:tr h="307200">
                <a:tc>
                  <a:txBody>
                    <a:bodyPr/>
                    <a:lstStyle/>
                    <a:p>
                      <a:pPr marL="558800" algn="ctr">
                        <a:lnSpc>
                          <a:spcPct val="150000"/>
                        </a:lnSpc>
                        <a:spcAft>
                          <a:spcPts val="1000"/>
                        </a:spcAft>
                        <a:tabLst>
                          <a:tab pos="800100" algn="l"/>
                        </a:tabLst>
                      </a:pPr>
                      <a:r>
                        <a:rPr lang="en-US" sz="1200">
                          <a:effectLst/>
                        </a:rPr>
                        <a:t>6</a:t>
                      </a:r>
                      <a:endParaRPr lang="en-IN" sz="1000" b="1">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ctr">
                        <a:lnSpc>
                          <a:spcPct val="150000"/>
                        </a:lnSpc>
                        <a:spcAft>
                          <a:spcPts val="1000"/>
                        </a:spcAft>
                        <a:tabLst>
                          <a:tab pos="800100" algn="l"/>
                        </a:tabLst>
                      </a:pPr>
                      <a:r>
                        <a:rPr lang="en-US" sz="1200">
                          <a:effectLst/>
                        </a:rPr>
                        <a:t>Nadam</a:t>
                      </a:r>
                      <a:endParaRPr lang="en-IN" sz="1000" b="1">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ctr">
                        <a:lnSpc>
                          <a:spcPct val="150000"/>
                        </a:lnSpc>
                        <a:spcAft>
                          <a:spcPts val="1000"/>
                        </a:spcAft>
                        <a:tabLst>
                          <a:tab pos="800100" algn="l"/>
                        </a:tabLst>
                      </a:pPr>
                      <a:r>
                        <a:rPr lang="en-US" sz="1200">
                          <a:effectLst/>
                        </a:rPr>
                        <a:t>20</a:t>
                      </a:r>
                      <a:endParaRPr lang="en-IN" sz="1000" b="1">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ctr">
                        <a:lnSpc>
                          <a:spcPct val="150000"/>
                        </a:lnSpc>
                        <a:spcAft>
                          <a:spcPts val="1000"/>
                        </a:spcAft>
                        <a:tabLst>
                          <a:tab pos="800100" algn="l"/>
                        </a:tabLst>
                      </a:pPr>
                      <a:r>
                        <a:rPr lang="en-US" sz="1200" dirty="0">
                          <a:effectLst/>
                        </a:rPr>
                        <a:t>87.37</a:t>
                      </a:r>
                      <a:endParaRPr lang="en-IN" sz="1000" b="1" dirty="0">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extLst>
                  <a:ext uri="{0D108BD9-81ED-4DB2-BD59-A6C34878D82A}">
                    <a16:rowId xmlns:a16="http://schemas.microsoft.com/office/drawing/2014/main" val="3747651615"/>
                  </a:ext>
                </a:extLst>
              </a:tr>
              <a:tr h="307200">
                <a:tc>
                  <a:txBody>
                    <a:bodyPr/>
                    <a:lstStyle/>
                    <a:p>
                      <a:pPr marL="558800" algn="ctr">
                        <a:lnSpc>
                          <a:spcPct val="150000"/>
                        </a:lnSpc>
                        <a:spcAft>
                          <a:spcPts val="1000"/>
                        </a:spcAft>
                        <a:tabLst>
                          <a:tab pos="800100" algn="l"/>
                        </a:tabLst>
                      </a:pPr>
                      <a:r>
                        <a:rPr lang="en-US" sz="1200">
                          <a:effectLst/>
                        </a:rPr>
                        <a:t>7</a:t>
                      </a:r>
                      <a:endParaRPr lang="en-IN" sz="1000" b="1">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ctr">
                        <a:lnSpc>
                          <a:spcPct val="150000"/>
                        </a:lnSpc>
                        <a:spcAft>
                          <a:spcPts val="1000"/>
                        </a:spcAft>
                        <a:tabLst>
                          <a:tab pos="800100" algn="l"/>
                        </a:tabLst>
                      </a:pPr>
                      <a:r>
                        <a:rPr lang="en-US" sz="1200">
                          <a:effectLst/>
                        </a:rPr>
                        <a:t>Adam</a:t>
                      </a:r>
                      <a:endParaRPr lang="en-IN" sz="1000" b="1">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ctr">
                        <a:lnSpc>
                          <a:spcPct val="150000"/>
                        </a:lnSpc>
                        <a:spcAft>
                          <a:spcPts val="1000"/>
                        </a:spcAft>
                        <a:tabLst>
                          <a:tab pos="800100" algn="l"/>
                        </a:tabLst>
                      </a:pPr>
                      <a:r>
                        <a:rPr lang="en-US" sz="1200">
                          <a:effectLst/>
                        </a:rPr>
                        <a:t>10</a:t>
                      </a:r>
                      <a:endParaRPr lang="en-IN" sz="1000" b="1">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ctr">
                        <a:lnSpc>
                          <a:spcPct val="150000"/>
                        </a:lnSpc>
                        <a:spcAft>
                          <a:spcPts val="1000"/>
                        </a:spcAft>
                        <a:tabLst>
                          <a:tab pos="800100" algn="l"/>
                        </a:tabLst>
                      </a:pPr>
                      <a:r>
                        <a:rPr lang="en-US" sz="1200" dirty="0">
                          <a:effectLst/>
                        </a:rPr>
                        <a:t>88.90</a:t>
                      </a:r>
                      <a:endParaRPr lang="en-IN" sz="1000" b="1" dirty="0">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extLst>
                  <a:ext uri="{0D108BD9-81ED-4DB2-BD59-A6C34878D82A}">
                    <a16:rowId xmlns:a16="http://schemas.microsoft.com/office/drawing/2014/main" val="1827824565"/>
                  </a:ext>
                </a:extLst>
              </a:tr>
              <a:tr h="307200">
                <a:tc>
                  <a:txBody>
                    <a:bodyPr/>
                    <a:lstStyle/>
                    <a:p>
                      <a:pPr marL="558800" algn="ctr">
                        <a:lnSpc>
                          <a:spcPct val="150000"/>
                        </a:lnSpc>
                        <a:spcAft>
                          <a:spcPts val="1000"/>
                        </a:spcAft>
                        <a:tabLst>
                          <a:tab pos="800100" algn="l"/>
                        </a:tabLst>
                      </a:pPr>
                      <a:r>
                        <a:rPr lang="en-US" sz="1200">
                          <a:effectLst/>
                        </a:rPr>
                        <a:t>8</a:t>
                      </a:r>
                      <a:endParaRPr lang="en-IN" sz="1000" b="1">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ctr">
                        <a:lnSpc>
                          <a:spcPct val="150000"/>
                        </a:lnSpc>
                        <a:spcAft>
                          <a:spcPts val="1000"/>
                        </a:spcAft>
                        <a:tabLst>
                          <a:tab pos="800100" algn="l"/>
                        </a:tabLst>
                      </a:pPr>
                      <a:r>
                        <a:rPr lang="en-US" sz="1200" dirty="0">
                          <a:effectLst/>
                        </a:rPr>
                        <a:t>Adam</a:t>
                      </a:r>
                      <a:endParaRPr lang="en-IN" sz="1000" b="1" dirty="0">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ctr">
                        <a:lnSpc>
                          <a:spcPct val="150000"/>
                        </a:lnSpc>
                        <a:spcAft>
                          <a:spcPts val="1000"/>
                        </a:spcAft>
                        <a:tabLst>
                          <a:tab pos="800100" algn="l"/>
                        </a:tabLst>
                      </a:pPr>
                      <a:r>
                        <a:rPr lang="en-US" sz="1200">
                          <a:effectLst/>
                        </a:rPr>
                        <a:t>20</a:t>
                      </a:r>
                      <a:endParaRPr lang="en-IN" sz="1000" b="1">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tc>
                  <a:txBody>
                    <a:bodyPr/>
                    <a:lstStyle/>
                    <a:p>
                      <a:pPr marL="558800" algn="ctr">
                        <a:lnSpc>
                          <a:spcPct val="150000"/>
                        </a:lnSpc>
                        <a:spcAft>
                          <a:spcPts val="1000"/>
                        </a:spcAft>
                        <a:tabLst>
                          <a:tab pos="800100" algn="l"/>
                        </a:tabLst>
                      </a:pPr>
                      <a:r>
                        <a:rPr lang="en-US" sz="1200" dirty="0">
                          <a:effectLst/>
                        </a:rPr>
                        <a:t>90.09</a:t>
                      </a:r>
                      <a:endParaRPr lang="en-IN" sz="1000" b="1" dirty="0">
                        <a:effectLst/>
                        <a:latin typeface="Calibri" panose="020F0502020204030204" pitchFamily="34" charset="0"/>
                        <a:ea typeface="Cambria" panose="02040503050406030204" pitchFamily="18" charset="0"/>
                        <a:cs typeface="Times New Roman" panose="02020603050405020304" pitchFamily="18" charset="0"/>
                      </a:endParaRPr>
                    </a:p>
                  </a:txBody>
                  <a:tcPr marL="60257" marR="60257" marT="0" marB="0"/>
                </a:tc>
                <a:extLst>
                  <a:ext uri="{0D108BD9-81ED-4DB2-BD59-A6C34878D82A}">
                    <a16:rowId xmlns:a16="http://schemas.microsoft.com/office/drawing/2014/main" val="3013664347"/>
                  </a:ext>
                </a:extLst>
              </a:tr>
            </a:tbl>
          </a:graphicData>
        </a:graphic>
      </p:graphicFrame>
      <p:sp>
        <p:nvSpPr>
          <p:cNvPr id="6" name="TextBox 5">
            <a:extLst>
              <a:ext uri="{FF2B5EF4-FFF2-40B4-BE49-F238E27FC236}">
                <a16:creationId xmlns:a16="http://schemas.microsoft.com/office/drawing/2014/main" id="{2C04F521-4286-4232-BE0F-BF76F93CFD12}"/>
              </a:ext>
            </a:extLst>
          </p:cNvPr>
          <p:cNvSpPr txBox="1"/>
          <p:nvPr/>
        </p:nvSpPr>
        <p:spPr>
          <a:xfrm>
            <a:off x="830424" y="1670579"/>
            <a:ext cx="7585788" cy="984885"/>
          </a:xfrm>
          <a:prstGeom prst="rect">
            <a:avLst/>
          </a:prstGeom>
          <a:noFill/>
        </p:spPr>
        <p:txBody>
          <a:bodyPr wrap="square" rtlCol="0">
            <a:spAutoFit/>
          </a:bodyPr>
          <a:lstStyle/>
          <a:p>
            <a:r>
              <a:rPr lang="en-US" sz="2000" b="0" dirty="0">
                <a:effectLst/>
                <a:latin typeface="Calibri" panose="020F0502020204030204" pitchFamily="34" charset="0"/>
                <a:ea typeface="Cambria" panose="02040503050406030204" pitchFamily="18" charset="0"/>
                <a:cs typeface="Calibri" panose="020F0502020204030204" pitchFamily="34" charset="0"/>
              </a:rPr>
              <a:t>There are many optimizers available out of which four optimizers are considered and compared as follows:</a:t>
            </a:r>
            <a:endParaRPr lang="en-IN" sz="2000" b="1" dirty="0">
              <a:effectLst/>
              <a:latin typeface="Calibri" panose="020F0502020204030204" pitchFamily="34" charset="0"/>
              <a:ea typeface="Cambria" panose="02040503050406030204" pitchFamily="18" charset="0"/>
              <a:cs typeface="Calibri" panose="020F0502020204030204" pitchFamily="34" charset="0"/>
            </a:endParaRPr>
          </a:p>
          <a:p>
            <a:endParaRPr lang="en-IN" dirty="0"/>
          </a:p>
        </p:txBody>
      </p:sp>
      <p:sp>
        <p:nvSpPr>
          <p:cNvPr id="7" name="TextBox 6">
            <a:extLst>
              <a:ext uri="{FF2B5EF4-FFF2-40B4-BE49-F238E27FC236}">
                <a16:creationId xmlns:a16="http://schemas.microsoft.com/office/drawing/2014/main" id="{293B8E67-334D-4876-BAE6-58A80BB5561B}"/>
              </a:ext>
            </a:extLst>
          </p:cNvPr>
          <p:cNvSpPr txBox="1"/>
          <p:nvPr/>
        </p:nvSpPr>
        <p:spPr>
          <a:xfrm>
            <a:off x="6329778" y="2040920"/>
            <a:ext cx="3426781" cy="3693319"/>
          </a:xfrm>
          <a:prstGeom prst="rect">
            <a:avLst/>
          </a:prstGeom>
          <a:noFill/>
        </p:spPr>
        <p:txBody>
          <a:bodyPr wrap="square" rtlCol="0">
            <a:spAutoFit/>
          </a:bodyPr>
          <a:lstStyle/>
          <a:p>
            <a:endParaRPr lang="en-US" sz="1800" b="0" dirty="0">
              <a:effectLst/>
              <a:latin typeface="Bookman Old Style" panose="02050604050505020204" pitchFamily="18" charset="0"/>
              <a:ea typeface="Cambria" panose="02040503050406030204" pitchFamily="18" charset="0"/>
              <a:cs typeface="Cambria" panose="02040503050406030204" pitchFamily="18" charset="0"/>
            </a:endParaRPr>
          </a:p>
          <a:p>
            <a:endParaRPr lang="en-US" dirty="0">
              <a:latin typeface="Bookman Old Style" panose="02050604050505020204" pitchFamily="18" charset="0"/>
              <a:ea typeface="Cambria" panose="02040503050406030204" pitchFamily="18" charset="0"/>
              <a:cs typeface="Cambria" panose="02040503050406030204" pitchFamily="18" charset="0"/>
            </a:endParaRPr>
          </a:p>
          <a:p>
            <a:pPr algn="just"/>
            <a:r>
              <a:rPr lang="en-US" sz="1800" b="0" dirty="0">
                <a:effectLst/>
                <a:latin typeface="Calibri" panose="020F0502020204030204" pitchFamily="34" charset="0"/>
                <a:ea typeface="Cambria" panose="02040503050406030204" pitchFamily="18" charset="0"/>
                <a:cs typeface="Calibri" panose="020F0502020204030204" pitchFamily="34" charset="0"/>
              </a:rPr>
              <a:t>From the table, optimizer Adam has the best accuracy when compared to other optimizers. Based on this, an additional epochs are considered and after executing that, it has observed an accuracy of 92.03 at 50</a:t>
            </a:r>
            <a:r>
              <a:rPr lang="en-US" sz="1800" b="0" baseline="30000" dirty="0">
                <a:effectLst/>
                <a:latin typeface="Calibri" panose="020F0502020204030204" pitchFamily="34" charset="0"/>
                <a:ea typeface="Cambria" panose="02040503050406030204" pitchFamily="18" charset="0"/>
                <a:cs typeface="Calibri" panose="020F0502020204030204" pitchFamily="34" charset="0"/>
              </a:rPr>
              <a:t>th</a:t>
            </a:r>
            <a:r>
              <a:rPr lang="en-US" sz="1800" b="0" dirty="0">
                <a:effectLst/>
                <a:latin typeface="Calibri" panose="020F0502020204030204" pitchFamily="34" charset="0"/>
                <a:ea typeface="Cambria" panose="02040503050406030204" pitchFamily="18" charset="0"/>
                <a:cs typeface="Calibri" panose="020F0502020204030204" pitchFamily="34" charset="0"/>
              </a:rPr>
              <a:t> epoch. So, the model with optimizer Adam, is considered as the Optimized Model.</a:t>
            </a:r>
            <a:endParaRPr lang="en-IN" sz="1800" b="1" dirty="0">
              <a:effectLst/>
              <a:latin typeface="Calibri" panose="020F0502020204030204" pitchFamily="34" charset="0"/>
              <a:ea typeface="Cambria" panose="02040503050406030204" pitchFamily="18" charset="0"/>
              <a:cs typeface="Calibri" panose="020F0502020204030204" pitchFamily="34" charset="0"/>
            </a:endParaRPr>
          </a:p>
          <a:p>
            <a:endParaRPr lang="en-IN" dirty="0"/>
          </a:p>
        </p:txBody>
      </p:sp>
    </p:spTree>
    <p:extLst>
      <p:ext uri="{BB962C8B-B14F-4D97-AF65-F5344CB8AC3E}">
        <p14:creationId xmlns:p14="http://schemas.microsoft.com/office/powerpoint/2010/main" val="3428897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AA0F4-27BE-4BE8-823A-7258010EC03B}"/>
              </a:ext>
            </a:extLst>
          </p:cNvPr>
          <p:cNvSpPr>
            <a:spLocks noGrp="1"/>
          </p:cNvSpPr>
          <p:nvPr>
            <p:ph type="title"/>
          </p:nvPr>
        </p:nvSpPr>
        <p:spPr>
          <a:xfrm>
            <a:off x="677334" y="609600"/>
            <a:ext cx="8596668" cy="908482"/>
          </a:xfrm>
        </p:spPr>
        <p:txBody>
          <a:bodyPr/>
          <a:lstStyle/>
          <a:p>
            <a:pPr algn="ctr"/>
            <a:r>
              <a:rPr lang="en-US" dirty="0">
                <a:solidFill>
                  <a:schemeClr val="tx1">
                    <a:lumMod val="95000"/>
                    <a:lumOff val="5000"/>
                  </a:schemeClr>
                </a:solidFill>
                <a:effectLst>
                  <a:outerShdw blurRad="38100" dist="38100" dir="2700000" algn="tl">
                    <a:srgbClr val="000000">
                      <a:alpha val="43137"/>
                    </a:srgbClr>
                  </a:outerShdw>
                </a:effectLst>
                <a:latin typeface="Constantia" panose="02030602050306030303" pitchFamily="18" charset="0"/>
              </a:rPr>
              <a:t>Results</a:t>
            </a:r>
            <a:endParaRPr lang="en-IN" dirty="0">
              <a:solidFill>
                <a:schemeClr val="tx1">
                  <a:lumMod val="95000"/>
                  <a:lumOff val="5000"/>
                </a:schemeClr>
              </a:solidFill>
              <a:effectLst>
                <a:outerShdw blurRad="38100" dist="38100" dir="2700000" algn="tl">
                  <a:srgbClr val="000000">
                    <a:alpha val="43137"/>
                  </a:srgbClr>
                </a:outerShdw>
              </a:effectLst>
              <a:latin typeface="Constantia" panose="02030602050306030303" pitchFamily="18" charset="0"/>
            </a:endParaRPr>
          </a:p>
        </p:txBody>
      </p:sp>
      <p:sp>
        <p:nvSpPr>
          <p:cNvPr id="3" name="Content Placeholder 2">
            <a:extLst>
              <a:ext uri="{FF2B5EF4-FFF2-40B4-BE49-F238E27FC236}">
                <a16:creationId xmlns:a16="http://schemas.microsoft.com/office/drawing/2014/main" id="{4B62FAF5-E0A9-4466-A3D4-1BEAAD5243C4}"/>
              </a:ext>
            </a:extLst>
          </p:cNvPr>
          <p:cNvSpPr>
            <a:spLocks noGrp="1"/>
          </p:cNvSpPr>
          <p:nvPr>
            <p:ph idx="1"/>
          </p:nvPr>
        </p:nvSpPr>
        <p:spPr>
          <a:xfrm>
            <a:off x="1100831" y="1518082"/>
            <a:ext cx="7981025" cy="4838330"/>
          </a:xfrm>
        </p:spPr>
        <p:txBody>
          <a:bodyPr/>
          <a:lstStyle/>
          <a:p>
            <a:pPr algn="just">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We have performed fifty series of iteration from which we can clearly observe that the loss is decreasing with each iteration.</a:t>
            </a:r>
          </a:p>
          <a:p>
            <a:pPr algn="just">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Loss is about how much right the model is. So we wanted to minimize the loss function and as a result our model has perfectly declined the loss value straight from starting point and at every iteration we get closer to minimum.</a:t>
            </a:r>
          </a:p>
          <a:p>
            <a:pPr algn="just">
              <a:buFont typeface="Wingdings" panose="05000000000000000000" pitchFamily="2" charset="2"/>
              <a:buChar char="Ø"/>
            </a:pPr>
            <a:endParaRPr lang="en-US" sz="2000" b="0" i="0" dirty="0">
              <a:solidFill>
                <a:srgbClr val="000000"/>
              </a:solidFill>
              <a:effectLst/>
              <a:latin typeface="Calibri" panose="020F0502020204030204" pitchFamily="34" charset="0"/>
              <a:cs typeface="Calibri" panose="020F0502020204030204" pitchFamily="34" charset="0"/>
            </a:endParaRPr>
          </a:p>
          <a:p>
            <a:pPr marL="0" indent="0">
              <a:buNone/>
            </a:pPr>
            <a:endParaRPr lang="en-IN" dirty="0"/>
          </a:p>
        </p:txBody>
      </p:sp>
      <p:pic>
        <p:nvPicPr>
          <p:cNvPr id="5" name="Picture 4">
            <a:extLst>
              <a:ext uri="{FF2B5EF4-FFF2-40B4-BE49-F238E27FC236}">
                <a16:creationId xmlns:a16="http://schemas.microsoft.com/office/drawing/2014/main" id="{D1D34032-AB1A-40FC-BCA4-13C64B45F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212" y="3657600"/>
            <a:ext cx="7701644" cy="2590800"/>
          </a:xfrm>
          <a:prstGeom prst="rect">
            <a:avLst/>
          </a:prstGeom>
        </p:spPr>
      </p:pic>
    </p:spTree>
    <p:extLst>
      <p:ext uri="{BB962C8B-B14F-4D97-AF65-F5344CB8AC3E}">
        <p14:creationId xmlns:p14="http://schemas.microsoft.com/office/powerpoint/2010/main" val="4109116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E1E1-EED2-4AE8-8E5A-5A956E281E28}"/>
              </a:ext>
            </a:extLst>
          </p:cNvPr>
          <p:cNvSpPr>
            <a:spLocks noGrp="1"/>
          </p:cNvSpPr>
          <p:nvPr>
            <p:ph type="title"/>
          </p:nvPr>
        </p:nvSpPr>
        <p:spPr>
          <a:xfrm>
            <a:off x="677334" y="609600"/>
            <a:ext cx="8596668" cy="997258"/>
          </a:xfrm>
        </p:spPr>
        <p:txBody>
          <a:bodyPr/>
          <a:lstStyle/>
          <a:p>
            <a:r>
              <a:rPr lang="en-US" dirty="0"/>
              <a:t>  </a:t>
            </a:r>
            <a:endParaRPr lang="en-IN" dirty="0"/>
          </a:p>
        </p:txBody>
      </p:sp>
      <p:sp>
        <p:nvSpPr>
          <p:cNvPr id="3" name="Content Placeholder 2">
            <a:extLst>
              <a:ext uri="{FF2B5EF4-FFF2-40B4-BE49-F238E27FC236}">
                <a16:creationId xmlns:a16="http://schemas.microsoft.com/office/drawing/2014/main" id="{6E0599B2-2689-44CB-B774-D1E4AA04AC20}"/>
              </a:ext>
            </a:extLst>
          </p:cNvPr>
          <p:cNvSpPr>
            <a:spLocks noGrp="1"/>
          </p:cNvSpPr>
          <p:nvPr>
            <p:ph idx="1"/>
          </p:nvPr>
        </p:nvSpPr>
        <p:spPr>
          <a:xfrm>
            <a:off x="1287262" y="1491449"/>
            <a:ext cx="7696940" cy="4083728"/>
          </a:xfrm>
        </p:spPr>
        <p:txBody>
          <a:bodyPr>
            <a:normAutofit/>
          </a:bodyPr>
          <a:lstStyle/>
          <a:p>
            <a:pPr algn="just">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We have loss curve which is decreasing with each iteration which shows that loss is minimizing giving the best result.</a:t>
            </a:r>
          </a:p>
          <a:p>
            <a:pPr algn="just">
              <a:buFont typeface="Wingdings" panose="05000000000000000000" pitchFamily="2" charset="2"/>
              <a:buChar char="Ø"/>
            </a:pPr>
            <a:r>
              <a:rPr lang="en-US" sz="2000" b="0" i="0" dirty="0">
                <a:solidFill>
                  <a:srgbClr val="000000"/>
                </a:solidFill>
                <a:effectLst/>
                <a:latin typeface="Calibri" panose="020F0502020204030204" pitchFamily="34" charset="0"/>
                <a:cs typeface="Calibri" panose="020F0502020204030204" pitchFamily="34" charset="0"/>
              </a:rPr>
              <a:t>On the other hand, we have performed accuracy curve which is increasing with each iteration that means our model is getting better and better at learning.</a:t>
            </a:r>
          </a:p>
          <a:p>
            <a:pPr algn="just">
              <a:buFont typeface="Wingdings" panose="05000000000000000000" pitchFamily="2" charset="2"/>
              <a:buChar char="Ø"/>
            </a:pPr>
            <a:r>
              <a:rPr lang="en-IN" sz="2000" b="1" dirty="0">
                <a:latin typeface="Calibri" panose="020F0502020204030204" pitchFamily="34" charset="0"/>
                <a:cs typeface="Calibri" panose="020F0502020204030204" pitchFamily="34" charset="0"/>
              </a:rPr>
              <a:t>Testing Accuracy</a:t>
            </a:r>
          </a:p>
        </p:txBody>
      </p:sp>
      <p:pic>
        <p:nvPicPr>
          <p:cNvPr id="5" name="Picture 4">
            <a:extLst>
              <a:ext uri="{FF2B5EF4-FFF2-40B4-BE49-F238E27FC236}">
                <a16:creationId xmlns:a16="http://schemas.microsoft.com/office/drawing/2014/main" id="{9F84942A-3363-4A60-9F15-70A768A4D1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387" y="3724410"/>
            <a:ext cx="7124488" cy="1362265"/>
          </a:xfrm>
          <a:prstGeom prst="rect">
            <a:avLst/>
          </a:prstGeom>
        </p:spPr>
      </p:pic>
    </p:spTree>
    <p:extLst>
      <p:ext uri="{BB962C8B-B14F-4D97-AF65-F5344CB8AC3E}">
        <p14:creationId xmlns:p14="http://schemas.microsoft.com/office/powerpoint/2010/main" val="4046313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A352-12AB-4932-902A-BAFD8A46B184}"/>
              </a:ext>
            </a:extLst>
          </p:cNvPr>
          <p:cNvSpPr>
            <a:spLocks noGrp="1"/>
          </p:cNvSpPr>
          <p:nvPr>
            <p:ph type="title"/>
          </p:nvPr>
        </p:nvSpPr>
        <p:spPr>
          <a:xfrm>
            <a:off x="677334" y="609601"/>
            <a:ext cx="8596668" cy="420210"/>
          </a:xfrm>
        </p:spPr>
        <p:txBody>
          <a:bodyPr>
            <a:normAutofit fontScale="90000"/>
          </a:bodyPr>
          <a:lstStyle/>
          <a:p>
            <a:r>
              <a:rPr lang="en-US" dirty="0">
                <a:solidFill>
                  <a:schemeClr val="tx1">
                    <a:lumMod val="95000"/>
                    <a:lumOff val="5000"/>
                  </a:schemeClr>
                </a:solidFill>
              </a:rPr>
              <a:t>UI design</a:t>
            </a:r>
            <a:endParaRPr lang="en-IN" dirty="0">
              <a:solidFill>
                <a:schemeClr val="tx1">
                  <a:lumMod val="95000"/>
                  <a:lumOff val="5000"/>
                </a:schemeClr>
              </a:solidFill>
            </a:endParaRPr>
          </a:p>
        </p:txBody>
      </p:sp>
      <p:pic>
        <p:nvPicPr>
          <p:cNvPr id="5" name="Content Placeholder 4">
            <a:extLst>
              <a:ext uri="{FF2B5EF4-FFF2-40B4-BE49-F238E27FC236}">
                <a16:creationId xmlns:a16="http://schemas.microsoft.com/office/drawing/2014/main" id="{B1654F79-B15B-467F-935B-6F5871DDBF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097" y="2166204"/>
            <a:ext cx="7190912" cy="4186224"/>
          </a:xfrm>
        </p:spPr>
      </p:pic>
      <p:sp>
        <p:nvSpPr>
          <p:cNvPr id="6" name="TextBox 5">
            <a:extLst>
              <a:ext uri="{FF2B5EF4-FFF2-40B4-BE49-F238E27FC236}">
                <a16:creationId xmlns:a16="http://schemas.microsoft.com/office/drawing/2014/main" id="{5C93A482-1B69-4839-8BDB-2997D701A8E5}"/>
              </a:ext>
            </a:extLst>
          </p:cNvPr>
          <p:cNvSpPr txBox="1"/>
          <p:nvPr/>
        </p:nvSpPr>
        <p:spPr>
          <a:xfrm>
            <a:off x="1154097" y="1624614"/>
            <a:ext cx="5191662" cy="40011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a) User Interface for Diagnosis of cancer is:</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156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303E-BF38-46E2-AA5B-B3B092614C8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11F5E9B0-01D7-496F-9561-DD03EF78F1E8}"/>
              </a:ext>
            </a:extLst>
          </p:cNvPr>
          <p:cNvSpPr>
            <a:spLocks noGrp="1"/>
          </p:cNvSpPr>
          <p:nvPr>
            <p:ph idx="1"/>
          </p:nvPr>
        </p:nvSpPr>
        <p:spPr>
          <a:xfrm>
            <a:off x="677334" y="1296140"/>
            <a:ext cx="8596668" cy="5060271"/>
          </a:xfrm>
        </p:spPr>
        <p:txBody>
          <a:bodyPr/>
          <a:lstStyle/>
          <a:p>
            <a:pPr marL="0" indent="0">
              <a:buNone/>
            </a:pPr>
            <a:r>
              <a:rPr lang="en-US" dirty="0"/>
              <a:t>b) Input Image</a:t>
            </a:r>
          </a:p>
          <a:p>
            <a:pPr marL="0" indent="0">
              <a:buNone/>
            </a:pPr>
            <a:endParaRPr lang="en-IN" dirty="0"/>
          </a:p>
        </p:txBody>
      </p:sp>
      <p:pic>
        <p:nvPicPr>
          <p:cNvPr id="4" name="Picture 3">
            <a:extLst>
              <a:ext uri="{FF2B5EF4-FFF2-40B4-BE49-F238E27FC236}">
                <a16:creationId xmlns:a16="http://schemas.microsoft.com/office/drawing/2014/main" id="{9D13247C-A376-4F30-BE80-6691EFB2C84B}"/>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5969" y="1831022"/>
            <a:ext cx="1764030" cy="1367155"/>
          </a:xfrm>
          <a:prstGeom prst="rect">
            <a:avLst/>
          </a:prstGeom>
          <a:noFill/>
          <a:ln>
            <a:noFill/>
          </a:ln>
        </p:spPr>
      </p:pic>
      <p:cxnSp>
        <p:nvCxnSpPr>
          <p:cNvPr id="6" name="Straight Arrow Connector 5">
            <a:extLst>
              <a:ext uri="{FF2B5EF4-FFF2-40B4-BE49-F238E27FC236}">
                <a16:creationId xmlns:a16="http://schemas.microsoft.com/office/drawing/2014/main" id="{BB8275FE-CDC9-408F-B51D-C96B1181B3DB}"/>
              </a:ext>
            </a:extLst>
          </p:cNvPr>
          <p:cNvCxnSpPr>
            <a:cxnSpLocks/>
          </p:cNvCxnSpPr>
          <p:nvPr/>
        </p:nvCxnSpPr>
        <p:spPr>
          <a:xfrm>
            <a:off x="3195961" y="2514599"/>
            <a:ext cx="1180730" cy="0"/>
          </a:xfrm>
          <a:prstGeom prst="straightConnector1">
            <a:avLst/>
          </a:prstGeom>
          <a:ln>
            <a:solidFill>
              <a:schemeClr val="accent5">
                <a:lumMod val="5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184FC453-BD5C-42CB-BF2C-32024FFE79EC}"/>
              </a:ext>
            </a:extLst>
          </p:cNvPr>
          <p:cNvSpPr txBox="1"/>
          <p:nvPr/>
        </p:nvSpPr>
        <p:spPr>
          <a:xfrm>
            <a:off x="6551720" y="1296141"/>
            <a:ext cx="856325"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Output</a:t>
            </a:r>
            <a:endParaRPr lang="en-IN"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F0C0378F-0C54-42B7-9463-481D0980247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05166" y="2152319"/>
            <a:ext cx="4552142" cy="1222375"/>
          </a:xfrm>
          <a:prstGeom prst="rect">
            <a:avLst/>
          </a:prstGeom>
          <a:noFill/>
          <a:ln>
            <a:noFill/>
          </a:ln>
        </p:spPr>
      </p:pic>
      <p:sp>
        <p:nvSpPr>
          <p:cNvPr id="11" name="TextBox 10">
            <a:extLst>
              <a:ext uri="{FF2B5EF4-FFF2-40B4-BE49-F238E27FC236}">
                <a16:creationId xmlns:a16="http://schemas.microsoft.com/office/drawing/2014/main" id="{D685E049-0B63-4880-B24F-80E6E4A8603B}"/>
              </a:ext>
            </a:extLst>
          </p:cNvPr>
          <p:cNvSpPr txBox="1"/>
          <p:nvPr/>
        </p:nvSpPr>
        <p:spPr>
          <a:xfrm>
            <a:off x="1091954" y="3884718"/>
            <a:ext cx="1410964" cy="369332"/>
          </a:xfrm>
          <a:prstGeom prst="rect">
            <a:avLst/>
          </a:prstGeom>
          <a:noFill/>
        </p:spPr>
        <p:txBody>
          <a:bodyPr wrap="none" rtlCol="0">
            <a:spAutoFit/>
          </a:bodyPr>
          <a:lstStyle/>
          <a:p>
            <a:r>
              <a:rPr lang="en-US" dirty="0"/>
              <a:t>Input Image</a:t>
            </a:r>
            <a:endParaRPr lang="en-IN" dirty="0"/>
          </a:p>
        </p:txBody>
      </p:sp>
      <p:pic>
        <p:nvPicPr>
          <p:cNvPr id="12" name="Picture 11">
            <a:extLst>
              <a:ext uri="{FF2B5EF4-FFF2-40B4-BE49-F238E27FC236}">
                <a16:creationId xmlns:a16="http://schemas.microsoft.com/office/drawing/2014/main" id="{35F64218-30F4-41DF-82E6-42A288252CBD}"/>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21196" y="4415476"/>
            <a:ext cx="1933575" cy="1602105"/>
          </a:xfrm>
          <a:prstGeom prst="rect">
            <a:avLst/>
          </a:prstGeom>
          <a:noFill/>
          <a:ln>
            <a:noFill/>
          </a:ln>
        </p:spPr>
      </p:pic>
      <p:cxnSp>
        <p:nvCxnSpPr>
          <p:cNvPr id="13" name="Straight Arrow Connector 12">
            <a:extLst>
              <a:ext uri="{FF2B5EF4-FFF2-40B4-BE49-F238E27FC236}">
                <a16:creationId xmlns:a16="http://schemas.microsoft.com/office/drawing/2014/main" id="{946FCE7C-6D6A-44C9-B703-17A88EDB504D}"/>
              </a:ext>
            </a:extLst>
          </p:cNvPr>
          <p:cNvCxnSpPr>
            <a:cxnSpLocks/>
          </p:cNvCxnSpPr>
          <p:nvPr/>
        </p:nvCxnSpPr>
        <p:spPr>
          <a:xfrm>
            <a:off x="3195961" y="5285912"/>
            <a:ext cx="1180730" cy="0"/>
          </a:xfrm>
          <a:prstGeom prst="straightConnector1">
            <a:avLst/>
          </a:prstGeom>
          <a:ln>
            <a:solidFill>
              <a:schemeClr val="accent5">
                <a:lumMod val="50000"/>
              </a:schemeClr>
            </a:solidFill>
            <a:tailEnd type="triangle"/>
          </a:ln>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E56CBC1F-58A8-407A-AD0C-6A40D02FAB92}"/>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14109" y="4490055"/>
            <a:ext cx="4830488" cy="1527526"/>
          </a:xfrm>
          <a:prstGeom prst="rect">
            <a:avLst/>
          </a:prstGeom>
          <a:noFill/>
          <a:ln>
            <a:noFill/>
          </a:ln>
        </p:spPr>
      </p:pic>
    </p:spTree>
    <p:extLst>
      <p:ext uri="{BB962C8B-B14F-4D97-AF65-F5344CB8AC3E}">
        <p14:creationId xmlns:p14="http://schemas.microsoft.com/office/powerpoint/2010/main" val="3687844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9B7D-04F5-485E-851D-31EF3405775A}"/>
              </a:ext>
            </a:extLst>
          </p:cNvPr>
          <p:cNvSpPr>
            <a:spLocks noGrp="1"/>
          </p:cNvSpPr>
          <p:nvPr>
            <p:ph type="title"/>
          </p:nvPr>
        </p:nvSpPr>
        <p:spPr>
          <a:xfrm>
            <a:off x="677334" y="609600"/>
            <a:ext cx="8596668" cy="1006136"/>
          </a:xfrm>
        </p:spPr>
        <p:txBody>
          <a:bodyPr/>
          <a:lstStyle/>
          <a:p>
            <a:pPr algn="ctr"/>
            <a:r>
              <a:rPr lang="en-US" dirty="0">
                <a:solidFill>
                  <a:schemeClr val="tx1">
                    <a:lumMod val="95000"/>
                    <a:lumOff val="5000"/>
                  </a:schemeClr>
                </a:solidFill>
                <a:latin typeface="Calibri" panose="020F0502020204030204" pitchFamily="34" charset="0"/>
                <a:cs typeface="Calibri" panose="020F0502020204030204" pitchFamily="34" charset="0"/>
              </a:rPr>
              <a:t>Conclusion</a:t>
            </a:r>
            <a:endParaRPr lang="en-IN" dirty="0">
              <a:solidFill>
                <a:schemeClr val="tx1">
                  <a:lumMod val="95000"/>
                  <a:lumOff val="5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AD85377-AD14-40B7-88FA-90EC5FE446FE}"/>
              </a:ext>
            </a:extLst>
          </p:cNvPr>
          <p:cNvSpPr>
            <a:spLocks noGrp="1"/>
          </p:cNvSpPr>
          <p:nvPr>
            <p:ph idx="1"/>
          </p:nvPr>
        </p:nvSpPr>
        <p:spPr>
          <a:xfrm>
            <a:off x="1367160" y="1615737"/>
            <a:ext cx="7906841" cy="4425626"/>
          </a:xfrm>
        </p:spPr>
        <p:txBody>
          <a:bodyPr/>
          <a:lstStyle/>
          <a:p>
            <a:pPr marL="0" indent="0" algn="just">
              <a:lnSpc>
                <a:spcPct val="125000"/>
              </a:lnSpc>
              <a:buNone/>
            </a:pPr>
            <a:r>
              <a:rPr lang="en-US" sz="1800"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The final model comprised of 3 CRP stacks, flatten layer and 2 dense layers and</a:t>
            </a:r>
            <a:r>
              <a:rPr lang="en-US" sz="1800" spc="5"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 </a:t>
            </a:r>
            <a:r>
              <a:rPr lang="en-US" sz="1800"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was trained during 50 epochs on batch size = 128 with Adam as an optimizer.</a:t>
            </a:r>
            <a:r>
              <a:rPr lang="en-US" sz="1800" spc="5"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 </a:t>
            </a:r>
            <a:r>
              <a:rPr lang="en-US" sz="1800"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It</a:t>
            </a:r>
            <a:r>
              <a:rPr lang="en-US" sz="1800" spc="5"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 </a:t>
            </a:r>
            <a:r>
              <a:rPr lang="en-US" sz="1800"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shows</a:t>
            </a:r>
            <a:r>
              <a:rPr lang="en-US" sz="1800" spc="5"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 </a:t>
            </a:r>
            <a:r>
              <a:rPr lang="en-US" sz="1800"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loss</a:t>
            </a:r>
            <a:r>
              <a:rPr lang="en-US" sz="1800" spc="5"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 </a:t>
            </a:r>
            <a:r>
              <a:rPr lang="en-US" sz="1800"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and</a:t>
            </a:r>
            <a:r>
              <a:rPr lang="en-US" sz="1800" spc="5"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 </a:t>
            </a:r>
            <a:r>
              <a:rPr lang="en-US" sz="1800"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accuracy</a:t>
            </a:r>
            <a:r>
              <a:rPr lang="en-US" sz="1800" spc="5"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 </a:t>
            </a:r>
            <a:r>
              <a:rPr lang="en-US" sz="1800"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curves</a:t>
            </a:r>
            <a:r>
              <a:rPr lang="en-US" sz="1800" spc="5"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 </a:t>
            </a:r>
            <a:r>
              <a:rPr lang="en-US" sz="1800"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for</a:t>
            </a:r>
            <a:r>
              <a:rPr lang="en-US" sz="1800" spc="5"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 </a:t>
            </a:r>
            <a:r>
              <a:rPr lang="en-US" sz="1800"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training</a:t>
            </a:r>
            <a:r>
              <a:rPr lang="en-US" sz="1800" spc="5"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 </a:t>
            </a:r>
            <a:r>
              <a:rPr lang="en-US" sz="1800"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and</a:t>
            </a:r>
            <a:r>
              <a:rPr lang="en-US" sz="1800" spc="5"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 </a:t>
            </a:r>
            <a:r>
              <a:rPr lang="en-US" sz="1800"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validation</a:t>
            </a:r>
            <a:r>
              <a:rPr lang="en-US" sz="1800" spc="5"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 </a:t>
            </a:r>
            <a:r>
              <a:rPr lang="en-US" sz="1800"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sets. The final model scored on average 0.92 in precision and in recall,</a:t>
            </a:r>
            <a:r>
              <a:rPr lang="en-US" sz="1800" spc="5"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 </a:t>
            </a:r>
            <a:r>
              <a:rPr lang="en-US" sz="1800"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which means that the final model classifies correctly 92 out of random 100</a:t>
            </a:r>
            <a:r>
              <a:rPr lang="en-US" sz="1800" spc="5"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 </a:t>
            </a:r>
            <a:r>
              <a:rPr lang="en-US" sz="1800"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images correctly, and 92 images out of 100 images of one class. The final</a:t>
            </a:r>
            <a:r>
              <a:rPr lang="en-US" sz="1800" spc="5"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 </a:t>
            </a:r>
            <a:r>
              <a:rPr lang="en-US" sz="1800"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model’s architecture seems working well on this data set. It trained relatively</a:t>
            </a:r>
            <a:r>
              <a:rPr lang="en-US" sz="1800" spc="5"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 </a:t>
            </a:r>
            <a:r>
              <a:rPr lang="en-US" sz="1800" dirty="0">
                <a:solidFill>
                  <a:schemeClr val="tx1">
                    <a:lumMod val="95000"/>
                    <a:lumOff val="5000"/>
                  </a:schemeClr>
                </a:solidFill>
                <a:effectLst/>
                <a:latin typeface="Bookman Old Style" panose="02050604050505020204" pitchFamily="18" charset="0"/>
                <a:ea typeface="Cambria" panose="02040503050406030204" pitchFamily="18" charset="0"/>
                <a:cs typeface="Cambria" panose="02040503050406030204" pitchFamily="18" charset="0"/>
              </a:rPr>
              <a:t>fast, and quickly achieved accuracy of 92.03%. </a:t>
            </a:r>
            <a:endParaRPr lang="en-IN" sz="1800" dirty="0">
              <a:solidFill>
                <a:schemeClr val="tx1">
                  <a:lumMod val="95000"/>
                  <a:lumOff val="5000"/>
                </a:schemeClr>
              </a:solidFill>
              <a:effectLst/>
              <a:latin typeface="Cambria" panose="02040503050406030204" pitchFamily="18" charset="0"/>
              <a:ea typeface="Cambria" panose="02040503050406030204" pitchFamily="18" charset="0"/>
              <a:cs typeface="Cambria" panose="02040503050406030204" pitchFamily="18" charset="0"/>
            </a:endParaRPr>
          </a:p>
          <a:p>
            <a:pPr marL="0" indent="0">
              <a:buNone/>
            </a:pPr>
            <a:endParaRPr lang="en-IN" dirty="0"/>
          </a:p>
        </p:txBody>
      </p:sp>
    </p:spTree>
    <p:extLst>
      <p:ext uri="{BB962C8B-B14F-4D97-AF65-F5344CB8AC3E}">
        <p14:creationId xmlns:p14="http://schemas.microsoft.com/office/powerpoint/2010/main" val="1555283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427F5-CA4D-4429-9339-5B12B425CF6C}"/>
              </a:ext>
            </a:extLst>
          </p:cNvPr>
          <p:cNvSpPr>
            <a:spLocks noGrp="1"/>
          </p:cNvSpPr>
          <p:nvPr>
            <p:ph type="title"/>
          </p:nvPr>
        </p:nvSpPr>
        <p:spPr>
          <a:xfrm rot="10800000" flipV="1">
            <a:off x="677334" y="686895"/>
            <a:ext cx="8596668" cy="582612"/>
          </a:xfrm>
        </p:spPr>
        <p:txBody>
          <a:bodyPr>
            <a:normAutofit fontScale="90000"/>
          </a:bodyPr>
          <a:lstStyle/>
          <a:p>
            <a:r>
              <a:rPr lang="en-US" b="1" dirty="0">
                <a:solidFill>
                  <a:srgbClr val="002060"/>
                </a:solidFill>
                <a:effectLst>
                  <a:outerShdw blurRad="38100" dist="38100" dir="2700000" algn="tl">
                    <a:srgbClr val="000000">
                      <a:alpha val="43137"/>
                    </a:srgbClr>
                  </a:outerShdw>
                </a:effectLst>
              </a:rPr>
              <a:t>                      </a:t>
            </a:r>
            <a:r>
              <a:rPr lang="en-US" sz="4800" b="1" dirty="0">
                <a:solidFill>
                  <a:schemeClr val="accent2"/>
                </a:solidFill>
                <a:effectLst>
                  <a:outerShdw blurRad="38100" dist="38100" dir="2700000" algn="tl">
                    <a:srgbClr val="000000">
                      <a:alpha val="43137"/>
                    </a:srgbClr>
                  </a:outerShdw>
                </a:effectLst>
                <a:latin typeface="Constantia" panose="02030602050306030303" pitchFamily="18" charset="0"/>
              </a:rPr>
              <a:t>THANK YOU</a:t>
            </a:r>
            <a:endParaRPr lang="en-IN" sz="4800" b="1" dirty="0">
              <a:solidFill>
                <a:schemeClr val="accent2"/>
              </a:solidFill>
              <a:effectLst>
                <a:outerShdw blurRad="38100" dist="38100" dir="2700000" algn="tl">
                  <a:srgbClr val="000000">
                    <a:alpha val="43137"/>
                  </a:srgbClr>
                </a:outerShdw>
              </a:effectLst>
              <a:latin typeface="Constantia" panose="02030602050306030303" pitchFamily="18" charset="0"/>
            </a:endParaRPr>
          </a:p>
        </p:txBody>
      </p:sp>
      <p:pic>
        <p:nvPicPr>
          <p:cNvPr id="4" name="Content Placeholder 7">
            <a:extLst>
              <a:ext uri="{FF2B5EF4-FFF2-40B4-BE49-F238E27FC236}">
                <a16:creationId xmlns:a16="http://schemas.microsoft.com/office/drawing/2014/main" id="{4C58B0CC-BB88-4576-B353-EAEE375654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6546" y="1435016"/>
            <a:ext cx="5118243" cy="3563320"/>
          </a:xfrm>
        </p:spPr>
      </p:pic>
      <p:sp>
        <p:nvSpPr>
          <p:cNvPr id="8" name="TextBox 7">
            <a:extLst>
              <a:ext uri="{FF2B5EF4-FFF2-40B4-BE49-F238E27FC236}">
                <a16:creationId xmlns:a16="http://schemas.microsoft.com/office/drawing/2014/main" id="{BD1BC5C9-2135-4DD3-B057-A03954B62E28}"/>
              </a:ext>
            </a:extLst>
          </p:cNvPr>
          <p:cNvSpPr txBox="1"/>
          <p:nvPr/>
        </p:nvSpPr>
        <p:spPr>
          <a:xfrm>
            <a:off x="747808" y="3332387"/>
            <a:ext cx="2050742" cy="1323439"/>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B.Harish</a:t>
            </a:r>
          </a:p>
          <a:p>
            <a:r>
              <a:rPr lang="en-US" sz="2000" dirty="0">
                <a:latin typeface="Calibri" panose="020F0502020204030204" pitchFamily="34" charset="0"/>
                <a:cs typeface="Calibri" panose="020F0502020204030204" pitchFamily="34" charset="0"/>
              </a:rPr>
              <a:t>M.Hemalata</a:t>
            </a:r>
          </a:p>
          <a:p>
            <a:r>
              <a:rPr lang="en-US" sz="2000" dirty="0">
                <a:latin typeface="Calibri" panose="020F0502020204030204" pitchFamily="34" charset="0"/>
                <a:cs typeface="Calibri" panose="020F0502020204030204" pitchFamily="34" charset="0"/>
              </a:rPr>
              <a:t>P.Pranaya Durga</a:t>
            </a:r>
          </a:p>
          <a:p>
            <a:r>
              <a:rPr lang="en-US" sz="2000" dirty="0">
                <a:latin typeface="Calibri" panose="020F0502020204030204" pitchFamily="34" charset="0"/>
                <a:cs typeface="Calibri" panose="020F0502020204030204" pitchFamily="34" charset="0"/>
              </a:rPr>
              <a:t>B.Rhema Sravya</a:t>
            </a:r>
            <a:endParaRPr lang="en-IN" sz="20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F87FA6A9-FAC7-4882-977F-6BBBE25CD600}"/>
              </a:ext>
            </a:extLst>
          </p:cNvPr>
          <p:cNvSpPr txBox="1"/>
          <p:nvPr/>
        </p:nvSpPr>
        <p:spPr>
          <a:xfrm rot="10800000" flipV="1">
            <a:off x="4847206" y="5499406"/>
            <a:ext cx="3904907" cy="400110"/>
          </a:xfrm>
          <a:prstGeom prst="rect">
            <a:avLst/>
          </a:prstGeom>
          <a:noFill/>
        </p:spPr>
        <p:txBody>
          <a:bodyPr wrap="square" rtlCol="0">
            <a:spAutoFit/>
          </a:bodyPr>
          <a:lstStyle/>
          <a:p>
            <a:r>
              <a:rPr lang="en-US" sz="2000" dirty="0">
                <a:solidFill>
                  <a:srgbClr val="FF0000"/>
                </a:solidFill>
              </a:rPr>
              <a:t>Guided by </a:t>
            </a:r>
            <a:r>
              <a:rPr lang="en-US" dirty="0"/>
              <a:t>: </a:t>
            </a:r>
            <a:r>
              <a:rPr lang="en-US" sz="2000" dirty="0"/>
              <a:t>Dr. P. Aruna Kumari</a:t>
            </a:r>
            <a:endParaRPr lang="en-IN" sz="2000" dirty="0"/>
          </a:p>
        </p:txBody>
      </p:sp>
    </p:spTree>
    <p:extLst>
      <p:ext uri="{BB962C8B-B14F-4D97-AF65-F5344CB8AC3E}">
        <p14:creationId xmlns:p14="http://schemas.microsoft.com/office/powerpoint/2010/main" val="299644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203C-C0F2-4B0F-BBA1-34297CEC393E}"/>
              </a:ext>
            </a:extLst>
          </p:cNvPr>
          <p:cNvSpPr>
            <a:spLocks noGrp="1"/>
          </p:cNvSpPr>
          <p:nvPr>
            <p:ph type="title"/>
          </p:nvPr>
        </p:nvSpPr>
        <p:spPr>
          <a:xfrm>
            <a:off x="677334" y="391886"/>
            <a:ext cx="8596668" cy="783771"/>
          </a:xfrm>
        </p:spPr>
        <p:txBody>
          <a:bodyPr>
            <a:normAutofit/>
          </a:bodyPr>
          <a:lstStyle/>
          <a:p>
            <a:r>
              <a:rPr lang="en-US" sz="4400" dirty="0">
                <a:latin typeface="Constantia" panose="02030602050306030303" pitchFamily="18" charset="0"/>
              </a:rPr>
              <a:t>                     </a:t>
            </a:r>
            <a:r>
              <a:rPr lang="en-US" sz="44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t>Motivation</a:t>
            </a:r>
            <a:r>
              <a:rPr lang="en-US" sz="4400" dirty="0">
                <a:latin typeface="Constantia" panose="02030602050306030303" pitchFamily="18" charset="0"/>
              </a:rPr>
              <a:t> </a:t>
            </a:r>
            <a:endParaRPr lang="en-IN" sz="4400" dirty="0">
              <a:latin typeface="Constantia" panose="02030602050306030303" pitchFamily="18" charset="0"/>
            </a:endParaRPr>
          </a:p>
        </p:txBody>
      </p:sp>
      <p:sp>
        <p:nvSpPr>
          <p:cNvPr id="3" name="Content Placeholder 2">
            <a:extLst>
              <a:ext uri="{FF2B5EF4-FFF2-40B4-BE49-F238E27FC236}">
                <a16:creationId xmlns:a16="http://schemas.microsoft.com/office/drawing/2014/main" id="{6EE4F34C-2A6F-41D4-99E6-2EF5BDF04838}"/>
              </a:ext>
            </a:extLst>
          </p:cNvPr>
          <p:cNvSpPr>
            <a:spLocks noGrp="1"/>
          </p:cNvSpPr>
          <p:nvPr>
            <p:ph idx="1"/>
          </p:nvPr>
        </p:nvSpPr>
        <p:spPr>
          <a:xfrm>
            <a:off x="677334" y="1250302"/>
            <a:ext cx="8596668" cy="5215812"/>
          </a:xfrm>
        </p:spPr>
        <p:txBody>
          <a:bodyPr>
            <a:normAutofit lnSpcReduction="10000"/>
          </a:bodyPr>
          <a:lstStyle/>
          <a:p>
            <a:pPr algn="just" defTabSz="450000">
              <a:lnSpc>
                <a:spcPct val="125000"/>
              </a:lnSpc>
              <a:buFont typeface="Wingdings" panose="05000000000000000000" pitchFamily="2" charset="2"/>
              <a:buChar char="Ø"/>
            </a:pPr>
            <a:r>
              <a:rPr lang="en-IN" sz="2000" dirty="0">
                <a:solidFill>
                  <a:srgbClr val="000000"/>
                </a:solidFill>
                <a:effectLst/>
                <a:latin typeface="Calibri" panose="020F0502020204030204" pitchFamily="34" charset="0"/>
                <a:ea typeface="Calibri" panose="020F0502020204030204" pitchFamily="34" charset="0"/>
              </a:rPr>
              <a:t>The main motto of this work is to detect the Leukaemia at earlier stage with the help of Image </a:t>
            </a:r>
            <a:r>
              <a:rPr lang="en-IN" sz="2000" dirty="0">
                <a:solidFill>
                  <a:srgbClr val="000000"/>
                </a:solidFill>
                <a:latin typeface="Calibri" panose="020F0502020204030204" pitchFamily="34" charset="0"/>
                <a:ea typeface="Calibri" panose="020F0502020204030204" pitchFamily="34" charset="0"/>
              </a:rPr>
              <a:t>P</a:t>
            </a:r>
            <a:r>
              <a:rPr lang="en-IN" sz="2000" dirty="0">
                <a:solidFill>
                  <a:srgbClr val="000000"/>
                </a:solidFill>
                <a:effectLst/>
                <a:latin typeface="Calibri" panose="020F0502020204030204" pitchFamily="34" charset="0"/>
                <a:ea typeface="Calibri" panose="020F0502020204030204" pitchFamily="34" charset="0"/>
              </a:rPr>
              <a:t>rocessing techniques.</a:t>
            </a:r>
          </a:p>
          <a:p>
            <a:pPr algn="just" defTabSz="450000">
              <a:lnSpc>
                <a:spcPct val="125000"/>
              </a:lnSpc>
              <a:buFont typeface="Wingdings" panose="05000000000000000000" pitchFamily="2" charset="2"/>
              <a:buChar char="Ø"/>
            </a:pPr>
            <a:r>
              <a:rPr lang="en-IN" sz="2000" dirty="0">
                <a:solidFill>
                  <a:srgbClr val="000000"/>
                </a:solidFill>
                <a:effectLst/>
                <a:latin typeface="Calibri" panose="020F0502020204030204" pitchFamily="34" charset="0"/>
                <a:ea typeface="Calibri" panose="020F0502020204030204" pitchFamily="34" charset="0"/>
              </a:rPr>
              <a:t>Leukaemia means blood cancer which is featured by uncontrolled and abnormal production of white blood cells(leukocytes) by the bone marrow in the blood. </a:t>
            </a:r>
          </a:p>
          <a:p>
            <a:pPr algn="just" defTabSz="450000">
              <a:lnSpc>
                <a:spcPct val="125000"/>
              </a:lnSpc>
              <a:buFont typeface="Wingdings" panose="05000000000000000000" pitchFamily="2" charset="2"/>
              <a:buChar char="Ø"/>
            </a:pPr>
            <a:r>
              <a:rPr lang="en-IN" sz="2000" dirty="0">
                <a:solidFill>
                  <a:srgbClr val="000000"/>
                </a:solidFill>
                <a:effectLst/>
                <a:latin typeface="Calibri" panose="020F0502020204030204" pitchFamily="34" charset="0"/>
                <a:ea typeface="Calibri" panose="020F0502020204030204" pitchFamily="34" charset="0"/>
              </a:rPr>
              <a:t>Acute Lymphoblastic Leukaemia(ALL) is a type of Leukaemia which is more common in children due to its non specific nature of the symptoms and signs of ALL leads wrong diagnosis.</a:t>
            </a:r>
          </a:p>
          <a:p>
            <a:pPr algn="just" defTabSz="450000">
              <a:lnSpc>
                <a:spcPct val="125000"/>
              </a:lnSpc>
              <a:buFont typeface="Wingdings" panose="05000000000000000000" pitchFamily="2" charset="2"/>
              <a:buChar char="Ø"/>
            </a:pPr>
            <a:r>
              <a:rPr lang="en-IN" sz="2000" dirty="0">
                <a:solidFill>
                  <a:srgbClr val="000000"/>
                </a:solidFill>
                <a:effectLst/>
                <a:latin typeface="Calibri" panose="020F0502020204030204" pitchFamily="34" charset="0"/>
                <a:ea typeface="Calibri" panose="020F0502020204030204" pitchFamily="34" charset="0"/>
              </a:rPr>
              <a:t> Even haematologist finds it difficult to classify the Leukaemia cells, there manual classification of blood cells is not only time consuming but also inaccurate therefore early identification of Leukaemia yields in providing the appropriate treatment to the patient. </a:t>
            </a:r>
          </a:p>
          <a:p>
            <a:pPr algn="just" defTabSz="450000">
              <a:lnSpc>
                <a:spcPct val="125000"/>
              </a:lnSpc>
              <a:buFont typeface="Wingdings" panose="05000000000000000000" pitchFamily="2" charset="2"/>
              <a:buChar char="Ø"/>
            </a:pPr>
            <a:r>
              <a:rPr lang="en-IN" sz="2000" dirty="0">
                <a:solidFill>
                  <a:srgbClr val="000000"/>
                </a:solidFill>
                <a:effectLst/>
                <a:latin typeface="Calibri" panose="020F0502020204030204" pitchFamily="34" charset="0"/>
                <a:ea typeface="Calibri" panose="020F0502020204030204" pitchFamily="34" charset="0"/>
              </a:rPr>
              <a:t>Detection through the images is fast and cheap method.   </a:t>
            </a:r>
          </a:p>
          <a:p>
            <a:endParaRPr lang="en-IN" dirty="0"/>
          </a:p>
        </p:txBody>
      </p:sp>
    </p:spTree>
    <p:extLst>
      <p:ext uri="{BB962C8B-B14F-4D97-AF65-F5344CB8AC3E}">
        <p14:creationId xmlns:p14="http://schemas.microsoft.com/office/powerpoint/2010/main" val="4255718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5A95B-DE93-4805-8F3A-5081BA65DCCC}"/>
              </a:ext>
            </a:extLst>
          </p:cNvPr>
          <p:cNvSpPr>
            <a:spLocks noGrp="1"/>
          </p:cNvSpPr>
          <p:nvPr>
            <p:ph type="title"/>
          </p:nvPr>
        </p:nvSpPr>
        <p:spPr>
          <a:xfrm>
            <a:off x="677334" y="609600"/>
            <a:ext cx="8596668" cy="594049"/>
          </a:xfrm>
        </p:spPr>
        <p:txBody>
          <a:bodyPr>
            <a:normAutofit fontScale="90000"/>
          </a:bodyPr>
          <a:lstStyle/>
          <a:p>
            <a:pPr algn="ctr"/>
            <a:r>
              <a:rPr lang="en-US" dirty="0">
                <a:solidFill>
                  <a:schemeClr val="tx1">
                    <a:lumMod val="95000"/>
                    <a:lumOff val="5000"/>
                  </a:schemeClr>
                </a:solidFill>
                <a:effectLst>
                  <a:outerShdw blurRad="38100" dist="38100" dir="2700000" algn="tl">
                    <a:srgbClr val="000000">
                      <a:alpha val="43137"/>
                    </a:srgbClr>
                  </a:outerShdw>
                </a:effectLst>
              </a:rPr>
              <a:t>Abstract</a:t>
            </a:r>
            <a:endParaRPr lang="en-IN" dirty="0">
              <a:solidFill>
                <a:schemeClr val="tx1">
                  <a:lumMod val="95000"/>
                  <a:lumOff val="5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76028EB-9E77-4DE9-8958-D28AC4F25A53}"/>
              </a:ext>
            </a:extLst>
          </p:cNvPr>
          <p:cNvSpPr>
            <a:spLocks noGrp="1"/>
          </p:cNvSpPr>
          <p:nvPr>
            <p:ph idx="1"/>
          </p:nvPr>
        </p:nvSpPr>
        <p:spPr>
          <a:xfrm>
            <a:off x="1045028" y="1455576"/>
            <a:ext cx="8228973" cy="4861247"/>
          </a:xfrm>
        </p:spPr>
        <p:txBody>
          <a:bodyPr>
            <a:normAutofit fontScale="77500" lnSpcReduction="20000"/>
          </a:bodyPr>
          <a:lstStyle/>
          <a:p>
            <a:pPr marL="0" indent="0" algn="just">
              <a:lnSpc>
                <a:spcPct val="125000"/>
              </a:lnSpc>
              <a:buNone/>
            </a:pPr>
            <a:r>
              <a:rPr lang="en-IN" sz="2600" dirty="0">
                <a:solidFill>
                  <a:srgbClr val="000000"/>
                </a:solidFill>
                <a:effectLst/>
                <a:latin typeface="Calibri" panose="020F0502020204030204" pitchFamily="34" charset="0"/>
                <a:ea typeface="Calibri" panose="020F0502020204030204" pitchFamily="34" charset="0"/>
              </a:rPr>
              <a:t>Identification of Blood disorders is practiced by visualization of blood samples through a microscope by the naked eye of  a human. In this work, a computerised technique has been developed to help the doctor in identifying different types of </a:t>
            </a:r>
            <a:r>
              <a:rPr lang="en-IN" sz="2600" dirty="0" err="1">
                <a:solidFill>
                  <a:srgbClr val="000000"/>
                </a:solidFill>
                <a:effectLst/>
                <a:latin typeface="Calibri" panose="020F0502020204030204" pitchFamily="34" charset="0"/>
                <a:ea typeface="Calibri" panose="020F0502020204030204" pitchFamily="34" charset="0"/>
              </a:rPr>
              <a:t>Luekemia</a:t>
            </a:r>
            <a:r>
              <a:rPr lang="en-IN" sz="2600" dirty="0">
                <a:solidFill>
                  <a:srgbClr val="000000"/>
                </a:solidFill>
                <a:effectLst/>
                <a:latin typeface="Calibri" panose="020F0502020204030204" pitchFamily="34" charset="0"/>
                <a:ea typeface="Calibri" panose="020F0502020204030204" pitchFamily="34" charset="0"/>
              </a:rPr>
              <a:t>. Initially, the RGB image is converted to segmented image by using Region Based Segmentation. To this segmented image the features are extracted and are classified into different types of </a:t>
            </a:r>
            <a:r>
              <a:rPr lang="en-IN" sz="2600" dirty="0" err="1">
                <a:solidFill>
                  <a:srgbClr val="000000"/>
                </a:solidFill>
                <a:effectLst/>
                <a:latin typeface="Calibri" panose="020F0502020204030204" pitchFamily="34" charset="0"/>
                <a:ea typeface="Calibri" panose="020F0502020204030204" pitchFamily="34" charset="0"/>
              </a:rPr>
              <a:t>luekemia</a:t>
            </a:r>
            <a:r>
              <a:rPr lang="en-IN" sz="2600" dirty="0">
                <a:solidFill>
                  <a:srgbClr val="000000"/>
                </a:solidFill>
                <a:effectLst/>
                <a:latin typeface="Calibri" panose="020F0502020204030204" pitchFamily="34" charset="0"/>
                <a:ea typeface="Calibri" panose="020F0502020204030204" pitchFamily="34" charset="0"/>
              </a:rPr>
              <a:t>. The required code is developed using Google </a:t>
            </a:r>
            <a:r>
              <a:rPr lang="en-IN" sz="2600" dirty="0" err="1">
                <a:solidFill>
                  <a:srgbClr val="000000"/>
                </a:solidFill>
                <a:effectLst/>
                <a:latin typeface="Calibri" panose="020F0502020204030204" pitchFamily="34" charset="0"/>
                <a:ea typeface="Calibri" panose="020F0502020204030204" pitchFamily="34" charset="0"/>
              </a:rPr>
              <a:t>Colab</a:t>
            </a:r>
            <a:r>
              <a:rPr lang="en-IN" sz="2600" dirty="0">
                <a:solidFill>
                  <a:srgbClr val="000000"/>
                </a:solidFill>
                <a:effectLst/>
                <a:latin typeface="Calibri" panose="020F0502020204030204" pitchFamily="34" charset="0"/>
                <a:ea typeface="Calibri" panose="020F0502020204030204" pitchFamily="34" charset="0"/>
              </a:rPr>
              <a:t>. A graphical user interface will be developed for a better understanding of procedure. This technique is used to identify the diseases and diagnose them at an early stage. Images are used as inputs, as they are cheap and do not need any kind of expensive testing nor lab equipment. This work will be using the features in the microscopic images and examine any kind of changes on </a:t>
            </a:r>
            <a:r>
              <a:rPr lang="en-IN" sz="2600" dirty="0" err="1">
                <a:solidFill>
                  <a:srgbClr val="000000"/>
                </a:solidFill>
                <a:effectLst/>
                <a:latin typeface="Calibri" panose="020F0502020204030204" pitchFamily="34" charset="0"/>
                <a:ea typeface="Calibri" panose="020F0502020204030204" pitchFamily="34" charset="0"/>
              </a:rPr>
              <a:t>color</a:t>
            </a:r>
            <a:r>
              <a:rPr lang="en-IN" sz="2600" dirty="0">
                <a:solidFill>
                  <a:srgbClr val="000000"/>
                </a:solidFill>
                <a:effectLst/>
                <a:latin typeface="Calibri" panose="020F0502020204030204" pitchFamily="34" charset="0"/>
                <a:ea typeface="Calibri" panose="020F0502020204030204" pitchFamily="34" charset="0"/>
              </a:rPr>
              <a:t>, texture, geometry and statistical analysis of the images. The changes that are found in this features will be used as our classifier input.</a:t>
            </a:r>
          </a:p>
          <a:p>
            <a:pPr algn="just"/>
            <a:endParaRPr lang="en-IN" dirty="0"/>
          </a:p>
        </p:txBody>
      </p:sp>
    </p:spTree>
    <p:extLst>
      <p:ext uri="{BB962C8B-B14F-4D97-AF65-F5344CB8AC3E}">
        <p14:creationId xmlns:p14="http://schemas.microsoft.com/office/powerpoint/2010/main" val="496766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74D34-A8A7-4D42-8375-24333293E0C5}"/>
              </a:ext>
            </a:extLst>
          </p:cNvPr>
          <p:cNvSpPr>
            <a:spLocks noGrp="1"/>
          </p:cNvSpPr>
          <p:nvPr>
            <p:ph type="title"/>
          </p:nvPr>
        </p:nvSpPr>
        <p:spPr>
          <a:xfrm>
            <a:off x="677863" y="466530"/>
            <a:ext cx="8596312" cy="849085"/>
          </a:xfrm>
        </p:spPr>
        <p:txBody>
          <a:bodyPr/>
          <a:lstStyle/>
          <a:p>
            <a:r>
              <a:rPr lang="en-US" dirty="0"/>
              <a:t>					    </a:t>
            </a:r>
            <a:r>
              <a:rPr lang="en-US"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t>Introduction</a:t>
            </a:r>
            <a:endParaRPr lang="en-IN"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endParaRPr>
          </a:p>
        </p:txBody>
      </p:sp>
      <p:sp>
        <p:nvSpPr>
          <p:cNvPr id="3" name="Content Placeholder 2">
            <a:extLst>
              <a:ext uri="{FF2B5EF4-FFF2-40B4-BE49-F238E27FC236}">
                <a16:creationId xmlns:a16="http://schemas.microsoft.com/office/drawing/2014/main" id="{26D10C79-712D-40BB-AF02-B4091F1CD691}"/>
              </a:ext>
            </a:extLst>
          </p:cNvPr>
          <p:cNvSpPr>
            <a:spLocks noGrp="1"/>
          </p:cNvSpPr>
          <p:nvPr>
            <p:ph idx="1"/>
          </p:nvPr>
        </p:nvSpPr>
        <p:spPr>
          <a:xfrm>
            <a:off x="559838" y="1240972"/>
            <a:ext cx="8817428" cy="5351966"/>
          </a:xfrm>
        </p:spPr>
        <p:txBody>
          <a:bodyPr>
            <a:noAutofit/>
          </a:bodyPr>
          <a:lstStyle/>
          <a:p>
            <a:pPr algn="just">
              <a:lnSpc>
                <a:spcPct val="125000"/>
              </a:lnSpc>
              <a:buFont typeface="Wingdings" panose="05000000000000000000" pitchFamily="2" charset="2"/>
              <a:buChar char="Ø"/>
            </a:pPr>
            <a:r>
              <a:rPr lang="en-US" sz="200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Blood Cancer</a:t>
            </a:r>
            <a:r>
              <a:rPr lang="en-US" sz="2000" dirty="0">
                <a:solidFill>
                  <a:schemeClr val="tx1"/>
                </a:solidFill>
                <a:latin typeface="Calibri" panose="020F0502020204030204" pitchFamily="34" charset="0"/>
                <a:cs typeface="Calibri" panose="020F0502020204030204" pitchFamily="34" charset="0"/>
              </a:rPr>
              <a:t>, also known as </a:t>
            </a:r>
            <a:r>
              <a:rPr lang="en-US" sz="2000" i="1" dirty="0">
                <a:solidFill>
                  <a:schemeClr val="tx1"/>
                </a:solidFill>
                <a:latin typeface="Calibri" panose="020F0502020204030204" pitchFamily="34" charset="0"/>
                <a:cs typeface="Calibri" panose="020F0502020204030204" pitchFamily="34" charset="0"/>
              </a:rPr>
              <a:t>hematologic cancer</a:t>
            </a:r>
            <a:r>
              <a:rPr lang="en-US" sz="2000" dirty="0">
                <a:solidFill>
                  <a:schemeClr val="tx1"/>
                </a:solidFill>
                <a:latin typeface="Calibri" panose="020F0502020204030204" pitchFamily="34" charset="0"/>
                <a:cs typeface="Calibri" panose="020F0502020204030204" pitchFamily="34" charset="0"/>
              </a:rPr>
              <a:t>, typically starts in the bone marrow and then begins to affect blood cells but it can take on a variety of forms.</a:t>
            </a:r>
          </a:p>
          <a:p>
            <a:pPr algn="just">
              <a:lnSpc>
                <a:spcPct val="125000"/>
              </a:lnSpc>
              <a:buFont typeface="Wingdings" panose="05000000000000000000" pitchFamily="2" charset="2"/>
              <a:buChar char="Ø"/>
            </a:pPr>
            <a:r>
              <a:rPr lang="en-US" sz="2000" dirty="0">
                <a:solidFill>
                  <a:schemeClr val="tx1"/>
                </a:solidFill>
                <a:latin typeface="Calibri" panose="020F0502020204030204" pitchFamily="34" charset="0"/>
                <a:cs typeface="Calibri" panose="020F0502020204030204" pitchFamily="34" charset="0"/>
              </a:rPr>
              <a:t>Types of blood cancer include leukemia, non-Hodgkin lymphoma, Hodgkin lymphoma, and multiple myeloma.</a:t>
            </a:r>
          </a:p>
          <a:p>
            <a:pPr algn="just">
              <a:lnSpc>
                <a:spcPct val="125000"/>
              </a:lnSpc>
              <a:buFont typeface="Wingdings" panose="05000000000000000000" pitchFamily="2" charset="2"/>
              <a:buChar char="Ø"/>
            </a:pPr>
            <a:r>
              <a:rPr lang="en-US" sz="200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Leukemia </a:t>
            </a:r>
            <a:r>
              <a:rPr lang="en-US" sz="2000" dirty="0">
                <a:solidFill>
                  <a:schemeClr val="tx1"/>
                </a:solidFill>
                <a:latin typeface="Calibri" panose="020F0502020204030204" pitchFamily="34" charset="0"/>
                <a:cs typeface="Calibri" panose="020F0502020204030204" pitchFamily="34" charset="0"/>
              </a:rPr>
              <a:t>is cancer of blood cells in which number of white blood cells increases numerously and those are immature cells that interfere with other blood cells, usually red blood cells and platelets and it originates in bone marrow.</a:t>
            </a:r>
          </a:p>
          <a:p>
            <a:pPr algn="just">
              <a:lnSpc>
                <a:spcPct val="125000"/>
              </a:lnSpc>
              <a:buFont typeface="Wingdings" panose="05000000000000000000" pitchFamily="2" charset="2"/>
              <a:buChar char="Ø"/>
            </a:pPr>
            <a:r>
              <a:rPr lang="en-US" sz="2000" dirty="0">
                <a:solidFill>
                  <a:schemeClr val="tx1"/>
                </a:solidFill>
                <a:latin typeface="Calibri" panose="020F0502020204030204" pitchFamily="34" charset="0"/>
                <a:cs typeface="Calibri" panose="020F0502020204030204" pitchFamily="34" charset="0"/>
              </a:rPr>
              <a:t>The components of blood are Red Blood Cells(erythrocytes),White Blood Cells(leucocytes) and platelets.</a:t>
            </a:r>
          </a:p>
          <a:p>
            <a:pPr algn="just">
              <a:lnSpc>
                <a:spcPct val="125000"/>
              </a:lnSpc>
              <a:buFont typeface="Wingdings" panose="05000000000000000000" pitchFamily="2" charset="2"/>
              <a:buChar char="Ø"/>
            </a:pPr>
            <a:r>
              <a:rPr lang="en-US" sz="200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Leukemia </a:t>
            </a:r>
            <a:r>
              <a:rPr lang="en-US" sz="2000" dirty="0">
                <a:solidFill>
                  <a:schemeClr val="tx1"/>
                </a:solidFill>
                <a:latin typeface="Calibri" panose="020F0502020204030204" pitchFamily="34" charset="0"/>
                <a:cs typeface="Calibri" panose="020F0502020204030204" pitchFamily="34" charset="0"/>
              </a:rPr>
              <a:t>is detected only by analyzing the white blood cells. So our study is focused only on </a:t>
            </a:r>
            <a:r>
              <a:rPr lang="en-US" sz="2000" b="1" dirty="0">
                <a:solidFill>
                  <a:schemeClr val="tx1"/>
                </a:solidFill>
                <a:latin typeface="Calibri" panose="020F0502020204030204" pitchFamily="34" charset="0"/>
                <a:cs typeface="Calibri" panose="020F0502020204030204" pitchFamily="34" charset="0"/>
              </a:rPr>
              <a:t>white blood cells</a:t>
            </a:r>
            <a:r>
              <a:rPr lang="en-US" sz="2000" dirty="0">
                <a:solidFill>
                  <a:schemeClr val="tx1"/>
                </a:solidFill>
                <a:latin typeface="Calibri" panose="020F0502020204030204" pitchFamily="34" charset="0"/>
                <a:cs typeface="Calibri" panose="020F0502020204030204" pitchFamily="34" charset="0"/>
              </a:rPr>
              <a:t>(WBCs).</a:t>
            </a:r>
            <a:endParaRPr lang="en-US" sz="200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505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068A-60D8-4FD8-AEA4-79531E096AA5}"/>
              </a:ext>
            </a:extLst>
          </p:cNvPr>
          <p:cNvSpPr>
            <a:spLocks noGrp="1"/>
          </p:cNvSpPr>
          <p:nvPr>
            <p:ph type="title"/>
          </p:nvPr>
        </p:nvSpPr>
        <p:spPr>
          <a:xfrm>
            <a:off x="677334" y="373224"/>
            <a:ext cx="8596668" cy="811765"/>
          </a:xfrm>
        </p:spPr>
        <p:txBody>
          <a:bodyPr/>
          <a:lstStyle/>
          <a:p>
            <a:r>
              <a:rPr lang="en-US" dirty="0"/>
              <a:t>					</a:t>
            </a:r>
            <a:r>
              <a:rPr lang="en-US" sz="4000" dirty="0">
                <a:solidFill>
                  <a:schemeClr val="accent5">
                    <a:lumMod val="50000"/>
                  </a:schemeClr>
                </a:solidFill>
                <a:latin typeface="Constantia" panose="02030602050306030303" pitchFamily="18" charset="0"/>
              </a:rPr>
              <a:t>Introduction (cont.)</a:t>
            </a:r>
            <a:endParaRPr lang="en-IN" sz="4000" dirty="0">
              <a:solidFill>
                <a:schemeClr val="accent5">
                  <a:lumMod val="50000"/>
                </a:schemeClr>
              </a:solidFill>
              <a:latin typeface="Constantia" panose="02030602050306030303" pitchFamily="18" charset="0"/>
            </a:endParaRPr>
          </a:p>
        </p:txBody>
      </p:sp>
      <p:sp>
        <p:nvSpPr>
          <p:cNvPr id="3" name="Content Placeholder 2">
            <a:extLst>
              <a:ext uri="{FF2B5EF4-FFF2-40B4-BE49-F238E27FC236}">
                <a16:creationId xmlns:a16="http://schemas.microsoft.com/office/drawing/2014/main" id="{62ED8CFD-B15B-4B3E-96BE-3335B49D7F7E}"/>
              </a:ext>
            </a:extLst>
          </p:cNvPr>
          <p:cNvSpPr>
            <a:spLocks noGrp="1"/>
          </p:cNvSpPr>
          <p:nvPr>
            <p:ph idx="1"/>
          </p:nvPr>
        </p:nvSpPr>
        <p:spPr>
          <a:xfrm>
            <a:off x="677334" y="1184989"/>
            <a:ext cx="8596668" cy="5673012"/>
          </a:xfrm>
        </p:spPr>
        <p:txBody>
          <a:bodyPr>
            <a:normAutofit fontScale="85000" lnSpcReduction="20000"/>
          </a:bodyPr>
          <a:lstStyle/>
          <a:p>
            <a:pPr algn="just">
              <a:lnSpc>
                <a:spcPct val="135000"/>
              </a:lnSpc>
              <a:buFont typeface="Wingdings" panose="05000000000000000000" pitchFamily="2" charset="2"/>
              <a:buChar char="Ø"/>
            </a:pPr>
            <a:r>
              <a:rPr lang="en-US" sz="2200" b="0" i="0" dirty="0">
                <a:solidFill>
                  <a:srgbClr val="000000"/>
                </a:solidFill>
                <a:effectLst/>
                <a:latin typeface="Calibri" panose="020F0502020204030204" pitchFamily="34" charset="0"/>
                <a:cs typeface="Calibri" panose="020F0502020204030204" pitchFamily="34" charset="0"/>
              </a:rPr>
              <a:t>Leukemia is grouped in two ways according to how fast the cells are growing : acute or chronic.</a:t>
            </a:r>
          </a:p>
          <a:p>
            <a:pPr algn="just">
              <a:lnSpc>
                <a:spcPct val="135000"/>
              </a:lnSpc>
              <a:buFont typeface="Wingdings" panose="05000000000000000000" pitchFamily="2" charset="2"/>
              <a:buChar char="Ø"/>
            </a:pPr>
            <a:r>
              <a:rPr lang="en-US" sz="2200" b="0" i="0" dirty="0">
                <a:solidFill>
                  <a:srgbClr val="000000"/>
                </a:solidFill>
                <a:effectLst/>
                <a:latin typeface="Calibri" panose="020F0502020204030204" pitchFamily="34" charset="0"/>
                <a:cs typeface="Calibri" panose="020F0502020204030204" pitchFamily="34" charset="0"/>
              </a:rPr>
              <a:t>As in </a:t>
            </a:r>
            <a:r>
              <a:rPr lang="en-US" sz="2200" b="1" i="0" dirty="0">
                <a:solidFill>
                  <a:srgbClr val="000000"/>
                </a:solidFill>
                <a:effectLst/>
                <a:latin typeface="Calibri" panose="020F0502020204030204" pitchFamily="34" charset="0"/>
                <a:cs typeface="Calibri" panose="020F0502020204030204" pitchFamily="34" charset="0"/>
              </a:rPr>
              <a:t>acute</a:t>
            </a:r>
            <a:r>
              <a:rPr lang="en-US" sz="2200" b="0" i="0" dirty="0">
                <a:solidFill>
                  <a:srgbClr val="000000"/>
                </a:solidFill>
                <a:effectLst/>
                <a:latin typeface="Calibri" panose="020F0502020204030204" pitchFamily="34" charset="0"/>
                <a:cs typeface="Calibri" panose="020F0502020204030204" pitchFamily="34" charset="0"/>
              </a:rPr>
              <a:t> leukemia, if the treatment is not done in a precise time, the person will die within a few months.</a:t>
            </a:r>
          </a:p>
          <a:p>
            <a:pPr algn="just">
              <a:lnSpc>
                <a:spcPct val="135000"/>
              </a:lnSpc>
              <a:buFont typeface="Wingdings" panose="05000000000000000000" pitchFamily="2" charset="2"/>
              <a:buChar char="Ø"/>
            </a:pPr>
            <a:r>
              <a:rPr lang="en-US" sz="2200" b="0" i="0" dirty="0">
                <a:solidFill>
                  <a:srgbClr val="000000"/>
                </a:solidFill>
                <a:effectLst/>
                <a:latin typeface="Calibri" panose="020F0502020204030204" pitchFamily="34" charset="0"/>
                <a:cs typeface="Calibri" panose="020F0502020204030204" pitchFamily="34" charset="0"/>
              </a:rPr>
              <a:t> And it is very necessary to detect cancer in the early stages to treat this type of cancer or any type of cancer. </a:t>
            </a:r>
          </a:p>
          <a:p>
            <a:pPr algn="just">
              <a:lnSpc>
                <a:spcPct val="135000"/>
              </a:lnSpc>
              <a:buFont typeface="Wingdings" panose="05000000000000000000" pitchFamily="2" charset="2"/>
              <a:buChar char="Ø"/>
            </a:pPr>
            <a:r>
              <a:rPr lang="en-US" sz="2200" b="0" i="0" dirty="0">
                <a:solidFill>
                  <a:srgbClr val="000000"/>
                </a:solidFill>
                <a:effectLst/>
                <a:latin typeface="Calibri" panose="020F0502020204030204" pitchFamily="34" charset="0"/>
                <a:cs typeface="Calibri" panose="020F0502020204030204" pitchFamily="34" charset="0"/>
              </a:rPr>
              <a:t>It takes more time and effort to do the detection process by technicians manually and it costs more with the help of the instrument.</a:t>
            </a:r>
          </a:p>
          <a:p>
            <a:pPr algn="just">
              <a:lnSpc>
                <a:spcPct val="135000"/>
              </a:lnSpc>
              <a:buFont typeface="Wingdings" panose="05000000000000000000" pitchFamily="2" charset="2"/>
              <a:buChar char="Ø"/>
            </a:pPr>
            <a:r>
              <a:rPr lang="en-IN" sz="2200" b="0" i="0" dirty="0">
                <a:solidFill>
                  <a:srgbClr val="000000"/>
                </a:solidFill>
                <a:effectLst/>
                <a:latin typeface="Calibri" panose="020F0502020204030204" pitchFamily="34" charset="0"/>
                <a:cs typeface="Calibri" panose="020F0502020204030204" pitchFamily="34" charset="0"/>
              </a:rPr>
              <a:t>There are four major forms of leukaemia. They are:</a:t>
            </a:r>
          </a:p>
          <a:p>
            <a:pPr algn="just">
              <a:lnSpc>
                <a:spcPct val="135000"/>
              </a:lnSpc>
              <a:buFont typeface="+mj-lt"/>
              <a:buAutoNum type="alphaLcParenR"/>
            </a:pPr>
            <a:r>
              <a:rPr lang="en-IN" sz="2200" b="0" i="0" dirty="0">
                <a:solidFill>
                  <a:srgbClr val="000000"/>
                </a:solidFill>
                <a:effectLst/>
                <a:latin typeface="Calibri" panose="020F0502020204030204" pitchFamily="34" charset="0"/>
                <a:cs typeface="Calibri" panose="020F0502020204030204" pitchFamily="34" charset="0"/>
              </a:rPr>
              <a:t>Acute lymphoblastic leukaemia (ALL)</a:t>
            </a:r>
          </a:p>
          <a:p>
            <a:pPr algn="just">
              <a:lnSpc>
                <a:spcPct val="135000"/>
              </a:lnSpc>
              <a:buFont typeface="+mj-lt"/>
              <a:buAutoNum type="alphaLcParenR"/>
            </a:pPr>
            <a:r>
              <a:rPr lang="en-IN" sz="2200" b="0" i="0" dirty="0">
                <a:solidFill>
                  <a:srgbClr val="000000"/>
                </a:solidFill>
                <a:effectLst/>
                <a:latin typeface="Calibri" panose="020F0502020204030204" pitchFamily="34" charset="0"/>
                <a:cs typeface="Calibri" panose="020F0502020204030204" pitchFamily="34" charset="0"/>
              </a:rPr>
              <a:t>Acute myelogenous leukaemia (AML)                                  </a:t>
            </a:r>
          </a:p>
          <a:p>
            <a:pPr algn="just">
              <a:lnSpc>
                <a:spcPct val="135000"/>
              </a:lnSpc>
              <a:buFont typeface="+mj-lt"/>
              <a:buAutoNum type="alphaLcParenR"/>
            </a:pPr>
            <a:r>
              <a:rPr lang="en-IN" sz="2200" b="0" i="0" dirty="0">
                <a:solidFill>
                  <a:srgbClr val="000000"/>
                </a:solidFill>
                <a:effectLst/>
                <a:latin typeface="Calibri" panose="020F0502020204030204" pitchFamily="34" charset="0"/>
                <a:cs typeface="Calibri" panose="020F0502020204030204" pitchFamily="34" charset="0"/>
              </a:rPr>
              <a:t>Chronic lymphocytic leukaemia (CLL) </a:t>
            </a:r>
          </a:p>
          <a:p>
            <a:pPr algn="just">
              <a:lnSpc>
                <a:spcPct val="135000"/>
              </a:lnSpc>
              <a:buFont typeface="+mj-lt"/>
              <a:buAutoNum type="alphaLcParenR"/>
            </a:pPr>
            <a:r>
              <a:rPr lang="en-IN" sz="2200" b="0" i="0" dirty="0">
                <a:solidFill>
                  <a:srgbClr val="000000"/>
                </a:solidFill>
                <a:effectLst/>
                <a:latin typeface="Calibri" panose="020F0502020204030204" pitchFamily="34" charset="0"/>
                <a:cs typeface="Calibri" panose="020F0502020204030204" pitchFamily="34" charset="0"/>
              </a:rPr>
              <a:t>Chronic myelogenous leukaemia (CML)</a:t>
            </a:r>
          </a:p>
          <a:p>
            <a:pPr algn="just">
              <a:lnSpc>
                <a:spcPct val="125000"/>
              </a:lnSpc>
              <a:buFont typeface="Wingdings" panose="05000000000000000000" pitchFamily="2" charset="2"/>
              <a:buChar char="Ø"/>
            </a:pPr>
            <a:endParaRPr lang="en-US" b="0" i="0" dirty="0">
              <a:solidFill>
                <a:srgbClr val="000000"/>
              </a:solidFill>
              <a:effectLst/>
              <a:latin typeface="Arial" panose="020B0604020202020204" pitchFamily="34" charset="0"/>
              <a:cs typeface="Arial" panose="020B0604020202020204" pitchFamily="34" charset="0"/>
            </a:endParaRPr>
          </a:p>
          <a:p>
            <a:pPr>
              <a:buFont typeface="Wingdings" panose="05000000000000000000" pitchFamily="2" charset="2"/>
              <a:buChar char="q"/>
            </a:pPr>
            <a:endParaRPr lang="en-IN" dirty="0"/>
          </a:p>
        </p:txBody>
      </p:sp>
      <p:pic>
        <p:nvPicPr>
          <p:cNvPr id="8" name="Picture 7">
            <a:extLst>
              <a:ext uri="{FF2B5EF4-FFF2-40B4-BE49-F238E27FC236}">
                <a16:creationId xmlns:a16="http://schemas.microsoft.com/office/drawing/2014/main" id="{1E3C7F72-FB6A-4FF1-8FD7-1D951633C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0710" y="4930604"/>
            <a:ext cx="2204841" cy="1484813"/>
          </a:xfrm>
          <a:prstGeom prst="rect">
            <a:avLst/>
          </a:prstGeom>
        </p:spPr>
      </p:pic>
      <p:sp>
        <p:nvSpPr>
          <p:cNvPr id="7" name="TextBox 6">
            <a:extLst>
              <a:ext uri="{FF2B5EF4-FFF2-40B4-BE49-F238E27FC236}">
                <a16:creationId xmlns:a16="http://schemas.microsoft.com/office/drawing/2014/main" id="{58E34854-4962-4DCA-84F9-11D09B6EED35}"/>
              </a:ext>
            </a:extLst>
          </p:cNvPr>
          <p:cNvSpPr txBox="1"/>
          <p:nvPr/>
        </p:nvSpPr>
        <p:spPr>
          <a:xfrm>
            <a:off x="7081936" y="4413380"/>
            <a:ext cx="942391" cy="369332"/>
          </a:xfrm>
          <a:prstGeom prst="rect">
            <a:avLst/>
          </a:prstGeom>
          <a:noFill/>
        </p:spPr>
        <p:txBody>
          <a:bodyPr wrap="square" rtlCol="0">
            <a:spAutoFit/>
          </a:bodyPr>
          <a:lstStyle/>
          <a:p>
            <a:r>
              <a:rPr lang="en-US" b="1" dirty="0"/>
              <a:t>Acute</a:t>
            </a:r>
            <a:endParaRPr lang="en-IN" b="1" dirty="0"/>
          </a:p>
        </p:txBody>
      </p:sp>
    </p:spTree>
    <p:extLst>
      <p:ext uri="{BB962C8B-B14F-4D97-AF65-F5344CB8AC3E}">
        <p14:creationId xmlns:p14="http://schemas.microsoft.com/office/powerpoint/2010/main" val="977897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C903-436C-4BDA-A46E-14578EED8ADD}"/>
              </a:ext>
            </a:extLst>
          </p:cNvPr>
          <p:cNvSpPr>
            <a:spLocks noGrp="1"/>
          </p:cNvSpPr>
          <p:nvPr>
            <p:ph type="title"/>
          </p:nvPr>
        </p:nvSpPr>
        <p:spPr>
          <a:xfrm>
            <a:off x="1847461" y="494522"/>
            <a:ext cx="6372808" cy="905069"/>
          </a:xfrm>
        </p:spPr>
        <p:txBody>
          <a:bodyPr>
            <a:normAutofit/>
          </a:bodyPr>
          <a:lstStyle/>
          <a:p>
            <a:r>
              <a:rPr lang="en-US" dirty="0"/>
              <a:t>        </a:t>
            </a:r>
            <a:r>
              <a:rPr lang="en-US"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t>Problem Statement</a:t>
            </a:r>
            <a:endParaRPr lang="en-IN"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endParaRPr>
          </a:p>
        </p:txBody>
      </p:sp>
      <p:sp>
        <p:nvSpPr>
          <p:cNvPr id="3" name="Content Placeholder 2">
            <a:extLst>
              <a:ext uri="{FF2B5EF4-FFF2-40B4-BE49-F238E27FC236}">
                <a16:creationId xmlns:a16="http://schemas.microsoft.com/office/drawing/2014/main" id="{3FAAF747-385E-4712-A106-BFE2DA20331A}"/>
              </a:ext>
            </a:extLst>
          </p:cNvPr>
          <p:cNvSpPr>
            <a:spLocks noGrp="1"/>
          </p:cNvSpPr>
          <p:nvPr>
            <p:ph idx="1"/>
          </p:nvPr>
        </p:nvSpPr>
        <p:spPr>
          <a:xfrm>
            <a:off x="989046" y="1502230"/>
            <a:ext cx="8359140" cy="4861248"/>
          </a:xfrm>
        </p:spPr>
        <p:txBody>
          <a:bodyPr>
            <a:normAutofit/>
          </a:bodyPr>
          <a:lstStyle/>
          <a:p>
            <a:pPr marL="0" indent="0" algn="just">
              <a:lnSpc>
                <a:spcPct val="135000"/>
              </a:lnSpc>
              <a:buNone/>
            </a:pPr>
            <a:r>
              <a:rPr lang="en-US" sz="2000" dirty="0">
                <a:solidFill>
                  <a:srgbClr val="000000"/>
                </a:solidFill>
                <a:latin typeface="Arial" panose="020B0604020202020204" pitchFamily="34" charset="0"/>
                <a:cs typeface="Arial" panose="020B0604020202020204" pitchFamily="34" charset="0"/>
              </a:rPr>
              <a:t>		</a:t>
            </a:r>
            <a:r>
              <a:rPr lang="en-US" sz="2000" dirty="0">
                <a:solidFill>
                  <a:schemeClr val="tx1">
                    <a:lumMod val="95000"/>
                    <a:lumOff val="5000"/>
                  </a:schemeClr>
                </a:solidFill>
                <a:latin typeface="Calibri" panose="020F0502020204030204" pitchFamily="34" charset="0"/>
                <a:cs typeface="Calibri" panose="020F0502020204030204" pitchFamily="34" charset="0"/>
              </a:rPr>
              <a:t>Blood cell segmentation and identification is a vital in the study of blood as a health indicator. A complete blood count is used to determine the state of a person’s health based on the contents of the blood in particular the white blood cells and the red blood cells. The main problem arises when massive amounts of blood samples are required to be processed by the hematologist or Medical Laboratory Technicians. </a:t>
            </a:r>
          </a:p>
          <a:p>
            <a:pPr marL="0" indent="0" algn="just">
              <a:lnSpc>
                <a:spcPct val="135000"/>
              </a:lnSpc>
              <a:buNone/>
            </a:pPr>
            <a:r>
              <a:rPr lang="en-US" sz="2000" dirty="0">
                <a:solidFill>
                  <a:schemeClr val="tx1">
                    <a:lumMod val="95000"/>
                    <a:lumOff val="5000"/>
                  </a:schemeClr>
                </a:solidFill>
                <a:latin typeface="Calibri" panose="020F0502020204030204" pitchFamily="34" charset="0"/>
                <a:cs typeface="Calibri" panose="020F0502020204030204" pitchFamily="34" charset="0"/>
              </a:rPr>
              <a:t>		Leukemia is a term used for diseases in which abnormal cells divide without control and are able to invade other tissues. Leukemic cells can spread to other parts of the body through the blood and lymph systems. </a:t>
            </a:r>
            <a:endParaRPr lang="en-IN" sz="2000" dirty="0">
              <a:solidFill>
                <a:schemeClr val="tx1">
                  <a:lumMod val="95000"/>
                  <a:lumOff val="5000"/>
                </a:schemeClr>
              </a:solidFill>
              <a:latin typeface="Calibri" panose="020F0502020204030204" pitchFamily="34" charset="0"/>
              <a:cs typeface="Calibri" panose="020F0502020204030204" pitchFamily="34" charset="0"/>
            </a:endParaRPr>
          </a:p>
          <a:p>
            <a:pPr marL="0" indent="0" algn="just">
              <a:lnSpc>
                <a:spcPct val="145000"/>
              </a:lnSpc>
              <a:buNone/>
            </a:pPr>
            <a:endParaRPr lang="en-IN"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1368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59C0-69DE-4D37-9F10-0816D6F7794F}"/>
              </a:ext>
            </a:extLst>
          </p:cNvPr>
          <p:cNvSpPr>
            <a:spLocks noGrp="1"/>
          </p:cNvSpPr>
          <p:nvPr>
            <p:ph type="title"/>
          </p:nvPr>
        </p:nvSpPr>
        <p:spPr>
          <a:xfrm>
            <a:off x="677334" y="609601"/>
            <a:ext cx="130534" cy="143522"/>
          </a:xfrm>
        </p:spPr>
        <p:txBody>
          <a:bodyPr>
            <a:normAutofit fontScale="90000"/>
          </a:bodyPr>
          <a:lstStyle/>
          <a:p>
            <a:r>
              <a:rPr lang="en-US" dirty="0"/>
              <a:t> </a:t>
            </a:r>
            <a:endParaRPr lang="en-IN" dirty="0"/>
          </a:p>
        </p:txBody>
      </p:sp>
      <p:pic>
        <p:nvPicPr>
          <p:cNvPr id="7" name="Picture 6">
            <a:extLst>
              <a:ext uri="{FF2B5EF4-FFF2-40B4-BE49-F238E27FC236}">
                <a16:creationId xmlns:a16="http://schemas.microsoft.com/office/drawing/2014/main" id="{B7EE2CE9-074D-4EC8-8539-491A03B51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9892" y="2427003"/>
            <a:ext cx="2246048" cy="2317189"/>
          </a:xfrm>
          <a:prstGeom prst="rect">
            <a:avLst/>
          </a:prstGeom>
        </p:spPr>
      </p:pic>
      <p:sp>
        <p:nvSpPr>
          <p:cNvPr id="8" name="TextBox 7">
            <a:extLst>
              <a:ext uri="{FF2B5EF4-FFF2-40B4-BE49-F238E27FC236}">
                <a16:creationId xmlns:a16="http://schemas.microsoft.com/office/drawing/2014/main" id="{0BCFF14A-F135-4974-ABF0-443FD430D481}"/>
              </a:ext>
            </a:extLst>
          </p:cNvPr>
          <p:cNvSpPr txBox="1"/>
          <p:nvPr/>
        </p:nvSpPr>
        <p:spPr>
          <a:xfrm>
            <a:off x="7288567" y="1917576"/>
            <a:ext cx="1731146"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rPr>
              <a:t>Bone Marrow</a:t>
            </a:r>
          </a:p>
        </p:txBody>
      </p:sp>
      <p:pic>
        <p:nvPicPr>
          <p:cNvPr id="2052" name="Picture 4" descr="Leukemia Diagnosis Diagram Showing Doctor In Lab Looking Through.. Royalty  Free Cliparts, Vectors, And Stock Illustration. Image 87963514.">
            <a:extLst>
              <a:ext uri="{FF2B5EF4-FFF2-40B4-BE49-F238E27FC236}">
                <a16:creationId xmlns:a16="http://schemas.microsoft.com/office/drawing/2014/main" id="{FF05555E-A640-4FF2-B3A9-F822D545B2E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54480" y="158044"/>
            <a:ext cx="5469686" cy="6303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43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E2D6-3441-44FA-B54F-8803EA35FDFE}"/>
              </a:ext>
            </a:extLst>
          </p:cNvPr>
          <p:cNvSpPr>
            <a:spLocks noGrp="1"/>
          </p:cNvSpPr>
          <p:nvPr>
            <p:ph type="title"/>
          </p:nvPr>
        </p:nvSpPr>
        <p:spPr>
          <a:xfrm>
            <a:off x="677334" y="609600"/>
            <a:ext cx="7827474" cy="988381"/>
          </a:xfrm>
        </p:spPr>
        <p:txBody>
          <a:bodyPr>
            <a:normAutofit/>
          </a:bodyPr>
          <a:lstStyle/>
          <a:p>
            <a:r>
              <a:rPr lang="en-US" sz="4800" dirty="0">
                <a:latin typeface="Constantia" panose="02030602050306030303" pitchFamily="18" charset="0"/>
              </a:rPr>
              <a:t>            </a:t>
            </a:r>
            <a:r>
              <a:rPr lang="en-US"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rPr>
              <a:t>System Architecture</a:t>
            </a:r>
            <a:endParaRPr lang="en-IN" sz="4000" dirty="0">
              <a:solidFill>
                <a:schemeClr val="accent5">
                  <a:lumMod val="50000"/>
                </a:schemeClr>
              </a:solidFill>
              <a:effectLst>
                <a:outerShdw blurRad="38100" dist="38100" dir="2700000" algn="tl">
                  <a:srgbClr val="000000">
                    <a:alpha val="43137"/>
                  </a:srgbClr>
                </a:outerShdw>
              </a:effectLst>
              <a:latin typeface="Constantia" panose="02030602050306030303" pitchFamily="18" charset="0"/>
            </a:endParaRPr>
          </a:p>
        </p:txBody>
      </p:sp>
      <p:sp>
        <p:nvSpPr>
          <p:cNvPr id="4" name="Content Placeholder 3">
            <a:extLst>
              <a:ext uri="{FF2B5EF4-FFF2-40B4-BE49-F238E27FC236}">
                <a16:creationId xmlns:a16="http://schemas.microsoft.com/office/drawing/2014/main" id="{749D6A21-2831-4A7F-BCC8-FE9790A9DEBE}"/>
              </a:ext>
            </a:extLst>
          </p:cNvPr>
          <p:cNvSpPr>
            <a:spLocks noGrp="1"/>
          </p:cNvSpPr>
          <p:nvPr>
            <p:ph idx="1"/>
          </p:nvPr>
        </p:nvSpPr>
        <p:spPr>
          <a:xfrm>
            <a:off x="677333" y="1675397"/>
            <a:ext cx="9250437" cy="4573003"/>
          </a:xfrm>
        </p:spPr>
        <p:txBody>
          <a:bodyPr/>
          <a:lstStyle/>
          <a:p>
            <a:pPr marL="0" indent="0">
              <a:buNone/>
            </a:pPr>
            <a:r>
              <a:rPr lang="en-US" dirty="0"/>
              <a:t> </a:t>
            </a:r>
            <a:endParaRPr lang="en-IN" dirty="0"/>
          </a:p>
        </p:txBody>
      </p:sp>
      <p:pic>
        <p:nvPicPr>
          <p:cNvPr id="5" name="Picture 4">
            <a:extLst>
              <a:ext uri="{FF2B5EF4-FFF2-40B4-BE49-F238E27FC236}">
                <a16:creationId xmlns:a16="http://schemas.microsoft.com/office/drawing/2014/main" id="{6C19CA9E-5732-4238-BB46-0DBA9BC15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528" y="1781929"/>
            <a:ext cx="7804056" cy="3837636"/>
          </a:xfrm>
          <a:prstGeom prst="rect">
            <a:avLst/>
          </a:prstGeom>
        </p:spPr>
      </p:pic>
    </p:spTree>
    <p:extLst>
      <p:ext uri="{BB962C8B-B14F-4D97-AF65-F5344CB8AC3E}">
        <p14:creationId xmlns:p14="http://schemas.microsoft.com/office/powerpoint/2010/main" val="2512955937"/>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765</TotalTime>
  <Words>2319</Words>
  <Application>Microsoft Office PowerPoint</Application>
  <PresentationFormat>Widescreen</PresentationFormat>
  <Paragraphs>207</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Bookman Old Style</vt:lpstr>
      <vt:lpstr>Calibri</vt:lpstr>
      <vt:lpstr>Cambria</vt:lpstr>
      <vt:lpstr>Constantia</vt:lpstr>
      <vt:lpstr>Helvetica Neue</vt:lpstr>
      <vt:lpstr>Trebuchet MS</vt:lpstr>
      <vt:lpstr>Wingdings</vt:lpstr>
      <vt:lpstr>Wingdings 3</vt:lpstr>
      <vt:lpstr>Facet</vt:lpstr>
      <vt:lpstr>Blood Cancer Detection Using Microscopic Images</vt:lpstr>
      <vt:lpstr>                       CONTENTS</vt:lpstr>
      <vt:lpstr>                     Motivation </vt:lpstr>
      <vt:lpstr>Abstract</vt:lpstr>
      <vt:lpstr>         Introduction</vt:lpstr>
      <vt:lpstr>     Introduction (cont.)</vt:lpstr>
      <vt:lpstr>        Problem Statement</vt:lpstr>
      <vt:lpstr> </vt:lpstr>
      <vt:lpstr>            System Architecture</vt:lpstr>
      <vt:lpstr>          Dataset</vt:lpstr>
      <vt:lpstr>               Image Pre-processing </vt:lpstr>
      <vt:lpstr>Noise Removal-Bilateral Filter</vt:lpstr>
      <vt:lpstr>  Segmentation</vt:lpstr>
      <vt:lpstr>   Algorithm </vt:lpstr>
      <vt:lpstr>Classification</vt:lpstr>
      <vt:lpstr>CNN Model</vt:lpstr>
      <vt:lpstr>Layers in CNN</vt:lpstr>
      <vt:lpstr> </vt:lpstr>
      <vt:lpstr>  Parameters in CNN</vt:lpstr>
      <vt:lpstr>Training</vt:lpstr>
      <vt:lpstr>Result Analysis</vt:lpstr>
      <vt:lpstr>Results</vt:lpstr>
      <vt:lpstr>  </vt:lpstr>
      <vt:lpstr>UI design</vt:lpstr>
      <vt:lpstr>  </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Blood Cancer Detection Using Microscopic Images</dc:title>
  <dc:creator>hemamedisetty526@outlook.com</dc:creator>
  <cp:lastModifiedBy>Harish Borra</cp:lastModifiedBy>
  <cp:revision>57</cp:revision>
  <dcterms:created xsi:type="dcterms:W3CDTF">2021-06-04T04:38:53Z</dcterms:created>
  <dcterms:modified xsi:type="dcterms:W3CDTF">2021-07-19T17:34:24Z</dcterms:modified>
</cp:coreProperties>
</file>