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B0E56D-67CB-45C1-AC0F-B20F17D85BB7}" v="5" dt="2024-09-29T03:47:53.6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6" autoAdjust="0"/>
    <p:restoredTop sz="100000" autoAdjust="0"/>
  </p:normalViewPr>
  <p:slideViewPr>
    <p:cSldViewPr snapToGrid="0" snapToObjects="1">
      <p:cViewPr varScale="1">
        <p:scale>
          <a:sx n="69" d="100"/>
          <a:sy n="69" d="100"/>
        </p:scale>
        <p:origin x="708"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msak\Downloads\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[employee_data.csv]Sheet4!PivotTable3</c:name>
    <c:fmtId val="55"/>
  </c:pivotSource>
  <c:chart>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cked"/>
        <c:varyColors val="0"/>
        <c:ser>
          <c:idx val="0"/>
          <c:order val="0"/>
          <c:tx>
            <c:strRef>
              <c:f>Sheet4!$B$3:$B$4</c:f>
              <c:strCache>
                <c:ptCount val="1"/>
                <c:pt idx="0">
                  <c:v>HIGH</c:v>
                </c:pt>
              </c:strCache>
            </c:strRef>
          </c:tx>
          <c:spPr>
            <a:ln w="28575" cap="rnd">
              <a:solidFill>
                <a:schemeClr val="accent1"/>
              </a:solidFill>
              <a:round/>
            </a:ln>
            <a:effectLst/>
          </c:spPr>
          <c:marker>
            <c:symbol val="none"/>
          </c:marker>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mooth val="0"/>
          <c:extLst>
            <c:ext xmlns:c16="http://schemas.microsoft.com/office/drawing/2014/chart" uri="{C3380CC4-5D6E-409C-BE32-E72D297353CC}">
              <c16:uniqueId val="{00000000-A118-4C89-877A-DC991E07F369}"/>
            </c:ext>
          </c:extLst>
        </c:ser>
        <c:ser>
          <c:idx val="1"/>
          <c:order val="1"/>
          <c:tx>
            <c:strRef>
              <c:f>Sheet4!$C$3:$C$4</c:f>
              <c:strCache>
                <c:ptCount val="1"/>
                <c:pt idx="0">
                  <c:v>LOW</c:v>
                </c:pt>
              </c:strCache>
            </c:strRef>
          </c:tx>
          <c:spPr>
            <a:ln w="28575" cap="rnd">
              <a:solidFill>
                <a:schemeClr val="accent2"/>
              </a:solidFill>
              <a:round/>
            </a:ln>
            <a:effectLst/>
          </c:spPr>
          <c:marker>
            <c:symbol val="none"/>
          </c:marker>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mooth val="0"/>
          <c:extLst>
            <c:ext xmlns:c16="http://schemas.microsoft.com/office/drawing/2014/chart" uri="{C3380CC4-5D6E-409C-BE32-E72D297353CC}">
              <c16:uniqueId val="{00000001-A118-4C89-877A-DC991E07F369}"/>
            </c:ext>
          </c:extLst>
        </c:ser>
        <c:ser>
          <c:idx val="2"/>
          <c:order val="2"/>
          <c:tx>
            <c:strRef>
              <c:f>Sheet4!$D$3:$D$4</c:f>
              <c:strCache>
                <c:ptCount val="1"/>
                <c:pt idx="0">
                  <c:v>MEDIUM</c:v>
                </c:pt>
              </c:strCache>
            </c:strRef>
          </c:tx>
          <c:spPr>
            <a:ln w="28575" cap="rnd">
              <a:solidFill>
                <a:schemeClr val="accent3"/>
              </a:solidFill>
              <a:round/>
            </a:ln>
            <a:effectLst/>
          </c:spPr>
          <c:marker>
            <c:symbol val="none"/>
          </c:marker>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mooth val="0"/>
          <c:extLst>
            <c:ext xmlns:c16="http://schemas.microsoft.com/office/drawing/2014/chart" uri="{C3380CC4-5D6E-409C-BE32-E72D297353CC}">
              <c16:uniqueId val="{00000002-A118-4C89-877A-DC991E07F369}"/>
            </c:ext>
          </c:extLst>
        </c:ser>
        <c:ser>
          <c:idx val="3"/>
          <c:order val="3"/>
          <c:tx>
            <c:strRef>
              <c:f>Sheet4!$E$3:$E$4</c:f>
              <c:strCache>
                <c:ptCount val="1"/>
                <c:pt idx="0">
                  <c:v>VERY HIGHT</c:v>
                </c:pt>
              </c:strCache>
            </c:strRef>
          </c:tx>
          <c:spPr>
            <a:ln w="28575" cap="rnd">
              <a:solidFill>
                <a:schemeClr val="accent4"/>
              </a:solidFill>
              <a:round/>
            </a:ln>
            <a:effectLst/>
          </c:spPr>
          <c:marker>
            <c:symbol val="none"/>
          </c:marker>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mooth val="0"/>
          <c:extLst>
            <c:ext xmlns:c16="http://schemas.microsoft.com/office/drawing/2014/chart" uri="{C3380CC4-5D6E-409C-BE32-E72D297353CC}">
              <c16:uniqueId val="{00000003-A118-4C89-877A-DC991E07F369}"/>
            </c:ext>
          </c:extLst>
        </c:ser>
        <c:dLbls>
          <c:showLegendKey val="0"/>
          <c:showVal val="0"/>
          <c:showCatName val="0"/>
          <c:showSerName val="0"/>
          <c:showPercent val="0"/>
          <c:showBubbleSize val="0"/>
        </c:dLbls>
        <c:smooth val="0"/>
        <c:axId val="207771855"/>
        <c:axId val="207772335"/>
      </c:lineChart>
      <c:catAx>
        <c:axId val="2077718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772335"/>
        <c:crosses val="autoZero"/>
        <c:auto val="1"/>
        <c:lblAlgn val="ctr"/>
        <c:lblOffset val="100"/>
        <c:noMultiLvlLbl val="0"/>
      </c:catAx>
      <c:valAx>
        <c:axId val="2077723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77185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9/29/2024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2969240"/>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64726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84126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25243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1199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41150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30106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9753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091052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14541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82601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08866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127895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45330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94406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2313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647351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879016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20"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9"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8"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1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1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5"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14"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13"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1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07"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08"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09"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10"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900721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6008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99538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95280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6858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99050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6619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67232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9265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9/29/2024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56353196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623455" y="19665"/>
            <a:ext cx="9776980" cy="1001556"/>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FF0000"/>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dirty="0">
                <a:solidFill>
                  <a:srgbClr val="0F0F0F"/>
                </a:solidFill>
                <a:latin typeface="Roboto" pitchFamily="2" charset="0"/>
                <a:ea typeface="宋体" charset="0"/>
                <a:cs typeface="Trebuchet MS" charset="0"/>
              </a:rPr>
            </a:br>
            <a:endParaRPr lang="zh-CN" altLang="en-US" sz="3200" b="0" i="0" u="none" strike="noStrike" kern="0" cap="none" spc="15" baseline="0" dirty="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3297382" y="837686"/>
            <a:ext cx="6788726"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a:t>
            </a:r>
            <a:r>
              <a:rPr lang="en-US" altLang="zh-CN" sz="2400" dirty="0">
                <a:solidFill>
                  <a:srgbClr val="0070C0"/>
                </a:solidFill>
                <a:latin typeface="Calibri" charset="0"/>
                <a:cs typeface="Calibri" charset="0"/>
              </a:rPr>
              <a:t>HEMALATHA.A</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 </a:t>
            </a:r>
            <a:r>
              <a:rPr lang="en-US" altLang="zh-CN" sz="2400" b="0" i="0" u="none" strike="noStrike" kern="1200" cap="none" spc="0" baseline="0" dirty="0">
                <a:solidFill>
                  <a:srgbClr val="0070C0"/>
                </a:solidFill>
                <a:latin typeface="Calibri" charset="0"/>
                <a:ea typeface="宋体" charset="0"/>
                <a:cs typeface="Calibri" charset="0"/>
              </a:rPr>
              <a:t>312220085</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 </a:t>
            </a:r>
            <a:r>
              <a:rPr lang="en-US" altLang="zh-CN" sz="2400" b="0" i="0" u="none" strike="noStrike" kern="1200" cap="none" spc="0" baseline="0" dirty="0">
                <a:solidFill>
                  <a:srgbClr val="0070C0"/>
                </a:solidFill>
                <a:latin typeface="Calibri" charset="0"/>
                <a:ea typeface="宋体" charset="0"/>
                <a:cs typeface="Calibri" charset="0"/>
              </a:rPr>
              <a:t>B.COM </a:t>
            </a:r>
            <a:r>
              <a:rPr lang="en-US" altLang="zh-CN" sz="2400" dirty="0">
                <a:solidFill>
                  <a:srgbClr val="0070C0"/>
                </a:solidFill>
                <a:latin typeface="Calibri" charset="0"/>
                <a:cs typeface="Calibri" charset="0"/>
              </a:rPr>
              <a:t>(GENERAL)</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a:t>
            </a:r>
            <a:r>
              <a:rPr lang="en-US" altLang="zh-CN" sz="2400" b="0" i="0" u="none" strike="noStrike" kern="1200" cap="none" spc="0" baseline="0" dirty="0">
                <a:solidFill>
                  <a:srgbClr val="0070C0"/>
                </a:solidFill>
                <a:latin typeface="Calibri" charset="0"/>
                <a:ea typeface="宋体" charset="0"/>
                <a:cs typeface="Calibri" charset="0"/>
              </a:rPr>
              <a:t>SRI BALAJI COLLEGE OF ARTS AND SCIENCE</a:t>
            </a:r>
            <a:r>
              <a:rPr lang="en-US" altLang="zh-CN" sz="2400" b="0" i="0" u="none" strike="noStrike" kern="1200" cap="none" spc="0" baseline="0" dirty="0">
                <a:solidFill>
                  <a:schemeClr val="tx1"/>
                </a:solidFill>
                <a:latin typeface="Calibri" charset="0"/>
                <a:ea typeface="宋体" charset="0"/>
                <a:cs typeface="Calibri" charset="0"/>
              </a:rPr>
              <a:t> </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815014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0"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1"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文本框"/>
          <p:cNvSpPr>
            <a:spLocks noGrp="1"/>
          </p:cNvSpPr>
          <p:nvPr>
            <p:ph type="body" idx="1"/>
          </p:nvPr>
        </p:nvSpPr>
        <p:spPr>
          <a:xfrm>
            <a:off x="609600" y="1577340"/>
            <a:ext cx="10972800" cy="563231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1) DATA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data has been collected through </a:t>
            </a:r>
            <a:r>
              <a:rPr lang="en-US" altLang="zh-CN" sz="1800" b="0" i="0" u="none" strike="noStrike" kern="0" cap="none" spc="0" baseline="0" dirty="0" err="1">
                <a:solidFill>
                  <a:schemeClr val="tx1"/>
                </a:solidFill>
                <a:latin typeface="Times New Roman" panose="02020603050405020304" pitchFamily="18" charset="0"/>
                <a:cs typeface="Times New Roman" panose="02020603050405020304" pitchFamily="18" charset="0"/>
              </a:rPr>
              <a:t>Edunet</a:t>
            </a: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 dash board.</a:t>
            </a:r>
          </a:p>
          <a:p>
            <a:pPr marL="285750" indent="-285750" algn="l">
              <a:lnSpc>
                <a:spcPct val="100000"/>
              </a:lnSpc>
              <a:spcBef>
                <a:spcPts val="0"/>
              </a:spcBef>
              <a:spcAft>
                <a:spcPts val="0"/>
              </a:spcAft>
              <a:buFont typeface="Wingdings" pitchFamily="2" charset="2"/>
              <a:buChar char="Ø"/>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2) FEATURE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listed 10 features were taken for the analyses of data.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3) DATA CLEANING</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Identifying the missing values.</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Filtering of those missing values.</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4)CALCULATION OF PERFORMANCE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By considering the current employee rating, I found the performance level using the formula.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5)SUMMARY OF PIVOT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Segregating od certain features to rows, columns, heading and so 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6)VISUALIZATION: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Once completed with pivot table, created the graph for precise visualization.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Calibri" charset="0"/>
              <a:ea typeface="宋体" charset="0"/>
              <a:cs typeface="Lucida Sans"/>
            </a:endParaRPr>
          </a:p>
          <a:p>
            <a:pPr marL="0" indent="0" algn="l">
              <a:lnSpc>
                <a:spcPct val="100000"/>
              </a:lnSpc>
              <a:spcBef>
                <a:spcPts val="0"/>
              </a:spcBef>
              <a:spcAft>
                <a:spcPts val="0"/>
              </a:spcAft>
              <a:buNone/>
            </a:pPr>
            <a:endParaRPr lang="zh-CN" altLang="en-US" sz="1800" b="0" i="0" u="none" strike="noStrike" kern="0" cap="none" spc="0" baseline="0" dirty="0">
              <a:solidFill>
                <a:schemeClr val="tx1"/>
              </a:solidFill>
              <a:latin typeface="Calibri" charset="0"/>
              <a:ea typeface="宋体" charset="0"/>
              <a:cs typeface="Lucida Sans"/>
            </a:endParaRPr>
          </a:p>
        </p:txBody>
      </p:sp>
    </p:spTree>
    <p:extLst>
      <p:ext uri="{BB962C8B-B14F-4D97-AF65-F5344CB8AC3E}">
        <p14:creationId xmlns:p14="http://schemas.microsoft.com/office/powerpoint/2010/main" val="1745114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6"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7"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78" name="文本框"/>
          <p:cNvSpPr>
            <a:spLocks noGrp="1"/>
          </p:cNvSpPr>
          <p:nvPr>
            <p:ph type="body" idx="1"/>
          </p:nvPr>
        </p:nvSpPr>
        <p:spPr>
          <a:xfrm>
            <a:off x="609600" y="1577340"/>
            <a:ext cx="10972800" cy="7848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FORMULAS:</a:t>
            </a:r>
          </a:p>
          <a:p>
            <a:pPr marL="0" indent="0" algn="l">
              <a:lnSpc>
                <a:spcPct val="100000"/>
              </a:lnSpc>
              <a:spcBef>
                <a:spcPts val="0"/>
              </a:spcBef>
              <a:spcAft>
                <a:spcPts val="0"/>
              </a:spcAft>
              <a:buNone/>
            </a:pPr>
            <a:endParaRPr lang="en-US" altLang="zh-CN" sz="1500" b="0" i="0" u="none" strike="noStrike" kern="0" cap="none" spc="0" baseline="0" dirty="0">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                =IFS(employee_data!Z8&gt;=5,"VERY HIGHT",employee_data!Z8&gt;=4,"HIGH",employee_data!Z8&gt;=3,"MEDIUM",TRUE,"LOW")</a:t>
            </a:r>
            <a:endParaRPr lang="zh-CN" altLang="en-US" sz="1500" b="0" i="0" u="none" strike="noStrike" kern="0" cap="none" spc="0" baseline="0" dirty="0">
              <a:latin typeface="Times New Roman" pitchFamily="18" charset="0"/>
              <a:ea typeface="宋体" charset="0"/>
              <a:cs typeface="Times New Roman" pitchFamily="18" charset="0"/>
            </a:endParaRPr>
          </a:p>
        </p:txBody>
      </p:sp>
      <p:sp>
        <p:nvSpPr>
          <p:cNvPr id="17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2" name="Chart 1">
            <a:extLst>
              <a:ext uri="{FF2B5EF4-FFF2-40B4-BE49-F238E27FC236}">
                <a16:creationId xmlns:a16="http://schemas.microsoft.com/office/drawing/2014/main" id="{20E3F2FB-D9C3-65AD-9BEA-0E0F8E2E586A}"/>
              </a:ext>
            </a:extLst>
          </p:cNvPr>
          <p:cNvGraphicFramePr>
            <a:graphicFrameLocks/>
          </p:cNvGraphicFramePr>
          <p:nvPr>
            <p:extLst>
              <p:ext uri="{D42A27DB-BD31-4B8C-83A1-F6EECF244321}">
                <p14:modId xmlns:p14="http://schemas.microsoft.com/office/powerpoint/2010/main" val="1903299832"/>
              </p:ext>
            </p:extLst>
          </p:nvPr>
        </p:nvGraphicFramePr>
        <p:xfrm>
          <a:off x="1316181" y="2816832"/>
          <a:ext cx="8494567" cy="354240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70692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dirty="0">
              <a:solidFill>
                <a:schemeClr val="tx1"/>
              </a:solidFill>
              <a:latin typeface="Times New Roman" pitchFamily="18" charset="0"/>
              <a:ea typeface="宋体" charset="0"/>
              <a:cs typeface="Times New Roman" pitchFamily="18" charset="0"/>
            </a:endParaRPr>
          </a:p>
        </p:txBody>
      </p:sp>
      <p:sp>
        <p:nvSpPr>
          <p:cNvPr id="183" name="文本框"/>
          <p:cNvSpPr>
            <a:spLocks noGrp="1"/>
          </p:cNvSpPr>
          <p:nvPr>
            <p:ph type="body" idx="1"/>
          </p:nvPr>
        </p:nvSpPr>
        <p:spPr>
          <a:xfrm>
            <a:off x="609600" y="1577340"/>
            <a:ext cx="10744201" cy="415498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100000"/>
              </a:lnSpc>
              <a:spcBef>
                <a:spcPts val="0"/>
              </a:spcBef>
              <a:spcAft>
                <a:spcPts val="0"/>
              </a:spcAft>
              <a:buNone/>
            </a:pPr>
            <a:r>
              <a:rPr lang="en-US" altLang="zh-CN" sz="2400" b="0" i="0" u="none" strike="noStrike" kern="0" cap="none" spc="0" baseline="0" dirty="0">
                <a:latin typeface="Times New Roman" pitchFamily="18" charset="0"/>
                <a:ea typeface="宋体" charset="0"/>
                <a:cs typeface="Times New Roman" pitchFamily="18" charset="0"/>
              </a:rPr>
              <a:t>	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dirty="0">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341318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462939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53549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a:grpSpLocks/>
          </p:cNvGrpSpPr>
          <p:nvPr/>
        </p:nvGrpSpPr>
        <p:grpSpPr>
          <a:xfrm>
            <a:off x="8591168" y="2895600"/>
            <a:ext cx="2762248" cy="3257550"/>
            <a:chOff x="8591168" y="2895600"/>
            <a:chExt cx="2762248" cy="3257550"/>
          </a:xfrm>
        </p:grpSpPr>
        <p:sp>
          <p:nvSpPr>
            <p:cNvPr id="121" name="曲线"/>
            <p:cNvSpPr>
              <a:spLocks/>
            </p:cNvSpPr>
            <p:nvPr/>
          </p:nvSpPr>
          <p:spPr>
            <a:xfrm>
              <a:off x="9953243" y="53244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22" name="曲线"/>
            <p:cNvSpPr>
              <a:spLocks/>
            </p:cNvSpPr>
            <p:nvPr/>
          </p:nvSpPr>
          <p:spPr>
            <a:xfrm>
              <a:off x="9953243" y="58578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23" name="图片"/>
            <p:cNvPicPr>
              <a:picLocks/>
            </p:cNvPicPr>
            <p:nvPr/>
          </p:nvPicPr>
          <p:blipFill>
            <a:blip r:embed="rId3" cstate="print"/>
            <a:stretch>
              <a:fillRect/>
            </a:stretch>
          </p:blipFill>
          <p:spPr>
            <a:xfrm>
              <a:off x="8591168" y="2895600"/>
              <a:ext cx="2762248" cy="3257550"/>
            </a:xfrm>
            <a:prstGeom prst="rect">
              <a:avLst/>
            </a:prstGeom>
            <a:noFill/>
            <a:ln w="12700" cap="flat" cmpd="sng">
              <a:noFill/>
              <a:prstDash val="solid"/>
              <a:miter/>
            </a:ln>
          </p:spPr>
        </p:pic>
      </p:gr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2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28"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9" name="文本框"/>
          <p:cNvSpPr>
            <a:spLocks noGrp="1"/>
          </p:cNvSpPr>
          <p:nvPr>
            <p:ph type="body" idx="1"/>
          </p:nvPr>
        </p:nvSpPr>
        <p:spPr>
          <a:xfrm>
            <a:off x="304799" y="1256615"/>
            <a:ext cx="9648443" cy="5158740"/>
          </a:xfrm>
          <a:prstGeom prst="rect">
            <a:avLst/>
          </a:prstGeom>
          <a:noFill/>
          <a:ln w="12700" cap="flat" cmpd="sng">
            <a:noFill/>
            <a:prstDash val="solid"/>
            <a:round/>
          </a:ln>
        </p:spPr>
        <p:txBody>
          <a:bodyPr vert="horz" wrap="square" lIns="91440" tIns="45720" rIns="91440" bIns="45720" anchor="ctr" anchorCtr="0">
            <a:prstTxWarp prst="textNoShape">
              <a:avLst/>
            </a:prstTxWarp>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Lack of a standardized performance evaluation process leading to inconsistencies in performance assessments.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Insufficient metrics and tools to effectively measure and analyze employee performance.</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Limited feedback mechanisms causing delays in identifying and addressing performance issues.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Challenges in aligning individual performance goals with organizational objectives.</a:t>
            </a: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818465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 name="组合"/>
          <p:cNvGrpSpPr>
            <a:grpSpLocks/>
          </p:cNvGrpSpPr>
          <p:nvPr/>
        </p:nvGrpSpPr>
        <p:grpSpPr>
          <a:xfrm>
            <a:off x="8658225" y="2647950"/>
            <a:ext cx="3533775" cy="3810000"/>
            <a:chOff x="8658225" y="2647950"/>
            <a:chExt cx="3533775" cy="3810000"/>
          </a:xfrm>
        </p:grpSpPr>
        <p:sp>
          <p:nvSpPr>
            <p:cNvPr id="13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2"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36"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8" name="矩形"/>
          <p:cNvSpPr>
            <a:spLocks/>
          </p:cNvSpPr>
          <p:nvPr/>
        </p:nvSpPr>
        <p:spPr>
          <a:xfrm>
            <a:off x="676274" y="1552634"/>
            <a:ext cx="9382125" cy="696849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Purpose:</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 Evaluate and improve employee performance to align with organizational goals.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Objectives: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Assess individual performance, identify strengths and areas for improvement, align performance with organizational goals, enhance employee development, support informed HR decisions.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Benefits: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Improved overall performance, enhanced employee </a:t>
            </a: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development and career growth, informed HR decisions on promotions and compensation, increased employee engagement and motivation.</a:t>
            </a:r>
            <a:endParaRPr lang="en-US" altLang="zh-CN" sz="2400" b="1" i="0" u="none" strike="noStrike" kern="120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charset="0"/>
              <a:ea typeface="宋体" charset="0"/>
              <a:cs typeface="Calibri"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Calibri" charset="0"/>
                <a:ea typeface="宋体" charset="0"/>
                <a:cs typeface="Calibri" charset="0"/>
              </a:rPr>
              <a:t>Challenges:</a:t>
            </a:r>
            <a:r>
              <a:rPr lang="en-US" altLang="zh-CN" sz="2400" b="0" i="0" u="none" strike="noStrike" kern="1200" cap="none" spc="0" baseline="0">
                <a:solidFill>
                  <a:schemeClr val="tx1"/>
                </a:solidFill>
                <a:latin typeface="Calibri" charset="0"/>
                <a:ea typeface="宋体" charset="0"/>
                <a:cs typeface="Calibri" charset="0"/>
              </a:rPr>
              <a:t> Ensuring objectivity and reducing bias, accurate and comprehensive data collection, managing employee resistance to feedback.</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Font typeface="Arial" pitchFamily="34" charset="0"/>
              <a:buChar char="•"/>
            </a:pPr>
            <a:endParaRPr lang="en-US" altLang="zh-CN" sz="24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22986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2"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sp>
        <p:nvSpPr>
          <p:cNvPr id="143" name="文本框"/>
          <p:cNvSpPr>
            <a:spLocks noGrp="1"/>
          </p:cNvSpPr>
          <p:nvPr>
            <p:ph type="body" idx="1"/>
          </p:nvPr>
        </p:nvSpPr>
        <p:spPr>
          <a:xfrm>
            <a:off x="609600" y="1577340"/>
            <a:ext cx="10972800" cy="387798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Employees</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Executives/Senior Leadership</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HR Department</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Managers/Supervisors </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Training and Development Teams</a:t>
            </a:r>
            <a:endParaRPr lang="zh-CN" altLang="en-US" sz="2800" b="0" i="0" u="none" strike="noStrike" kern="0" cap="none" spc="0" baseline="0">
              <a:latin typeface="Times New Roman" pitchFamily="18" charset="0"/>
              <a:ea typeface="宋体" charset="0"/>
              <a:cs typeface="Times New Roman" pitchFamily="18" charset="0"/>
            </a:endParaRPr>
          </a:p>
        </p:txBody>
      </p:sp>
      <p:sp>
        <p:nvSpPr>
          <p:cNvPr id="14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45"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Tree>
    <p:extLst>
      <p:ext uri="{BB962C8B-B14F-4D97-AF65-F5344CB8AC3E}">
        <p14:creationId xmlns:p14="http://schemas.microsoft.com/office/powerpoint/2010/main" val="940045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0"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sp>
        <p:nvSpPr>
          <p:cNvPr id="151" name="文本框"/>
          <p:cNvSpPr>
            <a:spLocks noGrp="1"/>
          </p:cNvSpPr>
          <p:nvPr>
            <p:ph type="body" idx="1"/>
          </p:nvPr>
        </p:nvSpPr>
        <p:spPr>
          <a:xfrm>
            <a:off x="2521527" y="1984509"/>
            <a:ext cx="8831891" cy="258532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800" b="0" i="0" u="none" strike="noStrike" kern="0" cap="none" spc="0" baseline="0" dirty="0">
                <a:latin typeface="Times New Roman" pitchFamily="18" charset="0"/>
                <a:ea typeface="宋体" charset="0"/>
                <a:cs typeface="Times New Roman"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dirty="0">
              <a:latin typeface="Times New Roman" pitchFamily="18" charset="0"/>
              <a:ea typeface="宋体" charset="0"/>
              <a:cs typeface="Times New Roman" pitchFamily="18" charset="0"/>
            </a:endParaRPr>
          </a:p>
        </p:txBody>
      </p:sp>
      <p:sp>
        <p:nvSpPr>
          <p:cNvPr id="15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53"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Tree>
    <p:extLst>
      <p:ext uri="{BB962C8B-B14F-4D97-AF65-F5344CB8AC3E}">
        <p14:creationId xmlns:p14="http://schemas.microsoft.com/office/powerpoint/2010/main" val="827272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755333" y="385444"/>
            <a:ext cx="6352050" cy="83099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cs typeface="Times New Roman" panose="02020603050405020304" pitchFamily="18" charset="0"/>
              </a:rPr>
              <a:t>Dataset Description</a:t>
            </a:r>
            <a:endParaRPr lang="zh-CN" altLang="en-US" sz="4800" b="1" i="0" u="none" strike="noStrike" kern="0" cap="none" spc="0" baseline="0" dirty="0">
              <a:solidFill>
                <a:schemeClr val="tx1"/>
              </a:solidFill>
              <a:latin typeface="Times New Roman" panose="02020603050405020304" pitchFamily="18" charset="0"/>
              <a:cs typeface="Times New Roman" panose="02020603050405020304" pitchFamily="18" charset="0"/>
            </a:endParaRPr>
          </a:p>
        </p:txBody>
      </p:sp>
      <p:sp>
        <p:nvSpPr>
          <p:cNvPr id="155" name="文本框"/>
          <p:cNvSpPr>
            <a:spLocks noGrp="1"/>
          </p:cNvSpPr>
          <p:nvPr>
            <p:ph type="body" idx="1"/>
          </p:nvPr>
        </p:nvSpPr>
        <p:spPr>
          <a:xfrm>
            <a:off x="609600" y="1577340"/>
            <a:ext cx="10972800" cy="424731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Employee data set taken from the KAGGLE.</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In dataset, out of 26 data I took only 9 features out of it.</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rgbClr val="7030A0"/>
                </a:solidFill>
                <a:latin typeface="Times New Roman" panose="02020603050405020304" pitchFamily="18" charset="0"/>
                <a:cs typeface="Times New Roman" panose="02020603050405020304" pitchFamily="18" charset="0"/>
              </a:rPr>
              <a:t>The selected 10 features are listed below:</a:t>
            </a:r>
          </a:p>
          <a:p>
            <a:pPr marL="0" indent="0" algn="l">
              <a:lnSpc>
                <a:spcPct val="100000"/>
              </a:lnSpc>
              <a:spcBef>
                <a:spcPts val="0"/>
              </a:spcBef>
              <a:spcAft>
                <a:spcPts val="0"/>
              </a:spcAft>
              <a:buNone/>
            </a:pPr>
            <a:endParaRPr lang="en-US" altLang="zh-CN" sz="1800" b="0" i="0" u="none" strike="noStrike" kern="0" cap="none" spc="0" baseline="0" dirty="0">
              <a:solidFill>
                <a:srgbClr val="3F315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ID</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First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Last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Business unit</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Status</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classification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Gender Code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Performance Score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Current employee rating</a:t>
            </a:r>
          </a:p>
          <a:p>
            <a:pPr marL="0" indent="0" algn="l">
              <a:lnSpc>
                <a:spcPct val="100000"/>
              </a:lnSpc>
              <a:spcBef>
                <a:spcPts val="0"/>
              </a:spcBef>
              <a:spcAft>
                <a:spcPts val="0"/>
              </a:spcAft>
              <a:buNone/>
            </a:pPr>
            <a:endParaRPr lang="zh-CN" altLang="en-US" sz="1800" b="0" i="0" u="none" strike="noStrike" kern="0" cap="none" spc="0" baseline="0" dirty="0">
              <a:latin typeface="Calibri" charset="0"/>
              <a:ea typeface="宋体" charset="0"/>
              <a:cs typeface="Lucida Sans"/>
            </a:endParaRPr>
          </a:p>
        </p:txBody>
      </p:sp>
    </p:spTree>
    <p:extLst>
      <p:ext uri="{BB962C8B-B14F-4D97-AF65-F5344CB8AC3E}">
        <p14:creationId xmlns:p14="http://schemas.microsoft.com/office/powerpoint/2010/main" val="1601094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61"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2" name="文本框"/>
          <p:cNvSpPr>
            <a:spLocks noGrp="1"/>
          </p:cNvSpPr>
          <p:nvPr>
            <p:ph type="body" idx="1"/>
          </p:nvPr>
        </p:nvSpPr>
        <p:spPr>
          <a:xfrm>
            <a:off x="2362200" y="1148252"/>
            <a:ext cx="8305800" cy="507831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Personalized Insights: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Custom feedback tailored to individual strengths and career goals.</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Development plans with clear, actionable steps for growth.</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Real-Time Analytics: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Instant performance tracking and feedback.</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Predictive insights to anticipate future trends and needs.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Engaging Experience:</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Gamified elements to motivate and reward high performance.</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Intuitive, mobile-friendly interface for on-the-go access.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Holistic Approach:</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360-degree feedback for a comprehensive evaluation.</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Integration of employee wellness into performance metrics.</a:t>
            </a:r>
          </a:p>
          <a:p>
            <a:pPr marL="0" indent="0" algn="l">
              <a:lnSpc>
                <a:spcPct val="100000"/>
              </a:lnSpc>
              <a:spcBef>
                <a:spcPts val="0"/>
              </a:spcBef>
              <a:spcAft>
                <a:spcPts val="0"/>
              </a:spcAft>
              <a:buNone/>
            </a:pPr>
            <a:endParaRPr lang="zh-CN" altLang="en-US" sz="1800" b="0" i="0" u="none" strike="noStrike" kern="0" cap="none" spc="0" baseline="0">
              <a:latin typeface="Times New Roman" pitchFamily="18" charset="0"/>
              <a:ea typeface="宋体" charset="0"/>
              <a:cs typeface="Times New Roman" pitchFamily="18" charset="0"/>
            </a:endParaRPr>
          </a:p>
        </p:txBody>
      </p:sp>
      <p:sp>
        <p:nvSpPr>
          <p:cNvPr id="163"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4" name="矩形"/>
          <p:cNvSpPr>
            <a:spLocks/>
          </p:cNvSpPr>
          <p:nvPr/>
        </p:nvSpPr>
        <p:spPr>
          <a:xfrm>
            <a:off x="2857500" y="2300436"/>
            <a:ext cx="8534018" cy="9486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45803364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29</TotalTime>
  <Words>728</Words>
  <Application>Microsoft Office PowerPoint</Application>
  <PresentationFormat>Widescreen</PresentationFormat>
  <Paragraphs>127</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Droid Sans</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prabakaran sivaleela</dc:creator>
  <cp:lastModifiedBy>prabakaran sivaleela</cp:lastModifiedBy>
  <cp:revision>13</cp:revision>
  <dcterms:modified xsi:type="dcterms:W3CDTF">2024-09-29T03:48:23Z</dcterms:modified>
</cp:coreProperties>
</file>