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7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object 7"/>
          <p:cNvSpPr txBox="1">
            <a:spLocks noGrp="1"/>
          </p:cNvSpPr>
          <p:nvPr>
            <p:ph type="ctrTitle"/>
          </p:nvPr>
        </p:nvSpPr>
        <p:spPr>
          <a:xfrm>
            <a:off x="-609600" y="2905124"/>
            <a:ext cx="11353800" cy="2232662"/>
          </a:xfrm>
          <a:prstGeom prst="rect">
            <a:avLst/>
          </a:prstGeom>
        </p:spPr>
        <p:txBody>
          <a:bodyPr vert="horz" wrap="square" lIns="0" tIns="16510" rIns="0" bIns="0" rtlCol="0">
            <a:spAutoFit/>
          </a:bodyPr>
          <a:lstStyle/>
          <a:p>
            <a:pPr marL="3213735">
              <a:lnSpc>
                <a:spcPct val="100000"/>
              </a:lnSpc>
              <a:spcBef>
                <a:spcPts val="130"/>
              </a:spcBef>
            </a:pPr>
            <a:r>
              <a:rPr lang="en-US" sz="2400" spc="15" dirty="0"/>
              <a:t>Presented </a:t>
            </a:r>
            <a:r>
              <a:rPr lang="en-US" sz="2400" spc="15" dirty="0" err="1"/>
              <a:t>By:Hemalatha</a:t>
            </a:r>
            <a:r>
              <a:rPr lang="en-US" sz="2400" spc="15" dirty="0"/>
              <a:t> K</a:t>
            </a:r>
            <a:br>
              <a:rPr lang="en-US" sz="2400" spc="15" dirty="0"/>
            </a:br>
            <a:r>
              <a:rPr lang="en-US" sz="2400" spc="15" dirty="0"/>
              <a:t>Register No:711721205024</a:t>
            </a:r>
            <a:br>
              <a:rPr lang="en-US" sz="2400" spc="15" dirty="0"/>
            </a:br>
            <a:r>
              <a:rPr lang="en-US" sz="2400" spc="15" dirty="0" err="1"/>
              <a:t>Department:B.tech</a:t>
            </a:r>
            <a:r>
              <a:rPr lang="en-US" sz="2400" spc="15" dirty="0"/>
              <a:t> Information Technology</a:t>
            </a:r>
            <a:br>
              <a:rPr lang="en-US" sz="2400" spc="15" dirty="0"/>
            </a:br>
            <a:br>
              <a:rPr lang="en-US" sz="2400" spc="15" dirty="0"/>
            </a:br>
            <a:br>
              <a:rPr lang="en-US" sz="2400" spc="15" dirty="0"/>
            </a:br>
            <a:endParaRPr sz="2400" spc="15" dirty="0"/>
          </a:p>
        </p:txBody>
      </p:sp>
      <p:sp>
        <p:nvSpPr>
          <p:cNvPr id="8" name="TextBox 7">
            <a:extLst>
              <a:ext uri="{FF2B5EF4-FFF2-40B4-BE49-F238E27FC236}">
                <a16:creationId xmlns:a16="http://schemas.microsoft.com/office/drawing/2014/main" id="{830CD72B-E07E-1509-2710-3A18BDB37D2F}"/>
              </a:ext>
            </a:extLst>
          </p:cNvPr>
          <p:cNvSpPr txBox="1"/>
          <p:nvPr/>
        </p:nvSpPr>
        <p:spPr>
          <a:xfrm>
            <a:off x="1600200" y="349136"/>
            <a:ext cx="9372599" cy="584775"/>
          </a:xfrm>
          <a:prstGeom prst="rect">
            <a:avLst/>
          </a:prstGeom>
          <a:noFill/>
        </p:spPr>
        <p:txBody>
          <a:bodyPr wrap="square">
            <a:spAutoFit/>
          </a:bodyPr>
          <a:lstStyle/>
          <a:p>
            <a:r>
              <a:rPr lang="en-US" sz="1800" dirty="0">
                <a:solidFill>
                  <a:schemeClr val="accent1"/>
                </a:solidFill>
              </a:rPr>
              <a:t> </a:t>
            </a:r>
            <a:r>
              <a:rPr lang="en-US" sz="3200" dirty="0">
                <a:solidFill>
                  <a:schemeClr val="accent1"/>
                </a:solidFill>
              </a:rPr>
              <a:t>Classification and Prediction of  CNN,ANN,RNN</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a:extLst>
              <a:ext uri="{FF2B5EF4-FFF2-40B4-BE49-F238E27FC236}">
                <a16:creationId xmlns:a16="http://schemas.microsoft.com/office/drawing/2014/main" id="{A40696CB-EF1F-EE95-E1D8-7282D3941F9C}"/>
              </a:ext>
            </a:extLst>
          </p:cNvPr>
          <p:cNvSpPr txBox="1"/>
          <p:nvPr/>
        </p:nvSpPr>
        <p:spPr>
          <a:xfrm>
            <a:off x="533400" y="1219200"/>
            <a:ext cx="8615172" cy="923330"/>
          </a:xfrm>
          <a:prstGeom prst="rect">
            <a:avLst/>
          </a:prstGeom>
          <a:noFill/>
        </p:spPr>
        <p:txBody>
          <a:bodyPr wrap="square">
            <a:spAutoFit/>
          </a:bodyPr>
          <a:lstStyle/>
          <a:p>
            <a:r>
              <a:rPr lang="en-US" dirty="0"/>
              <a:t>The CNN model achieved an accuracy of 92% on the validation dataset, outperforming baseline methods significantly. Fine-tuning hyperparameters further improved accuracy to 94%, demonstrating the effectiveness of the approach.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sz="2800" dirty="0">
                <a:solidFill>
                  <a:schemeClr val="accent1"/>
                </a:solidFill>
              </a:rPr>
              <a:t>              </a:t>
            </a:r>
            <a:r>
              <a:rPr lang="en-US" sz="1600" dirty="0">
                <a:solidFill>
                  <a:schemeClr val="accent1"/>
                </a:solidFill>
              </a:rPr>
              <a:t> </a:t>
            </a:r>
            <a:r>
              <a:rPr lang="en-US" sz="2800" dirty="0">
                <a:solidFill>
                  <a:schemeClr val="accent1"/>
                </a:solidFill>
              </a:rPr>
              <a:t>Classification and Prediction of CNN,ANN,RNN</a:t>
            </a:r>
            <a:endParaRPr lang="en-US" sz="2800" dirty="0"/>
          </a:p>
          <a:p>
            <a:endParaRPr lang="en-US" sz="2800" dirty="0">
              <a:solidFill>
                <a:schemeClr val="accent1"/>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1781175" y="1629014"/>
            <a:ext cx="7662862" cy="2031325"/>
          </a:xfrm>
          <a:prstGeom prst="rect">
            <a:avLst/>
          </a:prstGeom>
        </p:spPr>
        <p:txBody>
          <a:bodyPr wrap="square">
            <a:spAutoFit/>
          </a:bodyPr>
          <a:lstStyle/>
          <a:p>
            <a:pPr marL="285750" indent="-285750">
              <a:buFont typeface="Wingdings" panose="05000000000000000000" pitchFamily="2" charset="2"/>
              <a:buChar char="q"/>
            </a:pPr>
            <a:r>
              <a:rPr lang="en-US" dirty="0"/>
              <a:t>Problem Statement</a:t>
            </a:r>
          </a:p>
          <a:p>
            <a:pPr marL="285750" indent="-285750">
              <a:buFont typeface="Wingdings" panose="05000000000000000000" pitchFamily="2" charset="2"/>
              <a:buChar char="q"/>
            </a:pPr>
            <a:r>
              <a:rPr lang="en-US" dirty="0"/>
              <a:t>Project Overview</a:t>
            </a:r>
          </a:p>
          <a:p>
            <a:pPr marL="285750" indent="-285750">
              <a:buFont typeface="Wingdings" panose="05000000000000000000" pitchFamily="2" charset="2"/>
              <a:buChar char="q"/>
            </a:pPr>
            <a:r>
              <a:rPr lang="en-US" dirty="0"/>
              <a:t>Who Are the End Users?</a:t>
            </a:r>
          </a:p>
          <a:p>
            <a:pPr marL="285750" indent="-285750">
              <a:buFont typeface="Wingdings" panose="05000000000000000000" pitchFamily="2" charset="2"/>
              <a:buChar char="q"/>
            </a:pPr>
            <a:r>
              <a:rPr lang="en-US" dirty="0"/>
              <a:t>Solutions And Its Value Proposition</a:t>
            </a:r>
          </a:p>
          <a:p>
            <a:pPr marL="285750" indent="-285750">
              <a:buFont typeface="Wingdings" panose="05000000000000000000" pitchFamily="2" charset="2"/>
              <a:buChar char="q"/>
            </a:pPr>
            <a:r>
              <a:rPr lang="en-US" dirty="0"/>
              <a:t>Wow in the Solution </a:t>
            </a:r>
          </a:p>
          <a:p>
            <a:pPr marL="285750" indent="-285750">
              <a:buFont typeface="Wingdings" panose="05000000000000000000" pitchFamily="2" charset="2"/>
              <a:buChar char="q"/>
            </a:pPr>
            <a:r>
              <a:rPr lang="en-US" dirty="0"/>
              <a:t>Modelling</a:t>
            </a:r>
          </a:p>
          <a:p>
            <a:pPr marL="285750" indent="-285750">
              <a:buFont typeface="Wingdings" panose="05000000000000000000" pitchFamily="2" charset="2"/>
              <a:buChar char="q"/>
            </a:pPr>
            <a:r>
              <a:rPr lang="en-US"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29944" y="575054"/>
            <a:ext cx="564102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829944" y="2286000"/>
            <a:ext cx="7157403" cy="1200329"/>
          </a:xfrm>
          <a:prstGeom prst="rect">
            <a:avLst/>
          </a:prstGeom>
        </p:spPr>
        <p:txBody>
          <a:bodyPr wrap="square">
            <a:spAutoFit/>
          </a:bodyPr>
          <a:lstStyle/>
          <a:p>
            <a:r>
              <a:rPr lang="en-US" dirty="0"/>
              <a:t>Utilize CNNs, ANNs, and RNNs for classification and prediction, focusing on performance across datasets to deliver precise machine learning solutions. Our aim is to enhance decision-making and operational efficiency across diverse industries through advanced neural network architectures.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1524000" y="2413338"/>
            <a:ext cx="7620000" cy="2862322"/>
          </a:xfrm>
          <a:prstGeom prst="rect">
            <a:avLst/>
          </a:prstGeom>
        </p:spPr>
        <p:txBody>
          <a:bodyPr wrap="square">
            <a:spAutoFit/>
          </a:bodyPr>
          <a:lstStyle/>
          <a:p>
            <a:pPr marL="285750" indent="-285750">
              <a:buFont typeface="Courier New" panose="02070309020205020404" pitchFamily="49" charset="0"/>
              <a:buChar char="o"/>
            </a:pPr>
            <a:r>
              <a:rPr lang="en-US" dirty="0"/>
              <a:t>Import Library</a:t>
            </a:r>
          </a:p>
          <a:p>
            <a:pPr marL="285750" indent="-285750">
              <a:buFont typeface="Courier New" panose="02070309020205020404" pitchFamily="49" charset="0"/>
              <a:buChar char="o"/>
            </a:pPr>
            <a:r>
              <a:rPr lang="en-US" dirty="0"/>
              <a:t>Dataset Preparation</a:t>
            </a:r>
          </a:p>
          <a:p>
            <a:pPr marL="285750" indent="-285750">
              <a:buFont typeface="Courier New" panose="02070309020205020404" pitchFamily="49" charset="0"/>
              <a:buChar char="o"/>
            </a:pPr>
            <a:r>
              <a:rPr lang="en-US" dirty="0"/>
              <a:t>Building the CNN Model</a:t>
            </a:r>
          </a:p>
          <a:p>
            <a:pPr marL="285750" indent="-285750">
              <a:buFont typeface="Courier New" panose="02070309020205020404" pitchFamily="49" charset="0"/>
              <a:buChar char="o"/>
            </a:pPr>
            <a:r>
              <a:rPr lang="en-US" dirty="0"/>
              <a:t>Training The model</a:t>
            </a:r>
          </a:p>
          <a:p>
            <a:pPr marL="285750" indent="-285750">
              <a:buFont typeface="Courier New" panose="02070309020205020404" pitchFamily="49" charset="0"/>
              <a:buChar char="o"/>
            </a:pPr>
            <a:r>
              <a:rPr lang="en-US" dirty="0"/>
              <a:t>Model Evaluation</a:t>
            </a:r>
          </a:p>
          <a:p>
            <a:pPr marL="285750" indent="-285750">
              <a:buFont typeface="Courier New" panose="02070309020205020404" pitchFamily="49" charset="0"/>
              <a:buChar char="o"/>
            </a:pPr>
            <a:r>
              <a:rPr lang="en-US" dirty="0"/>
              <a:t>Model Deployment</a:t>
            </a:r>
          </a:p>
          <a:p>
            <a:pPr marL="285750" indent="-285750">
              <a:buFont typeface="Courier New" panose="02070309020205020404" pitchFamily="49" charset="0"/>
              <a:buChar char="o"/>
            </a:pPr>
            <a:r>
              <a:rPr lang="en-US" dirty="0"/>
              <a:t>Fine –tuning and optimization</a:t>
            </a:r>
          </a:p>
          <a:p>
            <a:pPr marL="285750" indent="-285750">
              <a:buFont typeface="Courier New" panose="02070309020205020404" pitchFamily="49" charset="0"/>
              <a:buChar char="o"/>
            </a:pPr>
            <a:r>
              <a:rPr lang="en-US"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1124857" y="2063875"/>
            <a:ext cx="8404225" cy="2031325"/>
          </a:xfrm>
          <a:prstGeom prst="rect">
            <a:avLst/>
          </a:prstGeom>
        </p:spPr>
        <p:txBody>
          <a:bodyPr wrap="square">
            <a:spAutoFit/>
          </a:bodyPr>
          <a:lstStyle/>
          <a:p>
            <a:pPr marL="285750" indent="-285750">
              <a:buFont typeface="Wingdings" panose="05000000000000000000" pitchFamily="2" charset="2"/>
              <a:buChar char="§"/>
            </a:pPr>
            <a:r>
              <a:rPr lang="en-US" dirty="0"/>
              <a:t>Retailers </a:t>
            </a:r>
          </a:p>
          <a:p>
            <a:pPr marL="285750" indent="-285750">
              <a:buFont typeface="Wingdings" panose="05000000000000000000" pitchFamily="2" charset="2"/>
              <a:buChar char="§"/>
            </a:pPr>
            <a:r>
              <a:rPr lang="en-US" dirty="0"/>
              <a:t>Biometric</a:t>
            </a:r>
          </a:p>
          <a:p>
            <a:pPr marL="285750" indent="-285750">
              <a:buFont typeface="Wingdings" panose="05000000000000000000" pitchFamily="2" charset="2"/>
              <a:buChar char="§"/>
            </a:pPr>
            <a:r>
              <a:rPr lang="en-US" dirty="0"/>
              <a:t>Healthcare</a:t>
            </a:r>
          </a:p>
          <a:p>
            <a:pPr marL="285750" indent="-285750">
              <a:buFont typeface="Wingdings" panose="05000000000000000000" pitchFamily="2" charset="2"/>
              <a:buChar char="§"/>
            </a:pPr>
            <a:r>
              <a:rPr lang="en-US" dirty="0"/>
              <a:t>Social Media Platforms</a:t>
            </a:r>
          </a:p>
          <a:p>
            <a:pPr marL="285750" indent="-285750">
              <a:buFont typeface="Wingdings" panose="05000000000000000000" pitchFamily="2" charset="2"/>
              <a:buChar char="§"/>
            </a:pPr>
            <a:r>
              <a:rPr lang="en-US" dirty="0"/>
              <a:t>Educational </a:t>
            </a:r>
            <a:r>
              <a:rPr lang="en-US" dirty="0" err="1"/>
              <a:t>Institiutions</a:t>
            </a:r>
            <a:r>
              <a:rPr lang="en-US" dirty="0"/>
              <a:t> and E-learning Platform</a:t>
            </a:r>
          </a:p>
          <a:p>
            <a:pPr marL="285750" indent="-285750">
              <a:buFont typeface="Wingdings" panose="05000000000000000000" pitchFamily="2" charset="2"/>
              <a:buChar char="§"/>
            </a:pPr>
            <a:r>
              <a:rPr lang="en-US" dirty="0"/>
              <a:t>Government Agencies For Demographic and Policy making</a:t>
            </a:r>
          </a:p>
          <a:p>
            <a:pPr marL="285750" indent="-285750">
              <a:buFont typeface="Wingdings" panose="05000000000000000000" pitchFamily="2" charset="2"/>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29F98B63-048C-FD37-0065-E761EE355D90}"/>
              </a:ext>
            </a:extLst>
          </p:cNvPr>
          <p:cNvSpPr txBox="1"/>
          <p:nvPr/>
        </p:nvSpPr>
        <p:spPr>
          <a:xfrm>
            <a:off x="3049524" y="2140911"/>
            <a:ext cx="6099048" cy="2308324"/>
          </a:xfrm>
          <a:prstGeom prst="rect">
            <a:avLst/>
          </a:prstGeom>
          <a:noFill/>
        </p:spPr>
        <p:txBody>
          <a:bodyPr wrap="square">
            <a:spAutoFit/>
          </a:bodyPr>
          <a:lstStyle/>
          <a:p>
            <a:r>
              <a:rPr lang="en-US" dirty="0"/>
              <a:t>Solution Overview: Implementing a robust CNN model for image classification, leveraging state-of-the-art deep learning techniques and libraries. By meticulously training and optimizing the model, we ensure high accuracy and reliability in classifying images across diverse datasets. Our solution offers streamlined deployment and fine-tuning options, empowering businesses with efficient image recognition capabilities for enhanced decision-making and operational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B71CF70-A5F1-9C75-FE19-8C5BF5A1F605}"/>
              </a:ext>
            </a:extLst>
          </p:cNvPr>
          <p:cNvSpPr txBox="1"/>
          <p:nvPr/>
        </p:nvSpPr>
        <p:spPr>
          <a:xfrm>
            <a:off x="2526030" y="2286000"/>
            <a:ext cx="6622542" cy="2585323"/>
          </a:xfrm>
          <a:prstGeom prst="rect">
            <a:avLst/>
          </a:prstGeom>
          <a:noFill/>
        </p:spPr>
        <p:txBody>
          <a:bodyPr wrap="square">
            <a:spAutoFit/>
          </a:bodyPr>
          <a:lstStyle/>
          <a:p>
            <a:pPr marL="285750" indent="-285750">
              <a:buFont typeface="Arial" panose="020B0604020202020204" pitchFamily="34" charset="0"/>
              <a:buChar char="•"/>
            </a:pPr>
            <a:r>
              <a:rPr lang="en-US" dirty="0"/>
              <a:t>Our solution features a state-of-the-art Convolutional Neural Network (CNN) architecture, achieving exceptional accuracy and precision in image classification tasks.</a:t>
            </a:r>
          </a:p>
          <a:p>
            <a:pPr marL="285750" indent="-285750">
              <a:buFont typeface="Arial" panose="020B0604020202020204" pitchFamily="34" charset="0"/>
              <a:buChar char="•"/>
            </a:pPr>
            <a:r>
              <a:rPr lang="en-US" dirty="0"/>
              <a:t> Streamlined deployment and scalability ensure seamless integration and adaptability, while continuous fine-tuning maintains the model's competitiveness.</a:t>
            </a:r>
          </a:p>
          <a:p>
            <a:pPr marL="285750" indent="-285750">
              <a:buFont typeface="Arial" panose="020B0604020202020204" pitchFamily="34" charset="0"/>
              <a:buChar char="•"/>
            </a:pPr>
            <a:r>
              <a:rPr lang="en-US" dirty="0"/>
              <a:t> Empowering businesses with advanced image recognition capabilities, our solution drives innovation and efficiency, serving as a strategic asset for organizational growth.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3" name="TextBox 12">
            <a:extLst>
              <a:ext uri="{FF2B5EF4-FFF2-40B4-BE49-F238E27FC236}">
                <a16:creationId xmlns:a16="http://schemas.microsoft.com/office/drawing/2014/main" id="{1D153088-6625-5B97-D56A-59DBA8334F2D}"/>
              </a:ext>
            </a:extLst>
          </p:cNvPr>
          <p:cNvSpPr txBox="1"/>
          <p:nvPr/>
        </p:nvSpPr>
        <p:spPr>
          <a:xfrm>
            <a:off x="457200" y="2140911"/>
            <a:ext cx="8691372" cy="1754326"/>
          </a:xfrm>
          <a:prstGeom prst="rect">
            <a:avLst/>
          </a:prstGeom>
          <a:noFill/>
        </p:spPr>
        <p:txBody>
          <a:bodyPr wrap="square">
            <a:spAutoFit/>
          </a:bodyPr>
          <a:lstStyle/>
          <a:p>
            <a:pPr marL="285750" indent="-285750">
              <a:buFont typeface="Arial" panose="020B0604020202020204" pitchFamily="34" charset="0"/>
              <a:buChar char="•"/>
            </a:pPr>
            <a:r>
              <a:rPr lang="en-US" dirty="0"/>
              <a:t>1. Design a CNN architecture with convolutional and pooling layers for feature extraction, followed by fully connected layers for classification. </a:t>
            </a:r>
          </a:p>
          <a:p>
            <a:pPr marL="285750" indent="-285750">
              <a:buFont typeface="Arial" panose="020B0604020202020204" pitchFamily="34" charset="0"/>
              <a:buChar char="•"/>
            </a:pPr>
            <a:r>
              <a:rPr lang="en-US" dirty="0"/>
              <a:t>2. Incorporate activation functions like </a:t>
            </a:r>
            <a:r>
              <a:rPr lang="en-US" dirty="0" err="1"/>
              <a:t>ReLU</a:t>
            </a:r>
            <a:r>
              <a:rPr lang="en-US" dirty="0"/>
              <a:t> and </a:t>
            </a:r>
            <a:r>
              <a:rPr lang="en-US" dirty="0" err="1"/>
              <a:t>softmax</a:t>
            </a:r>
            <a:r>
              <a:rPr lang="en-US" dirty="0"/>
              <a:t> for non-linearity and probability estimation within the model.</a:t>
            </a:r>
          </a:p>
          <a:p>
            <a:pPr marL="285750" indent="-285750">
              <a:buFont typeface="Arial" panose="020B0604020202020204" pitchFamily="34" charset="0"/>
              <a:buChar char="•"/>
            </a:pPr>
            <a:r>
              <a:rPr lang="en-US" dirty="0"/>
              <a:t> 3. Train the CNN using backpropagation and optimization techniques like Adam or SGD, evaluating performance on validation data to fine-tune the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441</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Trebuchet MS</vt:lpstr>
      <vt:lpstr>Wingdings</vt:lpstr>
      <vt:lpstr>Office Theme</vt:lpstr>
      <vt:lpstr>Presented By:Hemalatha K Register No:711721205024 Department:B.tech Information Technology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rajendirabalaji1@outlook.com</cp:lastModifiedBy>
  <cp:revision>8</cp:revision>
  <dcterms:created xsi:type="dcterms:W3CDTF">2024-04-03T03:59:50Z</dcterms:created>
  <dcterms:modified xsi:type="dcterms:W3CDTF">2024-04-23T17:10:54Z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