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838080" y="365040"/>
            <a:ext cx="10514160" cy="6139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838080" y="365040"/>
            <a:ext cx="10514160" cy="6139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160" cy="6139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160" cy="13240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160" cy="1324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838080" y="-1590120"/>
            <a:ext cx="9905040" cy="10047240"/>
          </a:xfrm>
          <a:prstGeom prst="rect">
            <a:avLst/>
          </a:prstGeom>
          <a:noFill/>
          <a:ln w="0">
            <a:noFill/>
          </a:ln>
        </p:spPr>
        <p:style>
          <a:lnRef idx="0"/>
          <a:fillRef idx="0"/>
          <a:effectRef idx="0"/>
          <a:fontRef idx="minor"/>
        </p:style>
        <p:txBody>
          <a:bodyPr lIns="0" rIns="0" tIns="0" bIns="0" anchor="ctr">
            <a:noAutofit/>
          </a:bodyPr>
          <a:p>
            <a:pPr algn="ctr">
              <a:lnSpc>
                <a:spcPct val="90000"/>
              </a:lnSpc>
            </a:pPr>
            <a:br/>
            <a:r>
              <a:rPr b="1" lang="en-US" sz="4400" spc="-1" strike="noStrike">
                <a:solidFill>
                  <a:srgbClr val="000000"/>
                </a:solidFill>
                <a:latin typeface="Calibri"/>
                <a:ea typeface="DejaVu Sans"/>
              </a:rPr>
              <a:t> </a:t>
            </a:r>
            <a:br/>
            <a:r>
              <a:rPr b="1" lang="en-US" sz="4400" spc="-1" strike="noStrike">
                <a:solidFill>
                  <a:srgbClr val="000000"/>
                </a:solidFill>
                <a:latin typeface="Calibri"/>
                <a:ea typeface="DejaVu Sans"/>
              </a:rPr>
              <a:t> </a:t>
            </a:r>
            <a:br/>
            <a:r>
              <a:rPr b="1" lang="en-US" sz="4400" spc="-1" strike="noStrike">
                <a:solidFill>
                  <a:srgbClr val="000000"/>
                </a:solidFill>
                <a:latin typeface="Calibri"/>
                <a:ea typeface="DejaVu Sans"/>
              </a:rPr>
              <a:t> </a:t>
            </a:r>
            <a:br/>
            <a:r>
              <a:rPr b="1" lang="en-US" sz="4400" spc="-1" strike="noStrike">
                <a:solidFill>
                  <a:srgbClr val="000000"/>
                </a:solidFill>
                <a:latin typeface="Calibri"/>
                <a:ea typeface="DejaVu Sans"/>
              </a:rPr>
              <a:t> </a:t>
            </a:r>
            <a:br/>
            <a:r>
              <a:rPr b="1" lang="en-US" sz="4400" spc="-1" strike="noStrike">
                <a:solidFill>
                  <a:srgbClr val="000000"/>
                </a:solidFill>
                <a:latin typeface="Calibri"/>
                <a:ea typeface="DejaVu Sans"/>
              </a:rPr>
              <a:t>LIBRARY MANAGEMENT SYSTEM </a:t>
            </a:r>
            <a:br/>
            <a:r>
              <a:rPr b="1" lang="en-US" sz="4400" spc="-1" strike="noStrike">
                <a:solidFill>
                  <a:srgbClr val="000000"/>
                </a:solidFill>
                <a:latin typeface="Calibri"/>
                <a:ea typeface="DejaVu Sans"/>
              </a:rPr>
              <a:t> </a:t>
            </a:r>
            <a:br/>
            <a:r>
              <a:rPr b="0" lang="en-US" sz="2400" spc="-1" strike="noStrike">
                <a:solidFill>
                  <a:srgbClr val="000000"/>
                </a:solidFill>
                <a:latin typeface="Calibri"/>
                <a:ea typeface="Calibri Light"/>
              </a:rPr>
              <a:t>By </a:t>
            </a:r>
            <a:br/>
            <a:r>
              <a:rPr b="0" lang="en-US" sz="2400" spc="-1" strike="noStrike">
                <a:solidFill>
                  <a:srgbClr val="000000"/>
                </a:solidFill>
                <a:latin typeface="Calibri"/>
                <a:ea typeface="Calibri Light"/>
              </a:rPr>
              <a:t> </a:t>
            </a:r>
            <a:br/>
            <a:r>
              <a:rPr b="0" lang="en-US" sz="2400" spc="-1" strike="noStrike">
                <a:solidFill>
                  <a:srgbClr val="000000"/>
                </a:solidFill>
                <a:latin typeface="Calibri"/>
                <a:ea typeface="Calibri Light"/>
              </a:rPr>
              <a:t>Sai Santhosh </a:t>
            </a:r>
            <a:br/>
            <a:r>
              <a:rPr b="0" lang="en-US" sz="2400" spc="-1" strike="noStrike">
                <a:solidFill>
                  <a:srgbClr val="000000"/>
                </a:solidFill>
                <a:latin typeface="Calibri"/>
                <a:ea typeface="Calibri Light"/>
              </a:rPr>
              <a:t>Bharath Reddy </a:t>
            </a:r>
            <a:br/>
            <a:r>
              <a:rPr b="0" lang="en-US" sz="2400" spc="-1" strike="noStrike">
                <a:solidFill>
                  <a:srgbClr val="000000"/>
                </a:solidFill>
                <a:latin typeface="Calibri"/>
                <a:ea typeface="Calibri Light"/>
              </a:rPr>
              <a:t>Sai Teja </a:t>
            </a:r>
            <a:br/>
            <a:r>
              <a:rPr b="0" lang="en-US" sz="2400" spc="-1" strike="noStrike">
                <a:solidFill>
                  <a:srgbClr val="000000"/>
                </a:solidFill>
                <a:latin typeface="Calibri"/>
                <a:ea typeface="Calibri Light"/>
              </a:rPr>
              <a:t>Varalakshmi </a:t>
            </a:r>
            <a:endParaRPr b="0" lang="en-US" sz="2400" spc="-1" strike="noStrike">
              <a:latin typeface="Arial"/>
            </a:endParaRPr>
          </a:p>
          <a:p>
            <a:pPr algn="ctr">
              <a:lnSpc>
                <a:spcPct val="90000"/>
              </a:lnSpc>
            </a:pPr>
            <a:r>
              <a:rPr b="0" lang="en-US" sz="2400" spc="-1" strike="noStrike">
                <a:solidFill>
                  <a:srgbClr val="000000"/>
                </a:solidFill>
                <a:latin typeface="Calibri"/>
                <a:ea typeface="Calibri Light"/>
              </a:rPr>
              <a:t>Hemalatha</a:t>
            </a:r>
            <a:endParaRPr b="0" lang="en-US" sz="2400" spc="-1" strike="noStrike">
              <a:latin typeface="Arial"/>
            </a:endParaRPr>
          </a:p>
          <a:p>
            <a:pPr algn="ctr">
              <a:lnSpc>
                <a:spcPct val="90000"/>
              </a:lnSpc>
            </a:pPr>
            <a:br/>
            <a:r>
              <a:rPr b="0" lang="en-US" sz="4400" spc="-1" strike="noStrike">
                <a:solidFill>
                  <a:srgbClr val="000000"/>
                </a:solidFill>
                <a:latin typeface="Calibri"/>
                <a:ea typeface="Calibri Light"/>
              </a:rPr>
              <a:t> </a:t>
            </a:r>
            <a:br/>
            <a:r>
              <a:rPr b="0" lang="en-US" sz="4400" spc="-1" strike="noStrike">
                <a:solidFill>
                  <a:srgbClr val="000000"/>
                </a:solidFill>
                <a:latin typeface="Calibri"/>
                <a:ea typeface="Calibri Light"/>
              </a:rPr>
              <a:t> </a:t>
            </a:r>
            <a:br/>
            <a:r>
              <a:rPr b="0" lang="en-US" sz="4400" spc="-1" strike="noStrike">
                <a:solidFill>
                  <a:srgbClr val="000000"/>
                </a:solidFill>
                <a:latin typeface="Calibri"/>
                <a:ea typeface="Calibri Light"/>
              </a:rPr>
              <a:t> </a:t>
            </a:r>
            <a:br/>
            <a:r>
              <a:rPr b="0" lang="en-US" sz="4400" spc="-1" strike="noStrike">
                <a:solidFill>
                  <a:srgbClr val="000000"/>
                </a:solidFill>
                <a:latin typeface="Calibri"/>
                <a:ea typeface="Calibri Light"/>
              </a:rPr>
              <a:t> </a:t>
            </a:r>
            <a:br/>
            <a:r>
              <a:rPr b="1" lang="en-US" sz="4400" spc="-1" strike="noStrike">
                <a:solidFill>
                  <a:srgbClr val="000000"/>
                </a:solidFill>
                <a:latin typeface="Calibri"/>
                <a:ea typeface="Calibri Light"/>
              </a:rPr>
              <a:t> </a:t>
            </a:r>
            <a:b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itl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Calibri"/>
                <a:ea typeface="DejaVu Sans"/>
              </a:rPr>
              <a:t>PROBLEM STATEMENT</a:t>
            </a:r>
            <a:endParaRPr b="0" lang="en-US" sz="4400" spc="-1" strike="noStrike">
              <a:latin typeface="Arial"/>
            </a:endParaRPr>
          </a:p>
        </p:txBody>
      </p:sp>
      <p:sp>
        <p:nvSpPr>
          <p:cNvPr id="116" name="Content Placeholder 2"/>
          <p:cNvSpPr/>
          <p:nvPr/>
        </p:nvSpPr>
        <p:spPr>
          <a:xfrm>
            <a:off x="851400" y="1536480"/>
            <a:ext cx="10514160" cy="466524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Calibri"/>
                <a:ea typeface="DejaVu Sans"/>
              </a:rPr>
              <a:t>The data needs to secured in the system. So that no other can access the information apart from respective owners.</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The uniqueness in usernames is to be maintained to make the data more secured.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itl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Calibri"/>
                <a:ea typeface="DejaVu Sans"/>
              </a:rPr>
              <a:t>SHORT DESCRIPTION</a:t>
            </a:r>
            <a:endParaRPr b="0" lang="en-US" sz="4400" spc="-1" strike="noStrike">
              <a:latin typeface="Arial"/>
            </a:endParaRPr>
          </a:p>
        </p:txBody>
      </p:sp>
      <p:sp>
        <p:nvSpPr>
          <p:cNvPr id="118" name="Content Placeholder 2"/>
          <p:cNvSpPr/>
          <p:nvPr/>
        </p:nvSpPr>
        <p:spPr>
          <a:xfrm>
            <a:off x="380160" y="1602000"/>
            <a:ext cx="10514160" cy="5033160"/>
          </a:xfrm>
          <a:prstGeom prst="rect">
            <a:avLst/>
          </a:prstGeom>
          <a:noFill/>
          <a:ln w="0">
            <a:noFill/>
          </a:ln>
        </p:spPr>
        <p:style>
          <a:lnRef idx="0"/>
          <a:fillRef idx="0"/>
          <a:effectRef idx="0"/>
          <a:fontRef idx="minor"/>
        </p:style>
        <p:txBody>
          <a:bodyPr lIns="90000" rIns="90000" tIns="45000" bIns="45000">
            <a:normAutofit/>
          </a:bodyPr>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In Library Management System, Login page is used by the user to login into system. They are required to enter user id and password before they are allowed to enter the system. They will be verified and if invalid credentials are provided, user is not allowed to access the data and redirected to error page. In registration page  where user should enter their information i.e., Name, Branch, Email id, Contact number, Username and Password. Validations of entered details are made in order to make data secured. Every validation should be satisfied in order to redirect to home page else it will be redirected to the error page.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Flowchart: Terminator 2_2"/>
          <p:cNvSpPr/>
          <p:nvPr/>
        </p:nvSpPr>
        <p:spPr>
          <a:xfrm>
            <a:off x="2622240" y="1143000"/>
            <a:ext cx="2057040" cy="461880"/>
          </a:xfrm>
          <a:prstGeom prst="flowChartTerminator">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Start</a:t>
            </a:r>
            <a:endParaRPr b="0" lang="en-US" sz="1800" spc="-1" strike="noStrike">
              <a:latin typeface="Arial"/>
            </a:endParaRPr>
          </a:p>
        </p:txBody>
      </p:sp>
      <p:sp>
        <p:nvSpPr>
          <p:cNvPr id="120" name="Rectangle 3_0"/>
          <p:cNvSpPr/>
          <p:nvPr/>
        </p:nvSpPr>
        <p:spPr>
          <a:xfrm>
            <a:off x="2743200" y="2057400"/>
            <a:ext cx="1828440" cy="564120"/>
          </a:xfrm>
          <a:prstGeom prst="rect">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New User</a:t>
            </a:r>
            <a:endParaRPr b="0" lang="en-US" sz="1800" spc="-1" strike="noStrike">
              <a:latin typeface="Arial"/>
            </a:endParaRPr>
          </a:p>
        </p:txBody>
      </p:sp>
      <p:sp>
        <p:nvSpPr>
          <p:cNvPr id="121" name=""/>
          <p:cNvSpPr/>
          <p:nvPr/>
        </p:nvSpPr>
        <p:spPr>
          <a:xfrm>
            <a:off x="2514600" y="3215520"/>
            <a:ext cx="2174760" cy="534240"/>
          </a:xfrm>
          <a:custGeom>
            <a:avLst/>
            <a:gdLst/>
            <a:ahLst/>
            <a:rect l="l" t="t" r="r" b="b"/>
            <a:pathLst>
              <a:path w="6044" h="1487">
                <a:moveTo>
                  <a:pt x="1510" y="0"/>
                </a:moveTo>
                <a:lnTo>
                  <a:pt x="6043" y="0"/>
                </a:lnTo>
                <a:lnTo>
                  <a:pt x="4532" y="1486"/>
                </a:lnTo>
                <a:lnTo>
                  <a:pt x="0" y="1486"/>
                </a:lnTo>
                <a:lnTo>
                  <a:pt x="1510"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Registration pg</a:t>
            </a:r>
            <a:endParaRPr b="0" lang="en-US" sz="1800" spc="-1" strike="noStrike">
              <a:latin typeface="Arial"/>
            </a:endParaRPr>
          </a:p>
        </p:txBody>
      </p:sp>
      <p:sp>
        <p:nvSpPr>
          <p:cNvPr id="122" name=""/>
          <p:cNvSpPr/>
          <p:nvPr/>
        </p:nvSpPr>
        <p:spPr>
          <a:xfrm>
            <a:off x="6400800" y="2730600"/>
            <a:ext cx="2057040" cy="685440"/>
          </a:xfrm>
          <a:custGeom>
            <a:avLst/>
            <a:gdLst/>
            <a:ahLst/>
            <a:rect l="l" t="t" r="r" b="b"/>
            <a:pathLst>
              <a:path w="5716" h="1907">
                <a:moveTo>
                  <a:pt x="1428" y="0"/>
                </a:moveTo>
                <a:lnTo>
                  <a:pt x="5715" y="0"/>
                </a:lnTo>
                <a:lnTo>
                  <a:pt x="4287" y="1906"/>
                </a:lnTo>
                <a:lnTo>
                  <a:pt x="0" y="1906"/>
                </a:lnTo>
                <a:lnTo>
                  <a:pt x="1428"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Login pg</a:t>
            </a:r>
            <a:endParaRPr b="0" lang="en-US" sz="1800" spc="-1" strike="noStrike">
              <a:latin typeface="Arial"/>
            </a:endParaRPr>
          </a:p>
        </p:txBody>
      </p:sp>
      <p:sp>
        <p:nvSpPr>
          <p:cNvPr id="123" name=""/>
          <p:cNvSpPr/>
          <p:nvPr/>
        </p:nvSpPr>
        <p:spPr>
          <a:xfrm>
            <a:off x="457200" y="4115520"/>
            <a:ext cx="2009520" cy="583200"/>
          </a:xfrm>
          <a:custGeom>
            <a:avLst/>
            <a:gdLst/>
            <a:ahLst/>
            <a:rect l="l" t="t" r="r" b="b"/>
            <a:pathLst>
              <a:path w="5585" h="1622">
                <a:moveTo>
                  <a:pt x="1396" y="0"/>
                </a:moveTo>
                <a:lnTo>
                  <a:pt x="5584" y="0"/>
                </a:lnTo>
                <a:lnTo>
                  <a:pt x="4188" y="1621"/>
                </a:lnTo>
                <a:lnTo>
                  <a:pt x="0" y="1621"/>
                </a:lnTo>
                <a:lnTo>
                  <a:pt x="139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Registration</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Error page </a:t>
            </a:r>
            <a:endParaRPr b="0" lang="en-US" sz="1800" spc="-1" strike="noStrike">
              <a:latin typeface="Arial"/>
            </a:endParaRPr>
          </a:p>
        </p:txBody>
      </p:sp>
      <p:sp>
        <p:nvSpPr>
          <p:cNvPr id="124" name="Flowchart: Terminator 2_3"/>
          <p:cNvSpPr/>
          <p:nvPr/>
        </p:nvSpPr>
        <p:spPr>
          <a:xfrm>
            <a:off x="6014880" y="5207040"/>
            <a:ext cx="2061360" cy="685440"/>
          </a:xfrm>
          <a:prstGeom prst="flowChartTerminator">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Home pg  </a:t>
            </a:r>
            <a:endParaRPr b="0" lang="en-US" sz="1800" spc="-1" strike="noStrike">
              <a:latin typeface="Arial"/>
            </a:endParaRPr>
          </a:p>
        </p:txBody>
      </p:sp>
      <p:sp>
        <p:nvSpPr>
          <p:cNvPr id="125" name=""/>
          <p:cNvSpPr/>
          <p:nvPr/>
        </p:nvSpPr>
        <p:spPr>
          <a:xfrm>
            <a:off x="3657600" y="1605240"/>
            <a:ext cx="360" cy="452160"/>
          </a:xfrm>
          <a:prstGeom prst="line">
            <a:avLst/>
          </a:prstGeom>
          <a:ln w="0">
            <a:solidFill>
              <a:srgbClr val="3465a4"/>
            </a:solidFill>
            <a:tailEnd len="med" type="triangle" w="med"/>
          </a:ln>
        </p:spPr>
        <p:style>
          <a:lnRef idx="0"/>
          <a:fillRef idx="0"/>
          <a:effectRef idx="0"/>
          <a:fontRef idx="minor"/>
        </p:style>
      </p:sp>
      <p:sp>
        <p:nvSpPr>
          <p:cNvPr id="126" name=""/>
          <p:cNvSpPr/>
          <p:nvPr/>
        </p:nvSpPr>
        <p:spPr>
          <a:xfrm>
            <a:off x="3657600" y="2621880"/>
            <a:ext cx="360" cy="578520"/>
          </a:xfrm>
          <a:prstGeom prst="line">
            <a:avLst/>
          </a:prstGeom>
          <a:ln w="0">
            <a:solidFill>
              <a:srgbClr val="3465a4"/>
            </a:solidFill>
            <a:tailEnd len="med" type="triangle" w="med"/>
          </a:ln>
        </p:spPr>
        <p:style>
          <a:lnRef idx="0"/>
          <a:fillRef idx="0"/>
          <a:effectRef idx="0"/>
          <a:fontRef idx="minor"/>
        </p:style>
      </p:sp>
      <p:sp>
        <p:nvSpPr>
          <p:cNvPr id="127" name=""/>
          <p:cNvSpPr/>
          <p:nvPr/>
        </p:nvSpPr>
        <p:spPr>
          <a:xfrm>
            <a:off x="7086600" y="3429000"/>
            <a:ext cx="360" cy="1778040"/>
          </a:xfrm>
          <a:prstGeom prst="line">
            <a:avLst/>
          </a:prstGeom>
          <a:ln w="0">
            <a:solidFill>
              <a:srgbClr val="3465a4"/>
            </a:solidFill>
            <a:tailEnd len="med" type="triangle" w="med"/>
          </a:ln>
        </p:spPr>
        <p:style>
          <a:lnRef idx="0"/>
          <a:fillRef idx="0"/>
          <a:effectRef idx="0"/>
          <a:fontRef idx="minor"/>
        </p:style>
      </p:sp>
      <p:sp>
        <p:nvSpPr>
          <p:cNvPr id="128" name=""/>
          <p:cNvSpPr/>
          <p:nvPr/>
        </p:nvSpPr>
        <p:spPr>
          <a:xfrm>
            <a:off x="4572000" y="2286000"/>
            <a:ext cx="2743200" cy="360"/>
          </a:xfrm>
          <a:prstGeom prst="line">
            <a:avLst/>
          </a:prstGeom>
          <a:ln w="0">
            <a:solidFill>
              <a:srgbClr val="3465a4"/>
            </a:solidFill>
          </a:ln>
        </p:spPr>
        <p:style>
          <a:lnRef idx="0"/>
          <a:fillRef idx="0"/>
          <a:effectRef idx="0"/>
          <a:fontRef idx="minor"/>
        </p:style>
      </p:sp>
      <p:sp>
        <p:nvSpPr>
          <p:cNvPr id="129" name=""/>
          <p:cNvSpPr/>
          <p:nvPr/>
        </p:nvSpPr>
        <p:spPr>
          <a:xfrm>
            <a:off x="7328160" y="2283840"/>
            <a:ext cx="360" cy="452160"/>
          </a:xfrm>
          <a:prstGeom prst="line">
            <a:avLst/>
          </a:prstGeom>
          <a:ln w="0">
            <a:solidFill>
              <a:srgbClr val="3465a4"/>
            </a:solidFill>
            <a:tailEnd len="med" type="triangle" w="med"/>
          </a:ln>
        </p:spPr>
        <p:style>
          <a:lnRef idx="0"/>
          <a:fillRef idx="0"/>
          <a:effectRef idx="0"/>
          <a:fontRef idx="minor"/>
        </p:style>
      </p:sp>
      <p:sp>
        <p:nvSpPr>
          <p:cNvPr id="130" name="TextBox 17_0"/>
          <p:cNvSpPr/>
          <p:nvPr/>
        </p:nvSpPr>
        <p:spPr>
          <a:xfrm>
            <a:off x="5540040" y="1900440"/>
            <a:ext cx="2742480" cy="364680"/>
          </a:xfrm>
          <a:prstGeom prst="rect">
            <a:avLst/>
          </a:prstGeom>
          <a:noFill/>
          <a:ln w="0">
            <a:noFill/>
          </a:ln>
        </p:spPr>
        <p:style>
          <a:lnRef idx="0"/>
          <a:fillRef idx="0"/>
          <a:effectRef idx="0"/>
          <a:fontRef idx="minor"/>
        </p:style>
        <p:txBody>
          <a:bodyPr horzOverflow="overflow" vertOverflow="overflow" lIns="90000" rIns="90000" tIns="45000" bIns="45000">
            <a:spAutoFit/>
          </a:bodyPr>
          <a:p>
            <a:pPr>
              <a:lnSpc>
                <a:spcPct val="100000"/>
              </a:lnSpc>
            </a:pPr>
            <a:r>
              <a:rPr b="0" lang="en-US" sz="1800" spc="-1" strike="noStrike">
                <a:solidFill>
                  <a:srgbClr val="000000"/>
                </a:solidFill>
                <a:latin typeface="Calibri"/>
                <a:ea typeface="DejaVu Sans"/>
              </a:rPr>
              <a:t>NO</a:t>
            </a:r>
            <a:endParaRPr b="0" lang="en-US" sz="1800" spc="-1" strike="noStrike">
              <a:latin typeface="Arial"/>
            </a:endParaRPr>
          </a:p>
        </p:txBody>
      </p:sp>
      <p:sp>
        <p:nvSpPr>
          <p:cNvPr id="131" name="TextBox 17_1"/>
          <p:cNvSpPr/>
          <p:nvPr/>
        </p:nvSpPr>
        <p:spPr>
          <a:xfrm>
            <a:off x="3628080" y="2753280"/>
            <a:ext cx="2796120" cy="364680"/>
          </a:xfrm>
          <a:prstGeom prst="rect">
            <a:avLst/>
          </a:prstGeom>
          <a:noFill/>
          <a:ln w="0">
            <a:noFill/>
          </a:ln>
        </p:spPr>
        <p:style>
          <a:lnRef idx="0"/>
          <a:fillRef idx="0"/>
          <a:effectRef idx="0"/>
          <a:fontRef idx="minor"/>
        </p:style>
        <p:txBody>
          <a:bodyPr horzOverflow="overflow" vertOverflow="overflow" lIns="90000" rIns="90000" tIns="45000" bIns="45000">
            <a:spAutoFit/>
          </a:bodyPr>
          <a:p>
            <a:pPr>
              <a:lnSpc>
                <a:spcPct val="100000"/>
              </a:lnSpc>
            </a:pPr>
            <a:r>
              <a:rPr b="0" lang="en-US" sz="1800" spc="-1" strike="noStrike">
                <a:solidFill>
                  <a:srgbClr val="000000"/>
                </a:solidFill>
                <a:latin typeface="Calibri"/>
                <a:ea typeface="DejaVu Sans"/>
              </a:rPr>
              <a:t>YES</a:t>
            </a:r>
            <a:endParaRPr b="0" lang="en-US" sz="1800" spc="-1" strike="noStrike">
              <a:latin typeface="Arial"/>
            </a:endParaRPr>
          </a:p>
        </p:txBody>
      </p:sp>
      <p:sp>
        <p:nvSpPr>
          <p:cNvPr id="132" name=""/>
          <p:cNvSpPr/>
          <p:nvPr/>
        </p:nvSpPr>
        <p:spPr>
          <a:xfrm>
            <a:off x="8001000" y="3657600"/>
            <a:ext cx="2514240" cy="583200"/>
          </a:xfrm>
          <a:custGeom>
            <a:avLst/>
            <a:gdLst/>
            <a:ahLst/>
            <a:rect l="l" t="t" r="r" b="b"/>
            <a:pathLst>
              <a:path w="6987" h="1622">
                <a:moveTo>
                  <a:pt x="1746" y="0"/>
                </a:moveTo>
                <a:lnTo>
                  <a:pt x="6986" y="0"/>
                </a:lnTo>
                <a:lnTo>
                  <a:pt x="5239" y="1621"/>
                </a:lnTo>
                <a:lnTo>
                  <a:pt x="0" y="1621"/>
                </a:lnTo>
                <a:lnTo>
                  <a:pt x="174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Login Error</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page </a:t>
            </a:r>
            <a:endParaRPr b="0" lang="en-US" sz="1800" spc="-1" strike="noStrike">
              <a:latin typeface="Arial"/>
            </a:endParaRPr>
          </a:p>
        </p:txBody>
      </p:sp>
      <p:sp>
        <p:nvSpPr>
          <p:cNvPr id="133" name=""/>
          <p:cNvSpPr/>
          <p:nvPr/>
        </p:nvSpPr>
        <p:spPr>
          <a:xfrm>
            <a:off x="3657600" y="3750120"/>
            <a:ext cx="360" cy="1784880"/>
          </a:xfrm>
          <a:prstGeom prst="line">
            <a:avLst/>
          </a:prstGeom>
          <a:ln w="0">
            <a:solidFill>
              <a:srgbClr val="3465a4"/>
            </a:solidFill>
          </a:ln>
        </p:spPr>
        <p:style>
          <a:lnRef idx="0"/>
          <a:fillRef idx="0"/>
          <a:effectRef idx="0"/>
          <a:fontRef idx="minor"/>
        </p:style>
      </p:sp>
      <p:sp>
        <p:nvSpPr>
          <p:cNvPr id="134" name=""/>
          <p:cNvSpPr/>
          <p:nvPr/>
        </p:nvSpPr>
        <p:spPr>
          <a:xfrm>
            <a:off x="3657600" y="5535000"/>
            <a:ext cx="2357280" cy="360"/>
          </a:xfrm>
          <a:prstGeom prst="line">
            <a:avLst/>
          </a:prstGeom>
          <a:ln w="0">
            <a:solidFill>
              <a:srgbClr val="3465a4"/>
            </a:solidFill>
            <a:tailEnd len="med" type="triangle" w="med"/>
          </a:ln>
        </p:spPr>
        <p:style>
          <a:lnRef idx="0"/>
          <a:fillRef idx="0"/>
          <a:effectRef idx="0"/>
          <a:fontRef idx="minor"/>
        </p:style>
      </p:sp>
      <p:sp>
        <p:nvSpPr>
          <p:cNvPr id="135" name=""/>
          <p:cNvSpPr/>
          <p:nvPr/>
        </p:nvSpPr>
        <p:spPr>
          <a:xfrm>
            <a:off x="210600" y="243000"/>
            <a:ext cx="6131520" cy="709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4400" spc="-1" strike="noStrike">
                <a:solidFill>
                  <a:srgbClr val="000000"/>
                </a:solidFill>
                <a:latin typeface="Times New Roman"/>
              </a:rPr>
              <a:t>ARCHITECTURE</a:t>
            </a:r>
            <a:endParaRPr b="0" lang="en-US" sz="4400" spc="-1" strike="noStrike">
              <a:latin typeface="Arial"/>
            </a:endParaRPr>
          </a:p>
        </p:txBody>
      </p:sp>
      <p:sp>
        <p:nvSpPr>
          <p:cNvPr id="136" name="TextBox 17_2"/>
          <p:cNvSpPr/>
          <p:nvPr/>
        </p:nvSpPr>
        <p:spPr>
          <a:xfrm>
            <a:off x="3886200" y="5029200"/>
            <a:ext cx="2742480" cy="364680"/>
          </a:xfrm>
          <a:prstGeom prst="rect">
            <a:avLst/>
          </a:prstGeom>
          <a:noFill/>
          <a:ln w="0">
            <a:noFill/>
          </a:ln>
        </p:spPr>
        <p:style>
          <a:lnRef idx="0"/>
          <a:fillRef idx="0"/>
          <a:effectRef idx="0"/>
          <a:fontRef idx="minor"/>
        </p:style>
        <p:txBody>
          <a:bodyPr horzOverflow="overflow" vertOverflow="overflow" lIns="90000" rIns="90000" tIns="45000" bIns="45000">
            <a:spAutoFit/>
          </a:bodyPr>
          <a:p>
            <a:pPr>
              <a:lnSpc>
                <a:spcPct val="100000"/>
              </a:lnSpc>
            </a:pPr>
            <a:r>
              <a:rPr b="0" lang="en-US" sz="1800" spc="-1" strike="noStrike">
                <a:solidFill>
                  <a:srgbClr val="000000"/>
                </a:solidFill>
                <a:latin typeface="Calibri"/>
                <a:ea typeface="DejaVu Sans"/>
              </a:rPr>
              <a:t>SUCCESS</a:t>
            </a:r>
            <a:endParaRPr b="0" lang="en-US" sz="1800" spc="-1" strike="noStrike">
              <a:latin typeface="Arial"/>
            </a:endParaRPr>
          </a:p>
        </p:txBody>
      </p:sp>
      <p:sp>
        <p:nvSpPr>
          <p:cNvPr id="137" name="TextBox 17_3"/>
          <p:cNvSpPr/>
          <p:nvPr/>
        </p:nvSpPr>
        <p:spPr>
          <a:xfrm>
            <a:off x="6172200" y="4114800"/>
            <a:ext cx="2742480" cy="364680"/>
          </a:xfrm>
          <a:prstGeom prst="rect">
            <a:avLst/>
          </a:prstGeom>
          <a:noFill/>
          <a:ln w="0">
            <a:noFill/>
          </a:ln>
        </p:spPr>
        <p:style>
          <a:lnRef idx="0"/>
          <a:fillRef idx="0"/>
          <a:effectRef idx="0"/>
          <a:fontRef idx="minor"/>
        </p:style>
        <p:txBody>
          <a:bodyPr horzOverflow="overflow" vertOverflow="overflow" lIns="90000" rIns="90000" tIns="45000" bIns="45000">
            <a:spAutoFit/>
          </a:bodyPr>
          <a:p>
            <a:pPr>
              <a:lnSpc>
                <a:spcPct val="100000"/>
              </a:lnSpc>
            </a:pPr>
            <a:r>
              <a:rPr b="0" lang="en-US" sz="1800" spc="-1" strike="noStrike">
                <a:solidFill>
                  <a:srgbClr val="000000"/>
                </a:solidFill>
                <a:latin typeface="Calibri"/>
                <a:ea typeface="DejaVu Sans"/>
              </a:rPr>
              <a:t>SUCCESS</a:t>
            </a:r>
            <a:endParaRPr b="0" lang="en-US" sz="1800" spc="-1" strike="noStrike">
              <a:latin typeface="Arial"/>
            </a:endParaRPr>
          </a:p>
        </p:txBody>
      </p:sp>
      <p:sp>
        <p:nvSpPr>
          <p:cNvPr id="138" name=""/>
          <p:cNvSpPr/>
          <p:nvPr/>
        </p:nvSpPr>
        <p:spPr>
          <a:xfrm>
            <a:off x="8193600" y="3079800"/>
            <a:ext cx="1371600" cy="360"/>
          </a:xfrm>
          <a:prstGeom prst="line">
            <a:avLst/>
          </a:prstGeom>
          <a:ln w="0">
            <a:solidFill>
              <a:srgbClr val="3465a4"/>
            </a:solidFill>
          </a:ln>
        </p:spPr>
        <p:style>
          <a:lnRef idx="0"/>
          <a:fillRef idx="0"/>
          <a:effectRef idx="0"/>
          <a:fontRef idx="minor"/>
        </p:style>
      </p:sp>
      <p:sp>
        <p:nvSpPr>
          <p:cNvPr id="139" name=""/>
          <p:cNvSpPr/>
          <p:nvPr/>
        </p:nvSpPr>
        <p:spPr>
          <a:xfrm>
            <a:off x="3657600" y="1605240"/>
            <a:ext cx="360" cy="452160"/>
          </a:xfrm>
          <a:prstGeom prst="line">
            <a:avLst/>
          </a:prstGeom>
          <a:ln w="0">
            <a:solidFill>
              <a:srgbClr val="3465a4"/>
            </a:solidFill>
            <a:tailEnd len="med" type="triangle" w="med"/>
          </a:ln>
        </p:spPr>
        <p:style>
          <a:lnRef idx="0"/>
          <a:fillRef idx="0"/>
          <a:effectRef idx="0"/>
          <a:fontRef idx="minor"/>
        </p:style>
      </p:sp>
      <p:sp>
        <p:nvSpPr>
          <p:cNvPr id="140" name=""/>
          <p:cNvSpPr/>
          <p:nvPr/>
        </p:nvSpPr>
        <p:spPr>
          <a:xfrm>
            <a:off x="9601200" y="3007800"/>
            <a:ext cx="360" cy="649800"/>
          </a:xfrm>
          <a:prstGeom prst="line">
            <a:avLst/>
          </a:prstGeom>
          <a:ln w="0">
            <a:solidFill>
              <a:srgbClr val="3465a4"/>
            </a:solidFill>
            <a:tailEnd len="med" type="triangle" w="med"/>
          </a:ln>
        </p:spPr>
        <p:style>
          <a:lnRef idx="0"/>
          <a:fillRef idx="0"/>
          <a:effectRef idx="0"/>
          <a:fontRef idx="minor"/>
        </p:style>
      </p:sp>
      <p:sp>
        <p:nvSpPr>
          <p:cNvPr id="141" name=""/>
          <p:cNvSpPr/>
          <p:nvPr/>
        </p:nvSpPr>
        <p:spPr>
          <a:xfrm flipH="1">
            <a:off x="1443600" y="3429000"/>
            <a:ext cx="1371600" cy="360"/>
          </a:xfrm>
          <a:prstGeom prst="line">
            <a:avLst/>
          </a:prstGeom>
          <a:ln w="0">
            <a:solidFill>
              <a:srgbClr val="3465a4"/>
            </a:solidFill>
          </a:ln>
        </p:spPr>
        <p:style>
          <a:lnRef idx="0"/>
          <a:fillRef idx="0"/>
          <a:effectRef idx="0"/>
          <a:fontRef idx="minor"/>
        </p:style>
      </p:sp>
      <p:sp>
        <p:nvSpPr>
          <p:cNvPr id="142" name=""/>
          <p:cNvSpPr/>
          <p:nvPr/>
        </p:nvSpPr>
        <p:spPr>
          <a:xfrm>
            <a:off x="3657600" y="1605240"/>
            <a:ext cx="360" cy="452160"/>
          </a:xfrm>
          <a:prstGeom prst="line">
            <a:avLst/>
          </a:prstGeom>
          <a:ln w="0">
            <a:solidFill>
              <a:srgbClr val="3465a4"/>
            </a:solidFill>
            <a:tailEnd len="med" type="triangle" w="med"/>
          </a:ln>
        </p:spPr>
        <p:style>
          <a:lnRef idx="0"/>
          <a:fillRef idx="0"/>
          <a:effectRef idx="0"/>
          <a:fontRef idx="minor"/>
        </p:style>
      </p:sp>
      <p:sp>
        <p:nvSpPr>
          <p:cNvPr id="143" name=""/>
          <p:cNvSpPr/>
          <p:nvPr/>
        </p:nvSpPr>
        <p:spPr>
          <a:xfrm>
            <a:off x="3657600" y="1605240"/>
            <a:ext cx="360" cy="452160"/>
          </a:xfrm>
          <a:prstGeom prst="line">
            <a:avLst/>
          </a:prstGeom>
          <a:ln w="0">
            <a:solidFill>
              <a:srgbClr val="3465a4"/>
            </a:solidFill>
            <a:tailEnd len="med" type="triangle" w="med"/>
          </a:ln>
        </p:spPr>
        <p:style>
          <a:lnRef idx="0"/>
          <a:fillRef idx="0"/>
          <a:effectRef idx="0"/>
          <a:fontRef idx="minor"/>
        </p:style>
      </p:sp>
      <p:sp>
        <p:nvSpPr>
          <p:cNvPr id="144" name=""/>
          <p:cNvSpPr/>
          <p:nvPr/>
        </p:nvSpPr>
        <p:spPr>
          <a:xfrm>
            <a:off x="1443600" y="3429000"/>
            <a:ext cx="360" cy="686520"/>
          </a:xfrm>
          <a:prstGeom prst="line">
            <a:avLst/>
          </a:prstGeom>
          <a:ln w="0">
            <a:solidFill>
              <a:srgbClr val="3465a4"/>
            </a:solidFill>
            <a:tailEnd len="med" type="triangle" w="med"/>
          </a:ln>
        </p:spPr>
        <p:style>
          <a:lnRef idx="0"/>
          <a:fillRef idx="0"/>
          <a:effectRef idx="0"/>
          <a:fontRef idx="minor"/>
        </p:style>
      </p:sp>
      <p:sp>
        <p:nvSpPr>
          <p:cNvPr id="145" name="TextBox 17_4"/>
          <p:cNvSpPr/>
          <p:nvPr/>
        </p:nvSpPr>
        <p:spPr>
          <a:xfrm>
            <a:off x="8542800" y="2641680"/>
            <a:ext cx="2742480" cy="364680"/>
          </a:xfrm>
          <a:prstGeom prst="rect">
            <a:avLst/>
          </a:prstGeom>
          <a:noFill/>
          <a:ln w="0">
            <a:noFill/>
          </a:ln>
        </p:spPr>
        <p:style>
          <a:lnRef idx="0"/>
          <a:fillRef idx="0"/>
          <a:effectRef idx="0"/>
          <a:fontRef idx="minor"/>
        </p:style>
        <p:txBody>
          <a:bodyPr horzOverflow="overflow" vertOverflow="overflow" lIns="90000" rIns="90000" tIns="45000" bIns="45000">
            <a:spAutoFit/>
          </a:bodyPr>
          <a:p>
            <a:pPr>
              <a:lnSpc>
                <a:spcPct val="100000"/>
              </a:lnSpc>
            </a:pPr>
            <a:r>
              <a:rPr b="0" lang="en-US" sz="1800" spc="-1" strike="noStrike">
                <a:solidFill>
                  <a:srgbClr val="000000"/>
                </a:solidFill>
                <a:latin typeface="Calibri"/>
                <a:ea typeface="DejaVu Sans"/>
              </a:rPr>
              <a:t>FAILS</a:t>
            </a:r>
            <a:endParaRPr b="0" lang="en-US" sz="1800" spc="-1" strike="noStrike">
              <a:latin typeface="Arial"/>
            </a:endParaRPr>
          </a:p>
        </p:txBody>
      </p:sp>
      <p:sp>
        <p:nvSpPr>
          <p:cNvPr id="146" name="TextBox 17_5"/>
          <p:cNvSpPr/>
          <p:nvPr/>
        </p:nvSpPr>
        <p:spPr>
          <a:xfrm>
            <a:off x="1600560" y="2971800"/>
            <a:ext cx="2742480" cy="364680"/>
          </a:xfrm>
          <a:prstGeom prst="rect">
            <a:avLst/>
          </a:prstGeom>
          <a:noFill/>
          <a:ln w="0">
            <a:noFill/>
          </a:ln>
        </p:spPr>
        <p:style>
          <a:lnRef idx="0"/>
          <a:fillRef idx="0"/>
          <a:effectRef idx="0"/>
          <a:fontRef idx="minor"/>
        </p:style>
        <p:txBody>
          <a:bodyPr horzOverflow="overflow" vertOverflow="overflow" lIns="90000" rIns="90000" tIns="45000" bIns="45000">
            <a:spAutoFit/>
          </a:bodyPr>
          <a:p>
            <a:pPr>
              <a:lnSpc>
                <a:spcPct val="100000"/>
              </a:lnSpc>
            </a:pPr>
            <a:r>
              <a:rPr b="0" lang="en-US" sz="1800" spc="-1" strike="noStrike">
                <a:solidFill>
                  <a:srgbClr val="000000"/>
                </a:solidFill>
                <a:latin typeface="Calibri"/>
                <a:ea typeface="DejaVu Sans"/>
              </a:rPr>
              <a:t>FAILS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itl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Calibri"/>
                <a:ea typeface="DejaVu Sans"/>
              </a:rPr>
              <a:t>TECHNOLOGIES</a:t>
            </a:r>
            <a:endParaRPr b="0" lang="en-US" sz="4400" spc="-1" strike="noStrike">
              <a:latin typeface="Arial"/>
            </a:endParaRPr>
          </a:p>
        </p:txBody>
      </p:sp>
      <p:sp>
        <p:nvSpPr>
          <p:cNvPr id="148" name="Content Placeholder 2"/>
          <p:cNvSpPr/>
          <p:nvPr/>
        </p:nvSpPr>
        <p:spPr>
          <a:xfrm>
            <a:off x="838080" y="1825560"/>
            <a:ext cx="10514160" cy="4349880"/>
          </a:xfrm>
          <a:prstGeom prst="rect">
            <a:avLst/>
          </a:prstGeom>
          <a:noFill/>
          <a:ln w="0">
            <a:noFill/>
          </a:ln>
        </p:spPr>
        <p:style>
          <a:lnRef idx="0"/>
          <a:fillRef idx="0"/>
          <a:effectRef idx="0"/>
          <a:fontRef idx="minor"/>
        </p:style>
        <p:txBody>
          <a:bodyPr lIns="90000" rIns="90000" tIns="45000" bIns="45000">
            <a:normAutofit/>
          </a:bodyPr>
          <a:p>
            <a:pPr marL="228600" indent="-227160">
              <a:lnSpc>
                <a:spcPct val="90000"/>
              </a:lnSpc>
              <a:spcBef>
                <a:spcPts val="1001"/>
              </a:spcBef>
              <a:tabLst>
                <a:tab algn="l" pos="0"/>
              </a:tabLst>
            </a:pPr>
            <a:r>
              <a:rPr b="0" lang="en-US" sz="2400" spc="-1" strike="noStrike">
                <a:solidFill>
                  <a:srgbClr val="000000"/>
                </a:solidFill>
                <a:latin typeface="Calibri"/>
                <a:ea typeface="DejaVu Sans"/>
              </a:rPr>
              <a:t>The technologies used our project</a:t>
            </a:r>
            <a:endParaRPr b="0" lang="en-US" sz="2400" spc="-1" strike="noStrike">
              <a:latin typeface="Arial"/>
            </a:endParaRPr>
          </a:p>
          <a:p>
            <a:pPr marL="228600" indent="-22716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DejaVu Sans"/>
              </a:rPr>
              <a:t>Frontend:</a:t>
            </a:r>
            <a:endParaRPr b="0" lang="en-US" sz="2400" spc="-1" strike="noStrike">
              <a:latin typeface="Arial"/>
            </a:endParaRPr>
          </a:p>
          <a:p>
            <a:pPr marL="228600" indent="-227160">
              <a:lnSpc>
                <a:spcPct val="90000"/>
              </a:lnSpc>
              <a:spcBef>
                <a:spcPts val="1001"/>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HTML, CSS, JavaScript</a:t>
            </a:r>
            <a:endParaRPr b="0" lang="en-US" sz="2400" spc="-1" strike="noStrike">
              <a:latin typeface="Arial"/>
            </a:endParaRPr>
          </a:p>
          <a:p>
            <a:pPr marL="228600" indent="-22716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DejaVu Sans"/>
              </a:rPr>
              <a:t>Backend:</a:t>
            </a:r>
            <a:endParaRPr b="0" lang="en-US" sz="2400" spc="-1" strike="noStrike">
              <a:latin typeface="Arial"/>
            </a:endParaRPr>
          </a:p>
          <a:p>
            <a:pPr marL="228600" indent="-227160">
              <a:lnSpc>
                <a:spcPct val="90000"/>
              </a:lnSpc>
              <a:spcBef>
                <a:spcPts val="1001"/>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Java, Spring, MySQL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itl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a:ea typeface="DejaVu Sans"/>
              </a:rPr>
              <a:t>TOOLS</a:t>
            </a:r>
            <a:endParaRPr b="0" lang="en-US" sz="4400" spc="-1" strike="noStrike">
              <a:latin typeface="Arial"/>
            </a:endParaRPr>
          </a:p>
        </p:txBody>
      </p:sp>
      <p:sp>
        <p:nvSpPr>
          <p:cNvPr id="150" name="Content Placeholder 2"/>
          <p:cNvSpPr/>
          <p:nvPr/>
        </p:nvSpPr>
        <p:spPr>
          <a:xfrm>
            <a:off x="838080" y="1602360"/>
            <a:ext cx="10514160" cy="434988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Calibri"/>
                <a:ea typeface="DejaVu Sans"/>
              </a:rPr>
              <a:t>The tools used in our project </a:t>
            </a:r>
            <a:endParaRPr b="0" lang="en-US" sz="2400" spc="-1" strike="noStrike">
              <a:latin typeface="Arial"/>
            </a:endParaRPr>
          </a:p>
          <a:p>
            <a:pPr marL="228600" indent="-22716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DejaVu Sans"/>
              </a:rPr>
              <a:t>Springtoolsuite</a:t>
            </a:r>
            <a:endParaRPr b="0" lang="en-US" sz="2400" spc="-1" strike="noStrike">
              <a:latin typeface="Arial"/>
            </a:endParaRPr>
          </a:p>
          <a:p>
            <a:pPr marL="228600" indent="-22716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DejaVu Sans"/>
              </a:rPr>
              <a:t>MySQL Workbench</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itl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a:ea typeface="DejaVu Sans"/>
              </a:rPr>
              <a:t>RESULTS</a:t>
            </a:r>
            <a:endParaRPr b="0" lang="en-US" sz="4400" spc="-1" strike="noStrike">
              <a:latin typeface="Arial"/>
            </a:endParaRPr>
          </a:p>
        </p:txBody>
      </p:sp>
      <p:sp>
        <p:nvSpPr>
          <p:cNvPr id="152" name="Content Placeholder 2"/>
          <p:cNvSpPr/>
          <p:nvPr/>
        </p:nvSpPr>
        <p:spPr>
          <a:xfrm>
            <a:off x="838080" y="1825560"/>
            <a:ext cx="10514160" cy="43498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itle 1"/>
          <p:cNvSpPr/>
          <p:nvPr/>
        </p:nvSpPr>
        <p:spPr>
          <a:xfrm>
            <a:off x="3741840" y="2716920"/>
            <a:ext cx="4497120" cy="132408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1" lang="en-US" sz="5400" spc="-1" strike="noStrike">
                <a:solidFill>
                  <a:srgbClr val="0d0d0d"/>
                </a:solidFill>
                <a:latin typeface="Calibri"/>
                <a:ea typeface="DejaVu Sans"/>
              </a:rPr>
              <a:t>THANK YOU</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203</TotalTime>
  <Application>LibreOffice/7.1.8.1$Windows_X86_64 LibreOffice_project/e1f30c802c3269a1d052614453f260e49458c82c</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2022-02-20T11:02:00Z</dcterms:created>
  <dc:creator/>
  <dc:description/>
  <dc:language>en-US</dc:language>
  <cp:lastModifiedBy/>
  <dcterms:modified xsi:type="dcterms:W3CDTF">2022-02-21T20:55:25Z</dcterms:modified>
  <cp:revision>754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