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13D20DDE-7715-4D49-A737-9DB25F0E7E98}" type="datetime">
              <a:rPr b="0" lang="en-US" sz="1200" spc="-1" strike="noStrike">
                <a:solidFill>
                  <a:srgbClr val="8b8b8b"/>
                </a:solidFill>
                <a:latin typeface="Calibri"/>
              </a:rPr>
              <a:t>2/21/22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6563FE3-7E6D-418E-B0B2-BFA7CA357FF2}"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18CEB082-DA9D-4A61-AFCD-2C445E74F69C}" type="datetime">
              <a:rPr b="0" lang="en-US" sz="1200" spc="-1" strike="noStrike">
                <a:solidFill>
                  <a:srgbClr val="8b8b8b"/>
                </a:solidFill>
                <a:latin typeface="Calibri"/>
              </a:rPr>
              <a:t>2/21/22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A23229F-A4AF-4AAD-90C7-8E0EA6827C6F}"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E2AC126D-0D02-4800-86B6-74617294C53A}" type="datetime">
              <a:rPr b="0" lang="en-US" sz="1200" spc="-1" strike="noStrike">
                <a:solidFill>
                  <a:srgbClr val="8b8b8b"/>
                </a:solidFill>
                <a:latin typeface="Calibri"/>
              </a:rPr>
              <a:t>2/21/22</a:t>
            </a:fld>
            <a:endParaRPr b="0" lang="en-US" sz="1200" spc="-1" strike="noStrike">
              <a:latin typeface="Times New Roman"/>
            </a:endParaRPr>
          </a:p>
        </p:txBody>
      </p:sp>
      <p:sp>
        <p:nvSpPr>
          <p:cNvPr id="83"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DC2412E-52B3-4FF2-8406-F7A50F343D0A}" type="slidenum">
              <a:rPr b="0" lang="en-US"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itle 1"/>
          <p:cNvSpPr txBox="1"/>
          <p:nvPr/>
        </p:nvSpPr>
        <p:spPr>
          <a:xfrm>
            <a:off x="2191320" y="3597120"/>
            <a:ext cx="8360640" cy="1679760"/>
          </a:xfrm>
          <a:prstGeom prst="rect">
            <a:avLst/>
          </a:prstGeom>
          <a:noFill/>
          <a:ln w="0">
            <a:noFill/>
          </a:ln>
        </p:spPr>
        <p:txBody>
          <a:bodyPr anchor="ctr">
            <a:normAutofit fontScale="15000"/>
          </a:bodyPr>
          <a:p>
            <a:pPr algn="ctr">
              <a:lnSpc>
                <a:spcPct val="90000"/>
              </a:lnSpc>
            </a:pPr>
            <a:r>
              <a:rPr b="1" lang="en-US" sz="3600" spc="-1" strike="noStrike">
                <a:solidFill>
                  <a:srgbClr val="000000"/>
                </a:solidFill>
                <a:latin typeface="Times New Roman"/>
              </a:rPr>
              <a:t>LIBRARY MANAGEMENT SYSTEM</a:t>
            </a:r>
            <a:br/>
            <a:br/>
            <a:r>
              <a:rPr b="0" lang="en-US" sz="3600" spc="-1" strike="noStrike">
                <a:solidFill>
                  <a:srgbClr val="000000"/>
                </a:solidFill>
                <a:latin typeface="Calibri Light"/>
                <a:ea typeface="Calibri Light"/>
              </a:rPr>
              <a:t>By</a:t>
            </a:r>
            <a:endParaRPr b="0" lang="en-US" sz="3600" spc="-1" strike="noStrike">
              <a:solidFill>
                <a:srgbClr val="000000"/>
              </a:solidFill>
              <a:latin typeface="Calibri"/>
            </a:endParaRPr>
          </a:p>
          <a:p>
            <a:pPr algn="ctr">
              <a:lnSpc>
                <a:spcPct val="90000"/>
              </a:lnSpc>
            </a:pPr>
            <a:endParaRPr b="0" lang="en-US" sz="36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Sai Santhosh</a:t>
            </a:r>
            <a:endParaRPr b="0" lang="en-US" sz="28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Bharath Reddy</a:t>
            </a:r>
            <a:endParaRPr b="0" lang="en-US" sz="28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Sai Teja</a:t>
            </a:r>
            <a:endParaRPr b="0" lang="en-US" sz="28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Varalakshmi</a:t>
            </a:r>
            <a:endParaRPr b="0" lang="en-US" sz="28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Hemalatha</a:t>
            </a:r>
            <a:endParaRPr b="0" lang="en-US" sz="2800" spc="-1" strike="noStrike">
              <a:solidFill>
                <a:srgbClr val="000000"/>
              </a:solidFill>
              <a:latin typeface="Calibri"/>
            </a:endParaRPr>
          </a:p>
          <a:p>
            <a:pPr algn="ctr">
              <a:lnSpc>
                <a:spcPct val="90000"/>
              </a:lnSpc>
            </a:pPr>
            <a:br/>
            <a:endParaRPr b="0" lang="en-US" sz="2800" spc="-1" strike="noStrike">
              <a:solidFill>
                <a:srgbClr val="000000"/>
              </a:solidFill>
              <a:latin typeface="Calibri"/>
            </a:endParaRPr>
          </a:p>
          <a:p>
            <a:pPr>
              <a:lnSpc>
                <a:spcPct val="90000"/>
              </a:lnSpc>
            </a:pPr>
            <a:b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txBox="1"/>
          <p:nvPr/>
        </p:nvSpPr>
        <p:spPr>
          <a:xfrm>
            <a:off x="838080" y="365040"/>
            <a:ext cx="10515240" cy="1325160"/>
          </a:xfrm>
          <a:prstGeom prst="rect">
            <a:avLst/>
          </a:prstGeom>
          <a:noFill/>
          <a:ln w="0">
            <a:noFill/>
          </a:ln>
        </p:spPr>
        <p:txBody>
          <a:bodyPr anchor="ctr">
            <a:normAutofit/>
          </a:bodyPr>
          <a:p>
            <a:pPr>
              <a:lnSpc>
                <a:spcPct val="90000"/>
              </a:lnSpc>
            </a:pPr>
            <a:r>
              <a:rPr b="1" lang="en-US" sz="4400" spc="-1" strike="noStrike">
                <a:solidFill>
                  <a:srgbClr val="000000"/>
                </a:solidFill>
                <a:latin typeface="Times New Roman"/>
              </a:rPr>
              <a:t>PROBLEM STATEMENT</a:t>
            </a:r>
            <a:endParaRPr b="0" lang="en-US" sz="4400" spc="-1" strike="noStrike">
              <a:solidFill>
                <a:srgbClr val="000000"/>
              </a:solidFill>
              <a:latin typeface="Calibri"/>
            </a:endParaRPr>
          </a:p>
        </p:txBody>
      </p:sp>
      <p:sp>
        <p:nvSpPr>
          <p:cNvPr id="125" name="Content Placeholder 2"/>
          <p:cNvSpPr txBox="1"/>
          <p:nvPr/>
        </p:nvSpPr>
        <p:spPr>
          <a:xfrm>
            <a:off x="851400" y="1536480"/>
            <a:ext cx="10515240" cy="4666320"/>
          </a:xfrm>
          <a:prstGeom prst="rect">
            <a:avLst/>
          </a:prstGeom>
          <a:noFill/>
          <a:ln w="0">
            <a:noFill/>
          </a:ln>
        </p:spPr>
        <p:txBody>
          <a:bodyPr>
            <a:normAutofit/>
          </a:bodyPr>
          <a:p>
            <a:pPr>
              <a:lnSpc>
                <a:spcPct val="90000"/>
              </a:lnSpc>
              <a:spcBef>
                <a:spcPts val="1001"/>
              </a:spcBef>
              <a:tabLst>
                <a:tab algn="l" pos="0"/>
              </a:tabLst>
            </a:pPr>
            <a:r>
              <a:rPr b="0" lang="en-US" sz="2800" spc="-1" strike="noStrike">
                <a:solidFill>
                  <a:srgbClr val="000000"/>
                </a:solidFill>
                <a:latin typeface="Calibri"/>
              </a:rPr>
              <a:t>In Library management system the data is secured and validate with the correct data information provided by the user.</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If user provided incorrect data it gives the error message I.e, invalid credentials.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itle 1"/>
          <p:cNvSpPr txBox="1"/>
          <p:nvPr/>
        </p:nvSpPr>
        <p:spPr>
          <a:xfrm>
            <a:off x="838080" y="365040"/>
            <a:ext cx="10515240" cy="1325160"/>
          </a:xfrm>
          <a:prstGeom prst="rect">
            <a:avLst/>
          </a:prstGeom>
          <a:noFill/>
          <a:ln w="0">
            <a:noFill/>
          </a:ln>
        </p:spPr>
        <p:txBody>
          <a:bodyPr anchor="ctr">
            <a:normAutofit/>
          </a:bodyPr>
          <a:p>
            <a:pPr>
              <a:lnSpc>
                <a:spcPct val="90000"/>
              </a:lnSpc>
            </a:pPr>
            <a:r>
              <a:rPr b="1" lang="en-US" sz="4400" spc="-1" strike="noStrike">
                <a:solidFill>
                  <a:srgbClr val="000000"/>
                </a:solidFill>
                <a:latin typeface="Times New Roman"/>
              </a:rPr>
              <a:t>SHORT DESCRIPTION</a:t>
            </a:r>
            <a:endParaRPr b="0" lang="en-US" sz="4400" spc="-1" strike="noStrike">
              <a:solidFill>
                <a:srgbClr val="000000"/>
              </a:solidFill>
              <a:latin typeface="Calibri"/>
            </a:endParaRPr>
          </a:p>
        </p:txBody>
      </p:sp>
      <p:sp>
        <p:nvSpPr>
          <p:cNvPr id="127" name="Content Placeholder 2"/>
          <p:cNvSpPr txBox="1"/>
          <p:nvPr/>
        </p:nvSpPr>
        <p:spPr>
          <a:xfrm>
            <a:off x="838080" y="1786320"/>
            <a:ext cx="10515240" cy="5034240"/>
          </a:xfrm>
          <a:prstGeom prst="rect">
            <a:avLst/>
          </a:prstGeom>
          <a:noFill/>
          <a:ln w="0">
            <a:noFill/>
          </a:ln>
        </p:spPr>
        <p:txBody>
          <a:bodyPr>
            <a:normAutofit/>
          </a:bodyPr>
          <a:p>
            <a:pPr marL="457200">
              <a:lnSpc>
                <a:spcPct val="90000"/>
              </a:lnSpc>
              <a:spcBef>
                <a:spcPts val="499"/>
              </a:spcBef>
              <a:tabLst>
                <a:tab algn="l" pos="0"/>
              </a:tabLst>
            </a:pPr>
            <a:r>
              <a:rPr b="0" lang="en-US" sz="2400" spc="-1" strike="noStrike">
                <a:solidFill>
                  <a:srgbClr val="000000"/>
                </a:solidFill>
                <a:latin typeface="Calibri"/>
                <a:ea typeface="Calibri"/>
              </a:rPr>
              <a:t>In Library Management System  we designed the project  with 3 pages </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1. Login page</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2. Registration page</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3. Home page</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Login page used by the user to login into system. They are required to enter user id and password before they are allowed to enter the system .The user id and password will be verified and if invalid id is there user is allowed to not enter the system.</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In registration page  where user should give the information i.e,Name,Branch,</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Email id, Contact number, Username and Password.</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Home page will be directed after entering correct Username and Password.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Flowchart: Terminator 2_1"/>
          <p:cNvSpPr/>
          <p:nvPr/>
        </p:nvSpPr>
        <p:spPr>
          <a:xfrm>
            <a:off x="2622240" y="1143000"/>
            <a:ext cx="2057400" cy="462240"/>
          </a:xfrm>
          <a:prstGeom prst="flowChartTerminator">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Start</a:t>
            </a:r>
            <a:endParaRPr b="0" lang="en-US" sz="1800" spc="-1" strike="noStrike">
              <a:latin typeface="Arial"/>
            </a:endParaRPr>
          </a:p>
        </p:txBody>
      </p:sp>
      <p:sp>
        <p:nvSpPr>
          <p:cNvPr id="129" name="Rectangle 3_0"/>
          <p:cNvSpPr/>
          <p:nvPr/>
        </p:nvSpPr>
        <p:spPr>
          <a:xfrm>
            <a:off x="2743200" y="2057400"/>
            <a:ext cx="1828800" cy="564480"/>
          </a:xfrm>
          <a:prstGeom prst="rect">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New User</a:t>
            </a:r>
            <a:endParaRPr b="0" lang="en-US" sz="1800" spc="-1" strike="noStrike">
              <a:latin typeface="Arial"/>
            </a:endParaRPr>
          </a:p>
        </p:txBody>
      </p:sp>
      <p:sp>
        <p:nvSpPr>
          <p:cNvPr id="130" name=""/>
          <p:cNvSpPr/>
          <p:nvPr/>
        </p:nvSpPr>
        <p:spPr>
          <a:xfrm>
            <a:off x="2514600" y="3215520"/>
            <a:ext cx="2175120" cy="534600"/>
          </a:xfrm>
          <a:custGeom>
            <a:avLst/>
            <a:gdLst/>
            <a:ahLst/>
            <a:rect l="0" t="0" r="r" b="b"/>
            <a:pathLst>
              <a:path w="6044" h="1487">
                <a:moveTo>
                  <a:pt x="1510" y="0"/>
                </a:moveTo>
                <a:lnTo>
                  <a:pt x="6043" y="0"/>
                </a:lnTo>
                <a:lnTo>
                  <a:pt x="4532" y="1486"/>
                </a:lnTo>
                <a:lnTo>
                  <a:pt x="0" y="1486"/>
                </a:lnTo>
                <a:lnTo>
                  <a:pt x="1510"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Registration pg</a:t>
            </a:r>
            <a:endParaRPr b="0" lang="en-US" sz="1800" spc="-1" strike="noStrike">
              <a:latin typeface="Arial"/>
            </a:endParaRPr>
          </a:p>
        </p:txBody>
      </p:sp>
      <p:sp>
        <p:nvSpPr>
          <p:cNvPr id="131" name=""/>
          <p:cNvSpPr/>
          <p:nvPr/>
        </p:nvSpPr>
        <p:spPr>
          <a:xfrm>
            <a:off x="6400800" y="2730600"/>
            <a:ext cx="2057400" cy="685800"/>
          </a:xfrm>
          <a:custGeom>
            <a:avLst/>
            <a:gdLst/>
            <a:ahLst/>
            <a:rect l="0" t="0" r="r" b="b"/>
            <a:pathLst>
              <a:path w="5716" h="1907">
                <a:moveTo>
                  <a:pt x="1428" y="0"/>
                </a:moveTo>
                <a:lnTo>
                  <a:pt x="5715" y="0"/>
                </a:lnTo>
                <a:lnTo>
                  <a:pt x="4287" y="1906"/>
                </a:lnTo>
                <a:lnTo>
                  <a:pt x="0" y="1906"/>
                </a:lnTo>
                <a:lnTo>
                  <a:pt x="1428"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Login pg</a:t>
            </a:r>
            <a:endParaRPr b="0" lang="en-US" sz="1800" spc="-1" strike="noStrike">
              <a:latin typeface="Arial"/>
            </a:endParaRPr>
          </a:p>
        </p:txBody>
      </p:sp>
      <p:sp>
        <p:nvSpPr>
          <p:cNvPr id="132" name=""/>
          <p:cNvSpPr/>
          <p:nvPr/>
        </p:nvSpPr>
        <p:spPr>
          <a:xfrm>
            <a:off x="2514600" y="5131440"/>
            <a:ext cx="1600200" cy="583560"/>
          </a:xfrm>
          <a:custGeom>
            <a:avLst/>
            <a:gdLst/>
            <a:ahLst/>
            <a:rect l="0" t="0" r="r" b="b"/>
            <a:pathLst>
              <a:path w="4447" h="1622">
                <a:moveTo>
                  <a:pt x="1111" y="0"/>
                </a:moveTo>
                <a:lnTo>
                  <a:pt x="4446" y="0"/>
                </a:lnTo>
                <a:lnTo>
                  <a:pt x="3334" y="1621"/>
                </a:lnTo>
                <a:lnTo>
                  <a:pt x="0" y="1621"/>
                </a:lnTo>
                <a:lnTo>
                  <a:pt x="1111"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Error </a:t>
            </a:r>
            <a:endParaRPr b="0" lang="en-US" sz="1800" spc="-1" strike="noStrike">
              <a:latin typeface="Arial"/>
            </a:endParaRPr>
          </a:p>
        </p:txBody>
      </p:sp>
      <p:sp>
        <p:nvSpPr>
          <p:cNvPr id="133" name=""/>
          <p:cNvSpPr/>
          <p:nvPr/>
        </p:nvSpPr>
        <p:spPr>
          <a:xfrm>
            <a:off x="7772400" y="3886200"/>
            <a:ext cx="2286000" cy="685800"/>
          </a:xfrm>
          <a:custGeom>
            <a:avLst/>
            <a:gdLst/>
            <a:ahLst/>
            <a:rect l="0" t="0" r="r" b="b"/>
            <a:pathLst>
              <a:path w="6352" h="1907">
                <a:moveTo>
                  <a:pt x="1587" y="0"/>
                </a:moveTo>
                <a:lnTo>
                  <a:pt x="6351" y="0"/>
                </a:lnTo>
                <a:lnTo>
                  <a:pt x="4763" y="1906"/>
                </a:lnTo>
                <a:lnTo>
                  <a:pt x="0" y="1906"/>
                </a:lnTo>
                <a:lnTo>
                  <a:pt x="1587"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Error </a:t>
            </a:r>
            <a:endParaRPr b="0" lang="en-US" sz="1800" spc="-1" strike="noStrike">
              <a:latin typeface="Arial"/>
            </a:endParaRPr>
          </a:p>
        </p:txBody>
      </p:sp>
      <p:sp>
        <p:nvSpPr>
          <p:cNvPr id="134" name="Flowchart: Terminator 2_2"/>
          <p:cNvSpPr/>
          <p:nvPr/>
        </p:nvSpPr>
        <p:spPr>
          <a:xfrm>
            <a:off x="6014880" y="5207040"/>
            <a:ext cx="2061720" cy="685800"/>
          </a:xfrm>
          <a:prstGeom prst="flowChartTerminator">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Home pg  </a:t>
            </a:r>
            <a:endParaRPr b="0" lang="en-US" sz="1800" spc="-1" strike="noStrike">
              <a:latin typeface="Arial"/>
            </a:endParaRPr>
          </a:p>
        </p:txBody>
      </p:sp>
      <p:sp>
        <p:nvSpPr>
          <p:cNvPr id="135" name=""/>
          <p:cNvSpPr/>
          <p:nvPr/>
        </p:nvSpPr>
        <p:spPr>
          <a:xfrm>
            <a:off x="3657600" y="1605240"/>
            <a:ext cx="0" cy="452160"/>
          </a:xfrm>
          <a:prstGeom prst="line">
            <a:avLst/>
          </a:prstGeom>
          <a:ln w="0">
            <a:solidFill>
              <a:srgbClr val="3465a4"/>
            </a:solidFill>
            <a:tailEnd len="med" type="triangle" w="med"/>
          </a:ln>
        </p:spPr>
        <p:style>
          <a:lnRef idx="0"/>
          <a:fillRef idx="0"/>
          <a:effectRef idx="0"/>
          <a:fontRef idx="minor"/>
        </p:style>
      </p:sp>
      <p:sp>
        <p:nvSpPr>
          <p:cNvPr id="136" name=""/>
          <p:cNvSpPr/>
          <p:nvPr/>
        </p:nvSpPr>
        <p:spPr>
          <a:xfrm>
            <a:off x="3657600" y="2621880"/>
            <a:ext cx="0" cy="578520"/>
          </a:xfrm>
          <a:prstGeom prst="line">
            <a:avLst/>
          </a:prstGeom>
          <a:ln w="0">
            <a:solidFill>
              <a:srgbClr val="3465a4"/>
            </a:solidFill>
            <a:tailEnd len="med" type="triangle" w="med"/>
          </a:ln>
        </p:spPr>
        <p:style>
          <a:lnRef idx="0"/>
          <a:fillRef idx="0"/>
          <a:effectRef idx="0"/>
          <a:fontRef idx="minor"/>
        </p:style>
      </p:sp>
      <p:sp>
        <p:nvSpPr>
          <p:cNvPr id="137" name=""/>
          <p:cNvSpPr/>
          <p:nvPr/>
        </p:nvSpPr>
        <p:spPr>
          <a:xfrm flipH="1">
            <a:off x="1636200" y="5257800"/>
            <a:ext cx="1143000" cy="0"/>
          </a:xfrm>
          <a:prstGeom prst="line">
            <a:avLst/>
          </a:prstGeom>
          <a:ln w="0">
            <a:solidFill>
              <a:srgbClr val="3465a4"/>
            </a:solidFill>
          </a:ln>
        </p:spPr>
        <p:style>
          <a:lnRef idx="0"/>
          <a:fillRef idx="0"/>
          <a:effectRef idx="0"/>
          <a:fontRef idx="minor"/>
        </p:style>
      </p:sp>
      <p:sp>
        <p:nvSpPr>
          <p:cNvPr id="138" name=""/>
          <p:cNvSpPr/>
          <p:nvPr/>
        </p:nvSpPr>
        <p:spPr>
          <a:xfrm flipV="1">
            <a:off x="1600200" y="3429000"/>
            <a:ext cx="0" cy="1828800"/>
          </a:xfrm>
          <a:prstGeom prst="line">
            <a:avLst/>
          </a:prstGeom>
          <a:ln w="0">
            <a:solidFill>
              <a:srgbClr val="3465a4"/>
            </a:solidFill>
          </a:ln>
        </p:spPr>
        <p:style>
          <a:lnRef idx="0"/>
          <a:fillRef idx="0"/>
          <a:effectRef idx="0"/>
          <a:fontRef idx="minor"/>
        </p:style>
      </p:sp>
      <p:sp>
        <p:nvSpPr>
          <p:cNvPr id="139" name=""/>
          <p:cNvSpPr/>
          <p:nvPr/>
        </p:nvSpPr>
        <p:spPr>
          <a:xfrm>
            <a:off x="1600200" y="3429000"/>
            <a:ext cx="1215000" cy="0"/>
          </a:xfrm>
          <a:prstGeom prst="line">
            <a:avLst/>
          </a:prstGeom>
          <a:ln w="0">
            <a:solidFill>
              <a:srgbClr val="3465a4"/>
            </a:solidFill>
            <a:tailEnd len="med" type="triangle" w="med"/>
          </a:ln>
        </p:spPr>
        <p:style>
          <a:lnRef idx="0"/>
          <a:fillRef idx="0"/>
          <a:effectRef idx="0"/>
          <a:fontRef idx="minor"/>
        </p:style>
      </p:sp>
      <p:sp>
        <p:nvSpPr>
          <p:cNvPr id="140" name=""/>
          <p:cNvSpPr/>
          <p:nvPr/>
        </p:nvSpPr>
        <p:spPr>
          <a:xfrm>
            <a:off x="9685800" y="4343400"/>
            <a:ext cx="829800" cy="0"/>
          </a:xfrm>
          <a:prstGeom prst="line">
            <a:avLst/>
          </a:prstGeom>
          <a:ln w="0">
            <a:solidFill>
              <a:srgbClr val="3465a4"/>
            </a:solidFill>
          </a:ln>
        </p:spPr>
        <p:style>
          <a:lnRef idx="0"/>
          <a:fillRef idx="0"/>
          <a:effectRef idx="0"/>
          <a:fontRef idx="minor"/>
        </p:style>
      </p:sp>
      <p:sp>
        <p:nvSpPr>
          <p:cNvPr id="141" name=""/>
          <p:cNvSpPr/>
          <p:nvPr/>
        </p:nvSpPr>
        <p:spPr>
          <a:xfrm>
            <a:off x="8265600" y="2971800"/>
            <a:ext cx="2286000" cy="0"/>
          </a:xfrm>
          <a:prstGeom prst="line">
            <a:avLst/>
          </a:prstGeom>
          <a:ln w="0">
            <a:solidFill>
              <a:srgbClr val="3465a4"/>
            </a:solidFill>
            <a:headEnd len="med" type="triangle" w="med"/>
          </a:ln>
        </p:spPr>
        <p:style>
          <a:lnRef idx="0"/>
          <a:fillRef idx="0"/>
          <a:effectRef idx="0"/>
          <a:fontRef idx="minor"/>
        </p:style>
      </p:sp>
      <p:sp>
        <p:nvSpPr>
          <p:cNvPr id="142" name=""/>
          <p:cNvSpPr/>
          <p:nvPr/>
        </p:nvSpPr>
        <p:spPr>
          <a:xfrm flipV="1">
            <a:off x="10515600" y="2971800"/>
            <a:ext cx="0" cy="1371600"/>
          </a:xfrm>
          <a:prstGeom prst="line">
            <a:avLst/>
          </a:prstGeom>
          <a:ln w="0">
            <a:solidFill>
              <a:srgbClr val="3465a4"/>
            </a:solidFill>
          </a:ln>
        </p:spPr>
        <p:style>
          <a:lnRef idx="0"/>
          <a:fillRef idx="0"/>
          <a:effectRef idx="0"/>
          <a:fontRef idx="minor"/>
        </p:style>
      </p:sp>
      <p:sp>
        <p:nvSpPr>
          <p:cNvPr id="143" name=""/>
          <p:cNvSpPr/>
          <p:nvPr/>
        </p:nvSpPr>
        <p:spPr>
          <a:xfrm>
            <a:off x="7086600" y="3429000"/>
            <a:ext cx="0" cy="1778040"/>
          </a:xfrm>
          <a:prstGeom prst="line">
            <a:avLst/>
          </a:prstGeom>
          <a:ln w="0">
            <a:solidFill>
              <a:srgbClr val="3465a4"/>
            </a:solidFill>
            <a:tailEnd len="med" type="triangle" w="med"/>
          </a:ln>
        </p:spPr>
        <p:style>
          <a:lnRef idx="0"/>
          <a:fillRef idx="0"/>
          <a:effectRef idx="0"/>
          <a:fontRef idx="minor"/>
        </p:style>
      </p:sp>
      <p:sp>
        <p:nvSpPr>
          <p:cNvPr id="144" name=""/>
          <p:cNvSpPr/>
          <p:nvPr/>
        </p:nvSpPr>
        <p:spPr>
          <a:xfrm>
            <a:off x="4572000" y="2286000"/>
            <a:ext cx="2743200" cy="0"/>
          </a:xfrm>
          <a:prstGeom prst="line">
            <a:avLst/>
          </a:prstGeom>
          <a:ln w="0">
            <a:solidFill>
              <a:srgbClr val="3465a4"/>
            </a:solidFill>
          </a:ln>
        </p:spPr>
        <p:style>
          <a:lnRef idx="0"/>
          <a:fillRef idx="0"/>
          <a:effectRef idx="0"/>
          <a:fontRef idx="minor"/>
        </p:style>
      </p:sp>
      <p:sp>
        <p:nvSpPr>
          <p:cNvPr id="145" name=""/>
          <p:cNvSpPr/>
          <p:nvPr/>
        </p:nvSpPr>
        <p:spPr>
          <a:xfrm>
            <a:off x="7328160" y="2283840"/>
            <a:ext cx="0" cy="452160"/>
          </a:xfrm>
          <a:prstGeom prst="line">
            <a:avLst/>
          </a:prstGeom>
          <a:ln w="0">
            <a:solidFill>
              <a:srgbClr val="3465a4"/>
            </a:solidFill>
            <a:tailEnd len="med" type="triangle" w="med"/>
          </a:ln>
        </p:spPr>
        <p:style>
          <a:lnRef idx="0"/>
          <a:fillRef idx="0"/>
          <a:effectRef idx="0"/>
          <a:fontRef idx="minor"/>
        </p:style>
      </p:sp>
      <p:sp>
        <p:nvSpPr>
          <p:cNvPr id="146" name="TextBox 17_0"/>
          <p:cNvSpPr/>
          <p:nvPr/>
        </p:nvSpPr>
        <p:spPr>
          <a:xfrm>
            <a:off x="5540040" y="1900440"/>
            <a:ext cx="274284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NO</a:t>
            </a:r>
            <a:endParaRPr b="0" lang="en-US" sz="1800" spc="-1" strike="noStrike">
              <a:latin typeface="Arial"/>
            </a:endParaRPr>
          </a:p>
        </p:txBody>
      </p:sp>
      <p:sp>
        <p:nvSpPr>
          <p:cNvPr id="147" name="TextBox 17_1"/>
          <p:cNvSpPr/>
          <p:nvPr/>
        </p:nvSpPr>
        <p:spPr>
          <a:xfrm>
            <a:off x="3628080" y="2753280"/>
            <a:ext cx="279648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YES</a:t>
            </a:r>
            <a:endParaRPr b="0" lang="en-US" sz="1800" spc="-1" strike="noStrike">
              <a:latin typeface="Arial"/>
            </a:endParaRPr>
          </a:p>
        </p:txBody>
      </p:sp>
      <p:sp>
        <p:nvSpPr>
          <p:cNvPr id="148" name="TextBox 20_0"/>
          <p:cNvSpPr/>
          <p:nvPr/>
        </p:nvSpPr>
        <p:spPr>
          <a:xfrm>
            <a:off x="6629760" y="3977280"/>
            <a:ext cx="274284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YES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itle 1"/>
          <p:cNvSpPr txBox="1"/>
          <p:nvPr/>
        </p:nvSpPr>
        <p:spPr>
          <a:xfrm>
            <a:off x="838080" y="365040"/>
            <a:ext cx="10515240" cy="1325160"/>
          </a:xfrm>
          <a:prstGeom prst="rect">
            <a:avLst/>
          </a:prstGeom>
          <a:noFill/>
          <a:ln w="0">
            <a:noFill/>
          </a:ln>
        </p:spPr>
        <p:txBody>
          <a:bodyPr anchor="ctr">
            <a:normAutofit/>
          </a:bodyPr>
          <a:p>
            <a:pPr>
              <a:lnSpc>
                <a:spcPct val="90000"/>
              </a:lnSpc>
            </a:pPr>
            <a:r>
              <a:rPr b="1" lang="en-US" sz="4400" spc="-1" strike="noStrike">
                <a:solidFill>
                  <a:srgbClr val="000000"/>
                </a:solidFill>
                <a:latin typeface="Times New Roman"/>
              </a:rPr>
              <a:t>TECHNOLOGIES</a:t>
            </a:r>
            <a:endParaRPr b="0" lang="en-US" sz="4400" spc="-1" strike="noStrike">
              <a:solidFill>
                <a:srgbClr val="000000"/>
              </a:solidFill>
              <a:latin typeface="Calibri"/>
            </a:endParaRPr>
          </a:p>
        </p:txBody>
      </p:sp>
      <p:sp>
        <p:nvSpPr>
          <p:cNvPr id="150" name="Content Placeholder 2"/>
          <p:cNvSpPr txBox="1"/>
          <p:nvPr/>
        </p:nvSpPr>
        <p:spPr>
          <a:xfrm>
            <a:off x="838080" y="1825560"/>
            <a:ext cx="10515240" cy="4350960"/>
          </a:xfrm>
          <a:prstGeom prst="rect">
            <a:avLst/>
          </a:prstGeom>
          <a:noFill/>
          <a:ln w="0">
            <a:noFill/>
          </a:ln>
        </p:spPr>
        <p:txBody>
          <a:bodyPr>
            <a:normAutofit/>
          </a:bodyPr>
          <a:p>
            <a:pPr marL="228600" indent="-228240">
              <a:lnSpc>
                <a:spcPct val="90000"/>
              </a:lnSpc>
              <a:spcBef>
                <a:spcPts val="1001"/>
              </a:spcBef>
              <a:tabLst>
                <a:tab algn="l" pos="0"/>
              </a:tabLst>
            </a:pPr>
            <a:r>
              <a:rPr b="0" lang="en-US" sz="2800" spc="-1" strike="noStrike">
                <a:solidFill>
                  <a:srgbClr val="000000"/>
                </a:solidFill>
                <a:latin typeface="Calibri"/>
              </a:rPr>
              <a:t>The technologies used our project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Frontend:</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HTML, CSS, Javascript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Backend:</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Spring, Java,MySQL</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txBox="1"/>
          <p:nvPr/>
        </p:nvSpPr>
        <p:spPr>
          <a:xfrm>
            <a:off x="838080" y="365040"/>
            <a:ext cx="10515240" cy="1325160"/>
          </a:xfrm>
          <a:prstGeom prst="rect">
            <a:avLst/>
          </a:prstGeom>
          <a:noFill/>
          <a:ln w="0">
            <a:noFill/>
          </a:ln>
        </p:spPr>
        <p:txBody>
          <a:bodyPr anchor="ctr">
            <a:noAutofit/>
          </a:bodyPr>
          <a:p>
            <a:pPr>
              <a:lnSpc>
                <a:spcPct val="90000"/>
              </a:lnSpc>
            </a:pPr>
            <a:r>
              <a:rPr b="1" lang="en-US" sz="4400" spc="-1" strike="noStrike">
                <a:solidFill>
                  <a:srgbClr val="000000"/>
                </a:solidFill>
                <a:latin typeface="Times New Roman"/>
              </a:rPr>
              <a:t>TOOLS</a:t>
            </a:r>
            <a:endParaRPr b="0" lang="en-US" sz="4400" spc="-1" strike="noStrike">
              <a:solidFill>
                <a:srgbClr val="000000"/>
              </a:solidFill>
              <a:latin typeface="Calibri"/>
            </a:endParaRPr>
          </a:p>
        </p:txBody>
      </p:sp>
      <p:sp>
        <p:nvSpPr>
          <p:cNvPr id="152" name="Content Placeholder 2"/>
          <p:cNvSpPr txBox="1"/>
          <p:nvPr/>
        </p:nvSpPr>
        <p:spPr>
          <a:xfrm>
            <a:off x="838080" y="1602360"/>
            <a:ext cx="10515240" cy="4350960"/>
          </a:xfrm>
          <a:prstGeom prst="rect">
            <a:avLst/>
          </a:prstGeom>
          <a:noFill/>
          <a:ln w="0">
            <a:noFill/>
          </a:ln>
        </p:spPr>
        <p:txBody>
          <a:bodyPr>
            <a:normAutofit/>
          </a:bodyPr>
          <a:p>
            <a:pPr>
              <a:lnSpc>
                <a:spcPct val="90000"/>
              </a:lnSpc>
              <a:spcBef>
                <a:spcPts val="1001"/>
              </a:spcBef>
              <a:tabLst>
                <a:tab algn="l" pos="0"/>
              </a:tabLst>
            </a:pPr>
            <a:r>
              <a:rPr b="0" lang="en-US" sz="2800" spc="-1" strike="noStrike">
                <a:solidFill>
                  <a:srgbClr val="000000"/>
                </a:solidFill>
                <a:latin typeface="Calibri"/>
              </a:rPr>
              <a:t>The tools used in our project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Springtoolsuite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MySQL Workbench</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itle 1"/>
          <p:cNvSpPr txBox="1"/>
          <p:nvPr/>
        </p:nvSpPr>
        <p:spPr>
          <a:xfrm>
            <a:off x="838080" y="365040"/>
            <a:ext cx="10515240" cy="1325160"/>
          </a:xfrm>
          <a:prstGeom prst="rect">
            <a:avLst/>
          </a:prstGeom>
          <a:noFill/>
          <a:ln w="0">
            <a:noFill/>
          </a:ln>
        </p:spPr>
        <p:txBody>
          <a:bodyPr anchor="ctr">
            <a:noAutofit/>
          </a:bodyPr>
          <a:p>
            <a:pPr>
              <a:lnSpc>
                <a:spcPct val="90000"/>
              </a:lnSpc>
            </a:pPr>
            <a:r>
              <a:rPr b="1" lang="en-US" sz="4400" spc="-1" strike="noStrike">
                <a:solidFill>
                  <a:srgbClr val="000000"/>
                </a:solidFill>
                <a:latin typeface="Times New Roman"/>
              </a:rPr>
              <a:t>RESULTS</a:t>
            </a:r>
            <a:endParaRPr b="0" lang="en-US" sz="4400" spc="-1" strike="noStrike">
              <a:solidFill>
                <a:srgbClr val="000000"/>
              </a:solidFill>
              <a:latin typeface="Calibri"/>
            </a:endParaRPr>
          </a:p>
        </p:txBody>
      </p:sp>
      <p:sp>
        <p:nvSpPr>
          <p:cNvPr id="154" name="Content Placeholder 2"/>
          <p:cNvSpPr txBox="1"/>
          <p:nvPr/>
        </p:nvSpPr>
        <p:spPr>
          <a:xfrm>
            <a:off x="838080" y="1825560"/>
            <a:ext cx="10515240" cy="4350960"/>
          </a:xfrm>
          <a:prstGeom prst="rect">
            <a:avLst/>
          </a:prstGeom>
          <a:noFill/>
          <a:ln w="0">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itle 1"/>
          <p:cNvSpPr txBox="1"/>
          <p:nvPr/>
        </p:nvSpPr>
        <p:spPr>
          <a:xfrm>
            <a:off x="3741840" y="2716920"/>
            <a:ext cx="4498200" cy="1325160"/>
          </a:xfrm>
          <a:prstGeom prst="rect">
            <a:avLst/>
          </a:prstGeom>
          <a:noFill/>
          <a:ln w="0">
            <a:noFill/>
          </a:ln>
        </p:spPr>
        <p:txBody>
          <a:bodyPr anchor="ctr">
            <a:normAutofit/>
          </a:bodyPr>
          <a:p>
            <a:pPr>
              <a:lnSpc>
                <a:spcPct val="90000"/>
              </a:lnSpc>
            </a:pPr>
            <a:r>
              <a:rPr b="1" lang="en-US" sz="5400" spc="-1" strike="noStrike">
                <a:solidFill>
                  <a:srgbClr val="0d0d0d"/>
                </a:solidFill>
                <a:latin typeface="Times New Roman"/>
              </a:rPr>
              <a:t>THANK YOU</a:t>
            </a:r>
            <a:endParaRPr b="0" lang="en-US" sz="5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8</TotalTime>
  <Application>LibreOffice/7.1.8.1$Windows_X86_64 LibreOffice_project/e1f30c802c3269a1d052614453f260e49458c82c</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2022-02-20T11:02:00Z</dcterms:created>
  <dc:creator/>
  <dc:description/>
  <dc:language>en-US</dc:language>
  <cp:lastModifiedBy/>
  <dcterms:modified xsi:type="dcterms:W3CDTF">2022-02-21T18:24:24Z</dcterms:modified>
  <cp:revision>747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