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61" r:id="rId4"/>
    <p:sldId id="264" r:id="rId5"/>
    <p:sldId id="265" r:id="rId6"/>
    <p:sldId id="266"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4863B-581B-4F9F-B682-E9DD8A6598A7}" v="1907" dt="2022-02-20T15:11:51.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2DF8-41D8-4109-A7D3-2610A22E6ECC}"/>
              </a:ext>
            </a:extLst>
          </p:cNvPr>
          <p:cNvSpPr>
            <a:spLocks noGrp="1"/>
          </p:cNvSpPr>
          <p:nvPr>
            <p:ph type="title"/>
          </p:nvPr>
        </p:nvSpPr>
        <p:spPr>
          <a:xfrm>
            <a:off x="2191407" y="3597056"/>
            <a:ext cx="8360980" cy="1680287"/>
          </a:xfrm>
        </p:spPr>
        <p:txBody>
          <a:bodyPr>
            <a:normAutofit fontScale="90000"/>
          </a:bodyPr>
          <a:lstStyle/>
          <a:p>
            <a:pPr algn="ctr"/>
            <a:r>
              <a:rPr lang="en-US" sz="3600" b="1" dirty="0">
                <a:latin typeface="Times New Roman"/>
                <a:cs typeface="Calibri Light"/>
              </a:rPr>
              <a:t>LIBRARY MANAGEMENT SYSTEM</a:t>
            </a:r>
            <a:br>
              <a:rPr lang="en-US" sz="3600" b="1" dirty="0">
                <a:latin typeface="Times New Roman"/>
                <a:cs typeface="Calibri Light"/>
              </a:rPr>
            </a:br>
            <a:br>
              <a:rPr lang="en-US" sz="3600" b="1" dirty="0">
                <a:latin typeface="Times New Roman"/>
                <a:cs typeface="Calibri Light"/>
              </a:rPr>
            </a:br>
            <a:r>
              <a:rPr lang="en-US" sz="3600" dirty="0">
                <a:ea typeface="+mj-lt"/>
                <a:cs typeface="+mj-lt"/>
              </a:rPr>
              <a:t>By</a:t>
            </a:r>
            <a:endParaRPr lang="en-US" sz="3600" b="1" dirty="0">
              <a:latin typeface="Times New Roman"/>
              <a:cs typeface="Times New Roman"/>
            </a:endParaRPr>
          </a:p>
          <a:p>
            <a:pPr algn="ctr"/>
            <a:endParaRPr lang="en-US" dirty="0"/>
          </a:p>
          <a:p>
            <a:pPr algn="ctr"/>
            <a:r>
              <a:rPr lang="en-US" sz="2800" dirty="0">
                <a:ea typeface="+mj-lt"/>
                <a:cs typeface="+mj-lt"/>
              </a:rPr>
              <a:t>Sai Santhosh</a:t>
            </a:r>
            <a:endParaRPr lang="en-US" sz="2800">
              <a:cs typeface="Calibri Light"/>
            </a:endParaRPr>
          </a:p>
          <a:p>
            <a:pPr algn="ctr"/>
            <a:r>
              <a:rPr lang="en-US" sz="2800" dirty="0">
                <a:ea typeface="+mj-lt"/>
                <a:cs typeface="+mj-lt"/>
              </a:rPr>
              <a:t>Bharath Reddy</a:t>
            </a:r>
            <a:endParaRPr lang="en-US" sz="2800">
              <a:cs typeface="Calibri Light"/>
            </a:endParaRPr>
          </a:p>
          <a:p>
            <a:pPr algn="ctr"/>
            <a:r>
              <a:rPr lang="en-US" sz="2800" dirty="0">
                <a:ea typeface="+mj-lt"/>
                <a:cs typeface="+mj-lt"/>
              </a:rPr>
              <a:t>Sai Teja</a:t>
            </a:r>
            <a:endParaRPr lang="en-US" sz="2800">
              <a:cs typeface="Calibri Light"/>
            </a:endParaRPr>
          </a:p>
          <a:p>
            <a:pPr algn="ctr"/>
            <a:r>
              <a:rPr lang="en-US" sz="2800" dirty="0">
                <a:ea typeface="+mj-lt"/>
                <a:cs typeface="+mj-lt"/>
              </a:rPr>
              <a:t>Varalakshmi</a:t>
            </a:r>
            <a:endParaRPr lang="en-US" sz="2800">
              <a:cs typeface="Calibri Light"/>
            </a:endParaRPr>
          </a:p>
          <a:p>
            <a:pPr algn="ctr"/>
            <a:r>
              <a:rPr lang="en-US" sz="2800" dirty="0">
                <a:ea typeface="+mj-lt"/>
                <a:cs typeface="+mj-lt"/>
              </a:rPr>
              <a:t>Hemalatha</a:t>
            </a:r>
            <a:endParaRPr lang="en-US" sz="2800">
              <a:cs typeface="Calibri Light"/>
            </a:endParaRPr>
          </a:p>
          <a:p>
            <a:pPr algn="ctr"/>
            <a:br>
              <a:rPr lang="en-US" dirty="0"/>
            </a:br>
            <a:endParaRPr lang="en-US" dirty="0"/>
          </a:p>
          <a:p>
            <a:br>
              <a:rPr lang="en-US" sz="3600" b="1" dirty="0">
                <a:latin typeface="Times New Roman"/>
                <a:cs typeface="Calibri Light"/>
              </a:rPr>
            </a:br>
            <a:endParaRPr lang="en-US" sz="3600" b="1">
              <a:latin typeface="Times New Roman"/>
              <a:cs typeface="Times New Roman"/>
            </a:endParaRPr>
          </a:p>
        </p:txBody>
      </p:sp>
    </p:spTree>
    <p:extLst>
      <p:ext uri="{BB962C8B-B14F-4D97-AF65-F5344CB8AC3E}">
        <p14:creationId xmlns:p14="http://schemas.microsoft.com/office/powerpoint/2010/main" val="2948440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D14AF-596B-4893-B4E8-0DF14694EB95}"/>
              </a:ext>
            </a:extLst>
          </p:cNvPr>
          <p:cNvSpPr>
            <a:spLocks noGrp="1"/>
          </p:cNvSpPr>
          <p:nvPr>
            <p:ph type="title"/>
          </p:nvPr>
        </p:nvSpPr>
        <p:spPr/>
        <p:txBody>
          <a:bodyPr>
            <a:normAutofit/>
          </a:bodyPr>
          <a:lstStyle/>
          <a:p>
            <a:r>
              <a:rPr lang="en-US" b="1" dirty="0">
                <a:latin typeface="Times New Roman"/>
                <a:cs typeface="Calibri Light"/>
              </a:rPr>
              <a:t>PROBLEM STATEMENT</a:t>
            </a:r>
            <a:endParaRPr lang="en-US" b="1" dirty="0">
              <a:latin typeface="Times New Roman"/>
            </a:endParaRPr>
          </a:p>
        </p:txBody>
      </p:sp>
      <p:sp>
        <p:nvSpPr>
          <p:cNvPr id="3" name="Content Placeholder 2">
            <a:extLst>
              <a:ext uri="{FF2B5EF4-FFF2-40B4-BE49-F238E27FC236}">
                <a16:creationId xmlns:a16="http://schemas.microsoft.com/office/drawing/2014/main" id="{E4E82BC1-5039-487C-85CA-08AEB8D37DAE}"/>
              </a:ext>
            </a:extLst>
          </p:cNvPr>
          <p:cNvSpPr>
            <a:spLocks noGrp="1"/>
          </p:cNvSpPr>
          <p:nvPr>
            <p:ph idx="1"/>
          </p:nvPr>
        </p:nvSpPr>
        <p:spPr>
          <a:xfrm>
            <a:off x="851338" y="1536591"/>
            <a:ext cx="10515600" cy="4666648"/>
          </a:xfrm>
        </p:spPr>
        <p:txBody>
          <a:bodyPr vert="horz" lIns="91440" tIns="45720" rIns="91440" bIns="45720" rtlCol="0" anchor="t">
            <a:normAutofit/>
          </a:bodyPr>
          <a:lstStyle/>
          <a:p>
            <a:pPr marL="0" indent="0">
              <a:buNone/>
            </a:pPr>
            <a:r>
              <a:rPr lang="en-US" dirty="0">
                <a:cs typeface="Calibri"/>
              </a:rPr>
              <a:t>In Library management system the data is secured and validate with the correct data information provided by the user.</a:t>
            </a:r>
          </a:p>
          <a:p>
            <a:pPr marL="0" indent="0">
              <a:buNone/>
            </a:pPr>
            <a:r>
              <a:rPr lang="en-US" dirty="0">
                <a:cs typeface="Calibri"/>
              </a:rPr>
              <a:t>If user provided incorrect data it gives the error message </a:t>
            </a:r>
            <a:r>
              <a:rPr lang="en-US" dirty="0" err="1">
                <a:cs typeface="Calibri"/>
              </a:rPr>
              <a:t>I.e</a:t>
            </a:r>
            <a:r>
              <a:rPr lang="en-US" dirty="0">
                <a:cs typeface="Calibri"/>
              </a:rPr>
              <a:t>, invalid credentials.</a:t>
            </a:r>
          </a:p>
        </p:txBody>
      </p:sp>
    </p:spTree>
    <p:extLst>
      <p:ext uri="{BB962C8B-B14F-4D97-AF65-F5344CB8AC3E}">
        <p14:creationId xmlns:p14="http://schemas.microsoft.com/office/powerpoint/2010/main" val="329499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98E-07F3-4487-8BAB-1C459591B3D8}"/>
              </a:ext>
            </a:extLst>
          </p:cNvPr>
          <p:cNvSpPr>
            <a:spLocks noGrp="1"/>
          </p:cNvSpPr>
          <p:nvPr>
            <p:ph type="title"/>
          </p:nvPr>
        </p:nvSpPr>
        <p:spPr/>
        <p:txBody>
          <a:bodyPr>
            <a:normAutofit/>
          </a:bodyPr>
          <a:lstStyle/>
          <a:p>
            <a:r>
              <a:rPr lang="en-US" b="1" dirty="0">
                <a:latin typeface="Times New Roman"/>
                <a:cs typeface="Calibri Light"/>
              </a:rPr>
              <a:t>SHORT DESCRIPTION</a:t>
            </a:r>
          </a:p>
        </p:txBody>
      </p:sp>
      <p:sp>
        <p:nvSpPr>
          <p:cNvPr id="3" name="Content Placeholder 2">
            <a:extLst>
              <a:ext uri="{FF2B5EF4-FFF2-40B4-BE49-F238E27FC236}">
                <a16:creationId xmlns:a16="http://schemas.microsoft.com/office/drawing/2014/main" id="{E92A5D92-47A1-41C6-B721-42638F6D9973}"/>
              </a:ext>
            </a:extLst>
          </p:cNvPr>
          <p:cNvSpPr>
            <a:spLocks noGrp="1"/>
          </p:cNvSpPr>
          <p:nvPr>
            <p:ph idx="1"/>
          </p:nvPr>
        </p:nvSpPr>
        <p:spPr>
          <a:xfrm>
            <a:off x="838200" y="1786213"/>
            <a:ext cx="10515600" cy="5034508"/>
          </a:xfrm>
        </p:spPr>
        <p:txBody>
          <a:bodyPr vert="horz" lIns="91440" tIns="45720" rIns="91440" bIns="45720" rtlCol="0" anchor="t">
            <a:normAutofit/>
          </a:bodyPr>
          <a:lstStyle/>
          <a:p>
            <a:pPr marL="457200" lvl="1" indent="0">
              <a:buNone/>
            </a:pPr>
            <a:r>
              <a:rPr lang="en-US" dirty="0">
                <a:ea typeface="+mn-lt"/>
                <a:cs typeface="+mn-lt"/>
              </a:rPr>
              <a:t>In Library Management System  we designed the project  with 3 pages </a:t>
            </a:r>
          </a:p>
          <a:p>
            <a:pPr marL="457200" lvl="1" indent="0">
              <a:buNone/>
            </a:pPr>
            <a:r>
              <a:rPr lang="en-US" dirty="0">
                <a:ea typeface="+mn-lt"/>
                <a:cs typeface="+mn-lt"/>
              </a:rPr>
              <a:t> 1. Login page</a:t>
            </a:r>
          </a:p>
          <a:p>
            <a:pPr marL="457200" lvl="1" indent="0">
              <a:buNone/>
            </a:pPr>
            <a:r>
              <a:rPr lang="en-US" dirty="0">
                <a:ea typeface="+mn-lt"/>
                <a:cs typeface="+mn-lt"/>
              </a:rPr>
              <a:t> 2. Registration page</a:t>
            </a:r>
          </a:p>
          <a:p>
            <a:pPr marL="457200" lvl="1" indent="0">
              <a:buNone/>
            </a:pPr>
            <a:r>
              <a:rPr lang="en-US" dirty="0">
                <a:ea typeface="+mn-lt"/>
                <a:cs typeface="+mn-lt"/>
              </a:rPr>
              <a:t> 3. Home page</a:t>
            </a:r>
          </a:p>
          <a:p>
            <a:pPr marL="457200" lvl="1" indent="0">
              <a:buNone/>
            </a:pPr>
            <a:r>
              <a:rPr lang="en-US" dirty="0">
                <a:ea typeface="+mn-lt"/>
                <a:cs typeface="+mn-lt"/>
              </a:rPr>
              <a:t> Login page used by the user to login into system. They are required to enter user id and password before they are allowed to enter the system .The user id and password will be verified and if invalid id is there user is allowed to not enter the system.</a:t>
            </a:r>
            <a:endParaRPr lang="en-US" dirty="0"/>
          </a:p>
          <a:p>
            <a:pPr marL="457200" lvl="1" indent="0">
              <a:buNone/>
            </a:pPr>
            <a:r>
              <a:rPr lang="en-US" dirty="0">
                <a:ea typeface="+mn-lt"/>
                <a:cs typeface="+mn-lt"/>
              </a:rPr>
              <a:t> In registration page  where user should give the information </a:t>
            </a:r>
            <a:r>
              <a:rPr lang="en-US" dirty="0" err="1">
                <a:ea typeface="+mn-lt"/>
                <a:cs typeface="+mn-lt"/>
              </a:rPr>
              <a:t>i.e,Name,Branch</a:t>
            </a:r>
            <a:r>
              <a:rPr lang="en-US" dirty="0">
                <a:ea typeface="+mn-lt"/>
                <a:cs typeface="+mn-lt"/>
              </a:rPr>
              <a:t>,</a:t>
            </a:r>
          </a:p>
          <a:p>
            <a:pPr marL="457200" lvl="1" indent="0">
              <a:buNone/>
            </a:pPr>
            <a:r>
              <a:rPr lang="en-US" dirty="0">
                <a:ea typeface="+mn-lt"/>
                <a:cs typeface="+mn-lt"/>
              </a:rPr>
              <a:t> Email id, Contact number, Username and Password.</a:t>
            </a:r>
          </a:p>
          <a:p>
            <a:pPr marL="457200" lvl="1" indent="0">
              <a:buNone/>
            </a:pPr>
            <a:r>
              <a:rPr lang="en-US" dirty="0">
                <a:ea typeface="+mn-lt"/>
                <a:cs typeface="+mn-lt"/>
              </a:rPr>
              <a:t> Home page will be directed after entering correct Username and Password.</a:t>
            </a:r>
            <a:endParaRPr lang="en-US" dirty="0"/>
          </a:p>
        </p:txBody>
      </p:sp>
    </p:spTree>
    <p:extLst>
      <p:ext uri="{BB962C8B-B14F-4D97-AF65-F5344CB8AC3E}">
        <p14:creationId xmlns:p14="http://schemas.microsoft.com/office/powerpoint/2010/main" val="282853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Terminator 2">
            <a:extLst>
              <a:ext uri="{FF2B5EF4-FFF2-40B4-BE49-F238E27FC236}">
                <a16:creationId xmlns:a16="http://schemas.microsoft.com/office/drawing/2014/main" id="{F7D5B8ED-A867-4C41-AE07-A53376A18671}"/>
              </a:ext>
            </a:extLst>
          </p:cNvPr>
          <p:cNvSpPr/>
          <p:nvPr/>
        </p:nvSpPr>
        <p:spPr>
          <a:xfrm>
            <a:off x="6745701" y="4414525"/>
            <a:ext cx="3337034" cy="1195550"/>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Welcome to Library Management System</a:t>
            </a:r>
          </a:p>
        </p:txBody>
      </p:sp>
      <p:sp>
        <p:nvSpPr>
          <p:cNvPr id="4" name="Rectangle 3">
            <a:extLst>
              <a:ext uri="{FF2B5EF4-FFF2-40B4-BE49-F238E27FC236}">
                <a16:creationId xmlns:a16="http://schemas.microsoft.com/office/drawing/2014/main" id="{030AF143-F03B-4473-A559-5E113AE905AE}"/>
              </a:ext>
            </a:extLst>
          </p:cNvPr>
          <p:cNvSpPr/>
          <p:nvPr/>
        </p:nvSpPr>
        <p:spPr>
          <a:xfrm>
            <a:off x="1824337" y="2146092"/>
            <a:ext cx="2456793" cy="5649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New User</a:t>
            </a:r>
          </a:p>
        </p:txBody>
      </p:sp>
      <p:sp>
        <p:nvSpPr>
          <p:cNvPr id="5" name="Diamond 4">
            <a:extLst>
              <a:ext uri="{FF2B5EF4-FFF2-40B4-BE49-F238E27FC236}">
                <a16:creationId xmlns:a16="http://schemas.microsoft.com/office/drawing/2014/main" id="{E623AC18-4642-455A-AA11-B022B7619BDC}"/>
              </a:ext>
            </a:extLst>
          </p:cNvPr>
          <p:cNvSpPr/>
          <p:nvPr/>
        </p:nvSpPr>
        <p:spPr>
          <a:xfrm>
            <a:off x="1589930" y="3233907"/>
            <a:ext cx="3048742" cy="222725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ea typeface="+mn-lt"/>
                <a:cs typeface="+mn-lt"/>
              </a:rPr>
              <a:t>Kindly Register</a:t>
            </a:r>
          </a:p>
          <a:p>
            <a:pPr algn="ctr"/>
            <a:r>
              <a:rPr lang="en-US" sz="1400" dirty="0">
                <a:solidFill>
                  <a:schemeClr val="tx1">
                    <a:lumMod val="95000"/>
                    <a:lumOff val="5000"/>
                  </a:schemeClr>
                </a:solidFill>
                <a:ea typeface="+mn-lt"/>
                <a:cs typeface="+mn-lt"/>
              </a:rPr>
              <a:t>Name:</a:t>
            </a:r>
            <a:endParaRPr lang="en-US" dirty="0">
              <a:solidFill>
                <a:schemeClr val="tx1">
                  <a:lumMod val="95000"/>
                  <a:lumOff val="5000"/>
                </a:schemeClr>
              </a:solidFill>
            </a:endParaRPr>
          </a:p>
          <a:p>
            <a:pPr algn="ctr"/>
            <a:r>
              <a:rPr lang="en-US" sz="1400" dirty="0">
                <a:solidFill>
                  <a:schemeClr val="tx1">
                    <a:lumMod val="95000"/>
                    <a:lumOff val="5000"/>
                  </a:schemeClr>
                </a:solidFill>
                <a:ea typeface="+mn-lt"/>
                <a:cs typeface="+mn-lt"/>
              </a:rPr>
              <a:t>Branch:</a:t>
            </a:r>
          </a:p>
          <a:p>
            <a:pPr algn="ctr"/>
            <a:r>
              <a:rPr lang="en-US" sz="1400" dirty="0">
                <a:solidFill>
                  <a:schemeClr val="tx1">
                    <a:lumMod val="95000"/>
                    <a:lumOff val="5000"/>
                  </a:schemeClr>
                </a:solidFill>
                <a:ea typeface="+mn-lt"/>
                <a:cs typeface="+mn-lt"/>
              </a:rPr>
              <a:t>Email id:</a:t>
            </a:r>
          </a:p>
          <a:p>
            <a:pPr algn="ctr"/>
            <a:r>
              <a:rPr lang="en-US" sz="1400" dirty="0">
                <a:solidFill>
                  <a:schemeClr val="tx1">
                    <a:lumMod val="95000"/>
                    <a:lumOff val="5000"/>
                  </a:schemeClr>
                </a:solidFill>
                <a:ea typeface="+mn-lt"/>
                <a:cs typeface="+mn-lt"/>
              </a:rPr>
              <a:t>Contact no:</a:t>
            </a:r>
          </a:p>
          <a:p>
            <a:pPr algn="ctr"/>
            <a:r>
              <a:rPr lang="en-US" sz="1400" dirty="0">
                <a:solidFill>
                  <a:schemeClr val="tx1">
                    <a:lumMod val="95000"/>
                    <a:lumOff val="5000"/>
                  </a:schemeClr>
                </a:solidFill>
                <a:ea typeface="+mn-lt"/>
                <a:cs typeface="+mn-lt"/>
              </a:rPr>
              <a:t>Username:</a:t>
            </a:r>
          </a:p>
          <a:p>
            <a:pPr algn="ctr"/>
            <a:r>
              <a:rPr lang="en-US" sz="1400" dirty="0">
                <a:solidFill>
                  <a:schemeClr val="tx1">
                    <a:lumMod val="95000"/>
                    <a:lumOff val="5000"/>
                  </a:schemeClr>
                </a:solidFill>
                <a:ea typeface="+mn-lt"/>
                <a:cs typeface="+mn-lt"/>
              </a:rPr>
              <a:t>Password:</a:t>
            </a:r>
          </a:p>
          <a:p>
            <a:pPr algn="ctr"/>
            <a:endParaRPr lang="en-US" sz="1400" dirty="0">
              <a:solidFill>
                <a:srgbClr val="000000"/>
              </a:solidFill>
              <a:cs typeface="Calibri"/>
            </a:endParaRPr>
          </a:p>
        </p:txBody>
      </p:sp>
      <p:sp>
        <p:nvSpPr>
          <p:cNvPr id="6" name="Rectangle 5">
            <a:extLst>
              <a:ext uri="{FF2B5EF4-FFF2-40B4-BE49-F238E27FC236}">
                <a16:creationId xmlns:a16="http://schemas.microsoft.com/office/drawing/2014/main" id="{7F4C9B5A-05FE-4910-A6D5-C16D2250B005}"/>
              </a:ext>
            </a:extLst>
          </p:cNvPr>
          <p:cNvSpPr/>
          <p:nvPr/>
        </p:nvSpPr>
        <p:spPr>
          <a:xfrm>
            <a:off x="1815662" y="5993522"/>
            <a:ext cx="2456792" cy="6963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Register</a:t>
            </a:r>
            <a:endParaRPr lang="en-US" dirty="0">
              <a:solidFill>
                <a:schemeClr val="tx1"/>
              </a:solidFill>
            </a:endParaRPr>
          </a:p>
        </p:txBody>
      </p:sp>
      <p:sp>
        <p:nvSpPr>
          <p:cNvPr id="7" name="Diamond 6">
            <a:extLst>
              <a:ext uri="{FF2B5EF4-FFF2-40B4-BE49-F238E27FC236}">
                <a16:creationId xmlns:a16="http://schemas.microsoft.com/office/drawing/2014/main" id="{8F166FA9-B8F6-4A17-850E-BA972BD84C0D}"/>
              </a:ext>
            </a:extLst>
          </p:cNvPr>
          <p:cNvSpPr/>
          <p:nvPr/>
        </p:nvSpPr>
        <p:spPr>
          <a:xfrm>
            <a:off x="7174295" y="1395589"/>
            <a:ext cx="2377965" cy="215462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a:rPr>
              <a:t>Login:</a:t>
            </a:r>
          </a:p>
          <a:p>
            <a:pPr algn="ctr"/>
            <a:r>
              <a:rPr lang="en-US" dirty="0">
                <a:solidFill>
                  <a:srgbClr val="000000"/>
                </a:solidFill>
                <a:cs typeface="Calibri"/>
              </a:rPr>
              <a:t>Username</a:t>
            </a:r>
          </a:p>
          <a:p>
            <a:pPr algn="ctr"/>
            <a:r>
              <a:rPr lang="en-US" dirty="0">
                <a:solidFill>
                  <a:srgbClr val="000000"/>
                </a:solidFill>
                <a:cs typeface="Calibri"/>
              </a:rPr>
              <a:t>Password</a:t>
            </a:r>
          </a:p>
        </p:txBody>
      </p:sp>
      <p:cxnSp>
        <p:nvCxnSpPr>
          <p:cNvPr id="8" name="Straight Arrow Connector 7">
            <a:extLst>
              <a:ext uri="{FF2B5EF4-FFF2-40B4-BE49-F238E27FC236}">
                <a16:creationId xmlns:a16="http://schemas.microsoft.com/office/drawing/2014/main" id="{4F718521-63D2-4D5C-AFDE-1355A765FCB4}"/>
              </a:ext>
            </a:extLst>
          </p:cNvPr>
          <p:cNvCxnSpPr/>
          <p:nvPr/>
        </p:nvCxnSpPr>
        <p:spPr>
          <a:xfrm flipV="1">
            <a:off x="4277847" y="2466002"/>
            <a:ext cx="2889550" cy="18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584F79B-771F-4760-8C62-7E5706098FC9}"/>
              </a:ext>
            </a:extLst>
          </p:cNvPr>
          <p:cNvCxnSpPr/>
          <p:nvPr/>
        </p:nvCxnSpPr>
        <p:spPr>
          <a:xfrm>
            <a:off x="3032563" y="2719237"/>
            <a:ext cx="21020" cy="50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25E5458-D4C9-4309-BF6F-CF07DACDDD20}"/>
              </a:ext>
            </a:extLst>
          </p:cNvPr>
          <p:cNvCxnSpPr/>
          <p:nvPr/>
        </p:nvCxnSpPr>
        <p:spPr>
          <a:xfrm>
            <a:off x="8351366" y="3560869"/>
            <a:ext cx="21023" cy="848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7028DFE-DC39-4A0B-9576-E91C399E895C}"/>
              </a:ext>
            </a:extLst>
          </p:cNvPr>
          <p:cNvCxnSpPr/>
          <p:nvPr/>
        </p:nvCxnSpPr>
        <p:spPr>
          <a:xfrm>
            <a:off x="3026396" y="5466086"/>
            <a:ext cx="7883" cy="511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662CA47-CF07-4125-820F-10A6DAB1D9EE}"/>
              </a:ext>
            </a:extLst>
          </p:cNvPr>
          <p:cNvCxnSpPr/>
          <p:nvPr/>
        </p:nvCxnSpPr>
        <p:spPr>
          <a:xfrm>
            <a:off x="464098" y="6336751"/>
            <a:ext cx="1347950" cy="7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3FF0F8-2CF6-455D-97C9-E8112CC04B81}"/>
              </a:ext>
            </a:extLst>
          </p:cNvPr>
          <p:cNvCxnSpPr/>
          <p:nvPr/>
        </p:nvCxnSpPr>
        <p:spPr>
          <a:xfrm>
            <a:off x="8345191" y="941610"/>
            <a:ext cx="7883" cy="449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CFA8BAF-510C-4609-9A29-C93270280F28}"/>
              </a:ext>
            </a:extLst>
          </p:cNvPr>
          <p:cNvCxnSpPr/>
          <p:nvPr/>
        </p:nvCxnSpPr>
        <p:spPr>
          <a:xfrm flipV="1">
            <a:off x="445535" y="970308"/>
            <a:ext cx="7895150" cy="8254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286809-E201-4547-9FB1-39010D9B19D3}"/>
              </a:ext>
            </a:extLst>
          </p:cNvPr>
          <p:cNvCxnSpPr/>
          <p:nvPr/>
        </p:nvCxnSpPr>
        <p:spPr>
          <a:xfrm>
            <a:off x="459512" y="1038077"/>
            <a:ext cx="20574" cy="530524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9A024C5-7665-43E3-A28A-02B1E9B42054}"/>
              </a:ext>
            </a:extLst>
          </p:cNvPr>
          <p:cNvSpPr txBox="1"/>
          <p:nvPr/>
        </p:nvSpPr>
        <p:spPr>
          <a:xfrm>
            <a:off x="5035869" y="208032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NO</a:t>
            </a:r>
          </a:p>
        </p:txBody>
      </p:sp>
      <p:sp>
        <p:nvSpPr>
          <p:cNvPr id="20" name="TextBox 19">
            <a:extLst>
              <a:ext uri="{FF2B5EF4-FFF2-40B4-BE49-F238E27FC236}">
                <a16:creationId xmlns:a16="http://schemas.microsoft.com/office/drawing/2014/main" id="{EC46EF85-8749-472B-B897-036BF5BBD9B0}"/>
              </a:ext>
            </a:extLst>
          </p:cNvPr>
          <p:cNvSpPr txBox="1"/>
          <p:nvPr/>
        </p:nvSpPr>
        <p:spPr>
          <a:xfrm>
            <a:off x="8580228" y="37063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YES</a:t>
            </a:r>
          </a:p>
        </p:txBody>
      </p:sp>
      <p:sp>
        <p:nvSpPr>
          <p:cNvPr id="21" name="TextBox 20">
            <a:extLst>
              <a:ext uri="{FF2B5EF4-FFF2-40B4-BE49-F238E27FC236}">
                <a16:creationId xmlns:a16="http://schemas.microsoft.com/office/drawing/2014/main" id="{D3896F02-9844-4DFD-AF75-F5D53DD88E9A}"/>
              </a:ext>
            </a:extLst>
          </p:cNvPr>
          <p:cNvSpPr txBox="1"/>
          <p:nvPr/>
        </p:nvSpPr>
        <p:spPr>
          <a:xfrm>
            <a:off x="3101556" y="28715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YES</a:t>
            </a:r>
          </a:p>
        </p:txBody>
      </p:sp>
      <p:sp>
        <p:nvSpPr>
          <p:cNvPr id="22" name="TextBox 21">
            <a:extLst>
              <a:ext uri="{FF2B5EF4-FFF2-40B4-BE49-F238E27FC236}">
                <a16:creationId xmlns:a16="http://schemas.microsoft.com/office/drawing/2014/main" id="{CF6695AF-2ECC-4C9B-9F74-EA9A947F9950}"/>
              </a:ext>
            </a:extLst>
          </p:cNvPr>
          <p:cNvSpPr txBox="1"/>
          <p:nvPr/>
        </p:nvSpPr>
        <p:spPr>
          <a:xfrm>
            <a:off x="396815" y="253041"/>
            <a:ext cx="36058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latin typeface="Times New Roman"/>
                <a:cs typeface="Calibri"/>
              </a:rPr>
              <a:t>ARCHITECTURE</a:t>
            </a:r>
          </a:p>
        </p:txBody>
      </p:sp>
    </p:spTree>
    <p:extLst>
      <p:ext uri="{BB962C8B-B14F-4D97-AF65-F5344CB8AC3E}">
        <p14:creationId xmlns:p14="http://schemas.microsoft.com/office/powerpoint/2010/main" val="2934545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69C6-C4C4-4708-AA07-901ACA9A4CE2}"/>
              </a:ext>
            </a:extLst>
          </p:cNvPr>
          <p:cNvSpPr>
            <a:spLocks noGrp="1"/>
          </p:cNvSpPr>
          <p:nvPr>
            <p:ph type="title"/>
          </p:nvPr>
        </p:nvSpPr>
        <p:spPr/>
        <p:txBody>
          <a:bodyPr>
            <a:normAutofit/>
          </a:bodyPr>
          <a:lstStyle/>
          <a:p>
            <a:r>
              <a:rPr lang="en-US" b="1" dirty="0">
                <a:latin typeface="Times New Roman"/>
                <a:cs typeface="Calibri Light"/>
              </a:rPr>
              <a:t>TECHNOLOGIES</a:t>
            </a:r>
            <a:endParaRPr lang="en-US" b="1" dirty="0">
              <a:latin typeface="Times New Roman"/>
            </a:endParaRPr>
          </a:p>
        </p:txBody>
      </p:sp>
      <p:sp>
        <p:nvSpPr>
          <p:cNvPr id="3" name="Content Placeholder 2">
            <a:extLst>
              <a:ext uri="{FF2B5EF4-FFF2-40B4-BE49-F238E27FC236}">
                <a16:creationId xmlns:a16="http://schemas.microsoft.com/office/drawing/2014/main" id="{8BF3B550-9560-4819-A884-2D3BCD5882ED}"/>
              </a:ext>
            </a:extLst>
          </p:cNvPr>
          <p:cNvSpPr>
            <a:spLocks noGrp="1"/>
          </p:cNvSpPr>
          <p:nvPr>
            <p:ph idx="1"/>
          </p:nvPr>
        </p:nvSpPr>
        <p:spPr/>
        <p:txBody>
          <a:bodyPr vert="horz" lIns="91440" tIns="45720" rIns="91440" bIns="45720" rtlCol="0" anchor="t">
            <a:normAutofit/>
          </a:bodyPr>
          <a:lstStyle/>
          <a:p>
            <a:pPr>
              <a:buNone/>
            </a:pPr>
            <a:r>
              <a:rPr lang="en-US" dirty="0">
                <a:cs typeface="Calibri"/>
              </a:rPr>
              <a:t>The technologies used our project</a:t>
            </a:r>
          </a:p>
          <a:p>
            <a:r>
              <a:rPr lang="en-US" dirty="0">
                <a:cs typeface="Calibri"/>
              </a:rPr>
              <a:t>Frontend:</a:t>
            </a:r>
          </a:p>
          <a:p>
            <a:pPr>
              <a:buNone/>
            </a:pPr>
            <a:r>
              <a:rPr lang="en-US" dirty="0">
                <a:cs typeface="Calibri"/>
              </a:rPr>
              <a:t>   HTML, CSS, </a:t>
            </a:r>
            <a:r>
              <a:rPr lang="en-US" dirty="0" err="1">
                <a:cs typeface="Calibri"/>
              </a:rPr>
              <a:t>Javascript</a:t>
            </a:r>
          </a:p>
          <a:p>
            <a:r>
              <a:rPr lang="en-US" dirty="0">
                <a:cs typeface="Calibri"/>
              </a:rPr>
              <a:t>Backend:</a:t>
            </a:r>
          </a:p>
          <a:p>
            <a:pPr>
              <a:buNone/>
            </a:pPr>
            <a:r>
              <a:rPr lang="en-US" dirty="0">
                <a:cs typeface="Calibri"/>
              </a:rPr>
              <a:t>   Spring, </a:t>
            </a:r>
            <a:r>
              <a:rPr lang="en-US" dirty="0" err="1">
                <a:cs typeface="Calibri"/>
              </a:rPr>
              <a:t>Java,MySQL</a:t>
            </a:r>
          </a:p>
        </p:txBody>
      </p:sp>
    </p:spTree>
    <p:extLst>
      <p:ext uri="{BB962C8B-B14F-4D97-AF65-F5344CB8AC3E}">
        <p14:creationId xmlns:p14="http://schemas.microsoft.com/office/powerpoint/2010/main" val="137264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1E89-0589-4D70-9B3B-4C196EBA4B7A}"/>
              </a:ext>
            </a:extLst>
          </p:cNvPr>
          <p:cNvSpPr>
            <a:spLocks noGrp="1"/>
          </p:cNvSpPr>
          <p:nvPr>
            <p:ph type="title"/>
          </p:nvPr>
        </p:nvSpPr>
        <p:spPr/>
        <p:txBody>
          <a:bodyPr/>
          <a:lstStyle/>
          <a:p>
            <a:r>
              <a:rPr lang="en-US" b="1" dirty="0">
                <a:latin typeface="Times New Roman"/>
                <a:cs typeface="Times New Roman"/>
              </a:rPr>
              <a:t>TOOLS</a:t>
            </a:r>
          </a:p>
        </p:txBody>
      </p:sp>
      <p:sp>
        <p:nvSpPr>
          <p:cNvPr id="3" name="Content Placeholder 2">
            <a:extLst>
              <a:ext uri="{FF2B5EF4-FFF2-40B4-BE49-F238E27FC236}">
                <a16:creationId xmlns:a16="http://schemas.microsoft.com/office/drawing/2014/main" id="{F0A53A84-287F-44CF-81CE-096B6FAD0A9A}"/>
              </a:ext>
            </a:extLst>
          </p:cNvPr>
          <p:cNvSpPr>
            <a:spLocks noGrp="1"/>
          </p:cNvSpPr>
          <p:nvPr>
            <p:ph idx="1"/>
          </p:nvPr>
        </p:nvSpPr>
        <p:spPr>
          <a:xfrm>
            <a:off x="838200" y="1602280"/>
            <a:ext cx="10515600" cy="4351338"/>
          </a:xfrm>
        </p:spPr>
        <p:txBody>
          <a:bodyPr vert="horz" lIns="91440" tIns="45720" rIns="91440" bIns="45720" rtlCol="0" anchor="t">
            <a:normAutofit/>
          </a:bodyPr>
          <a:lstStyle/>
          <a:p>
            <a:pPr marL="0" indent="0">
              <a:buNone/>
            </a:pPr>
            <a:r>
              <a:rPr lang="en-US" dirty="0">
                <a:cs typeface="Calibri" panose="020F0502020204030204"/>
              </a:rPr>
              <a:t>The tools used in our project </a:t>
            </a:r>
            <a:endParaRPr lang="en-US">
              <a:cs typeface="Calibri" panose="020F0502020204030204"/>
            </a:endParaRPr>
          </a:p>
          <a:p>
            <a:r>
              <a:rPr lang="en-US" dirty="0" err="1">
                <a:cs typeface="Calibri" panose="020F0502020204030204"/>
              </a:rPr>
              <a:t>Springtoolsuite</a:t>
            </a:r>
            <a:endParaRPr lang="en-US" dirty="0">
              <a:cs typeface="Calibri" panose="020F0502020204030204"/>
            </a:endParaRPr>
          </a:p>
          <a:p>
            <a:r>
              <a:rPr lang="en-US" dirty="0">
                <a:cs typeface="Calibri" panose="020F0502020204030204"/>
              </a:rPr>
              <a:t>MySQL Workbench</a:t>
            </a:r>
          </a:p>
          <a:p>
            <a:endParaRPr lang="en-US"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927447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3CB4-91A1-4F34-90B7-3DA557585BB6}"/>
              </a:ext>
            </a:extLst>
          </p:cNvPr>
          <p:cNvSpPr>
            <a:spLocks noGrp="1"/>
          </p:cNvSpPr>
          <p:nvPr>
            <p:ph type="title"/>
          </p:nvPr>
        </p:nvSpPr>
        <p:spPr/>
        <p:txBody>
          <a:bodyPr/>
          <a:lstStyle/>
          <a:p>
            <a:r>
              <a:rPr lang="en-US" b="1" dirty="0">
                <a:latin typeface="Times New Roman"/>
                <a:cs typeface="Calibri Light"/>
              </a:rPr>
              <a:t>RESULTS</a:t>
            </a:r>
          </a:p>
        </p:txBody>
      </p:sp>
      <p:sp>
        <p:nvSpPr>
          <p:cNvPr id="3" name="Content Placeholder 2">
            <a:extLst>
              <a:ext uri="{FF2B5EF4-FFF2-40B4-BE49-F238E27FC236}">
                <a16:creationId xmlns:a16="http://schemas.microsoft.com/office/drawing/2014/main" id="{0CB19013-7308-4F62-BFE6-B414DAF3DB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2314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6DB9-7CF8-43D0-B6D3-400460B1D449}"/>
              </a:ext>
            </a:extLst>
          </p:cNvPr>
          <p:cNvSpPr>
            <a:spLocks noGrp="1"/>
          </p:cNvSpPr>
          <p:nvPr>
            <p:ph type="title"/>
          </p:nvPr>
        </p:nvSpPr>
        <p:spPr>
          <a:xfrm>
            <a:off x="3741683" y="2716814"/>
            <a:ext cx="4498429" cy="1325563"/>
          </a:xfrm>
        </p:spPr>
        <p:txBody>
          <a:bodyPr>
            <a:normAutofit/>
          </a:bodyPr>
          <a:lstStyle/>
          <a:p>
            <a:r>
              <a:rPr lang="en-US" sz="5400" b="1" dirty="0">
                <a:solidFill>
                  <a:schemeClr val="tx1">
                    <a:lumMod val="95000"/>
                    <a:lumOff val="5000"/>
                  </a:schemeClr>
                </a:solidFill>
                <a:latin typeface="Times New Roman"/>
                <a:cs typeface="Calibri Light"/>
              </a:rPr>
              <a:t>THANK YOU</a:t>
            </a:r>
            <a:endParaRPr lang="en-US" sz="5400" b="1" dirty="0">
              <a:solidFill>
                <a:schemeClr val="tx1">
                  <a:lumMod val="95000"/>
                  <a:lumOff val="5000"/>
                </a:schemeClr>
              </a:solidFill>
              <a:latin typeface="Times New Roman"/>
            </a:endParaRPr>
          </a:p>
        </p:txBody>
      </p:sp>
    </p:spTree>
    <p:extLst>
      <p:ext uri="{BB962C8B-B14F-4D97-AF65-F5344CB8AC3E}">
        <p14:creationId xmlns:p14="http://schemas.microsoft.com/office/powerpoint/2010/main" val="41042024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LIBRARY MANAGEMENT SYSTEM  By  Sai Santhosh Bharath Reddy Sai Teja Varalakshmi Hemalatha    </vt:lpstr>
      <vt:lpstr>PROBLEM STATEMENT</vt:lpstr>
      <vt:lpstr>SHORT DESCRIPTION</vt:lpstr>
      <vt:lpstr>PowerPoint Presentation</vt:lpstr>
      <vt:lpstr>TECHNOLOGIES</vt:lpstr>
      <vt:lpstr>TOOLS</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745</cp:revision>
  <dcterms:created xsi:type="dcterms:W3CDTF">2022-02-20T11:02:00Z</dcterms:created>
  <dcterms:modified xsi:type="dcterms:W3CDTF">2022-02-21T03:46:56Z</dcterms:modified>
</cp:coreProperties>
</file>