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4" r:id="rId3"/>
    <p:sldId id="285" r:id="rId4"/>
    <p:sldId id="286" r:id="rId5"/>
    <p:sldId id="287" r:id="rId6"/>
    <p:sldId id="288" r:id="rId7"/>
    <p:sldId id="289" r:id="rId8"/>
    <p:sldId id="290" r:id="rId9"/>
    <p:sldId id="291" r:id="rId10"/>
    <p:sldId id="292" r:id="rId11"/>
    <p:sldId id="293" r:id="rId12"/>
    <p:sldId id="295"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sz="2400" lang="en-US"/>
              <a:t>STUDENT NAME:</a:t>
            </a:r>
            <a:r>
              <a:rPr sz="2400" lang="en-US"/>
              <a:t> </a:t>
            </a:r>
            <a:r>
              <a:rPr sz="2400" lang="en-US"/>
              <a:t> </a:t>
            </a:r>
            <a:r>
              <a:rPr sz="2400" lang="en-US"/>
              <a:t>G</a:t>
            </a:r>
            <a:r>
              <a:rPr sz="2400" lang="en-US"/>
              <a:t>.</a:t>
            </a:r>
            <a:r>
              <a:rPr sz="2400" lang="en-US"/>
              <a:t>H</a:t>
            </a:r>
            <a:r>
              <a:rPr sz="2400" lang="en-US"/>
              <a:t>e</a:t>
            </a:r>
            <a:r>
              <a:rPr sz="2400" lang="en-US"/>
              <a:t>m</a:t>
            </a:r>
            <a:r>
              <a:rPr sz="2400" lang="en-US"/>
              <a:t>a</a:t>
            </a:r>
            <a:r>
              <a:rPr sz="2400" lang="en-US"/>
              <a:t>l</a:t>
            </a:r>
            <a:r>
              <a:rPr sz="2400" lang="en-US"/>
              <a:t>a</a:t>
            </a:r>
            <a:r>
              <a:rPr sz="2400" lang="en-US"/>
              <a:t>t</a:t>
            </a:r>
            <a:r>
              <a:rPr sz="2400" lang="en-US"/>
              <a:t>h</a:t>
            </a:r>
            <a:r>
              <a:rPr sz="2400" lang="en-US"/>
              <a:t>a</a:t>
            </a:r>
            <a:endParaRPr dirty="0" sz="2400" lang="en-US"/>
          </a:p>
          <a:p>
            <a:r>
              <a:rPr dirty="0" sz="2400" lang="en-US"/>
              <a:t>REGISTER NO:</a:t>
            </a:r>
            <a:r>
              <a:rPr dirty="0" sz="2400" lang="en-US"/>
              <a:t> </a:t>
            </a:r>
            <a:r>
              <a:rPr dirty="0" sz="2400" lang="en-US"/>
              <a:t> </a:t>
            </a:r>
            <a:r>
              <a:rPr dirty="0" sz="2400" lang="en-US"/>
              <a:t> </a:t>
            </a:r>
            <a:r>
              <a:rPr dirty="0" sz="2400" lang="en-US"/>
              <a:t> </a:t>
            </a:r>
            <a:r>
              <a:rPr dirty="0" sz="2400" lang="en-US"/>
              <a:t> </a:t>
            </a:r>
            <a:r>
              <a:rPr dirty="0" sz="2400" lang="en-US"/>
              <a:t>3</a:t>
            </a:r>
            <a:r>
              <a:rPr dirty="0" sz="2400" lang="en-US"/>
              <a:t>1</a:t>
            </a:r>
            <a:r>
              <a:rPr dirty="0" sz="2400" lang="en-US"/>
              <a:t>2</a:t>
            </a:r>
            <a:r>
              <a:rPr dirty="0" sz="2400" lang="en-US"/>
              <a:t>2</a:t>
            </a:r>
            <a:r>
              <a:rPr dirty="0" sz="2400" lang="en-US"/>
              <a:t>0</a:t>
            </a:r>
            <a:r>
              <a:rPr dirty="0" sz="2400" lang="en-US"/>
              <a:t>4</a:t>
            </a:r>
            <a:r>
              <a:rPr dirty="0" sz="2400" lang="en-US"/>
              <a:t>2</a:t>
            </a:r>
            <a:r>
              <a:rPr dirty="0" sz="2400" lang="en-US"/>
              <a:t>3</a:t>
            </a:r>
            <a:r>
              <a:rPr dirty="0" sz="2400" lang="en-US"/>
              <a:t>5</a:t>
            </a:r>
            <a:endParaRPr altLang="en-US" lang="zh-CN"/>
          </a:p>
          <a:p>
            <a:r>
              <a:rPr dirty="0" sz="2400" lang="en-US"/>
              <a:t>DEPARTMENT:</a:t>
            </a:r>
            <a:r>
              <a:rPr dirty="0" sz="2400" lang="en-US"/>
              <a:t> </a:t>
            </a:r>
            <a:r>
              <a:rPr dirty="0" sz="2400" lang="en-US"/>
              <a:t> </a:t>
            </a:r>
            <a:r>
              <a:rPr dirty="0" sz="2400" lang="en-US"/>
              <a:t> </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A</a:t>
            </a:r>
            <a:r>
              <a:rPr dirty="0" sz="2400" lang="en-US"/>
              <a:t>c</a:t>
            </a:r>
            <a:r>
              <a:rPr dirty="0" sz="2400" lang="en-US"/>
              <a:t>c</a:t>
            </a:r>
            <a:r>
              <a:rPr dirty="0" sz="2400" lang="en-US"/>
              <a:t>ounting </a:t>
            </a:r>
            <a:r>
              <a:rPr dirty="0" sz="2400" lang="en-US"/>
              <a:t>and </a:t>
            </a:r>
            <a:r>
              <a:rPr dirty="0" sz="2400" lang="en-US"/>
              <a:t>finance </a:t>
            </a:r>
            <a:endParaRPr altLang="en-US" lang="zh-CN"/>
          </a:p>
          <a:p>
            <a:r>
              <a:rPr dirty="0" sz="2400" lang="en-US"/>
              <a:t>COLLEGE</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A</a:t>
            </a:r>
            <a:r>
              <a:rPr dirty="0" sz="2400" lang="en-US"/>
              <a:t>n</a:t>
            </a:r>
            <a:r>
              <a:rPr dirty="0" sz="2400" lang="en-US"/>
              <a:t>n</a:t>
            </a:r>
            <a:r>
              <a:rPr dirty="0" sz="2400" lang="en-US"/>
              <a:t>a</a:t>
            </a:r>
            <a:r>
              <a:rPr dirty="0" sz="2400" lang="en-US"/>
              <a:t>i</a:t>
            </a:r>
            <a:r>
              <a:rPr dirty="0" sz="2400" lang="en-US"/>
              <a:t> </a:t>
            </a:r>
            <a:r>
              <a:rPr dirty="0" sz="2400" lang="en-US"/>
              <a:t>v</a:t>
            </a:r>
            <a:r>
              <a:rPr dirty="0" sz="2400" lang="en-US"/>
              <a:t>i</a:t>
            </a:r>
            <a:r>
              <a:rPr dirty="0" sz="2400" lang="en-US"/>
              <a:t>o</a:t>
            </a:r>
            <a:r>
              <a:rPr dirty="0" sz="2400" lang="en-US"/>
              <a:t>l</a:t>
            </a:r>
            <a:r>
              <a:rPr dirty="0" sz="2400" lang="en-US"/>
              <a:t>e</a:t>
            </a:r>
            <a:r>
              <a:rPr dirty="0" sz="2400" lang="en-US"/>
              <a:t>t</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science </a:t>
            </a:r>
            <a:r>
              <a:rPr dirty="0" sz="2400" lang="en-US"/>
              <a:t>c</a:t>
            </a:r>
            <a:r>
              <a:rPr dirty="0" sz="2400" lang="en-US"/>
              <a:t>o</a:t>
            </a:r>
            <a:r>
              <a:rPr dirty="0" sz="2400" lang="en-US"/>
              <a:t>llege </a:t>
            </a:r>
            <a:endParaRPr altLang="en-US" lang="zh-CN"/>
          </a:p>
          <a:p>
            <a:r>
              <a:rPr dirty="0" sz="2400" lang="en-US"/>
              <a:t>           </a:t>
            </a:r>
            <a:r>
              <a:rPr dirty="0" sz="2400" lang="en-US"/>
              <a:t> </a:t>
            </a:r>
            <a:r>
              <a:rPr dirty="0" sz="2400" lang="en-US"/>
              <a:t> </a:t>
            </a:r>
            <a:r>
              <a:rPr dirty="0" sz="2400" lang="en-US"/>
              <a:t> </a:t>
            </a:r>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2437130" cy="7372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1709421" y="2100511"/>
            <a:ext cx="7700918" cy="3719263"/>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7" name="Title 1"/>
          <p:cNvSpPr>
            <a:spLocks noGrp="1"/>
          </p:cNvSpPr>
          <p:nvPr>
            <p:ph type="title"/>
          </p:nvPr>
        </p:nvSpPr>
        <p:spPr>
          <a:xfrm>
            <a:off x="755332" y="385444"/>
            <a:ext cx="10681335" cy="7239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8" name=""/>
          <p:cNvSpPr txBox="1"/>
          <p:nvPr/>
        </p:nvSpPr>
        <p:spPr>
          <a:xfrm>
            <a:off x="925484" y="1160781"/>
            <a:ext cx="9393668" cy="4269741"/>
          </a:xfrm>
          <a:prstGeom prst="rect"/>
        </p:spPr>
        <p:txBody>
          <a:bodyPr rtlCol="0" wrap="square">
            <a:spAutoFit/>
          </a:bodyPr>
          <a:p>
            <a:r>
              <a:rPr sz="4000" lang="en-US">
                <a:solidFill>
                  <a:srgbClr val="000000"/>
                </a:solidFill>
              </a:rPr>
              <a:t>A compensation analysis is the process businesses use to understand how to pay their employees. A compensation analysis is a tool that helps companies attract new employees and retain current ones through fair salaries. Because job market trends shift regularly, businesses can bene</a:t>
            </a:r>
            <a:r>
              <a:rPr sz="4000" lang="en-US">
                <a:solidFill>
                  <a:srgbClr val="000000"/>
                </a:solidFill>
              </a:rPr>
              <a:t>fits</a:t>
            </a:r>
            <a:r>
              <a:rPr sz="4000" lang="en-US">
                <a:solidFill>
                  <a:srgbClr val="000000"/>
                </a:solidFill>
              </a:rPr>
              <a:t>.</a:t>
            </a:r>
            <a:endParaRPr sz="2800" lang="en-US">
              <a:solidFill>
                <a:srgbClr val="000000"/>
              </a:solidFill>
            </a:endParaRPr>
          </a:p>
        </p:txBody>
      </p:sp>
      <p:sp>
        <p:nvSpPr>
          <p:cNvPr id="1048689"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7518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ry</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d</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c</a:t>
            </a:r>
            <a:r>
              <a:rPr b="1" dirty="0" sz="4400" lang="en-US">
                <a:solidFill>
                  <a:srgbClr val="0F0F0F"/>
                </a:solidFill>
                <a:latin typeface="Times New Roman" panose="02020603050405020304" pitchFamily="18" charset="0"/>
                <a:cs typeface="Times New Roman" panose="02020603050405020304" pitchFamily="18" charset="0"/>
              </a:rPr>
              <a:t>o</a:t>
            </a:r>
            <a:r>
              <a:rPr b="1" dirty="0" sz="4400" lang="en-US">
                <a:solidFill>
                  <a:srgbClr val="0F0F0F"/>
                </a:solidFill>
                <a:latin typeface="Times New Roman" panose="02020603050405020304" pitchFamily="18" charset="0"/>
                <a:cs typeface="Times New Roman" panose="02020603050405020304" pitchFamily="18" charset="0"/>
              </a:rPr>
              <a:t>m</a:t>
            </a:r>
            <a:r>
              <a:rPr b="1" dirty="0" sz="4400" lang="en-US">
                <a:solidFill>
                  <a:srgbClr val="0F0F0F"/>
                </a:solidFill>
                <a:latin typeface="Times New Roman" panose="02020603050405020304" pitchFamily="18" charset="0"/>
                <a:cs typeface="Times New Roman" panose="02020603050405020304" pitchFamily="18" charset="0"/>
              </a:rPr>
              <a:t>p</a:t>
            </a:r>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nsation</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ysis</a:t>
            </a:r>
            <a:r>
              <a:rPr b="1" dirty="0" sz="4400" lang="en-US">
                <a:solidFill>
                  <a:srgbClr val="0F0F0F"/>
                </a:solidFill>
                <a:latin typeface="Times New Roman" panose="02020603050405020304" pitchFamily="18" charset="0"/>
                <a:cs typeface="Times New Roman" panose="02020603050405020304" pitchFamily="18" charset="0"/>
              </a:rPr>
              <a:t>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37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1366518" y="2138679"/>
            <a:ext cx="5988068" cy="4358640"/>
          </a:xfrm>
          <a:prstGeom prst="rect"/>
        </p:spPr>
        <p:txBody>
          <a:bodyPr rtlCol="0" wrap="square">
            <a:spAutoFit/>
          </a:bodyPr>
          <a:p>
            <a:r>
              <a:rPr sz="3600" lang="en-US">
                <a:solidFill>
                  <a:srgbClr val="000000"/>
                </a:solidFill>
              </a:rPr>
              <a:t>Excel can be used to perform salary and compensation analysis by gathering and organizing data, calculating averages, and comparing compensation: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1408541" y="2197416"/>
            <a:ext cx="6212567" cy="5958839"/>
          </a:xfrm>
          <a:prstGeom prst="rect"/>
        </p:spPr>
        <p:txBody>
          <a:bodyPr rtlCol="0" wrap="square">
            <a:spAutoFit/>
          </a:bodyPr>
          <a:p>
            <a:r>
              <a:rPr sz="3600" lang="en-US">
                <a:solidFill>
                  <a:srgbClr val="000000"/>
                </a:solidFill>
              </a:rPr>
              <a:t>A salary analysis report is a tool that helps companies understand and evaluate their pay structure, and make adjustments to ensure fair and competitive pay. It can help businesses attract and retain top talent, and create an equitable environment for their employees. 
 </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1296897" y="2908934"/>
            <a:ext cx="5556339" cy="3469640"/>
          </a:xfrm>
          <a:prstGeom prst="rect"/>
        </p:spPr>
        <p:txBody>
          <a:bodyPr rtlCol="0" wrap="square">
            <a:spAutoFit/>
          </a:bodyPr>
          <a:p>
            <a:r>
              <a:rPr sz="3200" lang="en-US">
                <a:solidFill>
                  <a:srgbClr val="000000"/>
                </a:solidFill>
              </a:rPr>
              <a:t>The end users of salary and compensation analysis through Excel data modeling are HR professionals, who use the data to make informed decisions about compensation management:</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3877057" y="2214879"/>
            <a:ext cx="4911355" cy="3495040"/>
          </a:xfrm>
          <a:prstGeom prst="rect"/>
        </p:spPr>
        <p:txBody>
          <a:bodyPr rtlCol="0" wrap="square">
            <a:spAutoFit/>
          </a:bodyPr>
          <a:p>
            <a:r>
              <a:rPr sz="4000" lang="en-US">
                <a:solidFill>
                  <a:srgbClr val="000000"/>
                </a:solidFill>
              </a:rPr>
              <a:t>External competitivenes</a:t>
            </a:r>
            <a:endParaRPr sz="4400" lang="en-US">
              <a:solidFill>
                <a:srgbClr val="000000"/>
              </a:solidFill>
            </a:endParaRPr>
          </a:p>
          <a:p>
            <a:r>
              <a:rPr sz="4000" lang="en-US">
                <a:solidFill>
                  <a:srgbClr val="000000"/>
                </a:solidFill>
              </a:rPr>
              <a:t>I</a:t>
            </a:r>
            <a:r>
              <a:rPr sz="4000" lang="en-US">
                <a:solidFill>
                  <a:srgbClr val="000000"/>
                </a:solidFill>
              </a:rPr>
              <a:t>n</a:t>
            </a:r>
            <a:r>
              <a:rPr sz="4000" lang="en-US">
                <a:solidFill>
                  <a:srgbClr val="000000"/>
                </a:solidFill>
              </a:rPr>
              <a:t>t</a:t>
            </a:r>
            <a:r>
              <a:rPr sz="4000" lang="en-US">
                <a:solidFill>
                  <a:srgbClr val="000000"/>
                </a:solidFill>
              </a:rPr>
              <a:t>ernal</a:t>
            </a:r>
            <a:r>
              <a:rPr sz="4000" lang="en-US">
                <a:solidFill>
                  <a:srgbClr val="000000"/>
                </a:solidFill>
              </a:rPr>
              <a:t> </a:t>
            </a:r>
            <a:r>
              <a:rPr sz="4000" lang="en-US">
                <a:solidFill>
                  <a:srgbClr val="000000"/>
                </a:solidFill>
              </a:rPr>
              <a:t>e</a:t>
            </a:r>
            <a:r>
              <a:rPr sz="4000" lang="en-US">
                <a:solidFill>
                  <a:srgbClr val="000000"/>
                </a:solidFill>
              </a:rPr>
              <a:t>q</a:t>
            </a:r>
            <a:r>
              <a:rPr sz="4000" lang="en-US">
                <a:solidFill>
                  <a:srgbClr val="000000"/>
                </a:solidFill>
              </a:rPr>
              <a:t>u</a:t>
            </a:r>
            <a:r>
              <a:rPr sz="4000" lang="en-US">
                <a:solidFill>
                  <a:srgbClr val="000000"/>
                </a:solidFill>
              </a:rPr>
              <a:t>i</a:t>
            </a:r>
            <a:r>
              <a:rPr sz="4000" lang="en-US">
                <a:solidFill>
                  <a:srgbClr val="000000"/>
                </a:solidFill>
              </a:rPr>
              <a:t>t</a:t>
            </a:r>
            <a:r>
              <a:rPr sz="4000" lang="en-US">
                <a:solidFill>
                  <a:srgbClr val="000000"/>
                </a:solidFill>
              </a:rPr>
              <a:t>y</a:t>
            </a:r>
            <a:endParaRPr sz="4400" lang="en-US">
              <a:solidFill>
                <a:srgbClr val="000000"/>
              </a:solidFill>
            </a:endParaRPr>
          </a:p>
          <a:p>
            <a:r>
              <a:rPr sz="4000" lang="en-US">
                <a:solidFill>
                  <a:srgbClr val="000000"/>
                </a:solidFill>
              </a:rPr>
              <a:t>R</a:t>
            </a:r>
            <a:r>
              <a:rPr sz="4000" lang="en-US">
                <a:solidFill>
                  <a:srgbClr val="000000"/>
                </a:solidFill>
              </a:rPr>
              <a:t>e</a:t>
            </a:r>
            <a:r>
              <a:rPr sz="4000" lang="en-US">
                <a:solidFill>
                  <a:srgbClr val="000000"/>
                </a:solidFill>
              </a:rPr>
              <a:t>g</a:t>
            </a:r>
            <a:r>
              <a:rPr sz="4000" lang="en-US">
                <a:solidFill>
                  <a:srgbClr val="000000"/>
                </a:solidFill>
              </a:rPr>
              <a:t>i</a:t>
            </a:r>
            <a:r>
              <a:rPr sz="4000" lang="en-US">
                <a:solidFill>
                  <a:srgbClr val="000000"/>
                </a:solidFill>
              </a:rPr>
              <a:t>o</a:t>
            </a:r>
            <a:r>
              <a:rPr sz="4000" lang="en-US">
                <a:solidFill>
                  <a:srgbClr val="000000"/>
                </a:solidFill>
              </a:rPr>
              <a:t>n</a:t>
            </a:r>
            <a:endParaRPr sz="4400" lang="en-US">
              <a:solidFill>
                <a:srgbClr val="000000"/>
              </a:solidFill>
            </a:endParaRPr>
          </a:p>
          <a:p>
            <a:r>
              <a:rPr sz="4000" lang="en-US">
                <a:solidFill>
                  <a:srgbClr val="000000"/>
                </a:solidFill>
              </a:rPr>
              <a:t>L</a:t>
            </a:r>
            <a:r>
              <a:rPr sz="4000" lang="en-US">
                <a:solidFill>
                  <a:srgbClr val="000000"/>
                </a:solidFill>
              </a:rPr>
              <a:t>e</a:t>
            </a:r>
            <a:r>
              <a:rPr sz="4000" lang="en-US">
                <a:solidFill>
                  <a:srgbClr val="000000"/>
                </a:solidFill>
              </a:rPr>
              <a:t>v</a:t>
            </a:r>
            <a:r>
              <a:rPr sz="4000" lang="en-US">
                <a:solidFill>
                  <a:srgbClr val="000000"/>
                </a:solidFill>
              </a:rPr>
              <a:t>e</a:t>
            </a:r>
            <a:r>
              <a:rPr sz="4000" lang="en-US">
                <a:solidFill>
                  <a:srgbClr val="000000"/>
                </a:solidFill>
              </a:rPr>
              <a:t>l</a:t>
            </a:r>
            <a:endParaRPr sz="4400" lang="en-US">
              <a:solidFill>
                <a:srgbClr val="000000"/>
              </a:solidFill>
            </a:endParaRPr>
          </a:p>
          <a:p>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4"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75" name="TextBox 8"/>
          <p:cNvSpPr txBox="1"/>
          <p:nvPr/>
        </p:nvSpPr>
        <p:spPr>
          <a:xfrm>
            <a:off x="2743200" y="2354703"/>
            <a:ext cx="8534018" cy="9296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6" name=""/>
          <p:cNvSpPr txBox="1"/>
          <p:nvPr/>
        </p:nvSpPr>
        <p:spPr>
          <a:xfrm>
            <a:off x="2498952" y="1850070"/>
            <a:ext cx="6721248" cy="5958839"/>
          </a:xfrm>
          <a:prstGeom prst="rect"/>
        </p:spPr>
        <p:txBody>
          <a:bodyPr rtlCol="0" wrap="square">
            <a:spAutoFit/>
          </a:bodyPr>
          <a:p>
            <a:r>
              <a:rPr sz="3600" lang="en-US">
                <a:solidFill>
                  <a:srgbClr val="000000"/>
                </a:solidFill>
              </a:rPr>
              <a:t>data model in Excel is a helpful feature that lets users incorporate data from several tables as long as the tables have one column in common. A data model allows users to forgo the VLOOKUP() function, making the data organization process much simpler. It also reduces other reporting complexities, like PivotTable object</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9" name="object 8"/>
          <p:cNvSpPr txBox="1"/>
          <p:nvPr/>
        </p:nvSpPr>
        <p:spPr>
          <a:xfrm>
            <a:off x="739775" y="291147"/>
            <a:ext cx="3303904" cy="7372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
          <p:cNvSpPr txBox="1"/>
          <p:nvPr/>
        </p:nvSpPr>
        <p:spPr>
          <a:xfrm>
            <a:off x="1150710" y="2286185"/>
            <a:ext cx="8202840" cy="3025140"/>
          </a:xfrm>
          <a:prstGeom prst="rect"/>
        </p:spPr>
        <p:txBody>
          <a:bodyPr rtlCol="0" wrap="square">
            <a:spAutoFit/>
          </a:bodyPr>
          <a:p>
            <a:r>
              <a:rPr sz="2800" lang="en-IN">
                <a:solidFill>
                  <a:srgbClr val="000000"/>
                </a:solidFill>
              </a:rPr>
              <a:t>A salary and compensation analysis is a process that examines a company's pay structure and practices to ensure that they are fair and competitive. This analysis helps companies attract and retain top talent, and maintain a positive work environment. 
</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2024-03-26T21:07:22Z</dcterms:created>
  <dcterms:modified xsi:type="dcterms:W3CDTF">2024-09-27T09:23:11Z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0f178ed6ce514950bb7c2927c91be95a</vt:lpwstr>
  </property>
</Properties>
</file>