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7DBD81-21AD-4F9C-919C-39C31F7A4E92}" v="16" dt="2024-09-01T09:32:47.31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A LATHA" userId="5d1e73f3adbbe59d" providerId="LiveId" clId="{517DBD81-21AD-4F9C-919C-39C31F7A4E92}"/>
    <pc:docChg chg="undo custSel addSld delSld modSld">
      <pc:chgData name="HEMA LATHA" userId="5d1e73f3adbbe59d" providerId="LiveId" clId="{517DBD81-21AD-4F9C-919C-39C31F7A4E92}" dt="2024-09-01T09:32:47.318" v="3251"/>
      <pc:docMkLst>
        <pc:docMk/>
      </pc:docMkLst>
      <pc:sldChg chg="modSp mod">
        <pc:chgData name="HEMA LATHA" userId="5d1e73f3adbbe59d" providerId="LiveId" clId="{517DBD81-21AD-4F9C-919C-39C31F7A4E92}" dt="2024-09-01T09:31:44.461" v="3248" actId="20577"/>
        <pc:sldMkLst>
          <pc:docMk/>
          <pc:sldMk cId="0" sldId="256"/>
        </pc:sldMkLst>
        <pc:spChg chg="mod">
          <ac:chgData name="HEMA LATHA" userId="5d1e73f3adbbe59d" providerId="LiveId" clId="{517DBD81-21AD-4F9C-919C-39C31F7A4E92}" dt="2024-09-01T09:31:44.461" v="3248" actId="20577"/>
          <ac:spMkLst>
            <pc:docMk/>
            <pc:sldMk cId="0" sldId="256"/>
            <ac:spMk id="14" creationId="{D55ADE35-C35B-07C1-F5AA-C33B3DDB802E}"/>
          </ac:spMkLst>
        </pc:spChg>
      </pc:sldChg>
      <pc:sldChg chg="modSp mod">
        <pc:chgData name="HEMA LATHA" userId="5d1e73f3adbbe59d" providerId="LiveId" clId="{517DBD81-21AD-4F9C-919C-39C31F7A4E92}" dt="2024-09-01T05:34:58.091" v="629" actId="2711"/>
        <pc:sldMkLst>
          <pc:docMk/>
          <pc:sldMk cId="0" sldId="262"/>
        </pc:sldMkLst>
        <pc:spChg chg="mod">
          <ac:chgData name="HEMA LATHA" userId="5d1e73f3adbbe59d" providerId="LiveId" clId="{517DBD81-21AD-4F9C-919C-39C31F7A4E92}" dt="2024-09-01T05:34:58.091" v="629" actId="2711"/>
          <ac:spMkLst>
            <pc:docMk/>
            <pc:sldMk cId="0" sldId="262"/>
            <ac:spMk id="8" creationId="{CDF9BBAD-9F29-85DB-5273-7F72BCDF0AE9}"/>
          </ac:spMkLst>
        </pc:spChg>
      </pc:sldChg>
      <pc:sldChg chg="addSp modSp mod">
        <pc:chgData name="HEMA LATHA" userId="5d1e73f3adbbe59d" providerId="LiveId" clId="{517DBD81-21AD-4F9C-919C-39C31F7A4E92}" dt="2024-09-01T06:31:56.666" v="1293" actId="1076"/>
        <pc:sldMkLst>
          <pc:docMk/>
          <pc:sldMk cId="0" sldId="263"/>
        </pc:sldMkLst>
        <pc:spChg chg="add mod">
          <ac:chgData name="HEMA LATHA" userId="5d1e73f3adbbe59d" providerId="LiveId" clId="{517DBD81-21AD-4F9C-919C-39C31F7A4E92}" dt="2024-09-01T06:31:56.666" v="1293" actId="1076"/>
          <ac:spMkLst>
            <pc:docMk/>
            <pc:sldMk cId="0" sldId="263"/>
            <ac:spMk id="11" creationId="{E2E4F37E-5018-01B4-8DF3-D591FDCA3006}"/>
          </ac:spMkLst>
        </pc:spChg>
      </pc:sldChg>
      <pc:sldChg chg="addSp delSp modSp mod">
        <pc:chgData name="HEMA LATHA" userId="5d1e73f3adbbe59d" providerId="LiveId" clId="{517DBD81-21AD-4F9C-919C-39C31F7A4E92}" dt="2024-09-01T08:46:22.765" v="2560" actId="20577"/>
        <pc:sldMkLst>
          <pc:docMk/>
          <pc:sldMk cId="0" sldId="264"/>
        </pc:sldMkLst>
        <pc:spChg chg="add del mod">
          <ac:chgData name="HEMA LATHA" userId="5d1e73f3adbbe59d" providerId="LiveId" clId="{517DBD81-21AD-4F9C-919C-39C31F7A4E92}" dt="2024-09-01T06:43:39.627" v="1298"/>
          <ac:spMkLst>
            <pc:docMk/>
            <pc:sldMk cId="0" sldId="264"/>
            <ac:spMk id="2" creationId="{D0913C87-3DEF-1F4A-7AC0-A6B1D99A8645}"/>
          </ac:spMkLst>
        </pc:spChg>
        <pc:spChg chg="add del mod">
          <ac:chgData name="HEMA LATHA" userId="5d1e73f3adbbe59d" providerId="LiveId" clId="{517DBD81-21AD-4F9C-919C-39C31F7A4E92}" dt="2024-09-01T06:47:25.154" v="1303"/>
          <ac:spMkLst>
            <pc:docMk/>
            <pc:sldMk cId="0" sldId="264"/>
            <ac:spMk id="3" creationId="{6BC8839B-18EC-719E-D588-9FF6B1BB7C73}"/>
          </ac:spMkLst>
        </pc:spChg>
        <pc:spChg chg="add del mod">
          <ac:chgData name="HEMA LATHA" userId="5d1e73f3adbbe59d" providerId="LiveId" clId="{517DBD81-21AD-4F9C-919C-39C31F7A4E92}" dt="2024-09-01T06:47:25.154" v="1305"/>
          <ac:spMkLst>
            <pc:docMk/>
            <pc:sldMk cId="0" sldId="264"/>
            <ac:spMk id="4" creationId="{C8EB4375-D61E-28D7-08FF-9E72E6548E51}"/>
          </ac:spMkLst>
        </pc:spChg>
        <pc:spChg chg="add del mod">
          <ac:chgData name="HEMA LATHA" userId="5d1e73f3adbbe59d" providerId="LiveId" clId="{517DBD81-21AD-4F9C-919C-39C31F7A4E92}" dt="2024-09-01T08:46:22.765" v="2560" actId="20577"/>
          <ac:spMkLst>
            <pc:docMk/>
            <pc:sldMk cId="0" sldId="264"/>
            <ac:spMk id="7" creationId="{1C90D253-D0E7-BA9B-679D-EC9172C94E7E}"/>
          </ac:spMkLst>
        </pc:spChg>
      </pc:sldChg>
      <pc:sldChg chg="addSp modSp mod">
        <pc:chgData name="HEMA LATHA" userId="5d1e73f3adbbe59d" providerId="LiveId" clId="{517DBD81-21AD-4F9C-919C-39C31F7A4E92}" dt="2024-09-01T08:54:16.969" v="2578" actId="1076"/>
        <pc:sldMkLst>
          <pc:docMk/>
          <pc:sldMk cId="0" sldId="265"/>
        </pc:sldMkLst>
        <pc:graphicFrameChg chg="add mod modGraphic">
          <ac:chgData name="HEMA LATHA" userId="5d1e73f3adbbe59d" providerId="LiveId" clId="{517DBD81-21AD-4F9C-919C-39C31F7A4E92}" dt="2024-09-01T08:52:04.980" v="2568" actId="14100"/>
          <ac:graphicFrameMkLst>
            <pc:docMk/>
            <pc:sldMk cId="0" sldId="265"/>
            <ac:graphicFrameMk id="2" creationId="{6B4B6873-572F-F6B2-F100-FC1D6CED5E18}"/>
          </ac:graphicFrameMkLst>
        </pc:graphicFrameChg>
        <pc:graphicFrameChg chg="add mod">
          <ac:chgData name="HEMA LATHA" userId="5d1e73f3adbbe59d" providerId="LiveId" clId="{517DBD81-21AD-4F9C-919C-39C31F7A4E92}" dt="2024-09-01T08:52:05.639" v="2569"/>
          <ac:graphicFrameMkLst>
            <pc:docMk/>
            <pc:sldMk cId="0" sldId="265"/>
            <ac:graphicFrameMk id="10" creationId="{3E837F09-24F1-469E-A3A8-B56854265B97}"/>
          </ac:graphicFrameMkLst>
        </pc:graphicFrameChg>
        <pc:graphicFrameChg chg="add mod modGraphic">
          <ac:chgData name="HEMA LATHA" userId="5d1e73f3adbbe59d" providerId="LiveId" clId="{517DBD81-21AD-4F9C-919C-39C31F7A4E92}" dt="2024-09-01T08:53:07.087" v="2573" actId="1076"/>
          <ac:graphicFrameMkLst>
            <pc:docMk/>
            <pc:sldMk cId="0" sldId="265"/>
            <ac:graphicFrameMk id="11" creationId="{71995EE7-749F-275B-CC11-31E736508A78}"/>
          </ac:graphicFrameMkLst>
        </pc:graphicFrameChg>
        <pc:graphicFrameChg chg="add mod">
          <ac:chgData name="HEMA LATHA" userId="5d1e73f3adbbe59d" providerId="LiveId" clId="{517DBD81-21AD-4F9C-919C-39C31F7A4E92}" dt="2024-09-01T08:54:16.969" v="2578" actId="1076"/>
          <ac:graphicFrameMkLst>
            <pc:docMk/>
            <pc:sldMk cId="0" sldId="265"/>
            <ac:graphicFrameMk id="14" creationId="{3E837F09-24F1-469E-A3A8-B56854265B97}"/>
          </ac:graphicFrameMkLst>
        </pc:graphicFrameChg>
        <pc:picChg chg="add mod">
          <ac:chgData name="HEMA LATHA" userId="5d1e73f3adbbe59d" providerId="LiveId" clId="{517DBD81-21AD-4F9C-919C-39C31F7A4E92}" dt="2024-09-01T08:52:05.639" v="2569"/>
          <ac:picMkLst>
            <pc:docMk/>
            <pc:sldMk cId="0" sldId="265"/>
            <ac:picMk id="8" creationId="{99325C87-1ED8-0FB9-FB63-0C872087D20A}"/>
          </ac:picMkLst>
        </pc:picChg>
        <pc:picChg chg="add mod">
          <ac:chgData name="HEMA LATHA" userId="5d1e73f3adbbe59d" providerId="LiveId" clId="{517DBD81-21AD-4F9C-919C-39C31F7A4E92}" dt="2024-09-01T08:53:46.660" v="2575" actId="1076"/>
          <ac:picMkLst>
            <pc:docMk/>
            <pc:sldMk cId="0" sldId="265"/>
            <ac:picMk id="13" creationId="{1A951E82-A2AD-545E-0A7B-F0F9A75FD478}"/>
          </ac:picMkLst>
        </pc:picChg>
      </pc:sldChg>
      <pc:sldChg chg="addSp modSp mod">
        <pc:chgData name="HEMA LATHA" userId="5d1e73f3adbbe59d" providerId="LiveId" clId="{517DBD81-21AD-4F9C-919C-39C31F7A4E92}" dt="2024-09-01T09:32:47.318" v="3251"/>
        <pc:sldMkLst>
          <pc:docMk/>
          <pc:sldMk cId="2986442291" sldId="268"/>
        </pc:sldMkLst>
        <pc:spChg chg="mod">
          <ac:chgData name="HEMA LATHA" userId="5d1e73f3adbbe59d" providerId="LiveId" clId="{517DBD81-21AD-4F9C-919C-39C31F7A4E92}" dt="2024-09-01T09:32:47.318" v="3251"/>
          <ac:spMkLst>
            <pc:docMk/>
            <pc:sldMk cId="2986442291" sldId="268"/>
            <ac:spMk id="2" creationId="{F9A5CB5B-BDD0-5A64-1A7C-37D3C88F8F9E}"/>
          </ac:spMkLst>
        </pc:spChg>
        <pc:spChg chg="add mod">
          <ac:chgData name="HEMA LATHA" userId="5d1e73f3adbbe59d" providerId="LiveId" clId="{517DBD81-21AD-4F9C-919C-39C31F7A4E92}" dt="2024-09-01T09:31:07.466" v="3203" actId="2711"/>
          <ac:spMkLst>
            <pc:docMk/>
            <pc:sldMk cId="2986442291" sldId="268"/>
            <ac:spMk id="4" creationId="{B0584E49-003F-BA49-4FB3-001A7EAB0F49}"/>
          </ac:spMkLst>
        </pc:spChg>
      </pc:sldChg>
      <pc:sldChg chg="addSp delSp modSp mod">
        <pc:chgData name="HEMA LATHA" userId="5d1e73f3adbbe59d" providerId="LiveId" clId="{517DBD81-21AD-4F9C-919C-39C31F7A4E92}" dt="2024-09-01T09:32:26.507" v="3250"/>
        <pc:sldMkLst>
          <pc:docMk/>
          <pc:sldMk cId="2720660618" sldId="269"/>
        </pc:sldMkLst>
        <pc:spChg chg="mod">
          <ac:chgData name="HEMA LATHA" userId="5d1e73f3adbbe59d" providerId="LiveId" clId="{517DBD81-21AD-4F9C-919C-39C31F7A4E92}" dt="2024-09-01T09:32:26.507" v="3250"/>
          <ac:spMkLst>
            <pc:docMk/>
            <pc:sldMk cId="2720660618" sldId="269"/>
            <ac:spMk id="2" creationId="{6E06195E-16D6-79D8-7A9F-F8EB1FE9E212}"/>
          </ac:spMkLst>
        </pc:spChg>
        <pc:spChg chg="add mod">
          <ac:chgData name="HEMA LATHA" userId="5d1e73f3adbbe59d" providerId="LiveId" clId="{517DBD81-21AD-4F9C-919C-39C31F7A4E92}" dt="2024-09-01T06:13:09.241" v="1285" actId="14100"/>
          <ac:spMkLst>
            <pc:docMk/>
            <pc:sldMk cId="2720660618" sldId="269"/>
            <ac:spMk id="3" creationId="{6270B153-70AF-8ECD-3E5A-1C4A594FEE72}"/>
          </ac:spMkLst>
        </pc:spChg>
        <pc:spChg chg="add del mod">
          <ac:chgData name="HEMA LATHA" userId="5d1e73f3adbbe59d" providerId="LiveId" clId="{517DBD81-21AD-4F9C-919C-39C31F7A4E92}" dt="2024-09-01T05:46:39.743" v="851"/>
          <ac:spMkLst>
            <pc:docMk/>
            <pc:sldMk cId="2720660618" sldId="269"/>
            <ac:spMk id="4" creationId="{BF5C5D8D-5214-1BCE-FC01-9541A065DA50}"/>
          </ac:spMkLst>
        </pc:spChg>
      </pc:sldChg>
      <pc:sldChg chg="new del mod modShow">
        <pc:chgData name="HEMA LATHA" userId="5d1e73f3adbbe59d" providerId="LiveId" clId="{517DBD81-21AD-4F9C-919C-39C31F7A4E92}" dt="2024-09-01T08:33:02.914" v="2284" actId="2696"/>
        <pc:sldMkLst>
          <pc:docMk/>
          <pc:sldMk cId="3782092450" sldId="270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d1e73f3adbbe59d/Documents/EMPLOYEE%20DATA%20SET%20HEMALATHA.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v>HIGH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16</c:v>
              </c:pt>
              <c:pt idx="1">
                <c:v>18</c:v>
              </c:pt>
              <c:pt idx="2">
                <c:v>21</c:v>
              </c:pt>
              <c:pt idx="3">
                <c:v>17</c:v>
              </c:pt>
              <c:pt idx="4">
                <c:v>21</c:v>
              </c:pt>
              <c:pt idx="5">
                <c:v>29</c:v>
              </c:pt>
              <c:pt idx="6">
                <c:v>26</c:v>
              </c:pt>
              <c:pt idx="7">
                <c:v>26</c:v>
              </c:pt>
              <c:pt idx="8">
                <c:v>21</c:v>
              </c:pt>
              <c:pt idx="9">
                <c:v>25</c:v>
              </c:pt>
            </c:numLit>
          </c:val>
          <c:extLst>
            <c:ext xmlns:c16="http://schemas.microsoft.com/office/drawing/2014/chart" uri="{C3380CC4-5D6E-409C-BE32-E72D297353CC}">
              <c16:uniqueId val="{00000000-4B75-4D93-826B-F8964EC45162}"/>
            </c:ext>
          </c:extLst>
        </c:ser>
        <c:ser>
          <c:idx val="1"/>
          <c:order val="1"/>
          <c:tx>
            <c:v>LOW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34</c:v>
              </c:pt>
              <c:pt idx="1">
                <c:v>47</c:v>
              </c:pt>
              <c:pt idx="2">
                <c:v>41</c:v>
              </c:pt>
              <c:pt idx="3">
                <c:v>39</c:v>
              </c:pt>
              <c:pt idx="4">
                <c:v>41</c:v>
              </c:pt>
              <c:pt idx="5">
                <c:v>33</c:v>
              </c:pt>
              <c:pt idx="6">
                <c:v>41</c:v>
              </c:pt>
              <c:pt idx="7">
                <c:v>43</c:v>
              </c:pt>
              <c:pt idx="8">
                <c:v>45</c:v>
              </c:pt>
              <c:pt idx="9">
                <c:v>34</c:v>
              </c:pt>
            </c:numLit>
          </c:val>
          <c:extLst>
            <c:ext xmlns:c16="http://schemas.microsoft.com/office/drawing/2014/chart" uri="{C3380CC4-5D6E-409C-BE32-E72D297353CC}">
              <c16:uniqueId val="{00000001-4B75-4D93-826B-F8964EC45162}"/>
            </c:ext>
          </c:extLst>
        </c:ser>
        <c:ser>
          <c:idx val="2"/>
          <c:order val="2"/>
          <c:tx>
            <c:v>MED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85</c:v>
              </c:pt>
              <c:pt idx="1">
                <c:v>65</c:v>
              </c:pt>
              <c:pt idx="2">
                <c:v>78</c:v>
              </c:pt>
              <c:pt idx="3">
                <c:v>92</c:v>
              </c:pt>
              <c:pt idx="4">
                <c:v>77</c:v>
              </c:pt>
              <c:pt idx="5">
                <c:v>69</c:v>
              </c:pt>
              <c:pt idx="6">
                <c:v>75</c:v>
              </c:pt>
              <c:pt idx="7">
                <c:v>82</c:v>
              </c:pt>
              <c:pt idx="8">
                <c:v>71</c:v>
              </c:pt>
              <c:pt idx="9">
                <c:v>84</c:v>
              </c:pt>
            </c:numLit>
          </c:val>
          <c:extLst>
            <c:ext xmlns:c16="http://schemas.microsoft.com/office/drawing/2014/chart" uri="{C3380CC4-5D6E-409C-BE32-E72D297353CC}">
              <c16:uniqueId val="{00000002-4B75-4D93-826B-F8964EC45162}"/>
            </c:ext>
          </c:extLst>
        </c:ser>
        <c:ser>
          <c:idx val="3"/>
          <c:order val="3"/>
          <c:tx>
            <c:v>VERY HIGH</c:v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15</c:v>
              </c:pt>
              <c:pt idx="1">
                <c:v>15</c:v>
              </c:pt>
              <c:pt idx="2">
                <c:v>14</c:v>
              </c:pt>
              <c:pt idx="3">
                <c:v>9</c:v>
              </c:pt>
              <c:pt idx="4">
                <c:v>15</c:v>
              </c:pt>
              <c:pt idx="5">
                <c:v>12</c:v>
              </c:pt>
              <c:pt idx="6">
                <c:v>15</c:v>
              </c:pt>
              <c:pt idx="7">
                <c:v>16</c:v>
              </c:pt>
              <c:pt idx="8">
                <c:v>13</c:v>
              </c:pt>
              <c:pt idx="9">
                <c:v>13</c:v>
              </c:pt>
            </c:numLit>
          </c:val>
          <c:extLst>
            <c:ext xmlns:c16="http://schemas.microsoft.com/office/drawing/2014/chart" uri="{C3380CC4-5D6E-409C-BE32-E72D297353CC}">
              <c16:uniqueId val="{00000003-4B75-4D93-826B-F8964EC451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127679"/>
        <c:axId val="660373775"/>
        <c:axId val="0"/>
      </c:bar3DChart>
      <c:catAx>
        <c:axId val="17127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0373775"/>
        <c:crosses val="autoZero"/>
        <c:auto val="1"/>
        <c:lblAlgn val="ctr"/>
        <c:lblOffset val="100"/>
        <c:noMultiLvlLbl val="0"/>
      </c:catAx>
      <c:valAx>
        <c:axId val="660373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27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541666666666672"/>
          <c:y val="0.37564705453484981"/>
          <c:w val="0.24791666666666667"/>
          <c:h val="0.379768518518518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1.xml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14425" y="3252586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PRESENTED BY:   HEMALATHA  C</a:t>
            </a:r>
          </a:p>
          <a:p>
            <a:pPr algn="ctr"/>
            <a:r>
              <a:rPr lang="en-US" sz="2400" dirty="0"/>
              <a:t>REGISTER NO:   312209564</a:t>
            </a:r>
          </a:p>
          <a:p>
            <a:pPr algn="ctr"/>
            <a:r>
              <a:rPr lang="en-US" sz="2400" dirty="0"/>
              <a:t>NM ID:   A101CECB24050B2976E48B1D378B1492</a:t>
            </a:r>
          </a:p>
          <a:p>
            <a:pPr algn="ctr"/>
            <a:r>
              <a:rPr lang="en-US" sz="2400" dirty="0"/>
              <a:t>DEPARTMENT:   B COM GEN</a:t>
            </a:r>
          </a:p>
          <a:p>
            <a:pPr algn="ctr"/>
            <a:r>
              <a:rPr lang="en-US" sz="2400" dirty="0"/>
              <a:t>COLLEGE:   ANNA ADARSH COLLEGE FOR WOMEN</a:t>
            </a:r>
          </a:p>
          <a:p>
            <a:pPr algn="ctr"/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0D253-D0E7-BA9B-679D-EC9172C94E7E}"/>
              </a:ext>
            </a:extLst>
          </p:cNvPr>
          <p:cNvSpPr txBox="1"/>
          <p:nvPr/>
        </p:nvSpPr>
        <p:spPr>
          <a:xfrm>
            <a:off x="1274229" y="1049337"/>
            <a:ext cx="80793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EMPLOYEE PERFORMANCE ANALYSIS IS DONE FROM THE DATASET COLLECTED FROM 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KAGGLE.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THE EMPLOYEE DATA SET WAS FILTERED BY ADDING SOME FILL COLOUR TO THE FEATURE NEEDED FOR THE ANALYSIS.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TO REMOVE BLANK SPACES , I APPLIED CONDITIONAL FORMATTING AND FILTERED BY CLICKING ON TO THE FILTER BY COLOUR.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TO KNOW THE PERFORMANCE LEVEL, JUST APPLIED A FORMULA IN A COLUMN.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THE FORMULA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=IFS(Z2&gt;=5,”VERY HIGH”,Z2&gt;=4,”HIGH”,Z2&gt;=3,”MEDIUM”,TRUE ,”LOW”)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TO SUMMARIZE THE DATA, USING PIVOT TABLE  LOCATE THE NECESSARY  DATA IN THE GIVEN ROWS, COLUMN, FILTER, VALUES ETC…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AFTER THAT I ADD A SLICER TO THAT TO ADD SOME FILTER TO THE EMPLOYEE’S TYPE.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THEN I GAVE A DATA VISUALISATION, SO I ADD CHART TO GIVE A CLEAR VISUAL OF THE GIVEN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1995EE7-749F-275B-CC11-31E736508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025243"/>
              </p:ext>
            </p:extLst>
          </p:nvPr>
        </p:nvGraphicFramePr>
        <p:xfrm>
          <a:off x="457200" y="1184275"/>
          <a:ext cx="4368800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57919445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87019534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04108294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591194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62154414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88114523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GenderCode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(All)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820224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31287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 of FirstName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Column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41551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HIGH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LOW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VERY HIGH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38716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BPC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6052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CCDR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63557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810180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MSC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756783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324683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52159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PYZ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60472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SVG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291243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TNS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37548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WBL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061153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398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778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1533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1281609"/>
                  </a:ext>
                </a:extLst>
              </a:tr>
            </a:tbl>
          </a:graphicData>
        </a:graphic>
      </p:graphicFrame>
      <p:pic>
        <p:nvPicPr>
          <p:cNvPr id="13" name="Graphic 12">
            <a:extLst>
              <a:ext uri="{FF2B5EF4-FFF2-40B4-BE49-F238E27FC236}">
                <a16:creationId xmlns:a16="http://schemas.microsoft.com/office/drawing/2014/main" id="{1A951E82-A2AD-545E-0A7B-F0F9A75FD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24564" y="1441450"/>
            <a:ext cx="1838325" cy="1809750"/>
          </a:xfrm>
          <a:prstGeom prst="rect">
            <a:avLst/>
          </a:prstGeom>
        </p:spPr>
      </p:pic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3E837F09-24F1-469E-A3A8-B56854265B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1709456"/>
              </p:ext>
            </p:extLst>
          </p:nvPr>
        </p:nvGraphicFramePr>
        <p:xfrm>
          <a:off x="609600" y="4143375"/>
          <a:ext cx="3848100" cy="232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84E49-003F-BA49-4FB3-001A7EAB0F49}"/>
              </a:ext>
            </a:extLst>
          </p:cNvPr>
          <p:cNvSpPr txBox="1"/>
          <p:nvPr/>
        </p:nvSpPr>
        <p:spPr>
          <a:xfrm>
            <a:off x="1524000" y="1447800"/>
            <a:ext cx="6324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Employee performance analysis is a formal process where managers and stakeholders evaluate an employee’s work performance.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Its purpose is to identify strengths, weaknesses, offer constructive feedback, and assist with goal setting.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By assessing metrics of the employee’s performance the analysis is made.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Employee performance analysis isn’t a one-time event. It’s an ongoing process.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Continuously review data, adjust strategies, and celebrate successes.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 as explained from the above process, I done the employee performance analysis.     </a:t>
            </a:r>
            <a:endParaRPr lang="en-US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</a:p>
          <a:p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11C04A-C454-2467-AC9F-BF64D917D407}"/>
              </a:ext>
            </a:extLst>
          </p:cNvPr>
          <p:cNvSpPr txBox="1"/>
          <p:nvPr/>
        </p:nvSpPr>
        <p:spPr>
          <a:xfrm>
            <a:off x="1438275" y="2022987"/>
            <a:ext cx="610091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Performance analysis is the practice of evaluating the quality of employee performance to </a:t>
            </a:r>
            <a:r>
              <a:rPr lang="en-US" sz="2000" b="1" i="0" dirty="0">
                <a:solidFill>
                  <a:srgbClr val="11111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determine whether they are meeting the company expectations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It is used either to achieve a performance improvement or to ensure that the performance of an employee remains at an acceptable level.</a:t>
            </a:r>
          </a:p>
          <a:p>
            <a:br>
              <a:rPr lang="en-US" sz="2000" b="0" i="0" dirty="0">
                <a:solidFill>
                  <a:srgbClr val="44444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solidFill>
                  <a:srgbClr val="0D0D0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mployee Performance Analysis is an approach of evaluating the performance of employees on their job duties.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This helps both organizational success and individual employee development.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-apple-system"/>
              </a:rPr>
              <a:t>This involves assessing various aspects of an employee’s work, including their productivity, quality of work, adherence to company policies, and overall contribution to the organization’s goals.</a:t>
            </a:r>
            <a:endParaRPr lang="en-US" sz="2400" b="0" i="0" dirty="0">
              <a:solidFill>
                <a:srgbClr val="0D0D0D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7FA9E-CFEB-F56D-397E-BD352D14A70E}"/>
              </a:ext>
            </a:extLst>
          </p:cNvPr>
          <p:cNvSpPr txBox="1"/>
          <p:nvPr/>
        </p:nvSpPr>
        <p:spPr>
          <a:xfrm>
            <a:off x="2590800" y="2209800"/>
            <a:ext cx="57370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b="1" i="0" dirty="0">
                <a:solidFill>
                  <a:srgbClr val="11111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Managers and Supervisors</a:t>
            </a:r>
            <a:endParaRPr lang="en-IN" sz="2400" b="1" dirty="0">
              <a:solidFill>
                <a:srgbClr val="11111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b="1" i="0" dirty="0">
                <a:solidFill>
                  <a:srgbClr val="11111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Human Resources (HR) Professionals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b="1" i="0" dirty="0">
                <a:solidFill>
                  <a:srgbClr val="11111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Employees</a:t>
            </a:r>
            <a:endParaRPr lang="en-IN" sz="2400" b="1" dirty="0">
              <a:solidFill>
                <a:srgbClr val="11111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b="1" i="0" dirty="0">
                <a:solidFill>
                  <a:srgbClr val="11111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Executives and Senior Leadership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rgbClr val="11111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Performance Improvement Teams</a:t>
            </a:r>
            <a:endParaRPr lang="en-US" sz="2400" b="0" i="0" dirty="0">
              <a:solidFill>
                <a:srgbClr val="11111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9BBAD-9F29-85DB-5273-7F72BCDF0AE9}"/>
              </a:ext>
            </a:extLst>
          </p:cNvPr>
          <p:cNvSpPr txBox="1"/>
          <p:nvPr/>
        </p:nvSpPr>
        <p:spPr>
          <a:xfrm>
            <a:off x="2695574" y="1346192"/>
            <a:ext cx="60758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Cambria" panose="02040503050406030204" pitchFamily="18" charset="0"/>
                <a:ea typeface="Cambria" panose="02040503050406030204" pitchFamily="18" charset="0"/>
              </a:rPr>
              <a:t>THE SOLUTION USED IN THE EMPLOYEE PERFORMANCE ANALYSIS ARE: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FILTERING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BY USING THE FILTERING OPTION THE MISING DATA ARE FOUND AND FILTERED OUT.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CONDITIONAL FORMATING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- THIS HELPS IN HIGH LIGHTING PERFORMANCE METRICS, TRACKING ATTEDANCE,COMPARING EMPLOYEE RANKINGS, ETC…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PIVOT TABLE AND CHARTS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THIS HELPS IN SUMMARISING THE DATA, COMPARING DATA, FILTERING AND SLICING,CALCULATING PERCENTAGE AND REPORTS AND CUSTOMISING THE REPORTS ETC..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 CHARTS GIVES A </a:t>
            </a:r>
            <a:r>
              <a:rPr lang="en-US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GRAPHICAL REPRESENTATION THAT COMBINES TEXT, SYMBOLS, AND/OR GRAPHICS TO SHOW RELATIONSHIPS BETWEEN MULTIPLE DATA SETS. </a:t>
            </a:r>
          </a:p>
          <a:p>
            <a:br>
              <a:rPr lang="en-US" dirty="0"/>
            </a:br>
            <a:endParaRPr lang="en-IN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0B153-70AF-8ECD-3E5A-1C4A594FEE72}"/>
              </a:ext>
            </a:extLst>
          </p:cNvPr>
          <p:cNvSpPr txBox="1"/>
          <p:nvPr/>
        </p:nvSpPr>
        <p:spPr>
          <a:xfrm>
            <a:off x="755332" y="1185385"/>
            <a:ext cx="861726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SOURCE OF EMPLOYEE DATA SET WAS TAKENFROM </a:t>
            </a:r>
            <a:r>
              <a:rPr lang="en-IN" sz="2000" b="1" u="sng" dirty="0"/>
              <a:t>KAGGLE</a:t>
            </a:r>
            <a:r>
              <a:rPr lang="en-IN" b="1" u="sng" dirty="0"/>
              <a:t> </a:t>
            </a:r>
            <a:r>
              <a:rPr lang="en-IN" dirty="0"/>
              <a:t>WHERE, THE DATA SET HAS 26 FEATURES FROM THAT I TAKE 10 FEATURES TO ANALYSE EMPLOYEE PERFORMANCE.THE 10 FEATURES ARE AS FOLLOWS:</a:t>
            </a:r>
          </a:p>
          <a:p>
            <a:pPr marL="1257300" lvl="2" indent="-342900" fontAlgn="base">
              <a:buFont typeface="+mj-lt"/>
              <a:buAutoNum type="arabicPeriod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Employee ID: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Unique identifier for each employee in the organization.</a:t>
            </a:r>
          </a:p>
          <a:p>
            <a:pPr marL="1257300" lvl="2" indent="-342900" fontAlgn="base">
              <a:buFont typeface="+mj-lt"/>
              <a:buAutoNum type="arabicPeriod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First Name: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The first name of the employee.</a:t>
            </a:r>
          </a:p>
          <a:p>
            <a:pPr marL="1257300" lvl="2" indent="-342900" fontAlgn="base">
              <a:buFont typeface="+mj-lt"/>
              <a:buAutoNum type="arabicPeriod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Last Name: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The last name of the employee.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1" i="0" dirty="0">
                <a:solidFill>
                  <a:srgbClr val="3C4043"/>
                </a:solidFill>
                <a:effectLst/>
                <a:latin typeface="Inter"/>
              </a:rPr>
              <a:t>Business Unit: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 The specific business unit or department to which the employee belongs.</a:t>
            </a:r>
          </a:p>
          <a:p>
            <a:pPr marL="1257300" lvl="2" indent="-342900" fontAlgn="base">
              <a:buFont typeface="+mj-lt"/>
              <a:buAutoNum type="arabicPeriod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Employee Status: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The current employment status of the employee.</a:t>
            </a:r>
          </a:p>
          <a:p>
            <a:pPr marL="1257300" lvl="2" indent="-342900" fontAlgn="base">
              <a:buFont typeface="+mj-lt"/>
              <a:buAutoNum type="arabicPeriod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Employee Type: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The type of employment the employee has.</a:t>
            </a:r>
          </a:p>
          <a:p>
            <a:pPr marL="1257300" lvl="2" indent="-342900" fontAlgn="base">
              <a:buFont typeface="+mj-lt"/>
              <a:buAutoNum type="arabicPeriod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Employee Classification Type: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The classification type of the employee.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1" i="0" dirty="0">
                <a:solidFill>
                  <a:srgbClr val="3C4043"/>
                </a:solidFill>
                <a:effectLst/>
                <a:latin typeface="Inter"/>
              </a:rPr>
              <a:t>Gender: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 A code representing the gender of the employee.</a:t>
            </a:r>
          </a:p>
          <a:p>
            <a:pPr marL="1257300" lvl="2" indent="-342900" fontAlgn="base">
              <a:buFont typeface="+mj-lt"/>
              <a:buAutoNum type="arabicPeriod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Performance Score: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A score indicating the employee's performance level.</a:t>
            </a:r>
          </a:p>
          <a:p>
            <a:pPr marL="1257300" lvl="2" indent="-342900" fontAlgn="base">
              <a:buFont typeface="+mj-lt"/>
              <a:buAutoNum type="arabicPeriod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Current Employee Rating: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The current rating or evaluation of the employee's overall performance.</a:t>
            </a:r>
          </a:p>
          <a:p>
            <a:br>
              <a:rPr lang="en-US" dirty="0"/>
            </a:br>
            <a:endParaRPr lang="en-US" b="0" i="0" dirty="0">
              <a:solidFill>
                <a:srgbClr val="3C4043"/>
              </a:solidFill>
              <a:effectLst/>
              <a:latin typeface="inherit"/>
            </a:endParaRPr>
          </a:p>
          <a:p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 </a:t>
            </a:r>
            <a:endParaRPr lang="en-US" b="0" i="0" dirty="0">
              <a:solidFill>
                <a:srgbClr val="3C4043"/>
              </a:solidFill>
              <a:effectLst/>
              <a:latin typeface="inherit"/>
            </a:endParaRPr>
          </a:p>
          <a:p>
            <a:endParaRPr lang="en-US" b="0" i="0" dirty="0">
              <a:solidFill>
                <a:srgbClr val="3C4043"/>
              </a:solidFill>
              <a:effectLst/>
              <a:latin typeface="Inter"/>
            </a:endParaRPr>
          </a:p>
          <a:p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E4F37E-5018-01B4-8DF3-D591FDCA3006}"/>
              </a:ext>
            </a:extLst>
          </p:cNvPr>
          <p:cNvSpPr txBox="1"/>
          <p:nvPr/>
        </p:nvSpPr>
        <p:spPr>
          <a:xfrm>
            <a:off x="2209800" y="1396214"/>
            <a:ext cx="61009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egoeUIVariable"/>
              </a:rPr>
              <a:t>A slicer is an interactive object in Excel that allows you to filter your data visually. Here’s how it works:</a:t>
            </a:r>
          </a:p>
          <a:p>
            <a:pPr lvl="1">
              <a:buFont typeface="+mj-lt"/>
              <a:buAutoNum type="arabicPeriod"/>
            </a:pPr>
            <a:r>
              <a:rPr lang="en-US" b="1" i="0" dirty="0">
                <a:effectLst/>
                <a:latin typeface="SegoeUIVariable"/>
              </a:rPr>
              <a:t>Data Filtering</a:t>
            </a:r>
            <a:r>
              <a:rPr lang="en-US" b="0" i="0" dirty="0">
                <a:effectLst/>
                <a:latin typeface="SegoeUIVariable"/>
              </a:rPr>
              <a:t>: Imagine you have a table or a PivotTable with lots of data. Slicers give you a snazzy way to filter that data. They display all the unique values from a selected column, and each value appears as an individual button within the slicer.</a:t>
            </a:r>
          </a:p>
          <a:p>
            <a:pPr lvl="1">
              <a:buFont typeface="+mj-lt"/>
              <a:buAutoNum type="arabicPeriod"/>
            </a:pPr>
            <a:r>
              <a:rPr lang="en-US" b="1" i="0" dirty="0">
                <a:effectLst/>
                <a:latin typeface="SegoeUIVariable"/>
              </a:rPr>
              <a:t>Easy Interaction</a:t>
            </a:r>
            <a:r>
              <a:rPr lang="en-US" b="0" i="0" dirty="0">
                <a:effectLst/>
                <a:latin typeface="SegoeUIVariable"/>
              </a:rPr>
              <a:t>: When you click a slicer button, it toggles the active filtering of your data. It’s like having a dashboard control panel right there in your spreadsheet.</a:t>
            </a:r>
          </a:p>
          <a:p>
            <a:pPr lvl="1">
              <a:buFont typeface="+mj-lt"/>
              <a:buAutoNum type="arabicPeriod"/>
            </a:pPr>
            <a:r>
              <a:rPr lang="en-US" b="1" i="0" dirty="0">
                <a:effectLst/>
                <a:latin typeface="SegoeUIVariable"/>
              </a:rPr>
              <a:t>Always Visible</a:t>
            </a:r>
            <a:r>
              <a:rPr lang="en-US" b="0" i="0" dirty="0">
                <a:effectLst/>
                <a:latin typeface="SegoeUIVariable"/>
              </a:rPr>
              <a:t>: Slicers float above your grid (like little data superheroes) and remain visible all the time. No more hunting for filter options buried in menus!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</TotalTime>
  <Words>947</Words>
  <Application>Microsoft Office PowerPoint</Application>
  <PresentationFormat>Widescreen</PresentationFormat>
  <Paragraphs>167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-apple-system</vt:lpstr>
      <vt:lpstr>Arial</vt:lpstr>
      <vt:lpstr>Calibri</vt:lpstr>
      <vt:lpstr>Cambria</vt:lpstr>
      <vt:lpstr>Courier New</vt:lpstr>
      <vt:lpstr>inherit</vt:lpstr>
      <vt:lpstr>Inter</vt:lpstr>
      <vt:lpstr>Roboto</vt:lpstr>
      <vt:lpstr>SegoeUIVariable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HEMA LATHA</cp:lastModifiedBy>
  <cp:revision>15</cp:revision>
  <dcterms:created xsi:type="dcterms:W3CDTF">2024-03-29T15:07:22Z</dcterms:created>
  <dcterms:modified xsi:type="dcterms:W3CDTF">2024-09-01T09:32:58Z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